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7"/>
  </p:notesMasterIdLst>
  <p:sldIdLst>
    <p:sldId id="256" r:id="rId2"/>
    <p:sldId id="313" r:id="rId3"/>
    <p:sldId id="311" r:id="rId4"/>
    <p:sldId id="257" r:id="rId5"/>
    <p:sldId id="276" r:id="rId6"/>
    <p:sldId id="277" r:id="rId7"/>
    <p:sldId id="278" r:id="rId8"/>
    <p:sldId id="279" r:id="rId9"/>
    <p:sldId id="280" r:id="rId10"/>
    <p:sldId id="281" r:id="rId11"/>
    <p:sldId id="260" r:id="rId12"/>
    <p:sldId id="314" r:id="rId13"/>
    <p:sldId id="261" r:id="rId14"/>
    <p:sldId id="309"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62" r:id="rId31"/>
    <p:sldId id="263" r:id="rId32"/>
    <p:sldId id="298" r:id="rId33"/>
    <p:sldId id="299" r:id="rId34"/>
    <p:sldId id="300" r:id="rId35"/>
    <p:sldId id="301" r:id="rId36"/>
    <p:sldId id="302" r:id="rId37"/>
    <p:sldId id="303" r:id="rId38"/>
    <p:sldId id="264" r:id="rId39"/>
    <p:sldId id="265" r:id="rId40"/>
    <p:sldId id="310" r:id="rId41"/>
    <p:sldId id="312" r:id="rId42"/>
    <p:sldId id="305" r:id="rId43"/>
    <p:sldId id="306" r:id="rId44"/>
    <p:sldId id="307" r:id="rId45"/>
    <p:sldId id="308"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7" autoAdjust="0"/>
    <p:restoredTop sz="94660"/>
  </p:normalViewPr>
  <p:slideViewPr>
    <p:cSldViewPr>
      <p:cViewPr>
        <p:scale>
          <a:sx n="76" d="100"/>
          <a:sy n="76"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F209D36-23A9-4D41-BDE1-4BBBEA04822F}" type="datetimeFigureOut">
              <a:rPr lang="en-US" smtClean="0"/>
              <a:pPr/>
              <a:t>11/8/2018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0EF16C32-A786-415F-9622-C5EDD39DB5CE}" type="slidenum">
              <a:rPr lang="en-US" smtClean="0"/>
              <a:pPr/>
              <a:t>‹#›</a:t>
            </a:fld>
            <a:endParaRPr lang="en-US"/>
          </a:p>
        </p:txBody>
      </p:sp>
    </p:spTree>
    <p:extLst>
      <p:ext uri="{BB962C8B-B14F-4D97-AF65-F5344CB8AC3E}">
        <p14:creationId xmlns:p14="http://schemas.microsoft.com/office/powerpoint/2010/main" val="424897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3769024-1B71-45AF-B9E6-E36777761FE7}" type="datetimeFigureOut">
              <a:rPr lang="en-US" smtClean="0"/>
              <a:pPr/>
              <a:t>11/8/2018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A2BA492-2234-4AF3-8E8E-AF6868B2B65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769024-1B71-45AF-B9E6-E36777761FE7}"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BA492-2234-4AF3-8E8E-AF6868B2B6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769024-1B71-45AF-B9E6-E36777761FE7}"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BA492-2234-4AF3-8E8E-AF6868B2B6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769024-1B71-45AF-B9E6-E36777761FE7}"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BA492-2234-4AF3-8E8E-AF6868B2B65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769024-1B71-45AF-B9E6-E36777761FE7}" type="datetimeFigureOut">
              <a:rPr lang="en-US" smtClean="0"/>
              <a:pPr/>
              <a:t>11/8/2018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A2BA492-2234-4AF3-8E8E-AF6868B2B6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769024-1B71-45AF-B9E6-E36777761FE7}"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BA492-2234-4AF3-8E8E-AF6868B2B65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3769024-1B71-45AF-B9E6-E36777761FE7}"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BA492-2234-4AF3-8E8E-AF6868B2B65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769024-1B71-45AF-B9E6-E36777761FE7}"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BA492-2234-4AF3-8E8E-AF6868B2B6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69024-1B71-45AF-B9E6-E36777761FE7}"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BA492-2234-4AF3-8E8E-AF6868B2B6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769024-1B71-45AF-B9E6-E36777761FE7}"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BA492-2234-4AF3-8E8E-AF6868B2B65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769024-1B71-45AF-B9E6-E36777761FE7}" type="datetimeFigureOut">
              <a:rPr lang="en-US" smtClean="0"/>
              <a:pPr/>
              <a:t>11/8/2018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A2BA492-2234-4AF3-8E8E-AF6868B2B65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3769024-1B71-45AF-B9E6-E36777761FE7}" type="datetimeFigureOut">
              <a:rPr lang="en-US" smtClean="0"/>
              <a:pPr/>
              <a:t>11/8/2018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A2BA492-2234-4AF3-8E8E-AF6868B2B6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t>Social Interaction </a:t>
            </a:r>
            <a:endParaRPr lang="en-US" sz="4400" dirty="0"/>
          </a:p>
        </p:txBody>
      </p:sp>
      <p:sp>
        <p:nvSpPr>
          <p:cNvPr id="4" name="Rectangle 3"/>
          <p:cNvSpPr/>
          <p:nvPr/>
        </p:nvSpPr>
        <p:spPr>
          <a:xfrm>
            <a:off x="3048000" y="3733800"/>
            <a:ext cx="2133600" cy="369332"/>
          </a:xfrm>
          <a:prstGeom prst="rect">
            <a:avLst/>
          </a:prstGeom>
        </p:spPr>
        <p:txBody>
          <a:bodyPr wrap="square">
            <a:spAutoFit/>
          </a:bodyPr>
          <a:lstStyle/>
          <a:p>
            <a:r>
              <a:rPr lang="en-US" dirty="0" smtClean="0"/>
              <a:t> </a:t>
            </a:r>
            <a:endParaRPr lang="en-US" dirty="0"/>
          </a:p>
        </p:txBody>
      </p:sp>
    </p:spTree>
    <p:extLst>
      <p:ext uri="{BB962C8B-B14F-4D97-AF65-F5344CB8AC3E}">
        <p14:creationId xmlns:p14="http://schemas.microsoft.com/office/powerpoint/2010/main" val="409870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8395247" cy="26161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Processes of social interaction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process of social interaction refers to those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methods and ways of social interaction which are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commonly found in our social life and these are </a:t>
            </a:r>
          </a:p>
          <a:p>
            <a:pPr marL="0" marR="0" lvl="0" indent="0" algn="just" defTabSz="914400" rtl="0" eaLnBrk="1" fontAlgn="base" latinLnBrk="0" hangingPunct="1">
              <a:lnSpc>
                <a:spcPct val="100000"/>
              </a:lnSpc>
              <a:spcBef>
                <a:spcPct val="0"/>
              </a:spcBef>
              <a:spcAft>
                <a:spcPct val="0"/>
              </a:spcAft>
              <a:buClrTx/>
              <a:buSzTx/>
              <a:buFontTx/>
              <a:buNone/>
              <a:tabLst/>
            </a:pPr>
            <a:r>
              <a:rPr lang="en-US" sz="3200" dirty="0" smtClean="0">
                <a:latin typeface="Times New Roman" pitchFamily="18" charset="0"/>
                <a:ea typeface="Times New Roman" pitchFamily="18" charset="0"/>
                <a:cs typeface="Times New Roman" pitchFamily="18" charset="0"/>
              </a:rPr>
              <a:t>r</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epeated</a:t>
            </a:r>
            <a:r>
              <a:rPr lang="en-US" sz="3200" dirty="0" smtClean="0">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again and again,.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362200"/>
            <a:ext cx="2667000" cy="1143000"/>
          </a:xfrm>
        </p:spPr>
        <p:txBody>
          <a:bodyPr>
            <a:normAutofit fontScale="90000"/>
          </a:bodyPr>
          <a:lstStyle/>
          <a:p>
            <a:r>
              <a:rPr lang="en-US" sz="3600" b="1" dirty="0"/>
              <a:t>Cooperation:</a:t>
            </a:r>
            <a:r>
              <a:rPr lang="en-US" sz="3600" dirty="0"/>
              <a:t>- </a:t>
            </a:r>
          </a:p>
        </p:txBody>
      </p:sp>
    </p:spTree>
    <p:extLst>
      <p:ext uri="{BB962C8B-B14F-4D97-AF65-F5344CB8AC3E}">
        <p14:creationId xmlns:p14="http://schemas.microsoft.com/office/powerpoint/2010/main" val="3670024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13080"/>
            <a:ext cx="3200400" cy="27736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513080"/>
            <a:ext cx="3352800" cy="27736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07" y="3581400"/>
            <a:ext cx="3560185" cy="27150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2207" y="3581400"/>
            <a:ext cx="3627120" cy="2590800"/>
          </a:xfrm>
          <a:prstGeom prst="rect">
            <a:avLst/>
          </a:prstGeom>
        </p:spPr>
      </p:pic>
    </p:spTree>
    <p:extLst>
      <p:ext uri="{BB962C8B-B14F-4D97-AF65-F5344CB8AC3E}">
        <p14:creationId xmlns:p14="http://schemas.microsoft.com/office/powerpoint/2010/main" val="338845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3020" y="228600"/>
            <a:ext cx="5554980" cy="5940088"/>
          </a:xfrm>
          <a:prstGeom prst="rect">
            <a:avLst/>
          </a:prstGeom>
        </p:spPr>
        <p:txBody>
          <a:bodyPr wrap="square">
            <a:spAutoFit/>
          </a:bodyPr>
          <a:lstStyle/>
          <a:p>
            <a:r>
              <a:rPr lang="en-US" sz="3200" b="1" dirty="0"/>
              <a:t>According to Horton and Hunt:-</a:t>
            </a:r>
            <a:endParaRPr lang="en-US" sz="3200" dirty="0"/>
          </a:p>
          <a:p>
            <a:r>
              <a:rPr lang="en-US" sz="3200" dirty="0"/>
              <a:t>	“Joint activities in pursuit of common </a:t>
            </a:r>
            <a:r>
              <a:rPr lang="en-US" sz="3200" dirty="0" smtClean="0"/>
              <a:t>goals </a:t>
            </a:r>
            <a:r>
              <a:rPr lang="en-US" sz="3200" dirty="0"/>
              <a:t>or shared </a:t>
            </a:r>
            <a:r>
              <a:rPr lang="en-US" sz="3200" dirty="0" smtClean="0"/>
              <a:t>rewards is </a:t>
            </a:r>
            <a:r>
              <a:rPr lang="en-US" sz="3200" dirty="0"/>
              <a:t>called co-operation.”</a:t>
            </a:r>
          </a:p>
          <a:p>
            <a:r>
              <a:rPr lang="en-US" sz="3600" b="1" dirty="0" err="1"/>
              <a:t>Hornal</a:t>
            </a:r>
            <a:r>
              <a:rPr lang="en-US" sz="3600" b="1" dirty="0"/>
              <a:t> Heart:</a:t>
            </a:r>
            <a:r>
              <a:rPr lang="en-US" sz="3600" dirty="0"/>
              <a:t>- </a:t>
            </a:r>
            <a:endParaRPr lang="en-US" sz="3600" dirty="0" smtClean="0"/>
          </a:p>
          <a:p>
            <a:r>
              <a:rPr lang="en-US" dirty="0" smtClean="0"/>
              <a:t>“</a:t>
            </a:r>
            <a:r>
              <a:rPr lang="en-US" sz="3600" dirty="0"/>
              <a:t>Cooperation is a type of social interaction in which the individuals and groups organize their forces in order to achieve a common goal.”</a:t>
            </a:r>
          </a:p>
        </p:txBody>
      </p:sp>
    </p:spTree>
    <p:extLst>
      <p:ext uri="{BB962C8B-B14F-4D97-AF65-F5344CB8AC3E}">
        <p14:creationId xmlns:p14="http://schemas.microsoft.com/office/powerpoint/2010/main" val="222563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Persal</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sz="3200" b="0" dirty="0" smtClean="0"/>
              <a:t>Cooperation is a form of social interaction </a:t>
            </a:r>
          </a:p>
          <a:p>
            <a:pPr marL="0" indent="0">
              <a:buNone/>
            </a:pPr>
            <a:r>
              <a:rPr lang="en-US" sz="3200" b="0" dirty="0" smtClean="0"/>
              <a:t>    in which individuals make efforts to get</a:t>
            </a:r>
          </a:p>
          <a:p>
            <a:pPr marL="0" indent="0">
              <a:buNone/>
            </a:pPr>
            <a:r>
              <a:rPr lang="en-US" sz="3200" dirty="0"/>
              <a:t> </a:t>
            </a:r>
            <a:r>
              <a:rPr lang="en-US" sz="3200" dirty="0" smtClean="0"/>
              <a:t>   </a:t>
            </a:r>
            <a:r>
              <a:rPr lang="en-US" sz="3200" b="0" dirty="0" smtClean="0"/>
              <a:t>collective goals.</a:t>
            </a:r>
            <a:endParaRPr lang="en-US" sz="32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b="1" dirty="0" smtClean="0"/>
              <a:t>Ty</a:t>
            </a:r>
            <a:r>
              <a:rPr lang="en-US" sz="3600" b="1" dirty="0" smtClean="0"/>
              <a:t>pes of cooperation</a:t>
            </a:r>
            <a:r>
              <a:rPr lang="en-US" sz="3600"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97285" y="1524000"/>
            <a:ext cx="8696611" cy="41549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Direct cooperation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lang="en-US" sz="3600" dirty="0" smtClean="0">
                <a:latin typeface="Times New Roman" pitchFamily="18" charset="0"/>
                <a:ea typeface="Times New Roman" pitchFamily="18" charset="0"/>
                <a:cs typeface="Times New Roman" pitchFamily="18" charset="0"/>
              </a:rPr>
              <a:t>Face to face cooperation.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a type of cooperation in which the individuals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completes a work or task together but it is not</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necessary that its merits, number and standards</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equal for everyone. For example, when the</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farmers clean a canal or a sub-canal, they do not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get equal advantages</a:t>
            </a:r>
            <a:r>
              <a:rPr lang="en-US" sz="3200" dirty="0" smtClean="0">
                <a:latin typeface="Times New Roman" pitchFamily="18" charset="0"/>
                <a:ea typeface="Times New Roman" pitchFamily="18" charset="0"/>
                <a:cs typeface="Times New Roman" pitchFamily="18"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33400" y="1905000"/>
            <a:ext cx="8305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Indirect cooperation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that type of cooperation in which people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cooperate with each other but not face to face.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example, the members of a party if want to</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make a strike in the country, all the members will cooperate with each other. For example, Punjab</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Professors Association, Traders association, Doctors association.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83506" y="2192179"/>
            <a:ext cx="906049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Formal cooperation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this type of cooperation, individual cooperate with</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each other according to </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certain rules and regulations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tabLst>
                <a:tab pos="0" algn="l"/>
              </a:tabLst>
            </a:pPr>
            <a:r>
              <a:rPr lang="en-US" sz="3200" dirty="0" smtClean="0">
                <a:latin typeface="Times New Roman" pitchFamily="18" charset="0"/>
                <a:cs typeface="Times New Roman" pitchFamily="18" charset="0"/>
              </a:rPr>
              <a:t>For example members of club cooperate with each others for collective objectives.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2526" y="2057400"/>
            <a:ext cx="9328195" cy="26161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Informal cooperation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a type of cooperation in which </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people cooperate</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with each other for some needs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but not according to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rules and regulations. For example, help the people</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during accident; help the older while crossing the road.</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1600200"/>
            <a:ext cx="2857500" cy="18954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560" y="1338197"/>
            <a:ext cx="1950720" cy="1286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222" y="1491292"/>
            <a:ext cx="2553978" cy="11926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508" y="3886200"/>
            <a:ext cx="3381090" cy="22484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826" y="3612337"/>
            <a:ext cx="3794262" cy="252950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8560" y="2692756"/>
            <a:ext cx="2455240" cy="1193444"/>
          </a:xfrm>
          <a:prstGeom prst="rect">
            <a:avLst/>
          </a:prstGeom>
        </p:spPr>
      </p:pic>
    </p:spTree>
    <p:extLst>
      <p:ext uri="{BB962C8B-B14F-4D97-AF65-F5344CB8AC3E}">
        <p14:creationId xmlns:p14="http://schemas.microsoft.com/office/powerpoint/2010/main" val="355852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2525" y="1295400"/>
            <a:ext cx="892792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Antagonistic cooperation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is the </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negative form of cooperation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Some</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people Cooperate with  each other for their </a:t>
            </a:r>
            <a:r>
              <a:rPr kumimoji="0" lang="en-US" sz="3200" b="0" i="0" u="sng"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personal</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benefits</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But</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their such cooperation is </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harmful for the majority of  people</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3200" baseline="0" dirty="0" smtClean="0">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example , the owners of mills cooperate</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with each other and stop the supply of their Products</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to increase their prices/profit but creates problems for the society. </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tab pos="0" algn="l"/>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sz="3600" b="1" dirty="0" smtClean="0"/>
              <a:t>Accommodation</a:t>
            </a:r>
            <a:r>
              <a:rPr lang="en-US" sz="3600" dirty="0" smtClean="0"/>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229600" cy="2677656"/>
          </a:xfrm>
          <a:prstGeom prst="rect">
            <a:avLst/>
          </a:prstGeom>
        </p:spPr>
        <p:txBody>
          <a:bodyPr wrap="square">
            <a:spAutoFit/>
          </a:bodyPr>
          <a:lstStyle/>
          <a:p>
            <a:r>
              <a:rPr lang="en-US" sz="4000" b="1" dirty="0" smtClean="0"/>
              <a:t>According to Horton and Hunt</a:t>
            </a:r>
            <a:r>
              <a:rPr lang="en-US" sz="3600" b="1" dirty="0" smtClean="0"/>
              <a:t>, </a:t>
            </a:r>
            <a:r>
              <a:rPr lang="en-US" sz="3200" dirty="0" smtClean="0"/>
              <a:t>“Accommodation is the </a:t>
            </a:r>
            <a:r>
              <a:rPr lang="en-US" sz="3200" u="sng" dirty="0" smtClean="0"/>
              <a:t>peaceful adjustment </a:t>
            </a:r>
            <a:r>
              <a:rPr lang="en-US" sz="3200" dirty="0" smtClean="0"/>
              <a:t>between hostile and competing groups”</a:t>
            </a:r>
          </a:p>
          <a:p>
            <a:r>
              <a:rPr lang="en-US" sz="3200" dirty="0" smtClean="0"/>
              <a:t>The </a:t>
            </a:r>
            <a:r>
              <a:rPr lang="en-US" sz="3200" u="sng" dirty="0" smtClean="0"/>
              <a:t>suspension of rivalry </a:t>
            </a:r>
            <a:r>
              <a:rPr lang="en-US" sz="3200" dirty="0" smtClean="0"/>
              <a:t>between the parties for temporary or permanent period of time.</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sz="3600" b="1" dirty="0" smtClean="0"/>
              <a:t>Types of accommodation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1"/>
            <a:ext cx="8458200" cy="4585871"/>
          </a:xfrm>
          <a:prstGeom prst="rect">
            <a:avLst/>
          </a:prstGeom>
        </p:spPr>
        <p:txBody>
          <a:bodyPr wrap="square">
            <a:spAutoFit/>
          </a:bodyPr>
          <a:lstStyle/>
          <a:p>
            <a:r>
              <a:rPr lang="en-US" sz="3600" b="1" dirty="0" smtClean="0"/>
              <a:t>Displacement</a:t>
            </a:r>
            <a:r>
              <a:rPr lang="en-US" sz="3600" dirty="0" smtClean="0"/>
              <a:t>:- </a:t>
            </a:r>
          </a:p>
          <a:p>
            <a:r>
              <a:rPr lang="en-US" sz="3200" dirty="0" smtClean="0"/>
              <a:t>It is the type of accommodation in </a:t>
            </a:r>
            <a:r>
              <a:rPr lang="en-US" sz="3200" u="sng" dirty="0" smtClean="0"/>
              <a:t>which one conflict can displace by an other</a:t>
            </a:r>
            <a:r>
              <a:rPr lang="en-US" sz="3200" dirty="0" smtClean="0"/>
              <a:t>. If any country suffers from internal problems, it threatens the other country for war to divert the attention of the people from its internal problems. In such circumstances, the people from all sects gather at one platform. In this way brotherhood and solidarity is created in the country. War on terror, </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457200" y="609600"/>
            <a:ext cx="8458201"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Super-ordination</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is an act in which accommodation comes into</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existence </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by the complete disaster or the defeat of</a:t>
            </a:r>
            <a:r>
              <a:rPr kumimoji="0" lang="en-US" sz="3200" b="0" i="0" u="sng"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one</a:t>
            </a:r>
            <a:r>
              <a:rPr kumimoji="0" lang="en-US" sz="3200" b="0" i="0" u="sng"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party.</a:t>
            </a:r>
          </a:p>
          <a:p>
            <a:pPr marL="0" marR="0" lvl="0" indent="457200" algn="just" defTabSz="914400" rtl="0" eaLnBrk="0" fontAlgn="base" latinLnBrk="0" hangingPunct="0">
              <a:lnSpc>
                <a:spcPct val="100000"/>
              </a:lnSpc>
              <a:spcBef>
                <a:spcPct val="0"/>
              </a:spcBef>
              <a:spcAft>
                <a:spcPct val="0"/>
              </a:spcAft>
              <a:buClrTx/>
              <a:buSzTx/>
              <a:buFontTx/>
              <a:buNone/>
              <a:tabLst/>
            </a:pPr>
            <a:r>
              <a:rPr lang="en-US" sz="3200" baseline="0" dirty="0" smtClean="0">
                <a:latin typeface="Times New Roman" pitchFamily="18" charset="0"/>
                <a:cs typeface="Times New Roman" pitchFamily="18" charset="0"/>
              </a:rPr>
              <a:t>One</a:t>
            </a:r>
            <a:r>
              <a:rPr lang="en-US" sz="3200" dirty="0" smtClean="0">
                <a:latin typeface="Times New Roman" pitchFamily="18" charset="0"/>
                <a:cs typeface="Times New Roman" pitchFamily="18" charset="0"/>
              </a:rPr>
              <a:t> party completely surrenders. The winning party dictates the terms and conditions  of the agreement e.g. in the </a:t>
            </a:r>
            <a:r>
              <a:rPr lang="en-US" sz="3200" u="sng" dirty="0" smtClean="0">
                <a:latin typeface="Times New Roman" pitchFamily="18" charset="0"/>
                <a:cs typeface="Times New Roman" pitchFamily="18" charset="0"/>
              </a:rPr>
              <a:t>2</a:t>
            </a:r>
            <a:r>
              <a:rPr lang="en-US" sz="3200" u="sng" baseline="30000" dirty="0" smtClean="0">
                <a:latin typeface="Times New Roman" pitchFamily="18" charset="0"/>
                <a:cs typeface="Times New Roman" pitchFamily="18" charset="0"/>
              </a:rPr>
              <a:t>nd</a:t>
            </a:r>
            <a:r>
              <a:rPr lang="en-US" sz="3200" u="sng" dirty="0" smtClean="0">
                <a:latin typeface="Times New Roman" pitchFamily="18" charset="0"/>
                <a:cs typeface="Times New Roman" pitchFamily="18" charset="0"/>
              </a:rPr>
              <a:t> world war Germany and Japan surrendered  themselves to the allies.</a:t>
            </a:r>
            <a:endParaRPr kumimoji="0" lang="en-US" sz="1800" b="0" i="0"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04800" y="1887379"/>
            <a:ext cx="86106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Compromise</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rival parties agree </a:t>
            </a:r>
            <a:r>
              <a:rPr kumimoji="0" lang="en-US" sz="3200" b="0" i="0" u="sng"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to surrender some of their claims  and demands t</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 bring peace.</a:t>
            </a:r>
            <a:r>
              <a:rPr kumimoji="0" lang="en-US" sz="3200" b="0" i="0" u="sng"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This is a “give and take process”. </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Mostly it take place between “equals”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e.g.  Arabs make  a compromise with Israel.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28601" y="1811179"/>
            <a:ext cx="86868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Arbitration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Conflict</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is resolved by mediatory efforts of third party.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example, the role of America as arbitrator</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between</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Arabs and</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Israel.</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rPr>
              <a:t>In case of any dispute between the nations UNO mostly play the role of an arbitrator.</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76200" y="2286000"/>
            <a:ext cx="9187130" cy="28623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Toleration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smtClean="0">
                <a:latin typeface="Times New Roman" pitchFamily="18" charset="0"/>
                <a:ea typeface="Times New Roman" pitchFamily="18" charset="0"/>
                <a:cs typeface="Times New Roman" pitchFamily="18" charset="0"/>
              </a:rPr>
              <a:t>When one party attempts to live peacefully with </a:t>
            </a: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smtClean="0">
                <a:latin typeface="Times New Roman" pitchFamily="18" charset="0"/>
                <a:ea typeface="Times New Roman" pitchFamily="18" charset="0"/>
                <a:cs typeface="Times New Roman" pitchFamily="18" charset="0"/>
              </a:rPr>
              <a:t>others even at the expense of more or less  loss </a:t>
            </a: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smtClean="0">
                <a:latin typeface="Times New Roman" pitchFamily="18" charset="0"/>
                <a:ea typeface="Times New Roman" pitchFamily="18" charset="0"/>
                <a:cs typeface="Times New Roman" pitchFamily="18" charset="0"/>
              </a:rPr>
              <a:t>From the opposite side is called toleration. </a:t>
            </a: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smtClean="0">
                <a:latin typeface="Times New Roman" pitchFamily="18" charset="0"/>
                <a:ea typeface="Times New Roman" pitchFamily="18" charset="0"/>
                <a:cs typeface="Times New Roman" pitchFamily="18" charset="0"/>
              </a:rPr>
              <a:t>e.g.  Indian Muslims </a:t>
            </a:r>
            <a:endPar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2400" y="0"/>
            <a:ext cx="89916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Truce</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the both the parties or individuals do not agree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with each other on an issue and the conversation </a:t>
            </a: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gets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longer and longer, then the issue is abolished for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undefined time or period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the parties and individuals</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get accommodation. For example the accommodation between India or Pakistan on Kashmir and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Siachin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Glacier.</a:t>
            </a:r>
            <a:endParaRPr lang="en-US" sz="32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Confidence</a:t>
            </a:r>
            <a:r>
              <a:rPr kumimoji="0" lang="en-US" sz="3200" b="0" i="0" u="none" strike="noStrike" cap="none" normalizeH="0" dirty="0" smtClean="0">
                <a:ln>
                  <a:noFill/>
                </a:ln>
                <a:solidFill>
                  <a:schemeClr val="tx1"/>
                </a:solidFill>
                <a:effectLst/>
                <a:latin typeface="Times New Roman" pitchFamily="18" charset="0"/>
                <a:cs typeface="Times New Roman" pitchFamily="18" charset="0"/>
              </a:rPr>
              <a:t> building measure.</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sz="quarter" idx="1"/>
          </p:nvPr>
        </p:nvSpPr>
        <p:spPr/>
        <p:txBody>
          <a:bodyPr>
            <a:normAutofit/>
          </a:bodyPr>
          <a:lstStyle/>
          <a:p>
            <a:r>
              <a:rPr lang="en-US" sz="3200" b="0" dirty="0" smtClean="0"/>
              <a:t>When an individual, group or party influence the behavior of other individual, group or party  is called social interaction. </a:t>
            </a:r>
            <a:endParaRPr lang="en-US" sz="3200"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Competition</a:t>
            </a:r>
            <a:r>
              <a:rPr lang="en-US" sz="3600" dirty="0"/>
              <a:t>:- </a:t>
            </a:r>
            <a:r>
              <a:rPr lang="en-US" dirty="0"/>
              <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8285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914400"/>
            <a:ext cx="5410200" cy="3447098"/>
          </a:xfrm>
          <a:prstGeom prst="rect">
            <a:avLst/>
          </a:prstGeom>
        </p:spPr>
        <p:txBody>
          <a:bodyPr wrap="square">
            <a:spAutoFit/>
          </a:bodyPr>
          <a:lstStyle/>
          <a:p>
            <a:r>
              <a:rPr lang="en-US" sz="3600" b="1" dirty="0"/>
              <a:t>According to Horton and Hunt</a:t>
            </a:r>
            <a:r>
              <a:rPr lang="en-US" sz="3600" dirty="0"/>
              <a:t>:- </a:t>
            </a:r>
            <a:endParaRPr lang="en-US" sz="3600" dirty="0" smtClean="0"/>
          </a:p>
          <a:p>
            <a:r>
              <a:rPr lang="en-US" dirty="0" smtClean="0"/>
              <a:t>“ </a:t>
            </a:r>
            <a:r>
              <a:rPr lang="en-US" sz="3200" dirty="0"/>
              <a:t>Competition is the process of seeking to obtain a reward by surpassing all rivals</a:t>
            </a:r>
            <a:r>
              <a:rPr lang="en-US" sz="3200" dirty="0" smtClean="0"/>
              <a:t>.”</a:t>
            </a:r>
          </a:p>
          <a:p>
            <a:r>
              <a:rPr lang="en-US" sz="3200" dirty="0" smtClean="0"/>
              <a:t>Class Competition</a:t>
            </a:r>
            <a:endParaRPr lang="en-US" dirty="0" smtClean="0"/>
          </a:p>
          <a:p>
            <a:endParaRPr lang="en-US" dirty="0"/>
          </a:p>
        </p:txBody>
      </p:sp>
    </p:spTree>
    <p:extLst>
      <p:ext uri="{BB962C8B-B14F-4D97-AF65-F5344CB8AC3E}">
        <p14:creationId xmlns:p14="http://schemas.microsoft.com/office/powerpoint/2010/main" val="2229913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sz="3600" b="1" dirty="0" smtClean="0"/>
              <a:t>Types of competition</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 y="650558"/>
            <a:ext cx="8991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Absolute Competition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this type of competition. All the individuals of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society</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can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take part but only one person can be selected.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example in the election of president ship, all the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eligible candidates can take part but only one is to be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selected. In the competition of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Rustam</a:t>
            </a:r>
            <a:r>
              <a:rPr lang="en-US" sz="3200" baseline="0" dirty="0" smtClean="0">
                <a:latin typeface="Times New Roman" pitchFamily="18" charset="0"/>
                <a:ea typeface="Times New Roman" pitchFamily="18" charset="0"/>
                <a:cs typeface="Times New Roman" pitchFamily="18" charset="0"/>
              </a:rPr>
              <a:t>-e-</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pakistan</a:t>
            </a:r>
            <a:r>
              <a:rPr lang="en-US" sz="3200" dirty="0" smtClean="0">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 the individuals can take part but only one is to be</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made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Rustam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pakistan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tabLst>
                <a:tab pos="0" algn="l"/>
              </a:tabLst>
            </a:pP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79540" y="932145"/>
            <a:ext cx="9123010" cy="50783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Relative Competition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a process in which people compete with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each other for </a:t>
            </a:r>
            <a:r>
              <a:rPr kumimoji="0" lang="en-US" sz="3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wealth, reputation and honor</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However, the participants consider themselves</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successful to some extent. In simple words, it is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social process in </a:t>
            </a:r>
            <a:r>
              <a:rPr kumimoji="0" lang="en-US" sz="3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which people compete with</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each other in order to get respect, money and </a:t>
            </a:r>
          </a:p>
          <a:p>
            <a:pPr lvl="0" algn="just" fontAlgn="base">
              <a:spcBef>
                <a:spcPct val="0"/>
              </a:spcBef>
              <a:spcAft>
                <a:spcPct val="0"/>
              </a:spcAft>
              <a:tabLst>
                <a:tab pos="0" algn="l"/>
              </a:tabLst>
            </a:pPr>
            <a:r>
              <a:rPr kumimoji="0" lang="en-US" sz="3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familiarity in the society but no one can get </a:t>
            </a:r>
          </a:p>
          <a:p>
            <a:pPr lvl="0" algn="just" fontAlgn="base">
              <a:spcBef>
                <a:spcPct val="0"/>
              </a:spcBef>
              <a:spcAft>
                <a:spcPct val="0"/>
              </a:spcAft>
              <a:tabLst>
                <a:tab pos="0" algn="l"/>
              </a:tabLst>
            </a:pPr>
            <a:r>
              <a:rPr lang="en-US" sz="3600" u="sng" dirty="0" smtClean="0">
                <a:latin typeface="Times New Roman" pitchFamily="18" charset="0"/>
                <a:ea typeface="Times New Roman" pitchFamily="18" charset="0"/>
                <a:cs typeface="Times New Roman" pitchFamily="18" charset="0"/>
              </a:rPr>
              <a:t>Complete </a:t>
            </a:r>
            <a:r>
              <a:rPr kumimoji="0" lang="en-US" sz="36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Success, but get more or less.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3046988"/>
          </a:xfrm>
          <a:prstGeom prst="rect">
            <a:avLst/>
          </a:prstGeom>
        </p:spPr>
        <p:txBody>
          <a:bodyPr wrap="square">
            <a:spAutoFit/>
          </a:bodyPr>
          <a:lstStyle/>
          <a:p>
            <a:pPr lvl="0" algn="just" fontAlgn="base">
              <a:spcBef>
                <a:spcPct val="0"/>
              </a:spcBef>
              <a:spcAft>
                <a:spcPct val="0"/>
              </a:spcAft>
              <a:tabLst>
                <a:tab pos="0" algn="l"/>
              </a:tabLst>
            </a:pPr>
            <a:r>
              <a:rPr lang="en-US" sz="3200" dirty="0" smtClean="0">
                <a:latin typeface="Times New Roman" pitchFamily="18" charset="0"/>
                <a:ea typeface="Times New Roman" pitchFamily="18" charset="0"/>
                <a:cs typeface="Times New Roman" pitchFamily="18" charset="0"/>
              </a:rPr>
              <a:t>success as compare to others. The best example </a:t>
            </a:r>
          </a:p>
          <a:p>
            <a:pPr lvl="0" algn="just" fontAlgn="base">
              <a:spcBef>
                <a:spcPct val="0"/>
              </a:spcBef>
              <a:spcAft>
                <a:spcPct val="0"/>
              </a:spcAft>
              <a:tabLst>
                <a:tab pos="0" algn="l"/>
              </a:tabLst>
            </a:pPr>
            <a:r>
              <a:rPr lang="en-US" sz="3200" dirty="0" smtClean="0">
                <a:latin typeface="Times New Roman" pitchFamily="18" charset="0"/>
                <a:ea typeface="Times New Roman" pitchFamily="18" charset="0"/>
                <a:cs typeface="Times New Roman" pitchFamily="18" charset="0"/>
              </a:rPr>
              <a:t>of this is </a:t>
            </a:r>
            <a:r>
              <a:rPr lang="en-US" sz="3200" dirty="0" err="1" smtClean="0">
                <a:latin typeface="Times New Roman" pitchFamily="18" charset="0"/>
                <a:ea typeface="Times New Roman" pitchFamily="18" charset="0"/>
                <a:cs typeface="Times New Roman" pitchFamily="18" charset="0"/>
              </a:rPr>
              <a:t>Edhi</a:t>
            </a:r>
            <a:r>
              <a:rPr lang="en-US" sz="3200" dirty="0" smtClean="0">
                <a:latin typeface="Times New Roman" pitchFamily="18" charset="0"/>
                <a:ea typeface="Times New Roman" pitchFamily="18" charset="0"/>
                <a:cs typeface="Times New Roman" pitchFamily="18" charset="0"/>
              </a:rPr>
              <a:t> Welfare Trust. </a:t>
            </a:r>
            <a:r>
              <a:rPr lang="en-US" sz="3200" dirty="0" err="1" smtClean="0">
                <a:latin typeface="Times New Roman" pitchFamily="18" charset="0"/>
                <a:ea typeface="Times New Roman" pitchFamily="18" charset="0"/>
                <a:cs typeface="Times New Roman" pitchFamily="18" charset="0"/>
              </a:rPr>
              <a:t>Edhi</a:t>
            </a:r>
            <a:r>
              <a:rPr lang="en-US" sz="3200" dirty="0" smtClean="0">
                <a:latin typeface="Times New Roman" pitchFamily="18" charset="0"/>
                <a:ea typeface="Times New Roman" pitchFamily="18" charset="0"/>
                <a:cs typeface="Times New Roman" pitchFamily="18" charset="0"/>
              </a:rPr>
              <a:t> is a rich man </a:t>
            </a:r>
          </a:p>
          <a:p>
            <a:pPr lvl="0" algn="just" fontAlgn="base">
              <a:spcBef>
                <a:spcPct val="0"/>
              </a:spcBef>
              <a:spcAft>
                <a:spcPct val="0"/>
              </a:spcAft>
              <a:tabLst>
                <a:tab pos="0" algn="l"/>
              </a:tabLst>
            </a:pPr>
            <a:r>
              <a:rPr lang="en-US" sz="3200" dirty="0" smtClean="0">
                <a:latin typeface="Times New Roman" pitchFamily="18" charset="0"/>
                <a:ea typeface="Times New Roman" pitchFamily="18" charset="0"/>
                <a:cs typeface="Times New Roman" pitchFamily="18" charset="0"/>
              </a:rPr>
              <a:t>who got reputation by spending his wealth on </a:t>
            </a:r>
          </a:p>
          <a:p>
            <a:pPr lvl="0" algn="just" fontAlgn="base">
              <a:spcBef>
                <a:spcPct val="0"/>
              </a:spcBef>
              <a:spcAft>
                <a:spcPct val="0"/>
              </a:spcAft>
              <a:tabLst>
                <a:tab pos="0" algn="l"/>
              </a:tabLst>
            </a:pPr>
            <a:r>
              <a:rPr lang="en-US" sz="3200" dirty="0" smtClean="0">
                <a:latin typeface="Times New Roman" pitchFamily="18" charset="0"/>
                <a:ea typeface="Times New Roman" pitchFamily="18" charset="0"/>
                <a:cs typeface="Times New Roman" pitchFamily="18" charset="0"/>
              </a:rPr>
              <a:t>welfare tasks in Pakistan and he earned more </a:t>
            </a:r>
          </a:p>
          <a:p>
            <a:pPr lvl="0" algn="just" fontAlgn="base">
              <a:spcBef>
                <a:spcPct val="0"/>
              </a:spcBef>
              <a:spcAft>
                <a:spcPct val="0"/>
              </a:spcAft>
              <a:tabLst>
                <a:tab pos="0" algn="l"/>
              </a:tabLst>
            </a:pPr>
            <a:r>
              <a:rPr lang="en-US" sz="3200" dirty="0" smtClean="0">
                <a:latin typeface="Times New Roman" pitchFamily="18" charset="0"/>
                <a:ea typeface="Times New Roman" pitchFamily="18" charset="0"/>
                <a:cs typeface="Times New Roman" pitchFamily="18" charset="0"/>
              </a:rPr>
              <a:t>reputation as compared to other welfare trusts </a:t>
            </a:r>
          </a:p>
          <a:p>
            <a:pPr lvl="0" algn="just" fontAlgn="base">
              <a:spcBef>
                <a:spcPct val="0"/>
              </a:spcBef>
              <a:spcAft>
                <a:spcPct val="0"/>
              </a:spcAft>
              <a:tabLst>
                <a:tab pos="0" algn="l"/>
              </a:tabLst>
            </a:pPr>
            <a:r>
              <a:rPr lang="en-US" sz="3200" dirty="0" smtClean="0">
                <a:latin typeface="Times New Roman" pitchFamily="18" charset="0"/>
                <a:ea typeface="Times New Roman" pitchFamily="18" charset="0"/>
                <a:cs typeface="Times New Roman" pitchFamily="18" charset="0"/>
              </a:rPr>
              <a:t>such as </a:t>
            </a:r>
            <a:r>
              <a:rPr lang="en-US" sz="3200" dirty="0" err="1" smtClean="0">
                <a:latin typeface="Times New Roman" pitchFamily="18" charset="0"/>
                <a:ea typeface="Times New Roman" pitchFamily="18" charset="0"/>
                <a:cs typeface="Times New Roman" pitchFamily="18" charset="0"/>
              </a:rPr>
              <a:t>Ansar</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brni</a:t>
            </a:r>
            <a:r>
              <a:rPr lang="en-US" sz="3200" dirty="0" smtClean="0">
                <a:latin typeface="Times New Roman" pitchFamily="18" charset="0"/>
                <a:ea typeface="Times New Roman" pitchFamily="18" charset="0"/>
                <a:cs typeface="Times New Roman" pitchFamily="18" charset="0"/>
              </a:rPr>
              <a:t> etc.</a:t>
            </a:r>
            <a:endParaRPr lang="en-US" sz="4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1811179"/>
            <a:ext cx="9316974" cy="36009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Personal Competition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personal competition, the  people not only try to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defeat his hostile for personal interests but also work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hard continuously and remain aware about the planning</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techniques of their competitors. For example in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annual sports</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colleges etc.</a:t>
            </a:r>
          </a:p>
          <a:p>
            <a:pPr marL="0" marR="0" lvl="0" indent="0" algn="just" defTabSz="914400" rtl="0" eaLnBrk="1" fontAlgn="base" latinLnBrk="0" hangingPunct="1">
              <a:lnSpc>
                <a:spcPct val="100000"/>
              </a:lnSpc>
              <a:spcBef>
                <a:spcPct val="0"/>
              </a:spcBef>
              <a:spcAft>
                <a:spcPct val="0"/>
              </a:spcAft>
              <a:buClrTx/>
              <a:buSzTx/>
              <a:tabLst>
                <a:tab pos="0" algn="l"/>
              </a:tabLst>
            </a:pPr>
            <a:r>
              <a:rPr lang="en-US" sz="3200" dirty="0" smtClean="0">
                <a:latin typeface="Times New Roman" pitchFamily="18" charset="0"/>
                <a:cs typeface="Times New Roman" pitchFamily="18" charset="0"/>
              </a:rPr>
              <a:t>In court against his rival act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1603281"/>
            <a:ext cx="9246442" cy="31085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Impersonal competition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that type of competition in which people take part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common or collective goals. For example, the inter</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board matches of colleges.</a:t>
            </a:r>
          </a:p>
          <a:p>
            <a:pPr marL="0" marR="0" lvl="0" indent="0" algn="just" defTabSz="914400" rtl="0" eaLnBrk="1" fontAlgn="base" latinLnBrk="0" hangingPunct="1">
              <a:lnSpc>
                <a:spcPct val="100000"/>
              </a:lnSpc>
              <a:spcBef>
                <a:spcPct val="0"/>
              </a:spcBef>
              <a:spcAft>
                <a:spcPct val="0"/>
              </a:spcAft>
              <a:buClrTx/>
              <a:buSzTx/>
              <a:tabLst>
                <a:tab pos="0" algn="l"/>
              </a:tabLst>
            </a:pPr>
            <a:r>
              <a:rPr lang="en-US" sz="3200" dirty="0" smtClean="0">
                <a:latin typeface="Times New Roman" pitchFamily="18" charset="0"/>
                <a:ea typeface="Times New Roman" pitchFamily="18" charset="0"/>
                <a:cs typeface="Times New Roman" pitchFamily="18" charset="0"/>
              </a:rPr>
              <a:t>Feminist movement</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Civil rights movement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7485" y="2209800"/>
            <a:ext cx="7315200" cy="522288"/>
          </a:xfrm>
        </p:spPr>
        <p:txBody>
          <a:bodyPr/>
          <a:lstStyle/>
          <a:p>
            <a:r>
              <a:rPr lang="en-US" sz="3600" b="1" dirty="0" smtClean="0"/>
              <a:t/>
            </a:r>
            <a:br>
              <a:rPr lang="en-US" sz="3600" b="1" dirty="0" smtClean="0"/>
            </a:br>
            <a:r>
              <a:rPr lang="en-US" sz="3600" b="1" dirty="0" smtClean="0"/>
              <a:t>Conflict</a:t>
            </a:r>
            <a:r>
              <a:rPr lang="en-US" sz="3600" dirty="0"/>
              <a:t>:-</a:t>
            </a:r>
            <a:br>
              <a:rPr lang="en-US" sz="3600" dirty="0"/>
            </a:br>
            <a:endParaRPr lang="en-US" sz="3600" dirty="0"/>
          </a:p>
        </p:txBody>
      </p:sp>
    </p:spTree>
    <p:extLst>
      <p:ext uri="{BB962C8B-B14F-4D97-AF65-F5344CB8AC3E}">
        <p14:creationId xmlns:p14="http://schemas.microsoft.com/office/powerpoint/2010/main" val="270778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305800" cy="3600986"/>
          </a:xfrm>
          <a:prstGeom prst="rect">
            <a:avLst/>
          </a:prstGeom>
        </p:spPr>
        <p:txBody>
          <a:bodyPr wrap="square">
            <a:spAutoFit/>
          </a:bodyPr>
          <a:lstStyle/>
          <a:p>
            <a:r>
              <a:rPr lang="en-US" sz="3600" b="1" dirty="0" smtClean="0"/>
              <a:t>According to Horton and Hunt</a:t>
            </a:r>
            <a:r>
              <a:rPr lang="en-US" sz="3600" dirty="0" smtClean="0"/>
              <a:t>:- </a:t>
            </a:r>
          </a:p>
          <a:p>
            <a:r>
              <a:rPr lang="en-US" sz="3200" dirty="0" smtClean="0"/>
              <a:t>“ The effort to monopolize rewards by eliminating or weakening the competitors is called conflict.” </a:t>
            </a:r>
          </a:p>
          <a:p>
            <a:r>
              <a:rPr lang="en-US" sz="3200" dirty="0" smtClean="0"/>
              <a:t>A.W. Green</a:t>
            </a:r>
          </a:p>
          <a:p>
            <a:r>
              <a:rPr lang="en-US" sz="3200" dirty="0" smtClean="0"/>
              <a:t>Conflict is the deliberate attempt to </a:t>
            </a:r>
            <a:r>
              <a:rPr lang="en-US" sz="3200" dirty="0" smtClean="0"/>
              <a:t>oppose</a:t>
            </a:r>
            <a:r>
              <a:rPr lang="en-US" sz="3200" dirty="0" smtClean="0"/>
              <a:t>, resist or coerce the will of other or others. </a:t>
            </a:r>
          </a:p>
          <a:p>
            <a:endParaRPr lang="en-US" sz="3200" dirty="0"/>
          </a:p>
        </p:txBody>
      </p:sp>
    </p:spTree>
    <p:extLst>
      <p:ext uri="{BB962C8B-B14F-4D97-AF65-F5344CB8AC3E}">
        <p14:creationId xmlns:p14="http://schemas.microsoft.com/office/powerpoint/2010/main" val="3254728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1"/>
            <a:ext cx="7239000" cy="4585871"/>
          </a:xfrm>
          <a:prstGeom prst="rect">
            <a:avLst/>
          </a:prstGeom>
        </p:spPr>
        <p:txBody>
          <a:bodyPr wrap="square">
            <a:spAutoFit/>
          </a:bodyPr>
          <a:lstStyle/>
          <a:p>
            <a:r>
              <a:rPr lang="en-US" sz="3200" b="1" dirty="0"/>
              <a:t>According to </a:t>
            </a:r>
            <a:r>
              <a:rPr lang="en-US" sz="3200" b="1" dirty="0" err="1"/>
              <a:t>Persal</a:t>
            </a:r>
            <a:r>
              <a:rPr lang="en-US" sz="3200" b="1" dirty="0"/>
              <a:t>:</a:t>
            </a:r>
            <a:r>
              <a:rPr lang="en-US" sz="3200" dirty="0"/>
              <a:t>-</a:t>
            </a:r>
          </a:p>
          <a:p>
            <a:r>
              <a:rPr lang="en-US" sz="3200" dirty="0"/>
              <a:t>	“Social interaction refers to the ways people </a:t>
            </a:r>
            <a:r>
              <a:rPr lang="en-US" sz="3200" dirty="0" smtClean="0"/>
              <a:t>behavior </a:t>
            </a:r>
            <a:r>
              <a:rPr lang="en-US" sz="3200" dirty="0"/>
              <a:t>in relation to one another using language, gestures and symbols”. </a:t>
            </a:r>
          </a:p>
          <a:p>
            <a:r>
              <a:rPr lang="en-US" sz="3600" b="1" dirty="0"/>
              <a:t>According to Ian Robertson</a:t>
            </a:r>
            <a:r>
              <a:rPr lang="en-US" sz="3600" dirty="0"/>
              <a:t>:-</a:t>
            </a:r>
          </a:p>
          <a:p>
            <a:r>
              <a:rPr lang="en-US" dirty="0"/>
              <a:t>	</a:t>
            </a:r>
            <a:r>
              <a:rPr lang="en-US" sz="3200" dirty="0"/>
              <a:t>	“Social interaction is the process by which people toward or responded to other people.”</a:t>
            </a:r>
          </a:p>
        </p:txBody>
      </p:sp>
    </p:spTree>
    <p:extLst>
      <p:ext uri="{BB962C8B-B14F-4D97-AF65-F5344CB8AC3E}">
        <p14:creationId xmlns:p14="http://schemas.microsoft.com/office/powerpoint/2010/main" val="498443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conflict </a:t>
            </a:r>
            <a:endParaRPr lang="en-US" dirty="0"/>
          </a:p>
        </p:txBody>
      </p:sp>
      <p:sp>
        <p:nvSpPr>
          <p:cNvPr id="3" name="Content Placeholder 2"/>
          <p:cNvSpPr>
            <a:spLocks noGrp="1"/>
          </p:cNvSpPr>
          <p:nvPr>
            <p:ph sz="quarter" idx="1"/>
          </p:nvPr>
        </p:nvSpPr>
        <p:spPr/>
        <p:txBody>
          <a:bodyPr>
            <a:normAutofit/>
          </a:bodyPr>
          <a:lstStyle/>
          <a:p>
            <a:r>
              <a:rPr lang="en-US" sz="3200" b="0" dirty="0" smtClean="0"/>
              <a:t>1 power </a:t>
            </a:r>
          </a:p>
          <a:p>
            <a:r>
              <a:rPr lang="en-US" sz="3200" b="0" dirty="0" smtClean="0"/>
              <a:t>2 Status</a:t>
            </a:r>
          </a:p>
          <a:p>
            <a:r>
              <a:rPr lang="en-US" sz="3200" b="0" dirty="0" smtClean="0"/>
              <a:t>3 wealth</a:t>
            </a:r>
            <a:endParaRPr lang="en-US" sz="3200" b="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Types of conflict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42845" y="1636198"/>
            <a:ext cx="9460539" cy="28623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War</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a social method in which the designs or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goals of enemy are made failed. There are many</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forces behind war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e.g. economic achievement,</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ideology, supremacy.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04800" y="1600200"/>
            <a:ext cx="8661345" cy="34163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Civil War</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this type of conflict, one country create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sectarianism or terrorism in the other country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which causes disruption in the country. For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example, now </a:t>
            </a:r>
            <a:r>
              <a:rPr kumimoji="0" lang="en-US" sz="3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days, Pakistani society is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suffering from this situation etc.</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425" y="1295400"/>
            <a:ext cx="8153400" cy="4093428"/>
          </a:xfrm>
          <a:prstGeom prst="rect">
            <a:avLst/>
          </a:prstGeom>
        </p:spPr>
        <p:txBody>
          <a:bodyPr wrap="square">
            <a:spAutoFit/>
          </a:bodyPr>
          <a:lstStyle/>
          <a:p>
            <a:r>
              <a:rPr lang="en-US" sz="3600" b="1" dirty="0" smtClean="0">
                <a:latin typeface="Times New Roman" pitchFamily="18" charset="0"/>
                <a:ea typeface="Microsoft JhengHei" pitchFamily="34" charset="-120"/>
                <a:cs typeface="Times New Roman" pitchFamily="18" charset="0"/>
              </a:rPr>
              <a:t>Litigation</a:t>
            </a:r>
            <a:r>
              <a:rPr lang="en-US" sz="3600" dirty="0" smtClean="0">
                <a:latin typeface="Times New Roman" pitchFamily="18" charset="0"/>
                <a:ea typeface="Microsoft JhengHei" pitchFamily="34" charset="-120"/>
                <a:cs typeface="Times New Roman" pitchFamily="18" charset="0"/>
              </a:rPr>
              <a:t>:- </a:t>
            </a:r>
          </a:p>
          <a:p>
            <a:r>
              <a:rPr lang="en-US" sz="3200" dirty="0" smtClean="0">
                <a:latin typeface="Times New Roman" pitchFamily="18" charset="0"/>
                <a:ea typeface="Microsoft JhengHei" pitchFamily="34" charset="-120"/>
                <a:cs typeface="Times New Roman" pitchFamily="18" charset="0"/>
              </a:rPr>
              <a:t>it is a type of conflict through which people harm each other with the help of law in order to protect their personal and economic rights. In rural areas, this type of conflict is very common in which many people are getting punishment even they are not indulged in it.</a:t>
            </a:r>
          </a:p>
          <a:p>
            <a:r>
              <a:rPr lang="en-US" sz="3200" dirty="0" smtClean="0">
                <a:latin typeface="Times New Roman" pitchFamily="18" charset="0"/>
                <a:ea typeface="Microsoft JhengHei" pitchFamily="34" charset="-120"/>
                <a:cs typeface="Times New Roman" pitchFamily="18" charset="0"/>
              </a:rPr>
              <a:t>Laws in Fata </a:t>
            </a:r>
            <a:endParaRPr lang="en-US" sz="3200" dirty="0">
              <a:latin typeface="Times New Roman" pitchFamily="18" charset="0"/>
              <a:ea typeface="Microsoft JhengHei"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28600" y="1447800"/>
            <a:ext cx="8648521" cy="34163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Impersonal conflict</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this conflict, one country creates prejudice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among the individuals of another country in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order to preach its own ideas or ideology e.g. </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America made </a:t>
            </a:r>
            <a:r>
              <a:rPr lang="en-US" sz="3600" dirty="0" smtClean="0">
                <a:latin typeface="Times New Roman" pitchFamily="18" charset="0"/>
                <a:ea typeface="Times New Roman" pitchFamily="18" charset="0"/>
                <a:cs typeface="Times New Roman" pitchFamily="18" charset="0"/>
              </a:rPr>
              <a:t>USSR</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separated into various</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parts etc.</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b="1" dirty="0" smtClean="0"/>
              <a:t>Forms of social interaction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447800"/>
            <a:ext cx="9144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algn="just" fontAlgn="base">
              <a:spcBef>
                <a:spcPct val="0"/>
              </a:spcBef>
              <a:spcAft>
                <a:spcPct val="0"/>
              </a:spcAft>
              <a:buAutoNum type="arabicPeriod"/>
              <a:tabLst>
                <a:tab pos="0" algn="l"/>
              </a:tabLs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Individual to individual</a:t>
            </a:r>
          </a:p>
          <a:p>
            <a:pPr marL="228600" lvl="0" indent="-228600" algn="just" fontAlgn="base">
              <a:spcBef>
                <a:spcPct val="0"/>
              </a:spcBef>
              <a:spcAft>
                <a:spcPct val="0"/>
              </a:spcAft>
              <a:tabLst>
                <a:tab pos="0" algn="l"/>
              </a:tabLst>
            </a:pPr>
            <a:r>
              <a:rPr lang="en-US" sz="3200" dirty="0" smtClean="0"/>
              <a:t>   It is the basic form of social interaction, in which two individuals interact with one another</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3200" dirty="0" smtClean="0"/>
              <a:t>For example, interaction of mother with her child, customer and shopkeeper.</a:t>
            </a:r>
            <a:endParaRPr lang="en-US" sz="4400" dirty="0" smtClean="0"/>
          </a:p>
          <a:p>
            <a:pPr marL="228600" lvl="0" indent="-228600" algn="just" fontAlgn="base">
              <a:spcBef>
                <a:spcPct val="0"/>
              </a:spcBef>
              <a:spcAft>
                <a:spcPct val="0"/>
              </a:spcAft>
              <a:tabLst>
                <a:tab pos="0" algn="l"/>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57200" y="1600200"/>
            <a:ext cx="82296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Individual to group</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also a common form of social interaction in </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lang="en-US" sz="3200" dirty="0" smtClean="0">
                <a:latin typeface="Times New Roman" pitchFamily="18" charset="0"/>
                <a:ea typeface="Times New Roman" pitchFamily="18" charset="0"/>
                <a:cs typeface="Times New Roman" pitchFamily="18" charset="0"/>
              </a:rPr>
              <a:t>In which one individual interact with a group of people</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example, the lecture of a professor to his class, the speech of a political leader before a large number of people, the speech of president or prime minister of Pakistan on radio/ TV</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20954" y="1752600"/>
            <a:ext cx="8872942" cy="31085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Group to group:</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this form of interaction one group affects</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physically as well as mentally to the other group</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due to which social interaction occurs. For example,</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match played between two teams, dialogs</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between the delegations of two countries.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1905000"/>
            <a:ext cx="9460218" cy="261610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Individuals to culture</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People are</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effected by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norms, values, customs, beliefs, </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fashions etc. of their culture. People</a:t>
            </a: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also effected their </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Culture by making certain changes in it according to</a:t>
            </a:r>
          </a:p>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en-US"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their needs.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509</TotalTime>
  <Words>1415</Words>
  <Application>Microsoft Office PowerPoint</Application>
  <PresentationFormat>On-screen Show (4:3)</PresentationFormat>
  <Paragraphs>161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Equity</vt:lpstr>
      <vt:lpstr>Social Interaction </vt:lpstr>
      <vt:lpstr>PowerPoint Presentation</vt:lpstr>
      <vt:lpstr>Definition</vt:lpstr>
      <vt:lpstr>PowerPoint Presentation</vt:lpstr>
      <vt:lpstr>Forms of social interaction</vt:lpstr>
      <vt:lpstr>PowerPoint Presentation</vt:lpstr>
      <vt:lpstr>PowerPoint Presentation</vt:lpstr>
      <vt:lpstr>PowerPoint Presentation</vt:lpstr>
      <vt:lpstr>PowerPoint Presentation</vt:lpstr>
      <vt:lpstr>PowerPoint Presentation</vt:lpstr>
      <vt:lpstr>Cooperation:- </vt:lpstr>
      <vt:lpstr>PowerPoint Presentation</vt:lpstr>
      <vt:lpstr>PowerPoint Presentation</vt:lpstr>
      <vt:lpstr>Persal </vt:lpstr>
      <vt:lpstr>Types of cooperation: </vt:lpstr>
      <vt:lpstr>PowerPoint Presentation</vt:lpstr>
      <vt:lpstr>PowerPoint Presentation</vt:lpstr>
      <vt:lpstr>PowerPoint Presentation</vt:lpstr>
      <vt:lpstr>PowerPoint Presentation</vt:lpstr>
      <vt:lpstr>PowerPoint Presentation</vt:lpstr>
      <vt:lpstr>Accommodation: </vt:lpstr>
      <vt:lpstr>PowerPoint Presentation</vt:lpstr>
      <vt:lpstr>Types of accommodation</vt:lpstr>
      <vt:lpstr>PowerPoint Presentation</vt:lpstr>
      <vt:lpstr>PowerPoint Presentation</vt:lpstr>
      <vt:lpstr>PowerPoint Presentation</vt:lpstr>
      <vt:lpstr>PowerPoint Presentation</vt:lpstr>
      <vt:lpstr>PowerPoint Presentation</vt:lpstr>
      <vt:lpstr>PowerPoint Presentation</vt:lpstr>
      <vt:lpstr>Competition:-  </vt:lpstr>
      <vt:lpstr>PowerPoint Presentation</vt:lpstr>
      <vt:lpstr>Types of competition- </vt:lpstr>
      <vt:lpstr>PowerPoint Presentation</vt:lpstr>
      <vt:lpstr>PowerPoint Presentation</vt:lpstr>
      <vt:lpstr>PowerPoint Presentation</vt:lpstr>
      <vt:lpstr>PowerPoint Presentation</vt:lpstr>
      <vt:lpstr>PowerPoint Presentation</vt:lpstr>
      <vt:lpstr> Conflict:- </vt:lpstr>
      <vt:lpstr>PowerPoint Presentation</vt:lpstr>
      <vt:lpstr>Objective of conflict </vt:lpstr>
      <vt:lpstr>Types of conflict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Interaction</dc:title>
  <dc:creator>HC</dc:creator>
  <cp:lastModifiedBy>Mohsin Khan</cp:lastModifiedBy>
  <cp:revision>109</cp:revision>
  <dcterms:created xsi:type="dcterms:W3CDTF">2014-02-28T17:39:18Z</dcterms:created>
  <dcterms:modified xsi:type="dcterms:W3CDTF">2018-11-08T04:36:00Z</dcterms:modified>
</cp:coreProperties>
</file>