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8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B24A5-47A1-8E4E-8A9C-39802388A355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ADF88-DAFC-804E-B63E-2F629E155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222402" indent="-36773751" defTabSz="912879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21626" indent="-224325" defTabSz="912879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70276" indent="-224325" defTabSz="912879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18927" indent="-224325" defTabSz="912879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DE9591-7B80-1140-9D0D-F3B73A20BA55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4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May 9, 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May 9, 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Acute kidney injury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85CE48D0-B265-5E40-9D16-D7E9ED423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415" y="5488212"/>
            <a:ext cx="6858000" cy="81645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1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causes AKI?</a:t>
            </a:r>
            <a:br>
              <a:rPr lang="en-US" dirty="0"/>
            </a:br>
            <a:r>
              <a:rPr lang="en-US" sz="2800" dirty="0"/>
              <a:t>Three major 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/>
              <a:t>Decreased real blood flow (prerenal causes, 40-70%)</a:t>
            </a:r>
          </a:p>
          <a:p>
            <a:pPr marL="342900" indent="-342900">
              <a:buFont typeface="Arial"/>
              <a:buChar char="•"/>
            </a:pP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Direct renal parenchyma damage (intrinsic renal causes, 10-50%)</a:t>
            </a:r>
          </a:p>
          <a:p>
            <a:pPr marL="342900" indent="-342900">
              <a:buFont typeface="Arial"/>
              <a:buChar char="•"/>
            </a:pP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Obstructed urine flow (post renal or obstructive causes, 10%)</a:t>
            </a:r>
          </a:p>
        </p:txBody>
      </p:sp>
    </p:spTree>
    <p:extLst>
      <p:ext uri="{BB962C8B-B14F-4D97-AF65-F5344CB8AC3E}">
        <p14:creationId xmlns:p14="http://schemas.microsoft.com/office/powerpoint/2010/main" val="194147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Prerenal causes: hypovolemia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/>
              <a:t>Hemorrhage</a:t>
            </a:r>
          </a:p>
          <a:p>
            <a:pPr marL="342900" indent="-342900">
              <a:buFont typeface="Arial"/>
              <a:buChar char="•"/>
            </a:pP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Volume depletion (vomiting, diarrhea, burns, inappropriate diuresis</a:t>
            </a:r>
          </a:p>
        </p:txBody>
      </p:sp>
    </p:spTree>
    <p:extLst>
      <p:ext uri="{BB962C8B-B14F-4D97-AF65-F5344CB8AC3E}">
        <p14:creationId xmlns:p14="http://schemas.microsoft.com/office/powerpoint/2010/main" val="2408072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Prerenal causes: </a:t>
            </a:r>
            <a:r>
              <a:rPr lang="en-US" sz="3100" dirty="0"/>
              <a:t>Renal hypo perfusion &amp; edematous states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391953" y="1572768"/>
            <a:ext cx="3291840" cy="639762"/>
          </a:xfrm>
        </p:spPr>
        <p:txBody>
          <a:bodyPr/>
          <a:lstStyle/>
          <a:p>
            <a:r>
              <a:rPr lang="en-US" sz="2400" dirty="0"/>
              <a:t>Hypo perfusion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/>
              <a:t>NSAIDs/COX 2 Inhibitors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ACE-I/ARBs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RAS/Occlusion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Hepatorenal syndrome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AAA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Edematous states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CHF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Hepatic Cirrhosis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Nephrotic syndrome</a:t>
            </a:r>
          </a:p>
        </p:txBody>
      </p:sp>
    </p:spTree>
    <p:extLst>
      <p:ext uri="{BB962C8B-B14F-4D97-AF65-F5344CB8AC3E}">
        <p14:creationId xmlns:p14="http://schemas.microsoft.com/office/powerpoint/2010/main" val="73369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Prerenal causes: </a:t>
            </a:r>
            <a:r>
              <a:rPr lang="en-US" sz="2800" dirty="0"/>
              <a:t>hypotension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Cardiogenic shock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Distributive shock (sepsis, anaphylaxis)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Antihypertensives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Massive pulmonary embolism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Severe arrhythmias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Valvular heart disease</a:t>
            </a:r>
          </a:p>
        </p:txBody>
      </p:sp>
    </p:spTree>
    <p:extLst>
      <p:ext uri="{BB962C8B-B14F-4D97-AF65-F5344CB8AC3E}">
        <p14:creationId xmlns:p14="http://schemas.microsoft.com/office/powerpoint/2010/main" val="1771977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Intrinsic Renal Causes of AKI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Glomerular disease: inflammation (GN), thrombosis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Tubular injury: ischemia, toxins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Interstitial nephritis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Vascular disease: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inflammation (vasculitis)  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occlusion  (thrombosis or embolism)</a:t>
            </a:r>
          </a:p>
        </p:txBody>
      </p:sp>
    </p:spTree>
    <p:extLst>
      <p:ext uri="{BB962C8B-B14F-4D97-AF65-F5344CB8AC3E}">
        <p14:creationId xmlns:p14="http://schemas.microsoft.com/office/powerpoint/2010/main" val="848347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renal causes of AKI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Intrinsic: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Intra-luminal (stone, blood clot)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Intra-mural (urethral stricture, prostate hypertrophy or malignancy, bladder tumor, radiation fibrosis, neurogenic bladder)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Extrinsic: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Pelvic malignancy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Retroperitoneal fibrosis</a:t>
            </a:r>
          </a:p>
        </p:txBody>
      </p:sp>
    </p:spTree>
    <p:extLst>
      <p:ext uri="{BB962C8B-B14F-4D97-AF65-F5344CB8AC3E}">
        <p14:creationId xmlns:p14="http://schemas.microsoft.com/office/powerpoint/2010/main" val="520836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Can AKI be prevented?</a:t>
            </a:r>
            <a:br>
              <a:rPr lang="en-US" sz="31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200" dirty="0"/>
              <a:t>Stratify risk according to susceptibilities and exposures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199" y="1600200"/>
            <a:ext cx="3876667" cy="4480560"/>
          </a:xfrm>
        </p:spPr>
        <p:txBody>
          <a:bodyPr>
            <a:normAutofit/>
          </a:bodyPr>
          <a:lstStyle/>
          <a:p>
            <a:r>
              <a:rPr lang="en-US" sz="3200" dirty="0"/>
              <a:t>Exposures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Sepsis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Critical illness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Circulatory shock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Burns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Trauma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Cardiac surgery (especially with CPB)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Major noncardiac surgery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Nephrotoxic drugs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Radio contrast agents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Poisonous plants and animals</a:t>
            </a:r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752851" y="1600200"/>
            <a:ext cx="3967255" cy="4480560"/>
          </a:xfrm>
        </p:spPr>
        <p:txBody>
          <a:bodyPr/>
          <a:lstStyle/>
          <a:p>
            <a:r>
              <a:rPr lang="en-US" dirty="0"/>
              <a:t>Susceptibilities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Dehydration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Advanced age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Female gender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Black race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CKD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Chronic diseases (heart, lung, liver)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Diabetes mellitus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Cancer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Anemia</a:t>
            </a:r>
          </a:p>
        </p:txBody>
      </p:sp>
    </p:spTree>
    <p:extLst>
      <p:ext uri="{BB962C8B-B14F-4D97-AF65-F5344CB8AC3E}">
        <p14:creationId xmlns:p14="http://schemas.microsoft.com/office/powerpoint/2010/main" val="160110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prevention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Identify high risk patients: elderly, hypertensives, diabetics, vascular disease, underlying CKD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Maintain BP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Avoid dehydration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Avoid nephrotoxic agents (NSAIDs, high phosphorus products like Fleets enemas)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Use caution with ACE-I/ARBs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Avoid radio contrast agents in susceptible population when possible—hydrate with IV NS preprocedure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N-acetyl cysteine used (unlikely to harm, may help)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Anuria rare: think obstruction: place foley ASAP; renal ultrasound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15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the patient with AKI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800" dirty="0"/>
              <a:t>History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Review case notes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Medication review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Physical examination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Interpretation of lab tests, imaging studies, etc.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19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the presentation acute or chronic?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What is the baseline creatinine?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Suggestive of chronic presentation: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Long duration of symptoms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Absence of acute illness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Nocturia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Reduced kidney size (&lt;10cm) &amp; decreased cortical thickness on ultrasound (diabetic kidneys may be “normal” size)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Presence of anemia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Presence of renal bone disease (elevated iPTH or hyperphosphatemia)</a:t>
            </a:r>
          </a:p>
        </p:txBody>
      </p:sp>
    </p:spTree>
    <p:extLst>
      <p:ext uri="{BB962C8B-B14F-4D97-AF65-F5344CB8AC3E}">
        <p14:creationId xmlns:p14="http://schemas.microsoft.com/office/powerpoint/2010/main" val="311482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kidney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A sudden decrease in GFR over hours to days that leads to failure of the kidneys to excrete the nitrogenous waste products and maintain fluid and electrolyte balance (</a:t>
            </a:r>
            <a:r>
              <a:rPr lang="en-US"/>
              <a:t>homeostasis). 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Life-threatening consequences: volume overload, hyperkalemia, metabolic acidosis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RIFLE (Risk, Injury, Failure, Loss, End-stage kidney disease) = </a:t>
            </a:r>
            <a:r>
              <a:rPr lang="en-US"/>
              <a:t>staging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9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presentation </a:t>
            </a:r>
            <a:r>
              <a:rPr lang="en-US" dirty="0"/>
              <a:t>suggestive of acute Kidney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50" y="1752600"/>
            <a:ext cx="7620000" cy="4373563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Lethargy or confusion with a creatinine of 3 to 8 mg/dl unless there is underlying stroke, infection, neurologic, or psychiatric diagnosis</a:t>
            </a:r>
          </a:p>
        </p:txBody>
      </p:sp>
    </p:spTree>
    <p:extLst>
      <p:ext uri="{BB962C8B-B14F-4D97-AF65-F5344CB8AC3E}">
        <p14:creationId xmlns:p14="http://schemas.microsoft.com/office/powerpoint/2010/main" val="2349048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Oliguria or anuria?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Decreased urine output (, 0.5 ml/kg X 6 hrs)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400 ml the minimum adult urine output required to eliminate daily solute production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Anuria is rare initially, suggesting renal tract obstruction. (Check renal ultrasound for dilatation of the renal pelvis and calyces – may not be present in malignancy.)</a:t>
            </a:r>
          </a:p>
        </p:txBody>
      </p:sp>
    </p:spTree>
    <p:extLst>
      <p:ext uri="{BB962C8B-B14F-4D97-AF65-F5344CB8AC3E}">
        <p14:creationId xmlns:p14="http://schemas.microsoft.com/office/powerpoint/2010/main" val="1956858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sz="2400" dirty="0"/>
              <a:t>Volume status: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Intravascular volume depletion: low venous pressures; postural hypotension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Volume overload: increased venous pressure; crackles/rales in lungs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Response to diuretics? Cautious fluid challenge?</a:t>
            </a:r>
          </a:p>
        </p:txBody>
      </p:sp>
    </p:spTree>
    <p:extLst>
      <p:ext uri="{BB962C8B-B14F-4D97-AF65-F5344CB8AC3E}">
        <p14:creationId xmlns:p14="http://schemas.microsoft.com/office/powerpoint/2010/main" val="2190860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Evidence of renal parenchymal disease other than ATN?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Evidence of rashes, arthralgias, myalgias on history or physical exam?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Recent use of antibiotics?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Chronic or recent use of NSAIDs?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Recent illness/treatments/diagnostic procedures?</a:t>
            </a:r>
          </a:p>
        </p:txBody>
      </p:sp>
    </p:spTree>
    <p:extLst>
      <p:ext uri="{BB962C8B-B14F-4D97-AF65-F5344CB8AC3E}">
        <p14:creationId xmlns:p14="http://schemas.microsoft.com/office/powerpoint/2010/main" val="1462095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Clinical Presentation: </a:t>
            </a:r>
            <a:r>
              <a:rPr lang="en-US" sz="2700" dirty="0"/>
              <a:t>Potential Vascular Occlusion?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Any history of renovascular or atherosclerotic disease? </a:t>
            </a:r>
            <a:r>
              <a:rPr lang="en-US" sz="1400" dirty="0"/>
              <a:t>(34% of patients with CHF may have RAS)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Occlusion of normal renal artery—may have loin pain or hematuria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Previous occlusion (stenosed renal artery) may mean solo functioning kidney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Thrombus or emboli to artery of solitary functioning kidney can result in AKI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Usually see renal asymmetry on imaging &amp; evidence of other vascular disease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ACE-I or diuretics may worsen the situation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Recent instrumentation of arteries/aorta may precipitate vascular occlusion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Occlusion of solitary kidney = likely anuria (likely had previous stenoisis</a:t>
            </a:r>
          </a:p>
        </p:txBody>
      </p:sp>
    </p:spTree>
    <p:extLst>
      <p:ext uri="{BB962C8B-B14F-4D97-AF65-F5344CB8AC3E}">
        <p14:creationId xmlns:p14="http://schemas.microsoft.com/office/powerpoint/2010/main" val="2338254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Clinical presentation: </a:t>
            </a:r>
            <a:r>
              <a:rPr lang="en-US" sz="3100" dirty="0"/>
              <a:t>cholesterol emboli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Consider in elderly after angiography, vascular surgery, thrombolysis, anticoagulation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Classic triad: </a:t>
            </a:r>
            <a:r>
              <a:rPr lang="en-US" sz="2400" dirty="0" err="1"/>
              <a:t>livedo</a:t>
            </a:r>
            <a:r>
              <a:rPr lang="en-US" sz="2400" dirty="0"/>
              <a:t> </a:t>
            </a:r>
            <a:r>
              <a:rPr lang="en-US" sz="2400" dirty="0" err="1"/>
              <a:t>reticularis</a:t>
            </a:r>
            <a:r>
              <a:rPr lang="en-US" sz="2400" dirty="0"/>
              <a:t>, ARF/AKI, eosinophilia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Onset usually 1 to 4 weeks after intervention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Morbidity &amp; mortality high: usually from cardiovascular causes</a:t>
            </a:r>
          </a:p>
        </p:txBody>
      </p:sp>
    </p:spTree>
    <p:extLst>
      <p:ext uri="{BB962C8B-B14F-4D97-AF65-F5344CB8AC3E}">
        <p14:creationId xmlns:p14="http://schemas.microsoft.com/office/powerpoint/2010/main" val="2816082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Identify &amp; correct pre-renal and post-renal factors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Optimize cardiac output &amp; renal blood flow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Review medications: stop nephrotoxic agents, adjust doses &amp; monitor drug concentrations where appropriate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Monitor fluid balance (I&amp;O) &amp; daily weight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Identify and treat acute complications: acidosis, hyperkalemia, pulmonary edema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Nutrition support: adequate calories, minimal nitrogenous waste, potassium restriction</a:t>
            </a:r>
            <a:endParaRPr lang="en-US" sz="1600" dirty="0"/>
          </a:p>
          <a:p>
            <a:pPr marL="800100" lvl="1" indent="-342900">
              <a:buFont typeface="Arial"/>
              <a:buChar char="•"/>
            </a:pPr>
            <a:r>
              <a:rPr lang="en-US" sz="1600" dirty="0"/>
              <a:t>Avoid protein restriction to prevent/delay RRT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dirty="0"/>
              <a:t>0.8-1.0 g/kg/k in noncatabolic;1.0-1.5 g/kg/d in AKI on RRT; 1.7 on CRRT or </a:t>
            </a:r>
            <a:r>
              <a:rPr lang="en-US" sz="1600" dirty="0" err="1"/>
              <a:t>hypercatabolic</a:t>
            </a:r>
            <a:endParaRPr lang="en-US" sz="1600" dirty="0"/>
          </a:p>
          <a:p>
            <a:pPr marL="800100" lvl="1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35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Identify &amp; aggressively treat infection; minimize use of indwelling catheters and remove if </a:t>
            </a:r>
            <a:r>
              <a:rPr lang="en-US" sz="2400" dirty="0" err="1"/>
              <a:t>anuric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Identify &amp; treat bleeding tendencies: PPI or H</a:t>
            </a:r>
            <a:r>
              <a:rPr lang="en-US" sz="2400" baseline="-25000" dirty="0"/>
              <a:t>2</a:t>
            </a:r>
            <a:r>
              <a:rPr lang="en-US" sz="2400" dirty="0"/>
              <a:t> blocker prophylaxis; avoid ASA initially; transfuse as needed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Initiate dialysis before uremic complications develop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No drug treatment has been shown to limit the progression or speed recovery from AKI – including furosemide</a:t>
            </a:r>
          </a:p>
        </p:txBody>
      </p:sp>
    </p:spTree>
    <p:extLst>
      <p:ext uri="{BB962C8B-B14F-4D97-AF65-F5344CB8AC3E}">
        <p14:creationId xmlns:p14="http://schemas.microsoft.com/office/powerpoint/2010/main" val="1937930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Indications for</a:t>
            </a:r>
            <a:br>
              <a:rPr lang="en-US" sz="2800" dirty="0"/>
            </a:br>
            <a:r>
              <a:rPr lang="en-US" dirty="0"/>
              <a:t>Renal replacement therapy (RRT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Hyperkalemia (not medically controllable)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Severe acidosis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Severe </a:t>
            </a:r>
            <a:r>
              <a:rPr lang="en-US" sz="2400" dirty="0" err="1"/>
              <a:t>hyponatremia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Hypervolemia with CHF or pulmonary edema refractory to medical treatment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Severe medically refractory hypertension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Severe uremic symptoms (mental status changes, refractory nausea &amp; vomiting)</a:t>
            </a:r>
          </a:p>
        </p:txBody>
      </p:sp>
    </p:spTree>
    <p:extLst>
      <p:ext uri="{BB962C8B-B14F-4D97-AF65-F5344CB8AC3E}">
        <p14:creationId xmlns:p14="http://schemas.microsoft.com/office/powerpoint/2010/main" val="15148354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AKI: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Refer AKI cases to nephrology ASAP; early consultation may improve outcomes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AKI remains life threatening with high morbidity and mortality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AKI places huge costs &amp; demands on the healthcare system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 fair number of patients progress to chronic dialysis management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Early recognition &amp; institution of therapy in </a:t>
            </a:r>
            <a:r>
              <a:rPr lang="en-US" dirty="0" err="1"/>
              <a:t>impro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8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Kidney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Broad clinical syndrome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Term is meant to include the whole spectrum from small changes in markers of kidney function to the need for renal replacement therapy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AKI occurs in the community as well as in the hospital setting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AKI is a predictor of adverse outcomes, both immediately and long term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Those with chronic kidney disease are at increased risk for AKI and AKI can lead to progression of CKD</a:t>
            </a:r>
          </a:p>
        </p:txBody>
      </p:sp>
    </p:spTree>
    <p:extLst>
      <p:ext uri="{BB962C8B-B14F-4D97-AF65-F5344CB8AC3E}">
        <p14:creationId xmlns:p14="http://schemas.microsoft.com/office/powerpoint/2010/main" val="1876592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600" dirty="0"/>
              <a:t>Questions? Comments.</a:t>
            </a:r>
          </a:p>
        </p:txBody>
      </p:sp>
    </p:spTree>
    <p:extLst>
      <p:ext uri="{BB962C8B-B14F-4D97-AF65-F5344CB8AC3E}">
        <p14:creationId xmlns:p14="http://schemas.microsoft.com/office/powerpoint/2010/main" val="391358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Increase in SCr by &gt;/= 0.3 mg/dl within 48 hours; or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Increase in SCr to &gt;/= 1.5 times baseline, which is known or presumed to have occurred within the prior 7 days; or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Urine volume &lt; 0.5 ml/kg/h for 6 hours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AKI is staged for severity 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The cause of AKI should be determined </a:t>
            </a:r>
            <a:r>
              <a:rPr lang="en-US"/>
              <a:t>whenever possible. 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3893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Staging of AKI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0">
              <a:buNone/>
            </a:pPr>
            <a:r>
              <a:rPr lang="en-US" dirty="0"/>
              <a:t>Stage 1: SCr 1.5 – 1.9 time baseline OR &gt; 0.3 mg/dl increase; urine output &lt; 0.5 ml/kg/h for 6/12 hours</a:t>
            </a:r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r>
              <a:rPr lang="en-US" dirty="0"/>
              <a:t>Stage 2: SCr 2.0 – 2.9 times baseline; urine output &lt; 0.5 ml/kg/h for &gt;/= 12 hours</a:t>
            </a:r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r>
              <a:rPr lang="en-US" dirty="0"/>
              <a:t>Stage 3: SCr 3.0 time baseline OR increase in serum creatinine to &gt;/= 4.0 mg/dl OR initiation of renal replacement therapy OR in patients &lt; 18 years, decrease in eGFR to &lt; 35 ml/min per 1.73 m</a:t>
            </a:r>
            <a:r>
              <a:rPr lang="en-US" baseline="30000" dirty="0"/>
              <a:t>2</a:t>
            </a:r>
            <a:r>
              <a:rPr lang="en-US" dirty="0"/>
              <a:t>; urine output &lt; 0.3 ml/kg/h for &gt;/= 24 hours OR anuria for &gt;/= 12 hours</a:t>
            </a:r>
          </a:p>
        </p:txBody>
      </p:sp>
    </p:spTree>
    <p:extLst>
      <p:ext uri="{BB962C8B-B14F-4D97-AF65-F5344CB8AC3E}">
        <p14:creationId xmlns:p14="http://schemas.microsoft.com/office/powerpoint/2010/main" val="237010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3185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cs typeface="Trebuchet MS" charset="0"/>
              </a:rPr>
              <a:t>Definitions of Terminology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43647" y="1957294"/>
            <a:ext cx="8038353" cy="4318001"/>
          </a:xfrm>
        </p:spPr>
        <p:txBody>
          <a:bodyPr anchor="t">
            <a:normAutofit/>
          </a:bodyPr>
          <a:lstStyle/>
          <a:p>
            <a:pPr eaLnBrk="1" hangingPunct="1"/>
            <a:r>
              <a:rPr lang="en-US" sz="2800" dirty="0">
                <a:latin typeface="Verdana" charset="0"/>
                <a:ea typeface="ＭＳ Ｐゴシック" charset="0"/>
                <a:cs typeface="ＭＳ Ｐゴシック" charset="0"/>
              </a:rPr>
              <a:t> Azotemia - the accumulation of nitrogenous wastes (high BUN)</a:t>
            </a:r>
          </a:p>
          <a:p>
            <a:pPr eaLnBrk="1" hangingPunct="1">
              <a:buFont typeface="Wingdings 2" charset="0"/>
              <a:buNone/>
            </a:pPr>
            <a:endParaRPr lang="en-US" sz="2800" dirty="0"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Verdana" charset="0"/>
                <a:ea typeface="ＭＳ Ｐゴシック" charset="0"/>
                <a:cs typeface="ＭＳ Ｐゴシック" charset="0"/>
              </a:rPr>
              <a:t> Uremia – clinical manifestation (symptomatic renal failure)</a:t>
            </a:r>
          </a:p>
          <a:p>
            <a:pPr eaLnBrk="1" hangingPunct="1">
              <a:buFont typeface="Wingdings 2" charset="0"/>
              <a:buNone/>
            </a:pPr>
            <a:endParaRPr lang="en-US" sz="2800" dirty="0"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Verdana" charset="0"/>
                <a:ea typeface="ＭＳ Ｐゴシック" charset="0"/>
                <a:cs typeface="ＭＳ Ｐゴシック" charset="0"/>
              </a:rPr>
              <a:t> Oliguria – UOP &lt; 400-500 mL/24 hours</a:t>
            </a:r>
          </a:p>
          <a:p>
            <a:pPr eaLnBrk="1" hangingPunct="1"/>
            <a:r>
              <a:rPr lang="en-US" sz="2800" dirty="0">
                <a:latin typeface="Verdana" charset="0"/>
                <a:ea typeface="ＭＳ Ｐゴシック" charset="0"/>
                <a:cs typeface="ＭＳ Ｐゴシック" charset="0"/>
              </a:rPr>
              <a:t> Anuria –   UOP &lt; 100 mL/24 hours</a:t>
            </a:r>
          </a:p>
          <a:p>
            <a:pPr eaLnBrk="1" hangingPunct="1"/>
            <a:endParaRPr lang="en-US" sz="28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9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Who gets AKI?</a:t>
            </a:r>
            <a:br>
              <a:rPr lang="en-US" sz="2800" dirty="0"/>
            </a:br>
            <a:r>
              <a:rPr lang="en-US" sz="2800" dirty="0"/>
              <a:t>Community acquired: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At least 1% of hospitalized patients have AKI on admission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50% of these patients have underlying CKD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70% of these have prerenal causes (e.g. dehydration)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17% have post renal causes (obstruction)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Mortality estimated at 15%</a:t>
            </a:r>
          </a:p>
        </p:txBody>
      </p:sp>
    </p:spTree>
    <p:extLst>
      <p:ext uri="{BB962C8B-B14F-4D97-AF65-F5344CB8AC3E}">
        <p14:creationId xmlns:p14="http://schemas.microsoft.com/office/powerpoint/2010/main" val="52562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Who gets AKI?</a:t>
            </a:r>
            <a:br>
              <a:rPr lang="en-US" sz="2800" dirty="0"/>
            </a:br>
            <a:r>
              <a:rPr lang="en-US" sz="2800" dirty="0"/>
              <a:t>Hospital acquired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Increasingly common: especially in elderly and critically ill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Incidence: 16% in CKD patients; 5% non-CKD patients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Acute tubular necrosis (ATN) most common cause (40%)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If in-hospital dialysis required, mortality rate up to 50%; may exceed 75% in the critically ill or septic patient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About 30% who need dialysis during ICU stay will need maintenance dialysis after discharge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No drug treatment has yet been demonstrated to limit progression or speed recovery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Even small changes in SCr are associated with increased in-patient mortality</a:t>
            </a:r>
          </a:p>
        </p:txBody>
      </p:sp>
    </p:spTree>
    <p:extLst>
      <p:ext uri="{BB962C8B-B14F-4D97-AF65-F5344CB8AC3E}">
        <p14:creationId xmlns:p14="http://schemas.microsoft.com/office/powerpoint/2010/main" val="175524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AKI hospital-acquired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Nephrotoxic medications (15%)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Radio contrast dye (CI-AKI) (10%)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AIDs-associated nephropathy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Non-ICU patients: prerenal 28% and ATN 35%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ICU patients: prerenal 18% and ATN 76%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ATN in the ICU has multiple causes and is often associated with multisystem organ failure</a:t>
            </a:r>
          </a:p>
        </p:txBody>
      </p:sp>
    </p:spTree>
    <p:extLst>
      <p:ext uri="{BB962C8B-B14F-4D97-AF65-F5344CB8AC3E}">
        <p14:creationId xmlns:p14="http://schemas.microsoft.com/office/powerpoint/2010/main" val="3010493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2768</TotalTime>
  <Words>1481</Words>
  <Application>Microsoft Office PowerPoint</Application>
  <PresentationFormat>On-screen Show (4:3)</PresentationFormat>
  <Paragraphs>210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Adjacency</vt:lpstr>
      <vt:lpstr>Acute kidney injury</vt:lpstr>
      <vt:lpstr>Acute kidney injury</vt:lpstr>
      <vt:lpstr>Acute Kidney injury</vt:lpstr>
      <vt:lpstr>AKI Definition</vt:lpstr>
      <vt:lpstr>Staging of AKI</vt:lpstr>
      <vt:lpstr>Definitions of Terminology</vt:lpstr>
      <vt:lpstr>Who gets AKI? Community acquired:</vt:lpstr>
      <vt:lpstr>Who gets AKI? Hospital acquired</vt:lpstr>
      <vt:lpstr>AKI hospital-acquired causes</vt:lpstr>
      <vt:lpstr>What causes AKI? Three major categories:</vt:lpstr>
      <vt:lpstr>Prerenal causes: hypovolemia</vt:lpstr>
      <vt:lpstr>Prerenal causes: Renal hypo perfusion &amp; edematous states</vt:lpstr>
      <vt:lpstr>Prerenal causes: hypotension</vt:lpstr>
      <vt:lpstr>Intrinsic Renal Causes of AKI</vt:lpstr>
      <vt:lpstr>Post renal causes of AKI</vt:lpstr>
      <vt:lpstr>Can AKI be prevented?  Stratify risk according to susceptibilities and exposures</vt:lpstr>
      <vt:lpstr>AKI prevention</vt:lpstr>
      <vt:lpstr>Assessing the patient with AKI</vt:lpstr>
      <vt:lpstr>Is the presentation acute or chronic?</vt:lpstr>
      <vt:lpstr>presentation suggestive of acute Kidney injury</vt:lpstr>
      <vt:lpstr>Clinical presentation</vt:lpstr>
      <vt:lpstr>Clinical presentation </vt:lpstr>
      <vt:lpstr>Clinical presentation</vt:lpstr>
      <vt:lpstr>Clinical Presentation: Potential Vascular Occlusion?</vt:lpstr>
      <vt:lpstr>Clinical presentation: cholesterol emboli</vt:lpstr>
      <vt:lpstr>AKI Management</vt:lpstr>
      <vt:lpstr>AKI management</vt:lpstr>
      <vt:lpstr>Indications for Renal replacement therapy (RRT</vt:lpstr>
      <vt:lpstr>AKI: Conclusions</vt:lpstr>
      <vt:lpstr>Thank you</vt:lpstr>
    </vt:vector>
  </TitlesOfParts>
  <Company>UNM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kidney injury</dc:title>
  <dc:creator>Leslie Mahn</dc:creator>
  <cp:lastModifiedBy>comp</cp:lastModifiedBy>
  <cp:revision>28</cp:revision>
  <dcterms:created xsi:type="dcterms:W3CDTF">2013-09-09T01:41:52Z</dcterms:created>
  <dcterms:modified xsi:type="dcterms:W3CDTF">2020-05-09T17:38:24Z</dcterms:modified>
</cp:coreProperties>
</file>