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58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4" r:id="rId2"/>
    <p:sldId id="256" r:id="rId3"/>
    <p:sldId id="265" r:id="rId4"/>
    <p:sldId id="257" r:id="rId5"/>
    <p:sldId id="258" r:id="rId6"/>
    <p:sldId id="259" r:id="rId7"/>
    <p:sldId id="260" r:id="rId8"/>
    <p:sldId id="261" r:id="rId9"/>
    <p:sldId id="263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6" d="100"/>
          <a:sy n="26" d="100"/>
        </p:scale>
        <p:origin x="378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5" d="100"/>
          <a:sy n="25" d="100"/>
        </p:scale>
        <p:origin x="-124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372F80D-79AC-4E5C-9D5C-53D80A87E3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PK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7AB5157-9D7D-40FC-B628-9A7E64918E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en-PK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C188B84-B77A-4126-8298-5067F3CB3CE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PK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5D19BFA-A6F2-45F3-944B-A7D917CE72C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E6C54A7-30CE-46A1-906D-5319DB3FC8F7}" type="slidenum">
              <a:rPr lang="en-US" altLang="en-PK"/>
              <a:pPr/>
              <a:t>‹#›</a:t>
            </a:fld>
            <a:endParaRPr lang="en-US" altLang="en-P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A89A54E-A6D8-48E7-9388-05726525D5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PK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527E454-49EA-4D85-BEB9-762E7BB0EB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en-PK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900070B-085F-433B-B319-38CB85E4245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7510C51-E7A1-44D8-94B7-FC6CC1AD9A6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PK"/>
              <a:t>Click to edit Master text styles</a:t>
            </a:r>
          </a:p>
          <a:p>
            <a:pPr lvl="1"/>
            <a:r>
              <a:rPr lang="en-US" altLang="en-PK"/>
              <a:t>Second level</a:t>
            </a:r>
          </a:p>
          <a:p>
            <a:pPr lvl="2"/>
            <a:r>
              <a:rPr lang="en-US" altLang="en-PK"/>
              <a:t>Third level</a:t>
            </a:r>
          </a:p>
          <a:p>
            <a:pPr lvl="3"/>
            <a:r>
              <a:rPr lang="en-US" altLang="en-PK"/>
              <a:t>Fourth level</a:t>
            </a:r>
          </a:p>
          <a:p>
            <a:pPr lvl="4"/>
            <a:r>
              <a:rPr lang="en-US" altLang="en-PK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0AADDEF-309D-4406-9E55-BFF2B7DA99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PK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E95589E-09D6-42F1-888B-3FCFF532B2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DEAB275-FEAE-4B50-82F4-F76F1FA143F9}" type="slidenum">
              <a:rPr lang="en-US" altLang="en-PK"/>
              <a:pPr/>
              <a:t>‹#›</a:t>
            </a:fld>
            <a:endParaRPr lang="en-US" altLang="en-P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372577-8F6F-40CD-B59E-A16D51F4C3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5F364F-4376-47A4-A1C7-901BCA80DAC1}" type="slidenum">
              <a:rPr lang="en-US" altLang="en-PK"/>
              <a:pPr/>
              <a:t>158</a:t>
            </a:fld>
            <a:endParaRPr lang="en-US" altLang="en-PK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9D4C320-E92F-4E96-9CD4-FDB8B35DED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0E8A492-84E2-4158-83E8-D66313766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A0A97B-5194-4F80-9D68-AA4C7840F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8E669F-82D1-4983-BD16-A59AC86449F9}" type="slidenum">
              <a:rPr lang="en-US" altLang="en-PK"/>
              <a:pPr/>
              <a:t>167</a:t>
            </a:fld>
            <a:endParaRPr lang="en-US" altLang="en-PK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AE7485B-CE71-4F9A-B95D-5C0637C25A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D26D208-C4C9-465F-8556-D93F3AB1F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8023B3-21B3-4BE7-9AE7-415D672D01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31AB0-F78F-4064-B45B-3782D1558962}" type="slidenum">
              <a:rPr lang="en-US" altLang="en-PK"/>
              <a:pPr/>
              <a:t>159</a:t>
            </a:fld>
            <a:endParaRPr lang="en-US" altLang="en-PK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951A96A9-0C92-4359-8D62-702D774E2F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94C65EA-DB16-4C00-9363-6F94A4F2D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94289F-A173-44F0-81CF-3DC6A4672D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299AA-7BBF-4622-AF82-3093F35C887A}" type="slidenum">
              <a:rPr lang="en-US" altLang="en-PK"/>
              <a:pPr/>
              <a:t>160</a:t>
            </a:fld>
            <a:endParaRPr lang="en-US" altLang="en-PK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35A45ED-52F7-4450-A210-990FDE9896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AE1ADA-1206-44F1-B57A-121F1A341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266829-C4BD-4D61-9832-7F708306D6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E6D41-E2F2-4964-BE24-A050A08B764B}" type="slidenum">
              <a:rPr lang="en-US" altLang="en-PK"/>
              <a:pPr/>
              <a:t>161</a:t>
            </a:fld>
            <a:endParaRPr lang="en-US" altLang="en-PK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F6E90F6-5844-45B4-9BEF-912B31389F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C165FB0-5098-4139-B603-9B5FCA767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CA83F7-63EB-450F-8584-5554F6820E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690EE-234B-4557-9E5F-31D20D396E74}" type="slidenum">
              <a:rPr lang="en-US" altLang="en-PK"/>
              <a:pPr/>
              <a:t>162</a:t>
            </a:fld>
            <a:endParaRPr lang="en-US" altLang="en-PK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2B00867-286F-4987-924F-DFF83D28EF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0B01BBA-3A2E-4890-AB69-FA8613743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D0F13C-55E9-4527-85E9-02F822385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283785-5999-4BC1-8D78-F6D0F49054B1}" type="slidenum">
              <a:rPr lang="en-US" altLang="en-PK"/>
              <a:pPr/>
              <a:t>163</a:t>
            </a:fld>
            <a:endParaRPr lang="en-US" altLang="en-PK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6407391D-B27D-4F80-BDD4-252CA76752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BE1D9C2-8BD9-4D5E-B26E-67553B237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C0AA48-39EA-4AC6-A183-64C914A411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F89E26-0504-41E4-A1F2-A0621124E7DA}" type="slidenum">
              <a:rPr lang="en-US" altLang="en-PK"/>
              <a:pPr/>
              <a:t>164</a:t>
            </a:fld>
            <a:endParaRPr lang="en-US" altLang="en-PK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5376C20-3729-47B8-AB66-E47D8C2613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FBB301C-9ED9-445D-B576-85415992A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FD8D9A-C0D3-4FDF-93CE-13968679A0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4DE80-2A94-48AD-97CC-F6AF62C2B82E}" type="slidenum">
              <a:rPr lang="en-US" altLang="en-PK"/>
              <a:pPr/>
              <a:t>165</a:t>
            </a:fld>
            <a:endParaRPr lang="en-US" altLang="en-PK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5C96BCF-E3C2-42B4-AA13-AAD05CC23A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B90CFA8-8D24-41D2-BB82-2ABC40EAE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32ACFA-923E-445E-9680-DE8D22E543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363A0-7329-4191-8949-0B9E43DA8B59}" type="slidenum">
              <a:rPr lang="en-US" altLang="en-PK"/>
              <a:pPr/>
              <a:t>166</a:t>
            </a:fld>
            <a:endParaRPr lang="en-US" altLang="en-PK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7156511-3FB5-4AF9-90C3-1DF314865A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CD9E89E-8E88-4456-A60B-30BB9819A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PK" altLang="en-P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800C1-E95C-4005-BB2A-C44E0682B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C2A99-F6DF-429A-A98D-510A7AC51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432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7E1E-23E6-458F-A9C0-035E4546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921F8-4BE9-4B6C-9193-9A20941B5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04501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A2030C-B9C7-4601-A909-1AA5FDB4B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7825" y="161925"/>
            <a:ext cx="2111375" cy="6054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85A56-912A-4D07-A095-961E8A7CD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8938" y="161925"/>
            <a:ext cx="6186487" cy="6054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7473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38151-8BF8-4510-A7AB-B309076EA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678C6-A5A4-423F-83DC-48F24DCFF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1301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E732F-5FFA-4231-B5D0-1F21B418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0E1A9-DE0D-4D79-97D2-E018C7110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339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E5BCC-C823-4845-9E06-C5CC9FBD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4FACA-6680-4760-890D-D4DDEC6E5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938" y="1323975"/>
            <a:ext cx="4148137" cy="4892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94490-E9AB-4465-94FF-79BEDAE0E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9475" y="1323975"/>
            <a:ext cx="4149725" cy="4892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4471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B5BCE-AEF3-48DD-80D5-84D703568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59A7-CD44-4D2C-8801-C0D54BFC1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9B0D6E-E2A8-4BDD-B5E1-6F13C7210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44FC5-715C-44C8-A5B1-35B4BAC31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24A5A1-F65C-4D75-B4B9-C1DB4B8F5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8080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312A6-7417-402D-8286-FC53D670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78241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32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DF4B6-A9CC-4C6F-832C-0B6CB1761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2A1F9-AC37-456D-A188-1340C8464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57A2B-363E-49E0-9A38-6208340E0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462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BCD56-599F-4495-BB79-65934541B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03632C-AE1A-4AB4-9A0D-94C307669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2CBA77-AE76-4448-A7E6-00593BB9F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87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36DF3A4-56D8-4DD3-8D95-D12A3ACB5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161925"/>
            <a:ext cx="8450262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PK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EF744D-BF74-477B-8614-7F4D441F9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38" y="1323975"/>
            <a:ext cx="8450262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PK"/>
              <a:t>Click to edit Master text styles</a:t>
            </a:r>
          </a:p>
          <a:p>
            <a:pPr lvl="1"/>
            <a:r>
              <a:rPr lang="en-US" altLang="en-PK"/>
              <a:t>Second level</a:t>
            </a:r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BB2610AD-09B2-488A-945F-DFBED0D09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08063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43AF63C-BAB2-4B40-9DC6-F5A0471C87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8613" y="6470650"/>
            <a:ext cx="297973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PK" sz="1000" b="0">
                <a:latin typeface="Arial" panose="020B0604020202020204" pitchFamily="34" charset="0"/>
              </a:rPr>
              <a:t>Copyright </a:t>
            </a:r>
            <a:r>
              <a:rPr lang="en-US" altLang="en-PK" sz="1000" b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altLang="en-PK" sz="1000" b="0">
                <a:latin typeface="Arial" panose="020B0604020202020204" pitchFamily="34" charset="0"/>
              </a:rPr>
              <a:t> 2003 Pearson Education Canada Inc.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BCEC9E95-EE14-49F1-834E-AB06DA361B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24800" y="6478588"/>
            <a:ext cx="9715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PK" sz="1000" b="0">
                <a:solidFill>
                  <a:srgbClr val="FFFF00"/>
                </a:solidFill>
                <a:latin typeface="Arial" panose="020B0604020202020204" pitchFamily="34" charset="0"/>
              </a:rPr>
              <a:t>Slide 15-</a:t>
            </a:r>
            <a:fld id="{02195C91-4731-4C39-B1B5-8B697008933F}" type="slidenum">
              <a:rPr lang="en-US" altLang="en-PK" sz="1000" b="0">
                <a:solidFill>
                  <a:srgbClr val="FFFF00"/>
                </a:solidFill>
                <a:latin typeface="Arial" panose="020B0604020202020204" pitchFamily="34" charset="0"/>
              </a:rPr>
              <a:pPr/>
              <a:t>‹#›</a:t>
            </a:fld>
            <a:endParaRPr lang="en-US" altLang="en-PK" sz="1000" b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 kern="1200">
          <a:solidFill>
            <a:srgbClr val="FAFD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400" b="1" kern="1200">
          <a:solidFill>
            <a:srgbClr val="FAFD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b="1" kern="1200">
          <a:solidFill>
            <a:srgbClr val="FAFD0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1600" b="1" kern="1200">
          <a:solidFill>
            <a:srgbClr val="FAFD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1400" b="1" kern="1200">
          <a:solidFill>
            <a:srgbClr val="FAFD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75622BC-BA9C-4F82-A488-B6744F0804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7700" y="1825625"/>
            <a:ext cx="7543800" cy="3813175"/>
          </a:xfrm>
        </p:spPr>
        <p:txBody>
          <a:bodyPr anchor="ctr"/>
          <a:lstStyle/>
          <a:p>
            <a:pPr algn="l"/>
            <a:r>
              <a:rPr lang="en-US" altLang="en-PK" sz="3600"/>
              <a:t>Chapter 15</a:t>
            </a:r>
            <a:br>
              <a:rPr lang="en-US" altLang="en-PK" sz="3600"/>
            </a:br>
            <a:br>
              <a:rPr lang="en-US" altLang="en-PK" sz="3200"/>
            </a:br>
            <a:r>
              <a:rPr lang="en-US" altLang="en-PK" sz="3600"/>
              <a:t>Cost Allocation: Joint Products and Byproducts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B57F4B4-213C-4C21-9D42-94D2579E9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Main Products and Byproducts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48D8DBC-12CD-49A3-B363-72E268F05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323975"/>
            <a:ext cx="8450262" cy="4772025"/>
          </a:xfrm>
        </p:spPr>
        <p:txBody>
          <a:bodyPr/>
          <a:lstStyle/>
          <a:p>
            <a:r>
              <a:rPr lang="en-US" altLang="en-PK"/>
              <a:t>Main products are products which constitute the major portion of the total sales value</a:t>
            </a:r>
          </a:p>
          <a:p>
            <a:pPr>
              <a:spcBef>
                <a:spcPct val="40000"/>
              </a:spcBef>
            </a:pPr>
            <a:r>
              <a:rPr lang="en-US" altLang="en-PK"/>
              <a:t>Byproducts are products with low sales values compared to the main products</a:t>
            </a:r>
          </a:p>
          <a:p>
            <a:pPr>
              <a:spcBef>
                <a:spcPct val="40000"/>
              </a:spcBef>
            </a:pPr>
            <a:r>
              <a:rPr lang="en-US" altLang="en-PK"/>
              <a:t>Scrap are outputs with minimal sales values</a:t>
            </a:r>
          </a:p>
          <a:p>
            <a:pPr>
              <a:spcBef>
                <a:spcPct val="40000"/>
              </a:spcBef>
            </a:pPr>
            <a:r>
              <a:rPr lang="en-US" altLang="en-PK"/>
              <a:t>These classifications can change over time especially when market prices change dramatically from year to year</a:t>
            </a:r>
          </a:p>
          <a:p>
            <a:pPr>
              <a:spcBef>
                <a:spcPct val="40000"/>
              </a:spcBef>
            </a:pPr>
            <a:r>
              <a:rPr lang="en-US" altLang="en-PK"/>
              <a:t>When allocating joint costs to byproducts either</a:t>
            </a:r>
          </a:p>
          <a:p>
            <a:pPr lvl="1">
              <a:spcBef>
                <a:spcPct val="5000"/>
              </a:spcBef>
            </a:pPr>
            <a:r>
              <a:rPr lang="en-US" altLang="en-PK"/>
              <a:t>recognize at the time production is completed</a:t>
            </a:r>
          </a:p>
          <a:p>
            <a:pPr lvl="1">
              <a:spcBef>
                <a:spcPct val="5000"/>
              </a:spcBef>
            </a:pPr>
            <a:r>
              <a:rPr lang="en-US" altLang="en-PK"/>
              <a:t>recognize at the time of sale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21AA9C45-339C-420C-8EB9-603F1DD56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579 - 581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Line 14">
            <a:extLst>
              <a:ext uri="{FF2B5EF4-FFF2-40B4-BE49-F238E27FC236}">
                <a16:creationId xmlns:a16="http://schemas.microsoft.com/office/drawing/2014/main" id="{D604C34C-D363-401E-98F8-30B43E158F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2578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0BCE065B-A171-4081-A7D4-9830DE25B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7244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73A58CD2-178F-46BC-B80D-370A26AD07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Joint Products in Joint Processes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D1C6456-DFC2-419C-8ABB-8F1B2F3D8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219200"/>
            <a:ext cx="8221662" cy="2286000"/>
          </a:xfrm>
        </p:spPr>
        <p:txBody>
          <a:bodyPr/>
          <a:lstStyle/>
          <a:p>
            <a:r>
              <a:rPr lang="en-US" altLang="en-PK"/>
              <a:t>Joint costs are costs which yield multiple products simultaneously</a:t>
            </a:r>
          </a:p>
          <a:p>
            <a:r>
              <a:rPr lang="en-US" altLang="en-PK"/>
              <a:t>Split-off point is the juncture in the process when separate identifiable products emerge</a:t>
            </a:r>
          </a:p>
          <a:p>
            <a:r>
              <a:rPr lang="en-US" altLang="en-PK"/>
              <a:t>Separable costs are costs incurred beyond the split-off point and are assignable to separate products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15BAAB6-24A8-4761-A6A8-16507250E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52975"/>
            <a:ext cx="1219200" cy="96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Joint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Costs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58441CF-3D3D-4AA4-B780-5F992483F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419600"/>
            <a:ext cx="1524000" cy="6096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Product A 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BBB9B957-CF9C-493F-B23E-826EB49CD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419600"/>
            <a:ext cx="1524000" cy="6096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Product A 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31A69061-D611-4828-B5CA-BADE5A32C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267200"/>
            <a:ext cx="1524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65175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84275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3375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Separable Costs A</a:t>
            </a:r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48712654-FB60-4DFA-ADDF-559A91C717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8674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F1F883B4-32A0-4B9B-9571-9ED5C0545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62600"/>
            <a:ext cx="1524000" cy="6096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Product B 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E4D81C73-8C21-4C87-8163-D7277C13C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562600"/>
            <a:ext cx="1524000" cy="6096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Product B </a:t>
            </a:r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3DE45828-D421-449F-9CCC-D27364045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410200"/>
            <a:ext cx="1524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65175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84275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3375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Separable Costs B</a:t>
            </a:r>
          </a:p>
        </p:txBody>
      </p:sp>
      <p:sp>
        <p:nvSpPr>
          <p:cNvPr id="2063" name="Line 15">
            <a:extLst>
              <a:ext uri="{FF2B5EF4-FFF2-40B4-BE49-F238E27FC236}">
                <a16:creationId xmlns:a16="http://schemas.microsoft.com/office/drawing/2014/main" id="{7CAF889B-EAFC-4F18-8754-30517C3933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4724400"/>
            <a:ext cx="914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064" name="Line 16">
            <a:extLst>
              <a:ext uri="{FF2B5EF4-FFF2-40B4-BE49-F238E27FC236}">
                <a16:creationId xmlns:a16="http://schemas.microsoft.com/office/drawing/2014/main" id="{91417FC2-6451-4B81-8E6F-8C2FE6272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257800"/>
            <a:ext cx="914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grpSp>
        <p:nvGrpSpPr>
          <p:cNvPr id="2068" name="Group 20">
            <a:extLst>
              <a:ext uri="{FF2B5EF4-FFF2-40B4-BE49-F238E27FC236}">
                <a16:creationId xmlns:a16="http://schemas.microsoft.com/office/drawing/2014/main" id="{5036BB04-DE51-425D-B022-7C04B4A6DAE3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762375"/>
            <a:ext cx="1219200" cy="1419225"/>
            <a:chOff x="1056" y="2370"/>
            <a:chExt cx="768" cy="894"/>
          </a:xfrm>
        </p:grpSpPr>
        <p:sp>
          <p:nvSpPr>
            <p:cNvPr id="2065" name="Rectangle 17">
              <a:extLst>
                <a:ext uri="{FF2B5EF4-FFF2-40B4-BE49-F238E27FC236}">
                  <a16:creationId xmlns:a16="http://schemas.microsoft.com/office/drawing/2014/main" id="{E0AB190F-6F56-49AB-835B-C0F865568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370"/>
              <a:ext cx="768" cy="6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>
              <a:lvl1pPr marL="342900" indent="-342900">
                <a:spcBef>
                  <a:spcPct val="20000"/>
                </a:spcBef>
                <a:buChar char="•"/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rgbClr val="FAFD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1600" b="1">
                  <a:solidFill>
                    <a:srgbClr val="FAFD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PK" sz="8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PK" sz="2000"/>
                <a:t>Split-off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PK" sz="2000"/>
                <a:t>Point</a:t>
              </a:r>
            </a:p>
          </p:txBody>
        </p:sp>
        <p:sp>
          <p:nvSpPr>
            <p:cNvPr id="2066" name="Line 18">
              <a:extLst>
                <a:ext uri="{FF2B5EF4-FFF2-40B4-BE49-F238E27FC236}">
                  <a16:creationId xmlns:a16="http://schemas.microsoft.com/office/drawing/2014/main" id="{771BC654-2970-4D27-9FA3-22B3BC21A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92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sp>
        <p:nvSpPr>
          <p:cNvPr id="2067" name="Text Box 19">
            <a:extLst>
              <a:ext uri="{FF2B5EF4-FFF2-40B4-BE49-F238E27FC236}">
                <a16:creationId xmlns:a16="http://schemas.microsoft.com/office/drawing/2014/main" id="{FAE337C8-D62E-4099-A32A-8999040A3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567- 568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Line 3">
            <a:extLst>
              <a:ext uri="{FF2B5EF4-FFF2-40B4-BE49-F238E27FC236}">
                <a16:creationId xmlns:a16="http://schemas.microsoft.com/office/drawing/2014/main" id="{D333546B-FDD7-4AC6-95D1-5C5DFDABE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486400"/>
            <a:ext cx="548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AD81D284-20E2-461E-98F2-2398BD9C6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Joint Products, Byproducts and Scrap 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3B9FF82D-066F-46DD-B9A6-E8737174C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PK"/>
              <a:t>Joint products have a relatively high sales value and are not separately identifiable as individual products until the split-off point</a:t>
            </a:r>
          </a:p>
          <a:p>
            <a:pPr>
              <a:lnSpc>
                <a:spcPct val="90000"/>
              </a:lnSpc>
            </a:pPr>
            <a:r>
              <a:rPr lang="en-US" altLang="en-PK"/>
              <a:t>Main product is the one with the highest sales value resulting from a process yielding two or more products</a:t>
            </a:r>
          </a:p>
          <a:p>
            <a:pPr>
              <a:lnSpc>
                <a:spcPct val="90000"/>
              </a:lnSpc>
            </a:pPr>
            <a:r>
              <a:rPr lang="en-US" altLang="en-PK"/>
              <a:t>Byproducts have a low sales value relative to sales value of the main or joint products (s)</a:t>
            </a:r>
          </a:p>
          <a:p>
            <a:pPr>
              <a:lnSpc>
                <a:spcPct val="90000"/>
              </a:lnSpc>
            </a:pPr>
            <a:r>
              <a:rPr lang="en-US" altLang="en-PK"/>
              <a:t>Scrap products have a minimal (often zero) sales value</a:t>
            </a: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0CE694A4-B5AE-4071-B447-FF87941CB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267200"/>
            <a:ext cx="2286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Main Products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Joint Products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BF44B672-1FCD-43C8-9CDA-71436C20A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72000"/>
            <a:ext cx="1676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Byproducts </a:t>
            </a: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A51FFCE2-037A-4EE4-86C3-8833294E0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388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65175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84275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3375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High</a:t>
            </a:r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53FCC911-2647-42A5-B0CF-4C0C365CD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Low</a:t>
            </a:r>
          </a:p>
        </p:txBody>
      </p:sp>
      <p:sp>
        <p:nvSpPr>
          <p:cNvPr id="23571" name="Text Box 19">
            <a:extLst>
              <a:ext uri="{FF2B5EF4-FFF2-40B4-BE49-F238E27FC236}">
                <a16:creationId xmlns:a16="http://schemas.microsoft.com/office/drawing/2014/main" id="{153910F5-FBA1-4595-8413-D5C92C15B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567 - 568</a:t>
            </a:r>
          </a:p>
        </p:txBody>
      </p:sp>
      <p:sp>
        <p:nvSpPr>
          <p:cNvPr id="23572" name="Rectangle 20">
            <a:extLst>
              <a:ext uri="{FF2B5EF4-FFF2-40B4-BE49-F238E27FC236}">
                <a16:creationId xmlns:a16="http://schemas.microsoft.com/office/drawing/2014/main" id="{2CE30E90-5971-45CD-AFA1-29C8B3721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867400"/>
            <a:ext cx="228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Sales Value</a:t>
            </a:r>
          </a:p>
        </p:txBody>
      </p:sp>
      <p:sp>
        <p:nvSpPr>
          <p:cNvPr id="23573" name="Line 21">
            <a:extLst>
              <a:ext uri="{FF2B5EF4-FFF2-40B4-BE49-F238E27FC236}">
                <a16:creationId xmlns:a16="http://schemas.microsoft.com/office/drawing/2014/main" id="{A82E14CA-D22A-4F2B-97DD-B6766C7F4D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  <p:sp>
        <p:nvSpPr>
          <p:cNvPr id="23574" name="Line 22">
            <a:extLst>
              <a:ext uri="{FF2B5EF4-FFF2-40B4-BE49-F238E27FC236}">
                <a16:creationId xmlns:a16="http://schemas.microsoft.com/office/drawing/2014/main" id="{82FA0F7F-30C6-444C-8F20-AA6D23E1EE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B8BE0C0-1982-4CE4-8860-93F04797D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Why Allocate Joint Costs?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842C42-BFBC-4611-8BB1-58FD50D90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PK"/>
              <a:t>Allocate joint costs to products for:</a:t>
            </a:r>
          </a:p>
          <a:p>
            <a:pPr>
              <a:spcBef>
                <a:spcPct val="50000"/>
              </a:spcBef>
            </a:pPr>
            <a:r>
              <a:rPr lang="en-US" altLang="en-PK"/>
              <a:t>inventory costing and cost of goods sold calculations</a:t>
            </a:r>
          </a:p>
          <a:p>
            <a:pPr>
              <a:spcBef>
                <a:spcPct val="50000"/>
              </a:spcBef>
            </a:pPr>
            <a:r>
              <a:rPr lang="en-US" altLang="en-PK"/>
              <a:t>cost reimbursement under contracts</a:t>
            </a:r>
          </a:p>
          <a:p>
            <a:pPr>
              <a:spcBef>
                <a:spcPct val="50000"/>
              </a:spcBef>
            </a:pPr>
            <a:r>
              <a:rPr lang="en-US" altLang="en-PK"/>
              <a:t>customer profitability analysis</a:t>
            </a:r>
          </a:p>
          <a:p>
            <a:pPr>
              <a:spcBef>
                <a:spcPct val="50000"/>
              </a:spcBef>
            </a:pPr>
            <a:r>
              <a:rPr lang="en-US" altLang="en-PK"/>
              <a:t>insurance settlement computations</a:t>
            </a:r>
          </a:p>
          <a:p>
            <a:pPr>
              <a:spcBef>
                <a:spcPct val="50000"/>
              </a:spcBef>
            </a:pPr>
            <a:r>
              <a:rPr lang="en-US" altLang="en-PK"/>
              <a:t>rate regulation situations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357E25A1-8AB7-4619-80D7-F0523272E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 568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35" name="Group 19">
            <a:extLst>
              <a:ext uri="{FF2B5EF4-FFF2-40B4-BE49-F238E27FC236}">
                <a16:creationId xmlns:a16="http://schemas.microsoft.com/office/drawing/2014/main" id="{ACE15467-EF00-401C-B5D6-333EC61315B4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191000"/>
            <a:ext cx="8297863" cy="2028825"/>
            <a:chOff x="192" y="2640"/>
            <a:chExt cx="5227" cy="1278"/>
          </a:xfrm>
        </p:grpSpPr>
        <p:sp>
          <p:nvSpPr>
            <p:cNvPr id="9221" name="Line 5">
              <a:extLst>
                <a:ext uri="{FF2B5EF4-FFF2-40B4-BE49-F238E27FC236}">
                  <a16:creationId xmlns:a16="http://schemas.microsoft.com/office/drawing/2014/main" id="{CD3FFA31-199F-4394-A2E3-DC84158D96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024"/>
              <a:ext cx="23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9230" name="Rectangle 14">
              <a:extLst>
                <a:ext uri="{FF2B5EF4-FFF2-40B4-BE49-F238E27FC236}">
                  <a16:creationId xmlns:a16="http://schemas.microsoft.com/office/drawing/2014/main" id="{990D4141-35E6-438C-B4FF-DD36A9B53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640"/>
              <a:ext cx="5227" cy="1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>
              <a:lvl1pPr marL="342900" indent="-3429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b="1">
                  <a:solidFill>
                    <a:srgbClr val="FAFD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600" b="1">
                  <a:solidFill>
                    <a:srgbClr val="FAFD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PK" sz="1000"/>
            </a:p>
            <a:p>
              <a:pPr eaLnBrk="1" hangingPunct="1">
                <a:buFontTx/>
                <a:buNone/>
              </a:pPr>
              <a:r>
                <a:rPr lang="en-US" altLang="en-PK" sz="2200"/>
                <a:t>		Cream	Skim	Total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PK" sz="2200"/>
                <a:t>Sales value at split-off	$200	$300	$500</a:t>
              </a:r>
            </a:p>
            <a:p>
              <a:pPr eaLnBrk="1" hangingPunct="1">
                <a:buFontTx/>
                <a:buNone/>
              </a:pPr>
              <a:r>
                <a:rPr lang="en-US" altLang="en-PK" sz="2200"/>
                <a:t>Weighting	40%	60%	100%</a:t>
              </a:r>
            </a:p>
            <a:p>
              <a:pPr eaLnBrk="1" hangingPunct="1">
                <a:buFontTx/>
                <a:buNone/>
              </a:pPr>
              <a:r>
                <a:rPr lang="en-US" altLang="en-PK" sz="2200"/>
                <a:t>Joint costs allocated	$160	$240	$400</a:t>
              </a:r>
            </a:p>
          </p:txBody>
        </p:sp>
        <p:sp>
          <p:nvSpPr>
            <p:cNvPr id="9231" name="Line 15">
              <a:extLst>
                <a:ext uri="{FF2B5EF4-FFF2-40B4-BE49-F238E27FC236}">
                  <a16:creationId xmlns:a16="http://schemas.microsoft.com/office/drawing/2014/main" id="{E1D7FABC-8325-4DCE-A6AF-A37D446574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60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K"/>
            </a:p>
          </p:txBody>
        </p:sp>
        <p:sp>
          <p:nvSpPr>
            <p:cNvPr id="9232" name="Line 16">
              <a:extLst>
                <a:ext uri="{FF2B5EF4-FFF2-40B4-BE49-F238E27FC236}">
                  <a16:creationId xmlns:a16="http://schemas.microsoft.com/office/drawing/2014/main" id="{A9261B6C-CEB1-4563-873F-E51F61DD2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360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K"/>
            </a:p>
          </p:txBody>
        </p:sp>
        <p:sp>
          <p:nvSpPr>
            <p:cNvPr id="9233" name="Line 17">
              <a:extLst>
                <a:ext uri="{FF2B5EF4-FFF2-40B4-BE49-F238E27FC236}">
                  <a16:creationId xmlns:a16="http://schemas.microsoft.com/office/drawing/2014/main" id="{5D23ACBB-AFED-4293-BC98-FC41AF98AD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60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K"/>
            </a:p>
          </p:txBody>
        </p:sp>
      </p:grpSp>
      <p:sp>
        <p:nvSpPr>
          <p:cNvPr id="9218" name="Rectangle 2">
            <a:extLst>
              <a:ext uri="{FF2B5EF4-FFF2-40B4-BE49-F238E27FC236}">
                <a16:creationId xmlns:a16="http://schemas.microsoft.com/office/drawing/2014/main" id="{F7A6915E-51FC-4D39-BEBB-54FB221BF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Sales Value at Splitoff Method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B7EAC83-8C09-4744-8FB1-3937F0604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2971800" cy="2867025"/>
          </a:xfrm>
        </p:spPr>
        <p:txBody>
          <a:bodyPr/>
          <a:lstStyle/>
          <a:p>
            <a:pPr>
              <a:tabLst>
                <a:tab pos="4964113" algn="dec"/>
                <a:tab pos="6292850" algn="dec"/>
                <a:tab pos="7620000" algn="dec"/>
              </a:tabLst>
            </a:pPr>
            <a:r>
              <a:rPr lang="en-US" altLang="en-PK"/>
              <a:t>Allocate joint costs to products based on their relative value at the split-off point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DDBABCCF-913D-4266-9955-2FF16D3D3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570 - 571</a:t>
            </a:r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E9648989-022B-44BD-925C-05A459F32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83845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E45CBD5A-A97C-4F15-82A7-A35DAF3AD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333625"/>
            <a:ext cx="1371600" cy="96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Raw Milk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$400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CFF8B11-D7D9-4FA3-A02A-A2B77C4A4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00250"/>
            <a:ext cx="19050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Cream $200 </a:t>
            </a:r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778031D5-C96E-475F-A370-6D35C9ACB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143250"/>
            <a:ext cx="19050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Skim $300 </a:t>
            </a:r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8BC3004F-E99A-4E88-91FC-6CAEEF8FCF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2305050"/>
            <a:ext cx="914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9227" name="Line 11">
            <a:extLst>
              <a:ext uri="{FF2B5EF4-FFF2-40B4-BE49-F238E27FC236}">
                <a16:creationId xmlns:a16="http://schemas.microsoft.com/office/drawing/2014/main" id="{E6C076B0-0E79-46A9-9E64-8D404F9E7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838450"/>
            <a:ext cx="914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8C799CDF-62DA-423B-A6DA-D1C59FA6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371600"/>
            <a:ext cx="12192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Split-off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Point</a:t>
            </a:r>
          </a:p>
        </p:txBody>
      </p:sp>
      <p:sp>
        <p:nvSpPr>
          <p:cNvPr id="9229" name="Line 13">
            <a:extLst>
              <a:ext uri="{FF2B5EF4-FFF2-40B4-BE49-F238E27FC236}">
                <a16:creationId xmlns:a16="http://schemas.microsoft.com/office/drawing/2014/main" id="{BC66249F-0726-4F05-AFBB-4E8FBDCD4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22885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D641671-9DE5-4385-82B4-3D382F02B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Physical Measure Method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5E859F8-170B-4629-A121-5D8FAC7F2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2895600" cy="2790825"/>
          </a:xfrm>
        </p:spPr>
        <p:txBody>
          <a:bodyPr/>
          <a:lstStyle/>
          <a:p>
            <a:pPr>
              <a:tabLst>
                <a:tab pos="4964113" algn="dec"/>
                <a:tab pos="6292850" algn="dec"/>
                <a:tab pos="7620000" algn="dec"/>
              </a:tabLst>
            </a:pPr>
            <a:r>
              <a:rPr lang="en-US" altLang="en-PK"/>
              <a:t>Allocate joint costs to products based on their relative proportions at the split-off point</a:t>
            </a:r>
            <a:endParaRPr lang="en-US" altLang="en-PK" sz="220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B351ADF3-8151-4869-A92F-E52C945F4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571 - 572</a:t>
            </a:r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B42F1AFB-E068-4463-AD8C-A6EF286AB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94322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A116DBE6-8B71-4743-B49C-0460223C8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409825"/>
            <a:ext cx="1371600" cy="96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Raw Milk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$400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F6E6FCB1-2ADC-470D-B0A2-A7326CEBB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76450"/>
            <a:ext cx="24384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Cream 25 units 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5D270BFF-3F2A-42DC-AF2F-2222D04A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219450"/>
            <a:ext cx="24384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Skim 75 units </a:t>
            </a:r>
          </a:p>
        </p:txBody>
      </p:sp>
      <p:sp>
        <p:nvSpPr>
          <p:cNvPr id="10250" name="Line 10">
            <a:extLst>
              <a:ext uri="{FF2B5EF4-FFF2-40B4-BE49-F238E27FC236}">
                <a16:creationId xmlns:a16="http://schemas.microsoft.com/office/drawing/2014/main" id="{D04C26A8-D20F-40E2-86F1-54D027A758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2409825"/>
            <a:ext cx="685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1DADDB45-BE9A-4E42-9C7B-2421C81D7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943225"/>
            <a:ext cx="685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60951461-354D-4BA3-9240-5AE727BD0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12192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Split-off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Point</a:t>
            </a:r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D9C0A795-A097-4FC7-A479-7EBDE506C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333625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grpSp>
        <p:nvGrpSpPr>
          <p:cNvPr id="10258" name="Group 18">
            <a:extLst>
              <a:ext uri="{FF2B5EF4-FFF2-40B4-BE49-F238E27FC236}">
                <a16:creationId xmlns:a16="http://schemas.microsoft.com/office/drawing/2014/main" id="{4E8D072C-1241-46B8-914F-01244C3A3F52}"/>
              </a:ext>
            </a:extLst>
          </p:cNvPr>
          <p:cNvGrpSpPr>
            <a:grpSpLocks/>
          </p:cNvGrpSpPr>
          <p:nvPr/>
        </p:nvGrpSpPr>
        <p:grpSpPr bwMode="auto">
          <a:xfrm>
            <a:off x="312738" y="4419600"/>
            <a:ext cx="8297862" cy="1752600"/>
            <a:chOff x="197" y="2784"/>
            <a:chExt cx="5227" cy="1104"/>
          </a:xfrm>
        </p:grpSpPr>
        <p:sp>
          <p:nvSpPr>
            <p:cNvPr id="10254" name="Rectangle 14">
              <a:extLst>
                <a:ext uri="{FF2B5EF4-FFF2-40B4-BE49-F238E27FC236}">
                  <a16:creationId xmlns:a16="http://schemas.microsoft.com/office/drawing/2014/main" id="{ED629557-90DB-4D36-A114-773DA10DB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" y="2784"/>
              <a:ext cx="5227" cy="1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>
              <a:lvl1pPr marL="342900" indent="-3429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b="1">
                  <a:solidFill>
                    <a:srgbClr val="FAFD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600" b="1">
                  <a:solidFill>
                    <a:srgbClr val="FAFD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6292850" algn="dec"/>
                  <a:tab pos="7620000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PK" sz="2200"/>
                <a:t>		Cream	Skim	Total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PK" sz="2200"/>
                <a:t>Physical measure 	25	75	100</a:t>
              </a:r>
            </a:p>
            <a:p>
              <a:pPr eaLnBrk="1" hangingPunct="1">
                <a:buFontTx/>
                <a:buNone/>
              </a:pPr>
              <a:r>
                <a:rPr lang="en-US" altLang="en-PK" sz="2200"/>
                <a:t>Weighting	25%	75%	100%</a:t>
              </a:r>
            </a:p>
            <a:p>
              <a:pPr eaLnBrk="1" hangingPunct="1">
                <a:buFontTx/>
                <a:buNone/>
              </a:pPr>
              <a:r>
                <a:rPr lang="en-US" altLang="en-PK" sz="2200"/>
                <a:t>Joint costs allocated	$100	$300	$400</a:t>
              </a:r>
            </a:p>
          </p:txBody>
        </p:sp>
        <p:sp>
          <p:nvSpPr>
            <p:cNvPr id="10245" name="Line 5">
              <a:extLst>
                <a:ext uri="{FF2B5EF4-FFF2-40B4-BE49-F238E27FC236}">
                  <a16:creationId xmlns:a16="http://schemas.microsoft.com/office/drawing/2014/main" id="{1848EB54-791F-4391-A05A-10D552CAA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072"/>
              <a:ext cx="23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10255" name="Line 15">
              <a:extLst>
                <a:ext uri="{FF2B5EF4-FFF2-40B4-BE49-F238E27FC236}">
                  <a16:creationId xmlns:a16="http://schemas.microsoft.com/office/drawing/2014/main" id="{0CED0813-8AD1-4E2C-877C-E11C19E602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60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10256" name="Line 16">
              <a:extLst>
                <a:ext uri="{FF2B5EF4-FFF2-40B4-BE49-F238E27FC236}">
                  <a16:creationId xmlns:a16="http://schemas.microsoft.com/office/drawing/2014/main" id="{3E72845E-93B1-461B-9D2D-AB9051662C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360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10257" name="Line 17">
              <a:extLst>
                <a:ext uri="{FF2B5EF4-FFF2-40B4-BE49-F238E27FC236}">
                  <a16:creationId xmlns:a16="http://schemas.microsoft.com/office/drawing/2014/main" id="{8F5B83C9-1E76-4FD3-B41A-3FF10E69D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60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D665647F-7ABE-40CF-9F38-31825ECE62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458200" cy="762000"/>
          </a:xfrm>
        </p:spPr>
        <p:txBody>
          <a:bodyPr/>
          <a:lstStyle/>
          <a:p>
            <a:pPr>
              <a:tabLst>
                <a:tab pos="5253038" algn="r"/>
                <a:tab pos="6465888" algn="r"/>
                <a:tab pos="7707313" algn="r"/>
              </a:tabLst>
            </a:pPr>
            <a:r>
              <a:rPr lang="en-US" altLang="en-PK" sz="2200"/>
              <a:t>Allocate joint costs 	to products based on 	their  estimated final selling prices less separable 	processing costs</a:t>
            </a:r>
          </a:p>
          <a:p>
            <a:pPr>
              <a:tabLst>
                <a:tab pos="5253038" algn="r"/>
                <a:tab pos="6465888" algn="r"/>
                <a:tab pos="7707313" algn="r"/>
              </a:tabLst>
            </a:pPr>
            <a:endParaRPr lang="en-US" altLang="en-PK" sz="2200"/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6B2FB53A-7257-41E5-B0F1-DA8A49F7EA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2590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91B00E8E-04BE-40DD-8C78-45B5D8CD58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35814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6B1E0D9-856A-4458-B298-DAD480C19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Net Realizable Value (NRV) Method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BC4CE973-C85D-4B4B-A574-65C91217E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573 - 574</a:t>
            </a:r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31105A7B-EA4C-4528-AA77-E0A8921CF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1242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BE6F60EB-83EF-45F3-87DD-052991F3F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14625"/>
            <a:ext cx="1371600" cy="942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Raw  Milk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$400</a:t>
            </a: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678A8BCE-B7D0-4A88-BD78-254BA10D6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305050"/>
            <a:ext cx="12192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Cream </a:t>
            </a:r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992FB0E1-0026-4643-BCD6-6D51C5D5EE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590800"/>
            <a:ext cx="381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476E0621-28DC-4497-8F60-D7BA5FCE9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124200"/>
            <a:ext cx="381000" cy="48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1276" name="Rectangle 12">
            <a:extLst>
              <a:ext uri="{FF2B5EF4-FFF2-40B4-BE49-F238E27FC236}">
                <a16:creationId xmlns:a16="http://schemas.microsoft.com/office/drawing/2014/main" id="{EBD47BF2-8233-488C-8F9F-26E9B865F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686175"/>
            <a:ext cx="12192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1600"/>
              <a:t>Split-off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1600"/>
              <a:t>Point</a:t>
            </a:r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id="{05991A00-1108-430F-AC91-0C2C81EAD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00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EE0085C1-019C-4432-86B2-D6D9EE9D1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276600"/>
            <a:ext cx="12192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Skim </a:t>
            </a:r>
          </a:p>
        </p:txBody>
      </p:sp>
      <p:sp>
        <p:nvSpPr>
          <p:cNvPr id="11280" name="Rectangle 16">
            <a:extLst>
              <a:ext uri="{FF2B5EF4-FFF2-40B4-BE49-F238E27FC236}">
                <a16:creationId xmlns:a16="http://schemas.microsoft.com/office/drawing/2014/main" id="{1A0308F3-7D70-4052-8A3C-5BC0D30A8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86000"/>
            <a:ext cx="2286000" cy="5334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en-US" altLang="en-PK" sz="2000"/>
              <a:t>Butter $500 </a:t>
            </a:r>
          </a:p>
        </p:txBody>
      </p:sp>
      <p:sp>
        <p:nvSpPr>
          <p:cNvPr id="11282" name="Rectangle 18">
            <a:extLst>
              <a:ext uri="{FF2B5EF4-FFF2-40B4-BE49-F238E27FC236}">
                <a16:creationId xmlns:a16="http://schemas.microsoft.com/office/drawing/2014/main" id="{442CD23B-0E70-4DF9-8E81-E33F50039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124200"/>
            <a:ext cx="2286000" cy="8382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Condensed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Milk  $1,100 </a:t>
            </a:r>
          </a:p>
        </p:txBody>
      </p:sp>
      <p:sp>
        <p:nvSpPr>
          <p:cNvPr id="11283" name="Rectangle 19">
            <a:extLst>
              <a:ext uri="{FF2B5EF4-FFF2-40B4-BE49-F238E27FC236}">
                <a16:creationId xmlns:a16="http://schemas.microsoft.com/office/drawing/2014/main" id="{61EF57D8-05E4-411D-916E-38F3F4DB2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1336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Processing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$280</a:t>
            </a:r>
          </a:p>
        </p:txBody>
      </p:sp>
      <p:sp>
        <p:nvSpPr>
          <p:cNvPr id="11284" name="Rectangle 20">
            <a:extLst>
              <a:ext uri="{FF2B5EF4-FFF2-40B4-BE49-F238E27FC236}">
                <a16:creationId xmlns:a16="http://schemas.microsoft.com/office/drawing/2014/main" id="{0E20B4E1-C54B-402A-B733-7F2C9EBF2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1242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Processing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$520</a:t>
            </a:r>
          </a:p>
        </p:txBody>
      </p:sp>
      <p:grpSp>
        <p:nvGrpSpPr>
          <p:cNvPr id="11292" name="Group 28">
            <a:extLst>
              <a:ext uri="{FF2B5EF4-FFF2-40B4-BE49-F238E27FC236}">
                <a16:creationId xmlns:a16="http://schemas.microsoft.com/office/drawing/2014/main" id="{6463BF54-CC5F-425B-A351-F2F963C9541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191000"/>
            <a:ext cx="8458200" cy="2133600"/>
            <a:chOff x="144" y="2640"/>
            <a:chExt cx="5328" cy="1344"/>
          </a:xfrm>
        </p:grpSpPr>
        <p:sp>
          <p:nvSpPr>
            <p:cNvPr id="11287" name="Rectangle 23">
              <a:extLst>
                <a:ext uri="{FF2B5EF4-FFF2-40B4-BE49-F238E27FC236}">
                  <a16:creationId xmlns:a16="http://schemas.microsoft.com/office/drawing/2014/main" id="{5A24B3E1-B851-48A2-B19A-5565387FE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640"/>
              <a:ext cx="5328" cy="1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>
              <a:lvl1pPr marL="342900" indent="-342900">
                <a:spcBef>
                  <a:spcPct val="20000"/>
                </a:spcBef>
                <a:buChar char="•"/>
                <a:tabLst>
                  <a:tab pos="5253038" algn="r"/>
                  <a:tab pos="6465888" algn="r"/>
                  <a:tab pos="7707313" algn="r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tabLst>
                  <a:tab pos="5253038" algn="r"/>
                  <a:tab pos="6465888" algn="r"/>
                  <a:tab pos="7707313" algn="r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5253038" algn="r"/>
                  <a:tab pos="6465888" algn="r"/>
                  <a:tab pos="7707313" algn="r"/>
                </a:tabLst>
                <a:defRPr b="1">
                  <a:solidFill>
                    <a:srgbClr val="FAFD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tabLst>
                  <a:tab pos="5253038" algn="r"/>
                  <a:tab pos="6465888" algn="r"/>
                  <a:tab pos="7707313" algn="r"/>
                </a:tabLst>
                <a:defRPr sz="1600" b="1">
                  <a:solidFill>
                    <a:srgbClr val="FAFD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tabLst>
                  <a:tab pos="5253038" algn="r"/>
                  <a:tab pos="6465888" algn="r"/>
                  <a:tab pos="7707313" algn="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5253038" algn="r"/>
                  <a:tab pos="6465888" algn="r"/>
                  <a:tab pos="7707313" algn="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5253038" algn="r"/>
                  <a:tab pos="6465888" algn="r"/>
                  <a:tab pos="7707313" algn="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5253038" algn="r"/>
                  <a:tab pos="6465888" algn="r"/>
                  <a:tab pos="7707313" algn="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5253038" algn="r"/>
                  <a:tab pos="6465888" algn="r"/>
                  <a:tab pos="7707313" algn="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PK" sz="2200"/>
                <a:t>		</a:t>
              </a:r>
              <a:r>
                <a:rPr lang="en-US" altLang="en-PK" sz="2000"/>
                <a:t>Cream	Skim	Total</a:t>
              </a:r>
            </a:p>
            <a:p>
              <a:pPr eaLnBrk="1" hangingPunct="1">
                <a:buFontTx/>
                <a:buNone/>
              </a:pPr>
              <a:r>
                <a:rPr lang="en-US" altLang="en-PK" sz="2000"/>
                <a:t>Final sales value	$500	$1,100	$1,600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PK" sz="2000"/>
                <a:t>Separable processing costs	280	520	800</a:t>
              </a:r>
            </a:p>
            <a:p>
              <a:pPr eaLnBrk="1" hangingPunct="1">
                <a:spcBef>
                  <a:spcPct val="25000"/>
                </a:spcBef>
                <a:buFontTx/>
                <a:buNone/>
              </a:pPr>
              <a:r>
                <a:rPr lang="en-US" altLang="en-PK" sz="2000"/>
                <a:t>Net realizable value	220	580	800</a:t>
              </a:r>
            </a:p>
            <a:p>
              <a:pPr eaLnBrk="1" hangingPunct="1">
                <a:buFontTx/>
                <a:buNone/>
              </a:pPr>
              <a:r>
                <a:rPr lang="en-US" altLang="en-PK" sz="2000"/>
                <a:t>Weighting	27.5%	72.5%	100%</a:t>
              </a:r>
            </a:p>
            <a:p>
              <a:pPr eaLnBrk="1" hangingPunct="1">
                <a:buFontTx/>
                <a:buNone/>
              </a:pPr>
              <a:r>
                <a:rPr lang="en-US" altLang="en-PK" sz="2000"/>
                <a:t>Joint cost allocation	$110	$290	$400	</a:t>
              </a:r>
              <a:endParaRPr lang="en-US" altLang="en-PK" sz="2200"/>
            </a:p>
          </p:txBody>
        </p:sp>
        <p:sp>
          <p:nvSpPr>
            <p:cNvPr id="11269" name="Line 5">
              <a:extLst>
                <a:ext uri="{FF2B5EF4-FFF2-40B4-BE49-F238E27FC236}">
                  <a16:creationId xmlns:a16="http://schemas.microsoft.com/office/drawing/2014/main" id="{1F52C12E-7879-4BB6-AFB6-D39B4F188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80"/>
              <a:ext cx="23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11289" name="Line 25">
              <a:extLst>
                <a:ext uri="{FF2B5EF4-FFF2-40B4-BE49-F238E27FC236}">
                  <a16:creationId xmlns:a16="http://schemas.microsoft.com/office/drawing/2014/main" id="{86201052-0D3A-401C-91D1-C586230107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33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11290" name="Line 26">
              <a:extLst>
                <a:ext uri="{FF2B5EF4-FFF2-40B4-BE49-F238E27FC236}">
                  <a16:creationId xmlns:a16="http://schemas.microsoft.com/office/drawing/2014/main" id="{0DD28566-D761-4B55-924C-8082B4F2F3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3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11291" name="Line 27">
              <a:extLst>
                <a:ext uri="{FF2B5EF4-FFF2-40B4-BE49-F238E27FC236}">
                  <a16:creationId xmlns:a16="http://schemas.microsoft.com/office/drawing/2014/main" id="{C8AA5A83-E59C-4C07-9BF6-2E447E0AD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3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>
            <a:extLst>
              <a:ext uri="{FF2B5EF4-FFF2-40B4-BE49-F238E27FC236}">
                <a16:creationId xmlns:a16="http://schemas.microsoft.com/office/drawing/2014/main" id="{F978392D-0D0F-4842-A4C6-2489704CF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8534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tabLst>
                <a:tab pos="5137150" algn="r"/>
                <a:tab pos="5802313" algn="l"/>
                <a:tab pos="6754813" algn="r"/>
                <a:tab pos="8197850" algn="r"/>
              </a:tabLst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PK" sz="2200"/>
              <a:t>		</a:t>
            </a:r>
            <a:r>
              <a:rPr lang="en-US" altLang="en-PK" sz="2000"/>
              <a:t>Butter	Condensed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PK" sz="2200"/>
              <a:t>		</a:t>
            </a:r>
            <a:r>
              <a:rPr lang="en-US" altLang="en-PK" sz="2000"/>
              <a:t>Cream		Milk	Total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PK" sz="2000"/>
              <a:t>Total final sales value				$1,600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Joint and separable costs				1,200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n-PK" sz="2000"/>
              <a:t>Gross margin				$400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Gross margin %				25%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PK" sz="2000"/>
              <a:t>Final sales value	$500		$1,100	$1,600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Gross margin @ 25%	125		  275	  400</a:t>
            </a:r>
          </a:p>
          <a:p>
            <a:pPr eaLnBrk="1" hangingPunct="1">
              <a:buFontTx/>
              <a:buNone/>
            </a:pPr>
            <a:r>
              <a:rPr lang="en-US" altLang="en-PK" sz="2000"/>
              <a:t>Imputed total costs	375		825	1,200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Separable costs	  280		  520	  800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n-PK" sz="2000"/>
              <a:t>Allocated joint costs	$   95		$  305	$400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0E13DEBD-380B-4ACD-9A19-9D153557A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/>
              <a:t>Constant Gross Margin % NRV Method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87ADBC9-A6DD-4DAC-82EE-AD0AC57C6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323975"/>
            <a:ext cx="8450262" cy="885825"/>
          </a:xfrm>
        </p:spPr>
        <p:txBody>
          <a:bodyPr/>
          <a:lstStyle/>
          <a:p>
            <a:r>
              <a:rPr lang="en-US" altLang="en-PK"/>
              <a:t>Allocate joint costs so that the gross margin % for each product is the same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D3FEB26D-8823-44E9-97A3-4EB1AC531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574 - 575</a:t>
            </a:r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32924FDB-4F86-41A9-98DA-5C848B165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9718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465BD832-F71D-44C1-A39E-8FC3438BE0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029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908925F8-FFE1-4C45-8A49-95AEA1E28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029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B3BE704D-5E2F-4A66-ABD7-32203E0C9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029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71F5D163-3525-4460-BD7C-ABD59620F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7150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E9C8B66F-F90F-4F83-92AD-4FF13095F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7150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AC60ACEF-BFA6-4B58-A96A-918E70B5F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715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45910A68-B83D-4B60-9E58-D94AC0E45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6576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573FB3D-5089-4475-ABBC-213254615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8938" y="161925"/>
            <a:ext cx="8145462" cy="690563"/>
          </a:xfrm>
        </p:spPr>
        <p:txBody>
          <a:bodyPr/>
          <a:lstStyle/>
          <a:p>
            <a:r>
              <a:rPr lang="en-US" altLang="en-PK" sz="3000"/>
              <a:t>Irrelevance of Joint Costs</a:t>
            </a:r>
            <a:endParaRPr lang="en-US" altLang="en-PK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341CC90-1494-4DBA-AA32-B6A9945A0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143000"/>
            <a:ext cx="8145462" cy="885825"/>
          </a:xfrm>
        </p:spPr>
        <p:txBody>
          <a:bodyPr/>
          <a:lstStyle/>
          <a:p>
            <a:r>
              <a:rPr lang="en-US" altLang="en-PK"/>
              <a:t>When considering whether to sell a product at the split-off point or process further, ignore joint costs</a:t>
            </a:r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D172273C-684E-4DE6-A734-8BE97F2460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27432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7063DB5B-2183-4983-88B6-8DEE62DD0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3733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8438" name="Line 6">
            <a:extLst>
              <a:ext uri="{FF2B5EF4-FFF2-40B4-BE49-F238E27FC236}">
                <a16:creationId xmlns:a16="http://schemas.microsoft.com/office/drawing/2014/main" id="{458939FB-4E9B-455C-9D5A-1DF367C28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3528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D37900E4-2C41-46B6-B739-4E128014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867025"/>
            <a:ext cx="1371600" cy="942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Raw  Milk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$400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CD67D933-450F-4D19-B557-29ABA165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457450"/>
            <a:ext cx="12192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Cream </a:t>
            </a:r>
          </a:p>
        </p:txBody>
      </p:sp>
      <p:sp>
        <p:nvSpPr>
          <p:cNvPr id="18441" name="Line 9">
            <a:extLst>
              <a:ext uri="{FF2B5EF4-FFF2-40B4-BE49-F238E27FC236}">
                <a16:creationId xmlns:a16="http://schemas.microsoft.com/office/drawing/2014/main" id="{65CB105E-0505-4F23-92BE-7C24F01341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743200"/>
            <a:ext cx="381000" cy="58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8442" name="Line 10">
            <a:extLst>
              <a:ext uri="{FF2B5EF4-FFF2-40B4-BE49-F238E27FC236}">
                <a16:creationId xmlns:a16="http://schemas.microsoft.com/office/drawing/2014/main" id="{8B9F3AE2-FB87-43B4-9AF2-38587C0E7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24225"/>
            <a:ext cx="381000" cy="48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AEAE363F-3AAB-4A33-BF1C-23FE77F9B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57400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1600"/>
              <a:t>Split-off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1600"/>
              <a:t>Point</a:t>
            </a:r>
          </a:p>
        </p:txBody>
      </p:sp>
      <p:sp>
        <p:nvSpPr>
          <p:cNvPr id="18444" name="Line 12">
            <a:extLst>
              <a:ext uri="{FF2B5EF4-FFF2-40B4-BE49-F238E27FC236}">
                <a16:creationId xmlns:a16="http://schemas.microsoft.com/office/drawing/2014/main" id="{39ED520D-BA97-48CA-B8EB-C906E70ADAF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8194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18445" name="Rectangle 13">
            <a:extLst>
              <a:ext uri="{FF2B5EF4-FFF2-40B4-BE49-F238E27FC236}">
                <a16:creationId xmlns:a16="http://schemas.microsoft.com/office/drawing/2014/main" id="{5D64DB6D-8B83-431E-9CC3-632EDDF38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1219200" cy="561975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Skim </a:t>
            </a:r>
          </a:p>
        </p:txBody>
      </p:sp>
      <p:sp>
        <p:nvSpPr>
          <p:cNvPr id="18446" name="Rectangle 14">
            <a:extLst>
              <a:ext uri="{FF2B5EF4-FFF2-40B4-BE49-F238E27FC236}">
                <a16:creationId xmlns:a16="http://schemas.microsoft.com/office/drawing/2014/main" id="{EEE5420E-C8C3-4FC9-8930-B0E49AC60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438400"/>
            <a:ext cx="2286000" cy="5334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en-US" altLang="en-PK" sz="2000"/>
              <a:t>Butter $500 </a:t>
            </a:r>
          </a:p>
        </p:txBody>
      </p: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5D534AF8-3DFC-4787-A8A3-2FCC327D9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76600"/>
            <a:ext cx="2286000" cy="8382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Condensed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Milk  $1,100 </a:t>
            </a:r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3CE8159D-A631-42C5-897A-E0C19FA14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2766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Processing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$520</a:t>
            </a:r>
          </a:p>
        </p:txBody>
      </p:sp>
      <p:sp>
        <p:nvSpPr>
          <p:cNvPr id="18462" name="Rectangle 30">
            <a:extLst>
              <a:ext uri="{FF2B5EF4-FFF2-40B4-BE49-F238E27FC236}">
                <a16:creationId xmlns:a16="http://schemas.microsoft.com/office/drawing/2014/main" id="{FB5B0DCB-C5EF-442A-9D75-0AC55AAD4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2098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 b="1">
                <a:solidFill>
                  <a:srgbClr val="FAFD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rgbClr val="FAFD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600" b="1">
                <a:solidFill>
                  <a:srgbClr val="FAFD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AFD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PK" sz="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Processing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PK" sz="2000"/>
              <a:t>$280</a:t>
            </a:r>
          </a:p>
        </p:txBody>
      </p:sp>
      <p:sp>
        <p:nvSpPr>
          <p:cNvPr id="18467" name="Text Box 35">
            <a:extLst>
              <a:ext uri="{FF2B5EF4-FFF2-40B4-BE49-F238E27FC236}">
                <a16:creationId xmlns:a16="http://schemas.microsoft.com/office/drawing/2014/main" id="{7D67CB55-10A5-4361-B33B-88D625D8E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PK" sz="1000" b="0">
                <a:solidFill>
                  <a:schemeClr val="tx2"/>
                </a:solidFill>
                <a:latin typeface="Arial" panose="020B0604020202020204" pitchFamily="34" charset="0"/>
              </a:rPr>
              <a:t>Pages 578 - 579</a:t>
            </a:r>
          </a:p>
        </p:txBody>
      </p:sp>
      <p:grpSp>
        <p:nvGrpSpPr>
          <p:cNvPr id="18471" name="Group 39">
            <a:extLst>
              <a:ext uri="{FF2B5EF4-FFF2-40B4-BE49-F238E27FC236}">
                <a16:creationId xmlns:a16="http://schemas.microsoft.com/office/drawing/2014/main" id="{AAEDA98A-E891-428F-B2FD-E6DFBAEC2F2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648200"/>
            <a:ext cx="8305800" cy="1495425"/>
            <a:chOff x="240" y="2928"/>
            <a:chExt cx="5232" cy="942"/>
          </a:xfrm>
        </p:grpSpPr>
        <p:sp>
          <p:nvSpPr>
            <p:cNvPr id="18464" name="Rectangle 32">
              <a:extLst>
                <a:ext uri="{FF2B5EF4-FFF2-40B4-BE49-F238E27FC236}">
                  <a16:creationId xmlns:a16="http://schemas.microsoft.com/office/drawing/2014/main" id="{38CB976A-97CD-413A-933F-C6DC45FE6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928"/>
              <a:ext cx="5232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>
              <a:lvl1pPr marL="342900" indent="-342900">
                <a:spcBef>
                  <a:spcPct val="20000"/>
                </a:spcBef>
                <a:buChar char="•"/>
                <a:tabLst>
                  <a:tab pos="4560888" algn="ctr"/>
                  <a:tab pos="7042150" algn="ctr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tabLst>
                  <a:tab pos="4560888" algn="ctr"/>
                  <a:tab pos="7042150" algn="ctr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4560888" algn="ctr"/>
                  <a:tab pos="7042150" algn="ctr"/>
                </a:tabLst>
                <a:defRPr b="1">
                  <a:solidFill>
                    <a:srgbClr val="FAFD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tabLst>
                  <a:tab pos="4560888" algn="ctr"/>
                  <a:tab pos="7042150" algn="ctr"/>
                </a:tabLst>
                <a:defRPr sz="1600" b="1">
                  <a:solidFill>
                    <a:srgbClr val="FAFD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tabLst>
                  <a:tab pos="4560888" algn="ctr"/>
                  <a:tab pos="7042150" algn="ct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560888" algn="ctr"/>
                  <a:tab pos="7042150" algn="ct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560888" algn="ctr"/>
                  <a:tab pos="7042150" algn="ct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560888" algn="ctr"/>
                  <a:tab pos="7042150" algn="ct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560888" algn="ctr"/>
                  <a:tab pos="7042150" algn="ctr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PK" sz="2000"/>
                <a:t>Cream versus Butter Cream	Sell @ Split-off	Process Further</a:t>
              </a:r>
              <a:endParaRPr lang="en-US" altLang="en-PK"/>
            </a:p>
          </p:txBody>
        </p:sp>
        <p:sp>
          <p:nvSpPr>
            <p:cNvPr id="18465" name="Rectangle 33">
              <a:extLst>
                <a:ext uri="{FF2B5EF4-FFF2-40B4-BE49-F238E27FC236}">
                  <a16:creationId xmlns:a16="http://schemas.microsoft.com/office/drawing/2014/main" id="{47421E7E-B03C-423C-9E44-74B394CEC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264"/>
              <a:ext cx="5088" cy="6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>
              <a:lvl1pPr marL="342900" indent="-342900">
                <a:spcBef>
                  <a:spcPct val="20000"/>
                </a:spcBef>
                <a:buChar char="•"/>
                <a:tabLst>
                  <a:tab pos="4964113" algn="dec"/>
                  <a:tab pos="7418388" algn="dec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tabLst>
                  <a:tab pos="4964113" algn="dec"/>
                  <a:tab pos="7418388" algn="dec"/>
                </a:tabLst>
                <a:defRPr sz="2400" b="1">
                  <a:solidFill>
                    <a:srgbClr val="FAFD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4964113" algn="dec"/>
                  <a:tab pos="7418388" algn="dec"/>
                </a:tabLst>
                <a:defRPr b="1">
                  <a:solidFill>
                    <a:srgbClr val="FAFD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tabLst>
                  <a:tab pos="4964113" algn="dec"/>
                  <a:tab pos="7418388" algn="dec"/>
                </a:tabLst>
                <a:defRPr sz="1600" b="1">
                  <a:solidFill>
                    <a:srgbClr val="FAFD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tabLst>
                  <a:tab pos="4964113" algn="dec"/>
                  <a:tab pos="7418388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7418388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7418388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7418388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4964113" algn="dec"/>
                  <a:tab pos="7418388" algn="dec"/>
                </a:tabLst>
                <a:defRPr sz="1400" b="1">
                  <a:solidFill>
                    <a:srgbClr val="FAFD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PK" sz="2000"/>
                <a:t>Relevant revenue	$200	$500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PK" sz="2000"/>
                <a:t>Relevant costs	       	280</a:t>
              </a:r>
            </a:p>
            <a:p>
              <a:pPr eaLnBrk="1" hangingPunct="1">
                <a:buFontTx/>
                <a:buNone/>
              </a:pPr>
              <a:r>
                <a:rPr lang="en-US" altLang="en-PK" sz="2000"/>
                <a:t>Incremental operating income	$200	$320</a:t>
              </a:r>
              <a:endParaRPr lang="en-US" altLang="en-PK"/>
            </a:p>
          </p:txBody>
        </p:sp>
        <p:sp>
          <p:nvSpPr>
            <p:cNvPr id="18466" name="Line 34">
              <a:extLst>
                <a:ext uri="{FF2B5EF4-FFF2-40B4-BE49-F238E27FC236}">
                  <a16:creationId xmlns:a16="http://schemas.microsoft.com/office/drawing/2014/main" id="{392D6BB7-28CD-4076-B17B-C18DE96179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150"/>
              <a:ext cx="50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  <p:sp>
          <p:nvSpPr>
            <p:cNvPr id="18468" name="Line 36">
              <a:extLst>
                <a:ext uri="{FF2B5EF4-FFF2-40B4-BE49-F238E27FC236}">
                  <a16:creationId xmlns:a16="http://schemas.microsoft.com/office/drawing/2014/main" id="{B95D6CEE-510D-4278-A5BC-C8D697828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696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K"/>
            </a:p>
          </p:txBody>
        </p:sp>
        <p:sp>
          <p:nvSpPr>
            <p:cNvPr id="18470" name="Line 38">
              <a:extLst>
                <a:ext uri="{FF2B5EF4-FFF2-40B4-BE49-F238E27FC236}">
                  <a16:creationId xmlns:a16="http://schemas.microsoft.com/office/drawing/2014/main" id="{BADEA66F-D601-4A36-B369-D10E6B4082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3696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K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FDT1">
  <a:themeElements>
    <a:clrScheme name="">
      <a:dk1>
        <a:srgbClr val="000000"/>
      </a:dk1>
      <a:lt1>
        <a:srgbClr val="FAFD00"/>
      </a:lt1>
      <a:dk2>
        <a:srgbClr val="020046"/>
      </a:dk2>
      <a:lt2>
        <a:srgbClr val="FAFD00"/>
      </a:lt2>
      <a:accent1>
        <a:srgbClr val="FF0000"/>
      </a:accent1>
      <a:accent2>
        <a:srgbClr val="004100"/>
      </a:accent2>
      <a:accent3>
        <a:srgbClr val="AAAAB0"/>
      </a:accent3>
      <a:accent4>
        <a:srgbClr val="D6D800"/>
      </a:accent4>
      <a:accent5>
        <a:srgbClr val="FFAAAA"/>
      </a:accent5>
      <a:accent6>
        <a:srgbClr val="003A00"/>
      </a:accent6>
      <a:hlink>
        <a:srgbClr val="FF0000"/>
      </a:hlink>
      <a:folHlink>
        <a:srgbClr val="CECECE"/>
      </a:folHlink>
    </a:clrScheme>
    <a:fontScheme name="HFDT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PK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PK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HFD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DT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FDT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DT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D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D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D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C:\WINDOWS\DESKTOP\Prentice-Hall\1999 HFDT\HFDT1.ppt</Template>
  <TotalTime>213</TotalTime>
  <Words>759</Words>
  <Application>Microsoft Office PowerPoint</Application>
  <PresentationFormat>On-screen Show (4:3)</PresentationFormat>
  <Paragraphs>172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Arial</vt:lpstr>
      <vt:lpstr>HFDT1</vt:lpstr>
      <vt:lpstr>Chapter 15  Cost Allocation: Joint Products and Byproducts</vt:lpstr>
      <vt:lpstr>Joint Products in Joint Processes </vt:lpstr>
      <vt:lpstr>Joint Products, Byproducts and Scrap </vt:lpstr>
      <vt:lpstr>Why Allocate Joint Costs?</vt:lpstr>
      <vt:lpstr>Sales Value at Splitoff Method</vt:lpstr>
      <vt:lpstr>Physical Measure Method</vt:lpstr>
      <vt:lpstr>Net Realizable Value (NRV) Method</vt:lpstr>
      <vt:lpstr>Constant Gross Margin % NRV Method</vt:lpstr>
      <vt:lpstr>Irrelevance of Joint Costs</vt:lpstr>
      <vt:lpstr>Main Products and Byproducts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Products and Byproducts</dc:title>
  <dc:creator>User</dc:creator>
  <cp:lastModifiedBy>Shahid Mahmood</cp:lastModifiedBy>
  <cp:revision>19</cp:revision>
  <cp:lastPrinted>1999-06-05T01:59:28Z</cp:lastPrinted>
  <dcterms:created xsi:type="dcterms:W3CDTF">1999-06-04T23:20:52Z</dcterms:created>
  <dcterms:modified xsi:type="dcterms:W3CDTF">2021-01-15T11:42:35Z</dcterms:modified>
</cp:coreProperties>
</file>