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EFDE16-6F29-4CC1-9E5F-363EA66F8AF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394059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FDE16-6F29-4CC1-9E5F-363EA66F8AF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13860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FDE16-6F29-4CC1-9E5F-363EA66F8AF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330289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EFDE16-6F29-4CC1-9E5F-363EA66F8AF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4075380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EFDE16-6F29-4CC1-9E5F-363EA66F8AFB}"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356927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EFDE16-6F29-4CC1-9E5F-363EA66F8AFB}"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534805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EFDE16-6F29-4CC1-9E5F-363EA66F8AFB}"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246658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EFDE16-6F29-4CC1-9E5F-363EA66F8AFB}"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50054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EFDE16-6F29-4CC1-9E5F-363EA66F8AFB}"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368990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FDE16-6F29-4CC1-9E5F-363EA66F8AFB}"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2811972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EFDE16-6F29-4CC1-9E5F-363EA66F8AFB}"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706AB8-6B24-4EE7-A8E7-3ED55D3EA98B}" type="slidenum">
              <a:rPr lang="en-US" smtClean="0"/>
              <a:t>‹#›</a:t>
            </a:fld>
            <a:endParaRPr lang="en-US"/>
          </a:p>
        </p:txBody>
      </p:sp>
    </p:spTree>
    <p:extLst>
      <p:ext uri="{BB962C8B-B14F-4D97-AF65-F5344CB8AC3E}">
        <p14:creationId xmlns:p14="http://schemas.microsoft.com/office/powerpoint/2010/main" val="330591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FDE16-6F29-4CC1-9E5F-363EA66F8AFB}" type="datetimeFigureOut">
              <a:rPr lang="en-US" smtClean="0"/>
              <a:t>12/3/2020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06AB8-6B24-4EE7-A8E7-3ED55D3EA98B}" type="slidenum">
              <a:rPr lang="en-US" smtClean="0"/>
              <a:t>‹#›</a:t>
            </a:fld>
            <a:endParaRPr lang="en-US"/>
          </a:p>
        </p:txBody>
      </p:sp>
    </p:spTree>
    <p:extLst>
      <p:ext uri="{BB962C8B-B14F-4D97-AF65-F5344CB8AC3E}">
        <p14:creationId xmlns:p14="http://schemas.microsoft.com/office/powerpoint/2010/main" val="3660146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0"/>
            <a:ext cx="6934200" cy="4431983"/>
          </a:xfrm>
          <a:prstGeom prst="rect">
            <a:avLst/>
          </a:prstGeom>
        </p:spPr>
        <p:txBody>
          <a:bodyPr wrap="square">
            <a:spAutoFit/>
          </a:bodyPr>
          <a:lstStyle/>
          <a:p>
            <a:r>
              <a:rPr lang="en-US" sz="2800" b="1" dirty="0" smtClean="0"/>
              <a:t>Illuminate </a:t>
            </a:r>
          </a:p>
          <a:p>
            <a:r>
              <a:rPr lang="en-US" dirty="0" smtClean="0"/>
              <a:t>Illuminate means adding light, shine or shimmer. </a:t>
            </a:r>
          </a:p>
          <a:p>
            <a:endParaRPr lang="en-US" dirty="0" smtClean="0"/>
          </a:p>
          <a:p>
            <a:r>
              <a:rPr lang="en-US" sz="2800" b="1" dirty="0" smtClean="0"/>
              <a:t>Illumination</a:t>
            </a:r>
          </a:p>
          <a:p>
            <a:r>
              <a:rPr lang="en-US" dirty="0" smtClean="0"/>
              <a:t>Illumination is the art of applying gold or adding light. The term “illumination” is also present in the Arabic, Turkish and Persian languages, but the word in all of those three languages is </a:t>
            </a:r>
            <a:r>
              <a:rPr lang="en-US" dirty="0" err="1" smtClean="0"/>
              <a:t>Tezhip</a:t>
            </a:r>
            <a:r>
              <a:rPr lang="en-US" dirty="0" smtClean="0"/>
              <a:t> / </a:t>
            </a:r>
            <a:r>
              <a:rPr lang="en-US" dirty="0" err="1" smtClean="0"/>
              <a:t>Tathhib</a:t>
            </a:r>
            <a:r>
              <a:rPr lang="en-US" dirty="0" smtClean="0"/>
              <a:t>.</a:t>
            </a:r>
          </a:p>
          <a:p>
            <a:endParaRPr lang="en-US" dirty="0"/>
          </a:p>
          <a:p>
            <a:r>
              <a:rPr lang="en-US" sz="2800" b="1" dirty="0" smtClean="0"/>
              <a:t>What is Islamic Illumination? </a:t>
            </a:r>
          </a:p>
          <a:p>
            <a:r>
              <a:rPr lang="en-US" dirty="0" smtClean="0"/>
              <a:t>Islamic illumination is the use of gold to paint geometric and/or biomorphic patterns (organic and floral forms and motifs) to decorate the pages of Quran and books of poetry. Biomorphic patterns have a geometric grid that is usually hidden with the painting and illuminating.</a:t>
            </a:r>
            <a:endParaRPr lang="en-US" dirty="0"/>
          </a:p>
        </p:txBody>
      </p:sp>
    </p:spTree>
    <p:extLst>
      <p:ext uri="{BB962C8B-B14F-4D97-AF65-F5344CB8AC3E}">
        <p14:creationId xmlns:p14="http://schemas.microsoft.com/office/powerpoint/2010/main" val="113046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6934200" cy="5139869"/>
          </a:xfrm>
          <a:prstGeom prst="rect">
            <a:avLst/>
          </a:prstGeom>
        </p:spPr>
        <p:txBody>
          <a:bodyPr wrap="square">
            <a:spAutoFit/>
          </a:bodyPr>
          <a:lstStyle/>
          <a:p>
            <a:r>
              <a:rPr lang="en-US" sz="2800" b="1" dirty="0" smtClean="0"/>
              <a:t>"The Art of the Book" contains FOUR areas: </a:t>
            </a:r>
          </a:p>
          <a:p>
            <a:endParaRPr lang="en-US" dirty="0" smtClean="0"/>
          </a:p>
          <a:p>
            <a:r>
              <a:rPr lang="en-US" dirty="0" smtClean="0"/>
              <a:t>Calligraphy</a:t>
            </a:r>
          </a:p>
          <a:p>
            <a:endParaRPr lang="en-US" dirty="0" smtClean="0"/>
          </a:p>
          <a:p>
            <a:r>
              <a:rPr lang="en-US" dirty="0" smtClean="0"/>
              <a:t>Illumination</a:t>
            </a:r>
          </a:p>
          <a:p>
            <a:endParaRPr lang="en-US" dirty="0" smtClean="0"/>
          </a:p>
          <a:p>
            <a:r>
              <a:rPr lang="en-US" dirty="0" smtClean="0"/>
              <a:t>Illustrations (miniature)</a:t>
            </a:r>
          </a:p>
          <a:p>
            <a:endParaRPr lang="en-US" dirty="0" smtClean="0"/>
          </a:p>
          <a:p>
            <a:r>
              <a:rPr lang="en-US" dirty="0" smtClean="0"/>
              <a:t>Binding and other technicality related to book making.</a:t>
            </a:r>
          </a:p>
          <a:p>
            <a:endParaRPr lang="en-US" dirty="0"/>
          </a:p>
          <a:p>
            <a:endParaRPr lang="en-US" dirty="0" smtClean="0"/>
          </a:p>
          <a:p>
            <a:r>
              <a:rPr lang="en-US" sz="2800" b="1" dirty="0" smtClean="0"/>
              <a:t>Islamic Illumination Teachers in London</a:t>
            </a:r>
          </a:p>
          <a:p>
            <a:endParaRPr lang="en-US" sz="2800" b="1" dirty="0"/>
          </a:p>
          <a:p>
            <a:r>
              <a:rPr lang="en-US" dirty="0" smtClean="0"/>
              <a:t>Prince's School of Traditional Arts offer really good illumination courses in London as well. </a:t>
            </a:r>
          </a:p>
          <a:p>
            <a:endParaRPr lang="en-US" sz="2800" b="1" dirty="0" smtClean="0"/>
          </a:p>
        </p:txBody>
      </p:sp>
    </p:spTree>
    <p:extLst>
      <p:ext uri="{BB962C8B-B14F-4D97-AF65-F5344CB8AC3E}">
        <p14:creationId xmlns:p14="http://schemas.microsoft.com/office/powerpoint/2010/main" val="147677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6934200" cy="2739211"/>
          </a:xfrm>
          <a:prstGeom prst="rect">
            <a:avLst/>
          </a:prstGeom>
        </p:spPr>
        <p:txBody>
          <a:bodyPr wrap="square">
            <a:spAutoFit/>
          </a:bodyPr>
          <a:lstStyle/>
          <a:p>
            <a:r>
              <a:rPr lang="en-US" sz="2800" b="1" dirty="0" smtClean="0"/>
              <a:t>References: </a:t>
            </a:r>
          </a:p>
          <a:p>
            <a:endParaRPr lang="en-US" dirty="0" smtClean="0"/>
          </a:p>
          <a:p>
            <a:r>
              <a:rPr lang="en-US" dirty="0" smtClean="0"/>
              <a:t>Nasr, S. (1987). Islamic art and spirituality. 1st ed. Albany: State University of New York Press.</a:t>
            </a:r>
          </a:p>
          <a:p>
            <a:endParaRPr lang="en-US" dirty="0" smtClean="0"/>
          </a:p>
          <a:p>
            <a:r>
              <a:rPr lang="en-US" dirty="0" smtClean="0"/>
              <a:t>Gruber, C. (2010). The Islamic manuscript tradition. 1st ed. Bloomington: Indiana University Press.</a:t>
            </a:r>
          </a:p>
          <a:p>
            <a:endParaRPr lang="en-US" dirty="0"/>
          </a:p>
          <a:p>
            <a:endParaRPr lang="en-US" dirty="0"/>
          </a:p>
        </p:txBody>
      </p:sp>
    </p:spTree>
    <p:extLst>
      <p:ext uri="{BB962C8B-B14F-4D97-AF65-F5344CB8AC3E}">
        <p14:creationId xmlns:p14="http://schemas.microsoft.com/office/powerpoint/2010/main" val="298433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326573"/>
            <a:ext cx="5486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722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199</Words>
  <Application>Microsoft Office PowerPoint</Application>
  <PresentationFormat>On-screen Show (4:3)</PresentationFormat>
  <Paragraphs>27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infolink</dc:creator>
  <cp:lastModifiedBy>infolink</cp:lastModifiedBy>
  <cp:revision>2</cp:revision>
  <dcterms:created xsi:type="dcterms:W3CDTF">2020-12-03T13:09:22Z</dcterms:created>
  <dcterms:modified xsi:type="dcterms:W3CDTF">2020-12-03T13:22:27Z</dcterms:modified>
</cp:coreProperties>
</file>