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7" r:id="rId21"/>
    <p:sldId id="278" r:id="rId22"/>
    <p:sldId id="281" r:id="rId23"/>
    <p:sldId id="282" r:id="rId24"/>
    <p:sldId id="283" r:id="rId25"/>
    <p:sldId id="284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7" r:id="rId37"/>
    <p:sldId id="298" r:id="rId38"/>
    <p:sldId id="308" r:id="rId39"/>
    <p:sldId id="309" r:id="rId40"/>
    <p:sldId id="310" r:id="rId4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0960" y="46990"/>
            <a:ext cx="693420" cy="6934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467600" y="73660"/>
            <a:ext cx="1644650" cy="612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914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5518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8929" y="1074420"/>
            <a:ext cx="8486140" cy="110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00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17219" y="4831079"/>
            <a:ext cx="7909560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0960" y="46990"/>
            <a:ext cx="693420" cy="6934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467600" y="73660"/>
            <a:ext cx="1644650" cy="612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914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5518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0960" y="46990"/>
            <a:ext cx="693420" cy="6934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467600" y="73660"/>
            <a:ext cx="1644650" cy="6121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2700" y="1018540"/>
            <a:ext cx="9003665" cy="2465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25670" y="1101090"/>
            <a:ext cx="3956684" cy="3568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4970" y="764540"/>
            <a:ext cx="2584450" cy="3333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28390" y="817879"/>
            <a:ext cx="3752850" cy="1365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30530">
              <a:lnSpc>
                <a:spcPct val="100000"/>
              </a:lnSpc>
              <a:spcBef>
                <a:spcPts val="100"/>
              </a:spcBef>
            </a:pPr>
            <a:r>
              <a:rPr sz="4400" spc="-85" dirty="0">
                <a:solidFill>
                  <a:srgbClr val="000099"/>
                </a:solidFill>
                <a:latin typeface="Times New Roman"/>
                <a:cs typeface="Times New Roman"/>
              </a:rPr>
              <a:t>WHAT </a:t>
            </a:r>
            <a:r>
              <a:rPr sz="4400" dirty="0">
                <a:solidFill>
                  <a:srgbClr val="000099"/>
                </a:solidFill>
                <a:latin typeface="Times New Roman"/>
                <a:cs typeface="Times New Roman"/>
              </a:rPr>
              <a:t>IS A  </a:t>
            </a:r>
            <a:r>
              <a:rPr sz="4400" spc="-5" dirty="0">
                <a:solidFill>
                  <a:srgbClr val="000099"/>
                </a:solidFill>
                <a:latin typeface="Times New Roman"/>
                <a:cs typeface="Times New Roman"/>
              </a:rPr>
              <a:t>S</a:t>
            </a:r>
            <a:r>
              <a:rPr sz="4400" dirty="0">
                <a:solidFill>
                  <a:srgbClr val="000099"/>
                </a:solidFill>
                <a:latin typeface="Times New Roman"/>
                <a:cs typeface="Times New Roman"/>
              </a:rPr>
              <a:t>T</a:t>
            </a:r>
            <a:r>
              <a:rPr sz="4400" spc="-5" dirty="0">
                <a:solidFill>
                  <a:srgbClr val="000099"/>
                </a:solidFill>
                <a:latin typeface="Times New Roman"/>
                <a:cs typeface="Times New Roman"/>
              </a:rPr>
              <a:t>RUC</a:t>
            </a:r>
            <a:r>
              <a:rPr sz="4400" dirty="0">
                <a:solidFill>
                  <a:srgbClr val="000099"/>
                </a:solidFill>
                <a:latin typeface="Times New Roman"/>
                <a:cs typeface="Times New Roman"/>
              </a:rPr>
              <a:t>T</a:t>
            </a:r>
            <a:r>
              <a:rPr sz="4400" spc="-5" dirty="0">
                <a:solidFill>
                  <a:srgbClr val="000099"/>
                </a:solidFill>
                <a:latin typeface="Times New Roman"/>
                <a:cs typeface="Times New Roman"/>
              </a:rPr>
              <a:t>UR</a:t>
            </a:r>
            <a:r>
              <a:rPr sz="4400" dirty="0">
                <a:solidFill>
                  <a:srgbClr val="000099"/>
                </a:solidFill>
                <a:latin typeface="Times New Roman"/>
                <a:cs typeface="Times New Roman"/>
              </a:rPr>
              <a:t>E?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7659" y="2741929"/>
            <a:ext cx="8616315" cy="2599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5930" marR="933450" algn="ctr">
              <a:lnSpc>
                <a:spcPct val="100000"/>
              </a:lnSpc>
              <a:spcBef>
                <a:spcPts val="100"/>
              </a:spcBef>
            </a:pPr>
            <a:r>
              <a:rPr sz="3200" i="1" dirty="0">
                <a:latin typeface="Times New Roman"/>
                <a:cs typeface="Times New Roman"/>
              </a:rPr>
              <a:t>A </a:t>
            </a:r>
            <a:r>
              <a:rPr sz="3200" i="1" spc="-15" dirty="0">
                <a:latin typeface="Times New Roman"/>
                <a:cs typeface="Times New Roman"/>
              </a:rPr>
              <a:t>structure </a:t>
            </a:r>
            <a:r>
              <a:rPr sz="3200" i="1" spc="-5" dirty="0">
                <a:latin typeface="Times New Roman"/>
                <a:cs typeface="Times New Roman"/>
              </a:rPr>
              <a:t>is something</a:t>
            </a:r>
            <a:r>
              <a:rPr sz="3200" i="1" spc="-55" dirty="0">
                <a:latin typeface="Times New Roman"/>
                <a:cs typeface="Times New Roman"/>
              </a:rPr>
              <a:t> </a:t>
            </a:r>
            <a:r>
              <a:rPr sz="3200" i="1" spc="-5" dirty="0">
                <a:latin typeface="Times New Roman"/>
                <a:cs typeface="Times New Roman"/>
              </a:rPr>
              <a:t>that  </a:t>
            </a:r>
            <a:r>
              <a:rPr sz="3200" i="1" spc="-10" dirty="0">
                <a:latin typeface="Times New Roman"/>
                <a:cs typeface="Times New Roman"/>
              </a:rPr>
              <a:t>will </a:t>
            </a:r>
            <a:r>
              <a:rPr sz="3200" i="1" dirty="0">
                <a:latin typeface="Times New Roman"/>
                <a:cs typeface="Times New Roman"/>
              </a:rPr>
              <a:t>support an object or a  load.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2030"/>
              </a:spcBef>
            </a:pPr>
            <a:r>
              <a:rPr sz="2800" i="1" dirty="0">
                <a:latin typeface="Times New Roman"/>
                <a:cs typeface="Times New Roman"/>
              </a:rPr>
              <a:t>A </a:t>
            </a:r>
            <a:r>
              <a:rPr sz="2800" i="1" spc="-5" dirty="0">
                <a:latin typeface="Times New Roman"/>
                <a:cs typeface="Times New Roman"/>
              </a:rPr>
              <a:t>structure </a:t>
            </a:r>
            <a:r>
              <a:rPr sz="2800" i="1" dirty="0">
                <a:latin typeface="Times New Roman"/>
                <a:cs typeface="Times New Roman"/>
              </a:rPr>
              <a:t>must be </a:t>
            </a:r>
            <a:r>
              <a:rPr sz="2800" i="1" spc="-5" dirty="0">
                <a:latin typeface="Times New Roman"/>
                <a:cs typeface="Times New Roman"/>
              </a:rPr>
              <a:t>strong enough </a:t>
            </a:r>
            <a:r>
              <a:rPr sz="2800" i="1" dirty="0">
                <a:latin typeface="Times New Roman"/>
                <a:cs typeface="Times New Roman"/>
              </a:rPr>
              <a:t>to support its </a:t>
            </a:r>
            <a:r>
              <a:rPr sz="2800" i="1" spc="-5" dirty="0">
                <a:latin typeface="Times New Roman"/>
                <a:cs typeface="Times New Roman"/>
              </a:rPr>
              <a:t>own weight  </a:t>
            </a:r>
            <a:r>
              <a:rPr sz="2800" i="1" dirty="0">
                <a:latin typeface="Times New Roman"/>
                <a:cs typeface="Times New Roman"/>
              </a:rPr>
              <a:t>and </a:t>
            </a:r>
            <a:r>
              <a:rPr sz="2800" i="1" spc="-5" dirty="0">
                <a:latin typeface="Times New Roman"/>
                <a:cs typeface="Times New Roman"/>
              </a:rPr>
              <a:t>whatever </a:t>
            </a:r>
            <a:r>
              <a:rPr sz="2800" i="1" dirty="0">
                <a:latin typeface="Times New Roman"/>
                <a:cs typeface="Times New Roman"/>
              </a:rPr>
              <a:t>load is put on it</a:t>
            </a:r>
            <a:r>
              <a:rPr sz="2800" i="1" spc="-50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!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4589" y="139700"/>
            <a:ext cx="68059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5" dirty="0">
                <a:latin typeface="Times New Roman"/>
                <a:cs typeface="Times New Roman"/>
              </a:rPr>
              <a:t>Forces </a:t>
            </a:r>
            <a:r>
              <a:rPr sz="4000" b="0" dirty="0">
                <a:latin typeface="Times New Roman"/>
                <a:cs typeface="Times New Roman"/>
              </a:rPr>
              <a:t>can be </a:t>
            </a:r>
            <a:r>
              <a:rPr sz="4000" b="0" spc="-5" dirty="0">
                <a:latin typeface="Times New Roman"/>
                <a:cs typeface="Times New Roman"/>
              </a:rPr>
              <a:t>internal </a:t>
            </a:r>
            <a:r>
              <a:rPr sz="4000" b="0" dirty="0">
                <a:latin typeface="Times New Roman"/>
                <a:cs typeface="Times New Roman"/>
              </a:rPr>
              <a:t>or</a:t>
            </a:r>
            <a:r>
              <a:rPr sz="4000" b="0" spc="-75" dirty="0">
                <a:latin typeface="Times New Roman"/>
                <a:cs typeface="Times New Roman"/>
              </a:rPr>
              <a:t> </a:t>
            </a:r>
            <a:r>
              <a:rPr sz="4000" b="0" spc="-5" dirty="0">
                <a:latin typeface="Times New Roman"/>
                <a:cs typeface="Times New Roman"/>
              </a:rPr>
              <a:t>external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986789"/>
            <a:ext cx="8978900" cy="5212080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90"/>
              </a:spcBef>
              <a:buChar char="•"/>
              <a:tabLst>
                <a:tab pos="354965" algn="l"/>
                <a:tab pos="355600" algn="l"/>
              </a:tabLst>
            </a:pPr>
            <a:r>
              <a:rPr sz="3600" dirty="0">
                <a:solidFill>
                  <a:srgbClr val="D44F00"/>
                </a:solidFill>
                <a:latin typeface="Times New Roman"/>
                <a:cs typeface="Times New Roman"/>
              </a:rPr>
              <a:t>5 types of </a:t>
            </a:r>
            <a:r>
              <a:rPr sz="3600" spc="-5" dirty="0">
                <a:solidFill>
                  <a:srgbClr val="D44F00"/>
                </a:solidFill>
                <a:latin typeface="Times New Roman"/>
                <a:cs typeface="Times New Roman"/>
              </a:rPr>
              <a:t>recognized</a:t>
            </a:r>
            <a:r>
              <a:rPr sz="3600" spc="-30" dirty="0">
                <a:solidFill>
                  <a:srgbClr val="D44F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D44F00"/>
                </a:solidFill>
                <a:latin typeface="Times New Roman"/>
                <a:cs typeface="Times New Roman"/>
              </a:rPr>
              <a:t>forces</a:t>
            </a:r>
            <a:r>
              <a:rPr sz="3600" dirty="0">
                <a:latin typeface="Times New Roman"/>
                <a:cs typeface="Times New Roman"/>
              </a:rPr>
              <a:t>: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360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compression, </a:t>
            </a:r>
            <a:r>
              <a:rPr sz="36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tension, torsion, shear </a:t>
            </a:r>
            <a:r>
              <a:rPr sz="360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&amp;</a:t>
            </a:r>
            <a:r>
              <a:rPr sz="3600" b="1" i="1" u="heavy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bending</a:t>
            </a:r>
            <a:endParaRPr sz="3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900"/>
              </a:spcBef>
              <a:buChar char="•"/>
              <a:tabLst>
                <a:tab pos="354965" algn="l"/>
                <a:tab pos="355600" algn="l"/>
                <a:tab pos="926465" algn="l"/>
              </a:tabLst>
            </a:pPr>
            <a:r>
              <a:rPr sz="3600" dirty="0">
                <a:latin typeface="Times New Roman"/>
                <a:cs typeface="Times New Roman"/>
              </a:rPr>
              <a:t>1.	</a:t>
            </a:r>
            <a:r>
              <a:rPr sz="3600" i="1" spc="-15" dirty="0">
                <a:solidFill>
                  <a:srgbClr val="BF0000"/>
                </a:solidFill>
                <a:latin typeface="Times New Roman"/>
                <a:cs typeface="Times New Roman"/>
              </a:rPr>
              <a:t>Compression </a:t>
            </a:r>
            <a:r>
              <a:rPr sz="3600" dirty="0">
                <a:latin typeface="Times New Roman"/>
                <a:cs typeface="Times New Roman"/>
              </a:rPr>
              <a:t>– </a:t>
            </a:r>
            <a:r>
              <a:rPr sz="3600" spc="-5" dirty="0">
                <a:latin typeface="Times New Roman"/>
                <a:cs typeface="Times New Roman"/>
              </a:rPr>
              <a:t>shortens </a:t>
            </a:r>
            <a:r>
              <a:rPr sz="3600" dirty="0">
                <a:latin typeface="Times New Roman"/>
                <a:cs typeface="Times New Roman"/>
              </a:rPr>
              <a:t>or</a:t>
            </a:r>
            <a:r>
              <a:rPr sz="3600" spc="3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crushes</a:t>
            </a:r>
            <a:endParaRPr sz="3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900"/>
              </a:spcBef>
              <a:buChar char="•"/>
              <a:tabLst>
                <a:tab pos="354965" algn="l"/>
                <a:tab pos="355600" algn="l"/>
                <a:tab pos="926465" algn="l"/>
              </a:tabLst>
            </a:pPr>
            <a:r>
              <a:rPr sz="3600" dirty="0">
                <a:latin typeface="Times New Roman"/>
                <a:cs typeface="Times New Roman"/>
              </a:rPr>
              <a:t>2.	</a:t>
            </a:r>
            <a:r>
              <a:rPr sz="3600" i="1" spc="-55" dirty="0">
                <a:solidFill>
                  <a:srgbClr val="151515"/>
                </a:solidFill>
                <a:latin typeface="Times New Roman"/>
                <a:cs typeface="Times New Roman"/>
              </a:rPr>
              <a:t>Tension </a:t>
            </a:r>
            <a:r>
              <a:rPr sz="3600" dirty="0">
                <a:latin typeface="Times New Roman"/>
                <a:cs typeface="Times New Roman"/>
              </a:rPr>
              <a:t>– </a:t>
            </a:r>
            <a:r>
              <a:rPr sz="3600" spc="-10" dirty="0">
                <a:latin typeface="Times New Roman"/>
                <a:cs typeface="Times New Roman"/>
              </a:rPr>
              <a:t>stretches </a:t>
            </a:r>
            <a:r>
              <a:rPr sz="3600" dirty="0">
                <a:latin typeface="Times New Roman"/>
                <a:cs typeface="Times New Roman"/>
              </a:rPr>
              <a:t>or </a:t>
            </a:r>
            <a:r>
              <a:rPr sz="3600" spc="-5" dirty="0">
                <a:latin typeface="Times New Roman"/>
                <a:cs typeface="Times New Roman"/>
              </a:rPr>
              <a:t>pulls</a:t>
            </a:r>
            <a:r>
              <a:rPr sz="3600" spc="5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apart</a:t>
            </a:r>
            <a:endParaRPr sz="3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900"/>
              </a:spcBef>
              <a:buChar char="•"/>
              <a:tabLst>
                <a:tab pos="354965" algn="l"/>
                <a:tab pos="355600" algn="l"/>
                <a:tab pos="926465" algn="l"/>
              </a:tabLst>
            </a:pPr>
            <a:r>
              <a:rPr sz="3600" dirty="0">
                <a:latin typeface="Times New Roman"/>
                <a:cs typeface="Times New Roman"/>
              </a:rPr>
              <a:t>3.	</a:t>
            </a:r>
            <a:r>
              <a:rPr sz="3600" i="1" spc="-50" dirty="0">
                <a:solidFill>
                  <a:srgbClr val="FFBF00"/>
                </a:solidFill>
                <a:latin typeface="Times New Roman"/>
                <a:cs typeface="Times New Roman"/>
              </a:rPr>
              <a:t>Torsion </a:t>
            </a:r>
            <a:r>
              <a:rPr sz="3600" dirty="0">
                <a:latin typeface="Times New Roman"/>
                <a:cs typeface="Times New Roman"/>
              </a:rPr>
              <a:t>–</a:t>
            </a:r>
            <a:r>
              <a:rPr sz="3600" spc="4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twists</a:t>
            </a:r>
            <a:endParaRPr sz="3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900"/>
              </a:spcBef>
              <a:buChar char="•"/>
              <a:tabLst>
                <a:tab pos="354965" algn="l"/>
                <a:tab pos="355600" algn="l"/>
                <a:tab pos="926465" algn="l"/>
              </a:tabLst>
            </a:pPr>
            <a:r>
              <a:rPr sz="3600" dirty="0">
                <a:latin typeface="Times New Roman"/>
                <a:cs typeface="Times New Roman"/>
              </a:rPr>
              <a:t>4.	</a:t>
            </a:r>
            <a:r>
              <a:rPr sz="3600" i="1" dirty="0">
                <a:solidFill>
                  <a:srgbClr val="6F2F9F"/>
                </a:solidFill>
                <a:latin typeface="Times New Roman"/>
                <a:cs typeface="Times New Roman"/>
              </a:rPr>
              <a:t>Shear </a:t>
            </a:r>
            <a:r>
              <a:rPr sz="3600" dirty="0">
                <a:latin typeface="Times New Roman"/>
                <a:cs typeface="Times New Roman"/>
              </a:rPr>
              <a:t>– pushes parts </a:t>
            </a:r>
            <a:r>
              <a:rPr sz="3600" spc="-10" dirty="0">
                <a:latin typeface="Times New Roman"/>
                <a:cs typeface="Times New Roman"/>
              </a:rPr>
              <a:t>in </a:t>
            </a:r>
            <a:r>
              <a:rPr sz="3600" spc="-5" dirty="0">
                <a:latin typeface="Times New Roman"/>
                <a:cs typeface="Times New Roman"/>
              </a:rPr>
              <a:t>opposite</a:t>
            </a:r>
            <a:r>
              <a:rPr sz="3600" spc="-4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directions</a:t>
            </a:r>
            <a:endParaRPr sz="36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900"/>
              </a:spcBef>
              <a:buChar char="•"/>
              <a:tabLst>
                <a:tab pos="354965" algn="l"/>
                <a:tab pos="355600" algn="l"/>
                <a:tab pos="959485" algn="l"/>
                <a:tab pos="2743835" algn="l"/>
                <a:tab pos="3156585" algn="l"/>
                <a:tab pos="5012690" algn="l"/>
                <a:tab pos="5933440" algn="l"/>
                <a:tab pos="7818755" algn="l"/>
                <a:tab pos="8408035" algn="l"/>
              </a:tabLst>
            </a:pPr>
            <a:r>
              <a:rPr sz="3600" dirty="0">
                <a:latin typeface="Times New Roman"/>
                <a:cs typeface="Times New Roman"/>
              </a:rPr>
              <a:t>5.	</a:t>
            </a:r>
            <a:r>
              <a:rPr sz="3600" i="1" spc="-15" dirty="0">
                <a:solidFill>
                  <a:srgbClr val="00AFEF"/>
                </a:solidFill>
                <a:latin typeface="Times New Roman"/>
                <a:cs typeface="Times New Roman"/>
              </a:rPr>
              <a:t>B</a:t>
            </a:r>
            <a:r>
              <a:rPr sz="3600" i="1" spc="-5" dirty="0">
                <a:solidFill>
                  <a:srgbClr val="00AFEF"/>
                </a:solidFill>
                <a:latin typeface="Times New Roman"/>
                <a:cs typeface="Times New Roman"/>
              </a:rPr>
              <a:t>endin</a:t>
            </a:r>
            <a:r>
              <a:rPr sz="3600" i="1" dirty="0">
                <a:solidFill>
                  <a:srgbClr val="00AFEF"/>
                </a:solidFill>
                <a:latin typeface="Times New Roman"/>
                <a:cs typeface="Times New Roman"/>
              </a:rPr>
              <a:t>g	</a:t>
            </a:r>
            <a:r>
              <a:rPr sz="3600" dirty="0">
                <a:latin typeface="Times New Roman"/>
                <a:cs typeface="Times New Roman"/>
              </a:rPr>
              <a:t>-	</a:t>
            </a:r>
            <a:r>
              <a:rPr sz="3600" spc="5" dirty="0">
                <a:latin typeface="Times New Roman"/>
                <a:cs typeface="Times New Roman"/>
              </a:rPr>
              <a:t>s</a:t>
            </a:r>
            <a:r>
              <a:rPr sz="3600" spc="-15" dirty="0">
                <a:latin typeface="Times New Roman"/>
                <a:cs typeface="Times New Roman"/>
              </a:rPr>
              <a:t>t</a:t>
            </a:r>
            <a:r>
              <a:rPr sz="3600" dirty="0">
                <a:latin typeface="Times New Roman"/>
                <a:cs typeface="Times New Roman"/>
              </a:rPr>
              <a:t>re</a:t>
            </a:r>
            <a:r>
              <a:rPr sz="3600" spc="-10" dirty="0">
                <a:latin typeface="Times New Roman"/>
                <a:cs typeface="Times New Roman"/>
              </a:rPr>
              <a:t>tche</a:t>
            </a:r>
            <a:r>
              <a:rPr sz="3600" dirty="0">
                <a:latin typeface="Times New Roman"/>
                <a:cs typeface="Times New Roman"/>
              </a:rPr>
              <a:t>s	</a:t>
            </a:r>
            <a:r>
              <a:rPr sz="3600" spc="-10" dirty="0">
                <a:latin typeface="Times New Roman"/>
                <a:cs typeface="Times New Roman"/>
              </a:rPr>
              <a:t>a</a:t>
            </a:r>
            <a:r>
              <a:rPr sz="3600" dirty="0">
                <a:latin typeface="Times New Roman"/>
                <a:cs typeface="Times New Roman"/>
              </a:rPr>
              <a:t>nd	</a:t>
            </a:r>
            <a:r>
              <a:rPr sz="3600" spc="-5" dirty="0">
                <a:latin typeface="Times New Roman"/>
                <a:cs typeface="Times New Roman"/>
              </a:rPr>
              <a:t>squashe</a:t>
            </a:r>
            <a:r>
              <a:rPr sz="3600" dirty="0">
                <a:latin typeface="Times New Roman"/>
                <a:cs typeface="Times New Roman"/>
              </a:rPr>
              <a:t>s	</a:t>
            </a:r>
            <a:r>
              <a:rPr sz="3600" spc="-5" dirty="0">
                <a:latin typeface="Times New Roman"/>
                <a:cs typeface="Times New Roman"/>
              </a:rPr>
              <a:t>a</a:t>
            </a:r>
            <a:r>
              <a:rPr sz="3600" dirty="0">
                <a:latin typeface="Times New Roman"/>
                <a:cs typeface="Times New Roman"/>
              </a:rPr>
              <a:t>t	</a:t>
            </a:r>
            <a:r>
              <a:rPr sz="3600" spc="-5" dirty="0">
                <a:latin typeface="Times New Roman"/>
                <a:cs typeface="Times New Roman"/>
              </a:rPr>
              <a:t>the  </a:t>
            </a:r>
            <a:r>
              <a:rPr sz="3600" spc="-10" dirty="0">
                <a:latin typeface="Times New Roman"/>
                <a:cs typeface="Times New Roman"/>
              </a:rPr>
              <a:t>same</a:t>
            </a:r>
            <a:r>
              <a:rPr sz="3600" spc="-15" dirty="0">
                <a:latin typeface="Times New Roman"/>
                <a:cs typeface="Times New Roman"/>
              </a:rPr>
              <a:t> time.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4910" y="335279"/>
            <a:ext cx="67627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latin typeface="Times New Roman"/>
                <a:cs typeface="Times New Roman"/>
              </a:rPr>
              <a:t>Forces </a:t>
            </a:r>
            <a:r>
              <a:rPr sz="3200" dirty="0">
                <a:latin typeface="Times New Roman"/>
                <a:cs typeface="Times New Roman"/>
              </a:rPr>
              <a:t>acting on and </a:t>
            </a:r>
            <a:r>
              <a:rPr sz="3200" spc="-5" dirty="0">
                <a:latin typeface="Times New Roman"/>
                <a:cs typeface="Times New Roman"/>
              </a:rPr>
              <a:t>within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Structures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469" y="1084579"/>
            <a:ext cx="8980805" cy="45339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3970" marR="6350" algn="just">
              <a:lnSpc>
                <a:spcPct val="79900"/>
              </a:lnSpc>
              <a:spcBef>
                <a:spcPts val="675"/>
              </a:spcBef>
            </a:pPr>
            <a:r>
              <a:rPr sz="2400" spc="-5" dirty="0">
                <a:latin typeface="Times New Roman"/>
                <a:cs typeface="Times New Roman"/>
              </a:rPr>
              <a:t>External forces </a:t>
            </a:r>
            <a:r>
              <a:rPr sz="2400" dirty="0">
                <a:latin typeface="Times New Roman"/>
                <a:cs typeface="Times New Roman"/>
              </a:rPr>
              <a:t>or loads </a:t>
            </a:r>
            <a:r>
              <a:rPr sz="2400" spc="-5" dirty="0">
                <a:latin typeface="Times New Roman"/>
                <a:cs typeface="Times New Roman"/>
              </a:rPr>
              <a:t>cause </a:t>
            </a:r>
            <a:r>
              <a:rPr sz="2400" dirty="0">
                <a:latin typeface="Times New Roman"/>
                <a:cs typeface="Times New Roman"/>
              </a:rPr>
              <a:t>internal </a:t>
            </a:r>
            <a:r>
              <a:rPr sz="2400" spc="-5" dirty="0">
                <a:latin typeface="Times New Roman"/>
                <a:cs typeface="Times New Roman"/>
              </a:rPr>
              <a:t>stresses </a:t>
            </a:r>
            <a:r>
              <a:rPr sz="2400" dirty="0">
                <a:latin typeface="Times New Roman"/>
                <a:cs typeface="Times New Roman"/>
              </a:rPr>
              <a:t>to be </a:t>
            </a:r>
            <a:r>
              <a:rPr sz="2400" spc="-5" dirty="0">
                <a:latin typeface="Times New Roman"/>
                <a:cs typeface="Times New Roman"/>
              </a:rPr>
              <a:t>set </a:t>
            </a:r>
            <a:r>
              <a:rPr sz="2400" dirty="0">
                <a:latin typeface="Times New Roman"/>
                <a:cs typeface="Times New Roman"/>
              </a:rPr>
              <a:t>up in a </a:t>
            </a:r>
            <a:r>
              <a:rPr sz="2400" spc="-5" dirty="0">
                <a:latin typeface="Times New Roman"/>
                <a:cs typeface="Times New Roman"/>
              </a:rPr>
              <a:t>structure.  Not </a:t>
            </a:r>
            <a:r>
              <a:rPr sz="2400" dirty="0">
                <a:latin typeface="Times New Roman"/>
                <a:cs typeface="Times New Roman"/>
              </a:rPr>
              <a:t>all </a:t>
            </a:r>
            <a:r>
              <a:rPr sz="2400" spc="-5" dirty="0">
                <a:latin typeface="Times New Roman"/>
                <a:cs typeface="Times New Roman"/>
              </a:rPr>
              <a:t>forces </a:t>
            </a:r>
            <a:r>
              <a:rPr sz="2400" dirty="0">
                <a:latin typeface="Times New Roman"/>
                <a:cs typeface="Times New Roman"/>
              </a:rPr>
              <a:t>or loads act in the </a:t>
            </a:r>
            <a:r>
              <a:rPr sz="2400" spc="-10" dirty="0">
                <a:latin typeface="Times New Roman"/>
                <a:cs typeface="Times New Roman"/>
              </a:rPr>
              <a:t>same </a:t>
            </a:r>
            <a:r>
              <a:rPr sz="2400" spc="-35" dirty="0">
                <a:latin typeface="Times New Roman"/>
                <a:cs typeface="Times New Roman"/>
              </a:rPr>
              <a:t>way. </a:t>
            </a:r>
            <a:r>
              <a:rPr sz="2400" spc="-5" dirty="0">
                <a:latin typeface="Times New Roman"/>
                <a:cs typeface="Times New Roman"/>
              </a:rPr>
              <a:t>Forces can bend, </a:t>
            </a:r>
            <a:r>
              <a:rPr sz="2400" dirty="0">
                <a:latin typeface="Times New Roman"/>
                <a:cs typeface="Times New Roman"/>
              </a:rPr>
              <a:t>pull, </a:t>
            </a:r>
            <a:r>
              <a:rPr sz="2400" spc="-5" dirty="0">
                <a:latin typeface="Times New Roman"/>
                <a:cs typeface="Times New Roman"/>
              </a:rPr>
              <a:t>press,  </a:t>
            </a:r>
            <a:r>
              <a:rPr sz="2400" dirty="0">
                <a:latin typeface="Times New Roman"/>
                <a:cs typeface="Times New Roman"/>
              </a:rPr>
              <a:t>or </a:t>
            </a:r>
            <a:r>
              <a:rPr sz="2400" spc="-5" dirty="0">
                <a:latin typeface="Times New Roman"/>
                <a:cs typeface="Times New Roman"/>
              </a:rPr>
              <a:t>twist. Each </a:t>
            </a:r>
            <a:r>
              <a:rPr sz="2400" dirty="0">
                <a:latin typeface="Times New Roman"/>
                <a:cs typeface="Times New Roman"/>
              </a:rPr>
              <a:t>of these types of </a:t>
            </a:r>
            <a:r>
              <a:rPr sz="2400" spc="-5" dirty="0">
                <a:latin typeface="Times New Roman"/>
                <a:cs typeface="Times New Roman"/>
              </a:rPr>
              <a:t>force </a:t>
            </a:r>
            <a:r>
              <a:rPr sz="2400" dirty="0">
                <a:latin typeface="Times New Roman"/>
                <a:cs typeface="Times New Roman"/>
              </a:rPr>
              <a:t>are given special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names.</a:t>
            </a:r>
            <a:endParaRPr sz="2400">
              <a:latin typeface="Times New Roman"/>
              <a:cs typeface="Times New Roman"/>
            </a:endParaRPr>
          </a:p>
          <a:p>
            <a:pPr marL="12700" marR="43815">
              <a:lnSpc>
                <a:spcPct val="100099"/>
              </a:lnSpc>
              <a:spcBef>
                <a:spcPts val="1510"/>
              </a:spcBef>
            </a:pPr>
            <a:r>
              <a:rPr sz="2000" b="1" spc="-5" dirty="0">
                <a:latin typeface="Times New Roman"/>
                <a:cs typeface="Times New Roman"/>
              </a:rPr>
              <a:t>Tension </a:t>
            </a:r>
            <a:r>
              <a:rPr sz="2000" dirty="0">
                <a:latin typeface="Times New Roman"/>
                <a:cs typeface="Times New Roman"/>
              </a:rPr>
              <a:t>: Is </a:t>
            </a:r>
            <a:r>
              <a:rPr sz="2000" spc="-5" dirty="0">
                <a:latin typeface="Times New Roman"/>
                <a:cs typeface="Times New Roman"/>
              </a:rPr>
              <a:t>the </a:t>
            </a:r>
            <a:r>
              <a:rPr sz="2000" spc="-10" dirty="0">
                <a:latin typeface="Times New Roman"/>
                <a:cs typeface="Times New Roman"/>
              </a:rPr>
              <a:t>name </a:t>
            </a:r>
            <a:r>
              <a:rPr sz="2000" dirty="0">
                <a:latin typeface="Times New Roman"/>
                <a:cs typeface="Times New Roman"/>
              </a:rPr>
              <a:t>given </a:t>
            </a:r>
            <a:r>
              <a:rPr sz="2000" spc="-5" dirty="0">
                <a:latin typeface="Times New Roman"/>
                <a:cs typeface="Times New Roman"/>
              </a:rPr>
              <a:t>to </a:t>
            </a:r>
            <a:r>
              <a:rPr sz="2000" dirty="0">
                <a:latin typeface="Times New Roman"/>
                <a:cs typeface="Times New Roman"/>
              </a:rPr>
              <a:t>a force </a:t>
            </a:r>
            <a:r>
              <a:rPr sz="2000" spc="-5" dirty="0">
                <a:latin typeface="Times New Roman"/>
                <a:cs typeface="Times New Roman"/>
              </a:rPr>
              <a:t>which tries to </a:t>
            </a:r>
            <a:r>
              <a:rPr sz="2000" dirty="0">
                <a:latin typeface="Times New Roman"/>
                <a:cs typeface="Times New Roman"/>
              </a:rPr>
              <a:t>pull </a:t>
            </a:r>
            <a:r>
              <a:rPr sz="2000" spc="-5" dirty="0">
                <a:latin typeface="Times New Roman"/>
                <a:cs typeface="Times New Roman"/>
              </a:rPr>
              <a:t>something apart. 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5" dirty="0">
                <a:latin typeface="Times New Roman"/>
                <a:cs typeface="Times New Roman"/>
              </a:rPr>
              <a:t>structural  </a:t>
            </a:r>
            <a:r>
              <a:rPr sz="2000" spc="-10" dirty="0">
                <a:latin typeface="Times New Roman"/>
                <a:cs typeface="Times New Roman"/>
              </a:rPr>
              <a:t>member </a:t>
            </a:r>
            <a:r>
              <a:rPr sz="2000" spc="-5" dirty="0">
                <a:latin typeface="Times New Roman"/>
                <a:cs typeface="Times New Roman"/>
              </a:rPr>
              <a:t>in tension </a:t>
            </a:r>
            <a:r>
              <a:rPr sz="2000" dirty="0">
                <a:latin typeface="Times New Roman"/>
                <a:cs typeface="Times New Roman"/>
              </a:rPr>
              <a:t>is </a:t>
            </a:r>
            <a:r>
              <a:rPr sz="2000" spc="-5" dirty="0">
                <a:latin typeface="Times New Roman"/>
                <a:cs typeface="Times New Roman"/>
              </a:rPr>
              <a:t>called 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tie</a:t>
            </a:r>
            <a:r>
              <a:rPr sz="2000" spc="-5" dirty="0">
                <a:latin typeface="Times New Roman"/>
                <a:cs typeface="Times New Roman"/>
              </a:rPr>
              <a:t>. 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5" dirty="0">
                <a:latin typeface="Times New Roman"/>
                <a:cs typeface="Times New Roman"/>
              </a:rPr>
              <a:t>Tie resists tensile stress. Tension </a:t>
            </a:r>
            <a:r>
              <a:rPr sz="2000" dirty="0">
                <a:latin typeface="Times New Roman"/>
                <a:cs typeface="Times New Roman"/>
              </a:rPr>
              <a:t>forces </a:t>
            </a:r>
            <a:r>
              <a:rPr sz="2000" spc="-5" dirty="0">
                <a:latin typeface="Times New Roman"/>
                <a:cs typeface="Times New Roman"/>
              </a:rPr>
              <a:t>stretch </a:t>
            </a:r>
            <a:r>
              <a:rPr sz="2000" dirty="0">
                <a:latin typeface="Times New Roman"/>
                <a:cs typeface="Times New Roman"/>
              </a:rPr>
              <a:t>a  </a:t>
            </a:r>
            <a:r>
              <a:rPr sz="2000" spc="-10" dirty="0">
                <a:latin typeface="Times New Roman"/>
                <a:cs typeface="Times New Roman"/>
              </a:rPr>
              <a:t>material </a:t>
            </a:r>
            <a:r>
              <a:rPr sz="2000" dirty="0">
                <a:latin typeface="Times New Roman"/>
                <a:cs typeface="Times New Roman"/>
              </a:rPr>
              <a:t>by </a:t>
            </a:r>
            <a:r>
              <a:rPr sz="2000" spc="-5" dirty="0">
                <a:latin typeface="Times New Roman"/>
                <a:cs typeface="Times New Roman"/>
              </a:rPr>
              <a:t>pulling </a:t>
            </a:r>
            <a:r>
              <a:rPr sz="2000" spc="-10" dirty="0">
                <a:latin typeface="Times New Roman"/>
                <a:cs typeface="Times New Roman"/>
              </a:rPr>
              <a:t>its </a:t>
            </a:r>
            <a:r>
              <a:rPr sz="2000" dirty="0">
                <a:latin typeface="Times New Roman"/>
                <a:cs typeface="Times New Roman"/>
              </a:rPr>
              <a:t>ends </a:t>
            </a:r>
            <a:r>
              <a:rPr sz="2000" spc="-5" dirty="0">
                <a:latin typeface="Times New Roman"/>
                <a:cs typeface="Times New Roman"/>
              </a:rPr>
              <a:t>apart Tensile strength measures the largest tension </a:t>
            </a:r>
            <a:r>
              <a:rPr sz="2000" dirty="0">
                <a:latin typeface="Times New Roman"/>
                <a:cs typeface="Times New Roman"/>
              </a:rPr>
              <a:t>force </a:t>
            </a:r>
            <a:r>
              <a:rPr sz="2000" spc="-5" dirty="0">
                <a:latin typeface="Times New Roman"/>
                <a:cs typeface="Times New Roman"/>
              </a:rPr>
              <a:t>the  </a:t>
            </a:r>
            <a:r>
              <a:rPr sz="2000" spc="-10" dirty="0">
                <a:latin typeface="Times New Roman"/>
                <a:cs typeface="Times New Roman"/>
              </a:rPr>
              <a:t>material </a:t>
            </a:r>
            <a:r>
              <a:rPr sz="2000" dirty="0">
                <a:latin typeface="Times New Roman"/>
                <a:cs typeface="Times New Roman"/>
              </a:rPr>
              <a:t>can </a:t>
            </a:r>
            <a:r>
              <a:rPr sz="2000" spc="-5" dirty="0">
                <a:latin typeface="Times New Roman"/>
                <a:cs typeface="Times New Roman"/>
              </a:rPr>
              <a:t>withstand </a:t>
            </a:r>
            <a:r>
              <a:rPr sz="2000" dirty="0">
                <a:latin typeface="Times New Roman"/>
                <a:cs typeface="Times New Roman"/>
              </a:rPr>
              <a:t>before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failing.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Times New Roman"/>
                <a:cs typeface="Times New Roman"/>
              </a:rPr>
              <a:t>Compression </a:t>
            </a:r>
            <a:r>
              <a:rPr sz="2000" dirty="0">
                <a:latin typeface="Times New Roman"/>
                <a:cs typeface="Times New Roman"/>
              </a:rPr>
              <a:t>: Is </a:t>
            </a:r>
            <a:r>
              <a:rPr sz="2000" spc="-5" dirty="0">
                <a:latin typeface="Times New Roman"/>
                <a:cs typeface="Times New Roman"/>
              </a:rPr>
              <a:t>the name </a:t>
            </a:r>
            <a:r>
              <a:rPr sz="2000" dirty="0">
                <a:latin typeface="Times New Roman"/>
                <a:cs typeface="Times New Roman"/>
              </a:rPr>
              <a:t>given </a:t>
            </a:r>
            <a:r>
              <a:rPr sz="2000" spc="-5" dirty="0">
                <a:latin typeface="Times New Roman"/>
                <a:cs typeface="Times New Roman"/>
              </a:rPr>
              <a:t>to </a:t>
            </a:r>
            <a:r>
              <a:rPr sz="2000" dirty="0">
                <a:latin typeface="Times New Roman"/>
                <a:cs typeface="Times New Roman"/>
              </a:rPr>
              <a:t>a force which </a:t>
            </a:r>
            <a:r>
              <a:rPr sz="2000" spc="-5" dirty="0">
                <a:latin typeface="Times New Roman"/>
                <a:cs typeface="Times New Roman"/>
              </a:rPr>
              <a:t>tries </a:t>
            </a:r>
            <a:r>
              <a:rPr sz="2000" dirty="0">
                <a:latin typeface="Times New Roman"/>
                <a:cs typeface="Times New Roman"/>
              </a:rPr>
              <a:t>to </a:t>
            </a:r>
            <a:r>
              <a:rPr sz="2000" spc="-5" dirty="0">
                <a:latin typeface="Times New Roman"/>
                <a:cs typeface="Times New Roman"/>
              </a:rPr>
              <a:t>squash something </a:t>
            </a:r>
            <a:r>
              <a:rPr sz="2000" dirty="0">
                <a:latin typeface="Times New Roman"/>
                <a:cs typeface="Times New Roman"/>
              </a:rPr>
              <a:t>together.  A structural </a:t>
            </a:r>
            <a:r>
              <a:rPr sz="2000" spc="-10" dirty="0">
                <a:latin typeface="Times New Roman"/>
                <a:cs typeface="Times New Roman"/>
              </a:rPr>
              <a:t>member </a:t>
            </a:r>
            <a:r>
              <a:rPr sz="2000" dirty="0">
                <a:latin typeface="Times New Roman"/>
                <a:cs typeface="Times New Roman"/>
              </a:rPr>
              <a:t>in </a:t>
            </a:r>
            <a:r>
              <a:rPr sz="2000" spc="-5" dirty="0">
                <a:latin typeface="Times New Roman"/>
                <a:cs typeface="Times New Roman"/>
              </a:rPr>
              <a:t>compression is called 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strut.</a:t>
            </a:r>
            <a:r>
              <a:rPr sz="2000" b="1" i="1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5" dirty="0">
                <a:latin typeface="Times New Roman"/>
                <a:cs typeface="Times New Roman"/>
              </a:rPr>
              <a:t>strut resists compressive stress..  Compression </a:t>
            </a:r>
            <a:r>
              <a:rPr sz="2000" dirty="0">
                <a:latin typeface="Times New Roman"/>
                <a:cs typeface="Times New Roman"/>
              </a:rPr>
              <a:t>forces crush a </a:t>
            </a:r>
            <a:r>
              <a:rPr sz="2000" spc="-10" dirty="0">
                <a:latin typeface="Times New Roman"/>
                <a:cs typeface="Times New Roman"/>
              </a:rPr>
              <a:t>material </a:t>
            </a:r>
            <a:r>
              <a:rPr sz="2000" dirty="0">
                <a:latin typeface="Times New Roman"/>
                <a:cs typeface="Times New Roman"/>
              </a:rPr>
              <a:t>by </a:t>
            </a:r>
            <a:r>
              <a:rPr sz="2000" spc="-5" dirty="0">
                <a:latin typeface="Times New Roman"/>
                <a:cs typeface="Times New Roman"/>
              </a:rPr>
              <a:t>squeezing it </a:t>
            </a:r>
            <a:r>
              <a:rPr sz="2000" dirty="0">
                <a:latin typeface="Times New Roman"/>
                <a:cs typeface="Times New Roman"/>
              </a:rPr>
              <a:t>together. </a:t>
            </a:r>
            <a:r>
              <a:rPr sz="2000" spc="-5" dirty="0">
                <a:latin typeface="Times New Roman"/>
                <a:cs typeface="Times New Roman"/>
              </a:rPr>
              <a:t>Compressive strength  measures the largest compression </a:t>
            </a:r>
            <a:r>
              <a:rPr sz="2000" dirty="0">
                <a:latin typeface="Times New Roman"/>
                <a:cs typeface="Times New Roman"/>
              </a:rPr>
              <a:t>force </a:t>
            </a:r>
            <a:r>
              <a:rPr sz="2000" spc="-5" dirty="0">
                <a:latin typeface="Times New Roman"/>
                <a:cs typeface="Times New Roman"/>
              </a:rPr>
              <a:t>the </a:t>
            </a:r>
            <a:r>
              <a:rPr sz="2000" spc="-10" dirty="0">
                <a:latin typeface="Times New Roman"/>
                <a:cs typeface="Times New Roman"/>
              </a:rPr>
              <a:t>material </a:t>
            </a:r>
            <a:r>
              <a:rPr sz="2000" spc="-5" dirty="0">
                <a:latin typeface="Times New Roman"/>
                <a:cs typeface="Times New Roman"/>
              </a:rPr>
              <a:t>can withstand </a:t>
            </a:r>
            <a:r>
              <a:rPr sz="2000" dirty="0">
                <a:latin typeface="Times New Roman"/>
                <a:cs typeface="Times New Roman"/>
              </a:rPr>
              <a:t>before </a:t>
            </a:r>
            <a:r>
              <a:rPr sz="2000" spc="-5" dirty="0">
                <a:latin typeface="Times New Roman"/>
                <a:cs typeface="Times New Roman"/>
              </a:rPr>
              <a:t>it loses </a:t>
            </a:r>
            <a:r>
              <a:rPr sz="2000" spc="-10" dirty="0">
                <a:latin typeface="Times New Roman"/>
                <a:cs typeface="Times New Roman"/>
              </a:rPr>
              <a:t>its  </a:t>
            </a:r>
            <a:r>
              <a:rPr sz="2000" spc="-5" dirty="0">
                <a:latin typeface="Times New Roman"/>
                <a:cs typeface="Times New Roman"/>
              </a:rPr>
              <a:t>shape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fails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27829" y="3268979"/>
            <a:ext cx="1838960" cy="637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25750" y="5337809"/>
            <a:ext cx="1986279" cy="698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14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5518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345440"/>
            <a:ext cx="8986520" cy="5270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5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Internal </a:t>
            </a:r>
            <a:r>
              <a:rPr sz="2400" b="1" spc="-10" dirty="0">
                <a:latin typeface="Times New Roman"/>
                <a:cs typeface="Times New Roman"/>
              </a:rPr>
              <a:t>Forces Within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Structures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 algn="just">
              <a:lnSpc>
                <a:spcPts val="2800"/>
              </a:lnSpc>
            </a:pPr>
            <a:r>
              <a:rPr sz="2400" b="1" i="1" u="heavy" spc="-5" dirty="0">
                <a:solidFill>
                  <a:srgbClr val="D44F00"/>
                </a:solidFill>
                <a:uFill>
                  <a:solidFill>
                    <a:srgbClr val="D44F00"/>
                  </a:solidFill>
                </a:uFill>
                <a:latin typeface="Times New Roman"/>
                <a:cs typeface="Times New Roman"/>
              </a:rPr>
              <a:t>Compression, </a:t>
            </a:r>
            <a:r>
              <a:rPr sz="2400" b="1" i="1" u="heavy" spc="-30" dirty="0">
                <a:solidFill>
                  <a:srgbClr val="D44F00"/>
                </a:solidFill>
                <a:uFill>
                  <a:solidFill>
                    <a:srgbClr val="D44F00"/>
                  </a:solidFill>
                </a:uFill>
                <a:latin typeface="Times New Roman"/>
                <a:cs typeface="Times New Roman"/>
              </a:rPr>
              <a:t>Tension, </a:t>
            </a:r>
            <a:r>
              <a:rPr sz="2400" b="1" i="1" u="heavy" spc="-35" dirty="0">
                <a:solidFill>
                  <a:srgbClr val="D44F00"/>
                </a:solidFill>
                <a:uFill>
                  <a:solidFill>
                    <a:srgbClr val="D44F00"/>
                  </a:solidFill>
                </a:uFill>
                <a:latin typeface="Times New Roman"/>
                <a:cs typeface="Times New Roman"/>
              </a:rPr>
              <a:t>Torsion </a:t>
            </a:r>
            <a:r>
              <a:rPr sz="2400" b="1" i="1" u="heavy" spc="-5" dirty="0">
                <a:solidFill>
                  <a:srgbClr val="D44F00"/>
                </a:solidFill>
                <a:uFill>
                  <a:solidFill>
                    <a:srgbClr val="D44F00"/>
                  </a:solidFill>
                </a:uFill>
                <a:latin typeface="Times New Roman"/>
                <a:cs typeface="Times New Roman"/>
              </a:rPr>
              <a:t>and</a:t>
            </a:r>
            <a:r>
              <a:rPr sz="2400" b="1" i="1" u="heavy" spc="55" dirty="0">
                <a:solidFill>
                  <a:srgbClr val="D44F00"/>
                </a:solidFill>
                <a:uFill>
                  <a:solidFill>
                    <a:srgbClr val="D44F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-5" dirty="0">
                <a:solidFill>
                  <a:srgbClr val="D44F00"/>
                </a:solidFill>
                <a:uFill>
                  <a:solidFill>
                    <a:srgbClr val="D44F00"/>
                  </a:solidFill>
                </a:uFill>
                <a:latin typeface="Times New Roman"/>
                <a:cs typeface="Times New Roman"/>
              </a:rPr>
              <a:t>Shear</a:t>
            </a:r>
            <a:endParaRPr sz="2400">
              <a:latin typeface="Times New Roman"/>
              <a:cs typeface="Times New Roman"/>
            </a:endParaRPr>
          </a:p>
          <a:p>
            <a:pPr marL="12700" marR="11430" algn="just">
              <a:lnSpc>
                <a:spcPct val="73600"/>
              </a:lnSpc>
              <a:spcBef>
                <a:spcPts val="680"/>
              </a:spcBef>
              <a:buSzPct val="95833"/>
              <a:buFont typeface="Times New Roman"/>
              <a:buChar char="•"/>
              <a:tabLst>
                <a:tab pos="12065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Shear </a:t>
            </a:r>
            <a:r>
              <a:rPr sz="2400" dirty="0">
                <a:latin typeface="Times New Roman"/>
                <a:cs typeface="Times New Roman"/>
              </a:rPr>
              <a:t>: A </a:t>
            </a:r>
            <a:r>
              <a:rPr sz="2400" spc="-5" dirty="0">
                <a:latin typeface="Times New Roman"/>
                <a:cs typeface="Times New Roman"/>
              </a:rPr>
              <a:t>shear force </a:t>
            </a:r>
            <a:r>
              <a:rPr sz="2400" spc="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created </a:t>
            </a:r>
            <a:r>
              <a:rPr sz="2400" spc="-5" dirty="0">
                <a:latin typeface="Times New Roman"/>
                <a:cs typeface="Times New Roman"/>
              </a:rPr>
              <a:t>where two </a:t>
            </a:r>
            <a:r>
              <a:rPr sz="2400" dirty="0">
                <a:latin typeface="Times New Roman"/>
                <a:cs typeface="Times New Roman"/>
              </a:rPr>
              <a:t>opposite </a:t>
            </a:r>
            <a:r>
              <a:rPr sz="2400" spc="-5" dirty="0">
                <a:latin typeface="Times New Roman"/>
                <a:cs typeface="Times New Roman"/>
              </a:rPr>
              <a:t>forces </a:t>
            </a:r>
            <a:r>
              <a:rPr sz="2400" dirty="0">
                <a:latin typeface="Times New Roman"/>
                <a:cs typeface="Times New Roman"/>
              </a:rPr>
              <a:t>try to cut</a:t>
            </a:r>
            <a:r>
              <a:rPr sz="2400" spc="-20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tear  or rip </a:t>
            </a:r>
            <a:r>
              <a:rPr sz="2400" spc="-5" dirty="0">
                <a:latin typeface="Times New Roman"/>
                <a:cs typeface="Times New Roman"/>
              </a:rPr>
              <a:t>something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two. Shear forces </a:t>
            </a:r>
            <a:r>
              <a:rPr sz="2400" dirty="0">
                <a:latin typeface="Times New Roman"/>
                <a:cs typeface="Times New Roman"/>
              </a:rPr>
              <a:t>bend or tear a </a:t>
            </a:r>
            <a:r>
              <a:rPr sz="2400" spc="-5" dirty="0">
                <a:latin typeface="Times New Roman"/>
                <a:cs typeface="Times New Roman"/>
              </a:rPr>
              <a:t>material by pressing  </a:t>
            </a:r>
            <a:r>
              <a:rPr sz="2400" spc="-10" dirty="0">
                <a:latin typeface="Times New Roman"/>
                <a:cs typeface="Times New Roman"/>
              </a:rPr>
              <a:t>different </a:t>
            </a:r>
            <a:r>
              <a:rPr sz="2400" dirty="0">
                <a:latin typeface="Times New Roman"/>
                <a:cs typeface="Times New Roman"/>
              </a:rPr>
              <a:t>parts in opposite directions at the </a:t>
            </a:r>
            <a:r>
              <a:rPr sz="2400" spc="-5" dirty="0">
                <a:latin typeface="Times New Roman"/>
                <a:cs typeface="Times New Roman"/>
              </a:rPr>
              <a:t>same time. Shear </a:t>
            </a:r>
            <a:r>
              <a:rPr sz="2400" dirty="0">
                <a:latin typeface="Times New Roman"/>
                <a:cs typeface="Times New Roman"/>
              </a:rPr>
              <a:t>strength  </a:t>
            </a:r>
            <a:r>
              <a:rPr sz="2400" spc="-5" dirty="0">
                <a:latin typeface="Times New Roman"/>
                <a:cs typeface="Times New Roman"/>
              </a:rPr>
              <a:t>measures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10" dirty="0">
                <a:latin typeface="Times New Roman"/>
                <a:cs typeface="Times New Roman"/>
              </a:rPr>
              <a:t>largest </a:t>
            </a:r>
            <a:r>
              <a:rPr sz="2400" spc="-5" dirty="0">
                <a:latin typeface="Times New Roman"/>
                <a:cs typeface="Times New Roman"/>
              </a:rPr>
              <a:t>shear force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material </a:t>
            </a:r>
            <a:r>
              <a:rPr sz="2400" dirty="0">
                <a:latin typeface="Times New Roman"/>
                <a:cs typeface="Times New Roman"/>
              </a:rPr>
              <a:t>can </a:t>
            </a:r>
            <a:r>
              <a:rPr sz="2400" spc="-5" dirty="0">
                <a:latin typeface="Times New Roman"/>
                <a:cs typeface="Times New Roman"/>
              </a:rPr>
              <a:t>withstand before </a:t>
            </a:r>
            <a:r>
              <a:rPr sz="2400" spc="5" dirty="0">
                <a:latin typeface="Times New Roman"/>
                <a:cs typeface="Times New Roman"/>
              </a:rPr>
              <a:t>it </a:t>
            </a:r>
            <a:r>
              <a:rPr sz="2400" dirty="0">
                <a:latin typeface="Times New Roman"/>
                <a:cs typeface="Times New Roman"/>
              </a:rPr>
              <a:t>rips  apart.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Times New Roman"/>
              <a:buChar char="•"/>
            </a:pPr>
            <a:endParaRPr sz="3300">
              <a:latin typeface="Times New Roman"/>
              <a:cs typeface="Times New Roman"/>
            </a:endParaRPr>
          </a:p>
          <a:p>
            <a:pPr marL="12700" marR="5080" algn="just">
              <a:lnSpc>
                <a:spcPct val="73600"/>
              </a:lnSpc>
              <a:buSzPct val="95833"/>
              <a:buFont typeface="Times New Roman"/>
              <a:buChar char="•"/>
              <a:tabLst>
                <a:tab pos="120650" algn="l"/>
              </a:tabLst>
            </a:pPr>
            <a:r>
              <a:rPr sz="2400" b="1" spc="-35" dirty="0">
                <a:latin typeface="Times New Roman"/>
                <a:cs typeface="Times New Roman"/>
              </a:rPr>
              <a:t>Torsion </a:t>
            </a:r>
            <a:r>
              <a:rPr sz="2400" dirty="0">
                <a:latin typeface="Times New Roman"/>
                <a:cs typeface="Times New Roman"/>
              </a:rPr>
              <a:t>: Is the </a:t>
            </a:r>
            <a:r>
              <a:rPr sz="2400" spc="-10" dirty="0">
                <a:latin typeface="Times New Roman"/>
                <a:cs typeface="Times New Roman"/>
              </a:rPr>
              <a:t>name </a:t>
            </a:r>
            <a:r>
              <a:rPr sz="2400" dirty="0">
                <a:latin typeface="Times New Roman"/>
                <a:cs typeface="Times New Roman"/>
              </a:rPr>
              <a:t>given to a turning or a </a:t>
            </a:r>
            <a:r>
              <a:rPr sz="2400" spc="-5" dirty="0">
                <a:latin typeface="Times New Roman"/>
                <a:cs typeface="Times New Roman"/>
              </a:rPr>
              <a:t>twisting force. </a:t>
            </a:r>
            <a:r>
              <a:rPr sz="2400" spc="-25" dirty="0">
                <a:latin typeface="Times New Roman"/>
                <a:cs typeface="Times New Roman"/>
              </a:rPr>
              <a:t>Torsion  </a:t>
            </a:r>
            <a:r>
              <a:rPr sz="2400" spc="-5" dirty="0">
                <a:latin typeface="Times New Roman"/>
                <a:cs typeface="Times New Roman"/>
              </a:rPr>
              <a:t>forces twist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material by </a:t>
            </a:r>
            <a:r>
              <a:rPr sz="2400" dirty="0">
                <a:latin typeface="Times New Roman"/>
                <a:cs typeface="Times New Roman"/>
              </a:rPr>
              <a:t>turning the </a:t>
            </a:r>
            <a:r>
              <a:rPr sz="2400" spc="-5" dirty="0">
                <a:latin typeface="Times New Roman"/>
                <a:cs typeface="Times New Roman"/>
              </a:rPr>
              <a:t>ends </a:t>
            </a:r>
            <a:r>
              <a:rPr sz="2400" dirty="0">
                <a:latin typeface="Times New Roman"/>
                <a:cs typeface="Times New Roman"/>
              </a:rPr>
              <a:t>in opposite directions. </a:t>
            </a:r>
            <a:r>
              <a:rPr sz="2400" spc="-25" dirty="0">
                <a:latin typeface="Times New Roman"/>
                <a:cs typeface="Times New Roman"/>
              </a:rPr>
              <a:t>Torsion  </a:t>
            </a:r>
            <a:r>
              <a:rPr sz="2400" dirty="0">
                <a:latin typeface="Times New Roman"/>
                <a:cs typeface="Times New Roman"/>
              </a:rPr>
              <a:t>strength </a:t>
            </a:r>
            <a:r>
              <a:rPr sz="2400" spc="-5" dirty="0">
                <a:latin typeface="Times New Roman"/>
                <a:cs typeface="Times New Roman"/>
              </a:rPr>
              <a:t>measures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10" dirty="0">
                <a:latin typeface="Times New Roman"/>
                <a:cs typeface="Times New Roman"/>
              </a:rPr>
              <a:t>largest </a:t>
            </a:r>
            <a:r>
              <a:rPr sz="2400" dirty="0">
                <a:latin typeface="Times New Roman"/>
                <a:cs typeface="Times New Roman"/>
              </a:rPr>
              <a:t>torsion </a:t>
            </a:r>
            <a:r>
              <a:rPr sz="2400" spc="-5" dirty="0">
                <a:latin typeface="Times New Roman"/>
                <a:cs typeface="Times New Roman"/>
              </a:rPr>
              <a:t>force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material can </a:t>
            </a:r>
            <a:r>
              <a:rPr sz="2400" dirty="0">
                <a:latin typeface="Times New Roman"/>
                <a:cs typeface="Times New Roman"/>
              </a:rPr>
              <a:t>withstand  and still spring back into its original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shape.</a:t>
            </a:r>
            <a:endParaRPr sz="2400">
              <a:latin typeface="Times New Roman"/>
              <a:cs typeface="Times New Roman"/>
            </a:endParaRPr>
          </a:p>
          <a:p>
            <a:pPr marL="12700" marR="670560" algn="just">
              <a:lnSpc>
                <a:spcPts val="2650"/>
              </a:lnSpc>
              <a:spcBef>
                <a:spcPts val="1560"/>
              </a:spcBef>
              <a:buSzPct val="95833"/>
              <a:buFont typeface="Times New Roman"/>
              <a:buChar char="•"/>
              <a:tabLst>
                <a:tab pos="12065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Bending </a:t>
            </a:r>
            <a:r>
              <a:rPr sz="2400" dirty="0">
                <a:latin typeface="Times New Roman"/>
                <a:cs typeface="Times New Roman"/>
              </a:rPr>
              <a:t>: </a:t>
            </a:r>
            <a:r>
              <a:rPr sz="2400" spc="-5" dirty="0">
                <a:latin typeface="Times New Roman"/>
                <a:cs typeface="Times New Roman"/>
              </a:rPr>
              <a:t>Bending </a:t>
            </a:r>
            <a:r>
              <a:rPr sz="2400" spc="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word </a:t>
            </a:r>
            <a:r>
              <a:rPr sz="2400" spc="5" dirty="0">
                <a:latin typeface="Times New Roman"/>
                <a:cs typeface="Times New Roman"/>
              </a:rPr>
              <a:t>you </a:t>
            </a:r>
            <a:r>
              <a:rPr sz="2400" spc="-5" dirty="0">
                <a:latin typeface="Times New Roman"/>
                <a:cs typeface="Times New Roman"/>
              </a:rPr>
              <a:t>will </a:t>
            </a:r>
            <a:r>
              <a:rPr sz="2400" dirty="0">
                <a:latin typeface="Times New Roman"/>
                <a:cs typeface="Times New Roman"/>
              </a:rPr>
              <a:t>have </a:t>
            </a:r>
            <a:r>
              <a:rPr sz="2400" spc="-10" dirty="0">
                <a:latin typeface="Times New Roman"/>
                <a:cs typeface="Times New Roman"/>
              </a:rPr>
              <a:t>met </a:t>
            </a:r>
            <a:r>
              <a:rPr sz="2400" dirty="0">
                <a:latin typeface="Times New Roman"/>
                <a:cs typeface="Times New Roman"/>
              </a:rPr>
              <a:t>before. A structure  </a:t>
            </a:r>
            <a:r>
              <a:rPr sz="2400" spc="-5" dirty="0">
                <a:latin typeface="Times New Roman"/>
                <a:cs typeface="Times New Roman"/>
              </a:rPr>
              <a:t>which </a:t>
            </a:r>
            <a:r>
              <a:rPr sz="2400" dirty="0">
                <a:latin typeface="Times New Roman"/>
                <a:cs typeface="Times New Roman"/>
              </a:rPr>
              <a:t>is </a:t>
            </a:r>
            <a:r>
              <a:rPr sz="2400" spc="-5" dirty="0">
                <a:latin typeface="Times New Roman"/>
                <a:cs typeface="Times New Roman"/>
              </a:rPr>
              <a:t>subjected </a:t>
            </a:r>
            <a:r>
              <a:rPr sz="2400" dirty="0">
                <a:latin typeface="Times New Roman"/>
                <a:cs typeface="Times New Roman"/>
              </a:rPr>
              <a:t>to bending is being stretched </a:t>
            </a:r>
            <a:r>
              <a:rPr sz="2400" spc="-5" dirty="0">
                <a:latin typeface="Times New Roman"/>
                <a:cs typeface="Times New Roman"/>
              </a:rPr>
              <a:t>and squashed </a:t>
            </a:r>
            <a:r>
              <a:rPr sz="2400" dirty="0">
                <a:latin typeface="Times New Roman"/>
                <a:cs typeface="Times New Roman"/>
              </a:rPr>
              <a:t>at the  </a:t>
            </a:r>
            <a:r>
              <a:rPr sz="2400" spc="-10" dirty="0">
                <a:latin typeface="Times New Roman"/>
                <a:cs typeface="Times New Roman"/>
              </a:rPr>
              <a:t>same</a:t>
            </a:r>
            <a:r>
              <a:rPr sz="2400" spc="-5" dirty="0">
                <a:latin typeface="Times New Roman"/>
                <a:cs typeface="Times New Roman"/>
              </a:rPr>
              <a:t> time.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60869" y="4274820"/>
            <a:ext cx="2183129" cy="543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00679" y="2734310"/>
            <a:ext cx="1894840" cy="694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05329" y="5589270"/>
            <a:ext cx="1790699" cy="666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33350"/>
            <a:ext cx="82327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Times New Roman"/>
                <a:cs typeface="Times New Roman"/>
              </a:rPr>
              <a:t>THE EFFECT </a:t>
            </a:r>
            <a:r>
              <a:rPr sz="3200" dirty="0">
                <a:latin typeface="Times New Roman"/>
                <a:cs typeface="Times New Roman"/>
              </a:rPr>
              <a:t>OF FORCES </a:t>
            </a:r>
            <a:r>
              <a:rPr sz="3200" spc="-5" dirty="0">
                <a:latin typeface="Times New Roman"/>
                <a:cs typeface="Times New Roman"/>
              </a:rPr>
              <a:t>ON</a:t>
            </a:r>
            <a:r>
              <a:rPr sz="3200" spc="-195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Times New Roman"/>
                <a:cs typeface="Times New Roman"/>
              </a:rPr>
              <a:t>MATERIALS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203962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299212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1106170"/>
            <a:ext cx="8985250" cy="229616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5080" indent="-342900" algn="just">
              <a:lnSpc>
                <a:spcPct val="79900"/>
              </a:lnSpc>
              <a:spcBef>
                <a:spcPts val="675"/>
              </a:spcBef>
              <a:buChar char="•"/>
              <a:tabLst>
                <a:tab pos="355600" algn="l"/>
              </a:tabLst>
            </a:pPr>
            <a:r>
              <a:rPr sz="2400" spc="-10" dirty="0">
                <a:latin typeface="Times New Roman"/>
                <a:cs typeface="Times New Roman"/>
              </a:rPr>
              <a:t>When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material </a:t>
            </a:r>
            <a:r>
              <a:rPr sz="2400" dirty="0">
                <a:latin typeface="Times New Roman"/>
                <a:cs typeface="Times New Roman"/>
              </a:rPr>
              <a:t>is bent, stretched or </a:t>
            </a:r>
            <a:r>
              <a:rPr sz="2400" spc="-5" dirty="0">
                <a:latin typeface="Times New Roman"/>
                <a:cs typeface="Times New Roman"/>
              </a:rPr>
              <a:t>compressed </a:t>
            </a:r>
            <a:r>
              <a:rPr sz="2400" dirty="0">
                <a:latin typeface="Times New Roman"/>
                <a:cs typeface="Times New Roman"/>
              </a:rPr>
              <a:t>but returns to its  original </a:t>
            </a:r>
            <a:r>
              <a:rPr sz="2400" spc="-5" dirty="0">
                <a:latin typeface="Times New Roman"/>
                <a:cs typeface="Times New Roman"/>
              </a:rPr>
              <a:t>size when </a:t>
            </a:r>
            <a:r>
              <a:rPr sz="2400" dirty="0">
                <a:latin typeface="Times New Roman"/>
                <a:cs typeface="Times New Roman"/>
              </a:rPr>
              <a:t>the load is </a:t>
            </a:r>
            <a:r>
              <a:rPr sz="2400" spc="-5" dirty="0">
                <a:latin typeface="Times New Roman"/>
                <a:cs typeface="Times New Roman"/>
              </a:rPr>
              <a:t>removed, we say </a:t>
            </a:r>
            <a:r>
              <a:rPr sz="2400" dirty="0">
                <a:latin typeface="Times New Roman"/>
                <a:cs typeface="Times New Roman"/>
              </a:rPr>
              <a:t>it </a:t>
            </a:r>
            <a:r>
              <a:rPr sz="2400" spc="-5" dirty="0">
                <a:latin typeface="Times New Roman"/>
                <a:cs typeface="Times New Roman"/>
              </a:rPr>
              <a:t>behaves </a:t>
            </a:r>
            <a:r>
              <a:rPr sz="2400" dirty="0">
                <a:latin typeface="Times New Roman"/>
                <a:cs typeface="Times New Roman"/>
              </a:rPr>
              <a:t>in an </a:t>
            </a:r>
            <a:r>
              <a:rPr sz="2400" b="1" dirty="0">
                <a:latin typeface="Times New Roman"/>
                <a:cs typeface="Times New Roman"/>
              </a:rPr>
              <a:t>elastic  </a:t>
            </a:r>
            <a:r>
              <a:rPr sz="2400" spc="-35" dirty="0">
                <a:latin typeface="Times New Roman"/>
                <a:cs typeface="Times New Roman"/>
              </a:rPr>
              <a:t>way. </a:t>
            </a:r>
            <a:r>
              <a:rPr sz="2400" dirty="0">
                <a:latin typeface="Times New Roman"/>
                <a:cs typeface="Times New Roman"/>
              </a:rPr>
              <a:t>Elastic </a:t>
            </a:r>
            <a:r>
              <a:rPr sz="2400" spc="-5" dirty="0">
                <a:latin typeface="Times New Roman"/>
                <a:cs typeface="Times New Roman"/>
              </a:rPr>
              <a:t>bands </a:t>
            </a:r>
            <a:r>
              <a:rPr sz="2400" dirty="0">
                <a:latin typeface="Times New Roman"/>
                <a:cs typeface="Times New Roman"/>
              </a:rPr>
              <a:t>are good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examples.</a:t>
            </a:r>
            <a:endParaRPr sz="2400">
              <a:latin typeface="Times New Roman"/>
              <a:cs typeface="Times New Roman"/>
            </a:endParaRPr>
          </a:p>
          <a:p>
            <a:pPr marL="355600" marR="11430" algn="just">
              <a:lnSpc>
                <a:spcPct val="79900"/>
              </a:lnSpc>
              <a:spcBef>
                <a:spcPts val="600"/>
              </a:spcBef>
            </a:pPr>
            <a:r>
              <a:rPr sz="2400" spc="-10" dirty="0">
                <a:latin typeface="Times New Roman"/>
                <a:cs typeface="Times New Roman"/>
              </a:rPr>
              <a:t>When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material </a:t>
            </a:r>
            <a:r>
              <a:rPr sz="2400" dirty="0">
                <a:latin typeface="Times New Roman"/>
                <a:cs typeface="Times New Roman"/>
              </a:rPr>
              <a:t>is bent, stretched or </a:t>
            </a:r>
            <a:r>
              <a:rPr sz="2400" spc="-5" dirty="0">
                <a:latin typeface="Times New Roman"/>
                <a:cs typeface="Times New Roman"/>
              </a:rPr>
              <a:t>compressed </a:t>
            </a:r>
            <a:r>
              <a:rPr sz="2400" dirty="0">
                <a:latin typeface="Times New Roman"/>
                <a:cs typeface="Times New Roman"/>
              </a:rPr>
              <a:t>but does not return  to its original </a:t>
            </a:r>
            <a:r>
              <a:rPr sz="2400" spc="-5" dirty="0">
                <a:latin typeface="Times New Roman"/>
                <a:cs typeface="Times New Roman"/>
              </a:rPr>
              <a:t>size when </a:t>
            </a:r>
            <a:r>
              <a:rPr sz="2400" dirty="0">
                <a:latin typeface="Times New Roman"/>
                <a:cs typeface="Times New Roman"/>
              </a:rPr>
              <a:t>the load is </a:t>
            </a:r>
            <a:r>
              <a:rPr sz="2400" spc="-5" dirty="0">
                <a:latin typeface="Times New Roman"/>
                <a:cs typeface="Times New Roman"/>
              </a:rPr>
              <a:t>removed we </a:t>
            </a:r>
            <a:r>
              <a:rPr sz="2400" dirty="0">
                <a:latin typeface="Times New Roman"/>
                <a:cs typeface="Times New Roman"/>
              </a:rPr>
              <a:t>say it behaves in a  </a:t>
            </a:r>
            <a:r>
              <a:rPr sz="2400" b="1" spc="-5" dirty="0">
                <a:latin typeface="Times New Roman"/>
                <a:cs typeface="Times New Roman"/>
              </a:rPr>
              <a:t>plastic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way.</a:t>
            </a:r>
            <a:endParaRPr sz="2400"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  <a:spcBef>
                <a:spcPts val="20"/>
              </a:spcBef>
            </a:pPr>
            <a:r>
              <a:rPr sz="2400" spc="-5" dirty="0">
                <a:latin typeface="Times New Roman"/>
                <a:cs typeface="Times New Roman"/>
              </a:rPr>
              <a:t>Moist </a:t>
            </a:r>
            <a:r>
              <a:rPr sz="2400" dirty="0">
                <a:latin typeface="Times New Roman"/>
                <a:cs typeface="Times New Roman"/>
              </a:rPr>
              <a:t>clay is a good </a:t>
            </a:r>
            <a:r>
              <a:rPr sz="2400" spc="-5" dirty="0">
                <a:latin typeface="Times New Roman"/>
                <a:cs typeface="Times New Roman"/>
              </a:rPr>
              <a:t>example </a:t>
            </a:r>
            <a:r>
              <a:rPr sz="2400" dirty="0">
                <a:latin typeface="Times New Roman"/>
                <a:cs typeface="Times New Roman"/>
              </a:rPr>
              <a:t>of a </a:t>
            </a:r>
            <a:r>
              <a:rPr sz="2400" spc="-5" dirty="0">
                <a:latin typeface="Times New Roman"/>
                <a:cs typeface="Times New Roman"/>
              </a:rPr>
              <a:t>'plastic'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material.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469" y="3448050"/>
            <a:ext cx="3208020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simple experiment </a:t>
            </a:r>
            <a:r>
              <a:rPr sz="2400" dirty="0">
                <a:latin typeface="Times New Roman"/>
                <a:cs typeface="Times New Roman"/>
              </a:rPr>
              <a:t>with  a </a:t>
            </a:r>
            <a:r>
              <a:rPr sz="2400" spc="-5" dirty="0">
                <a:latin typeface="Times New Roman"/>
                <a:cs typeface="Times New Roman"/>
              </a:rPr>
              <a:t>paper </a:t>
            </a:r>
            <a:r>
              <a:rPr sz="2400" dirty="0">
                <a:latin typeface="Times New Roman"/>
                <a:cs typeface="Times New Roman"/>
              </a:rPr>
              <a:t>clip </a:t>
            </a:r>
            <a:r>
              <a:rPr sz="2400" spc="-5" dirty="0">
                <a:latin typeface="Times New Roman"/>
                <a:cs typeface="Times New Roman"/>
              </a:rPr>
              <a:t>will </a:t>
            </a:r>
            <a:r>
              <a:rPr sz="2400" dirty="0">
                <a:latin typeface="Times New Roman"/>
                <a:cs typeface="Times New Roman"/>
              </a:rPr>
              <a:t>show the  </a:t>
            </a:r>
            <a:r>
              <a:rPr sz="2400" spc="-5" dirty="0">
                <a:latin typeface="Times New Roman"/>
                <a:cs typeface="Times New Roman"/>
              </a:rPr>
              <a:t>difference between </a:t>
            </a:r>
            <a:r>
              <a:rPr sz="2400" dirty="0">
                <a:latin typeface="Times New Roman"/>
                <a:cs typeface="Times New Roman"/>
              </a:rPr>
              <a:t>elastic  and plastic behaviour. </a:t>
            </a:r>
            <a:r>
              <a:rPr sz="2400" spc="-5" dirty="0">
                <a:latin typeface="Times New Roman"/>
                <a:cs typeface="Times New Roman"/>
              </a:rPr>
              <a:t>Up  </a:t>
            </a:r>
            <a:r>
              <a:rPr sz="2400" dirty="0">
                <a:latin typeface="Times New Roman"/>
                <a:cs typeface="Times New Roman"/>
              </a:rPr>
              <a:t>to a certain point, a paper  clip </a:t>
            </a:r>
            <a:r>
              <a:rPr sz="2400" spc="-5" dirty="0">
                <a:latin typeface="Times New Roman"/>
                <a:cs typeface="Times New Roman"/>
              </a:rPr>
              <a:t>will </a:t>
            </a:r>
            <a:r>
              <a:rPr sz="2400" dirty="0">
                <a:latin typeface="Times New Roman"/>
                <a:cs typeface="Times New Roman"/>
              </a:rPr>
              <a:t>spring </a:t>
            </a:r>
            <a:r>
              <a:rPr sz="2400" spc="-5" dirty="0">
                <a:latin typeface="Times New Roman"/>
                <a:cs typeface="Times New Roman"/>
              </a:rPr>
              <a:t>back </a:t>
            </a:r>
            <a:r>
              <a:rPr sz="2400" dirty="0">
                <a:latin typeface="Times New Roman"/>
                <a:cs typeface="Times New Roman"/>
              </a:rPr>
              <a:t>into  </a:t>
            </a:r>
            <a:r>
              <a:rPr sz="2400" spc="-5" dirty="0">
                <a:latin typeface="Times New Roman"/>
                <a:cs typeface="Times New Roman"/>
              </a:rPr>
              <a:t>shape when </a:t>
            </a:r>
            <a:r>
              <a:rPr sz="2400" spc="5" dirty="0">
                <a:latin typeface="Times New Roman"/>
                <a:cs typeface="Times New Roman"/>
              </a:rPr>
              <a:t>you </a:t>
            </a:r>
            <a:r>
              <a:rPr sz="2400" dirty="0">
                <a:latin typeface="Times New Roman"/>
                <a:cs typeface="Times New Roman"/>
              </a:rPr>
              <a:t>bend the  end </a:t>
            </a:r>
            <a:r>
              <a:rPr sz="2400" spc="-5" dirty="0">
                <a:latin typeface="Times New Roman"/>
                <a:cs typeface="Times New Roman"/>
              </a:rPr>
              <a:t>outwards </a:t>
            </a:r>
            <a:r>
              <a:rPr sz="2400" dirty="0">
                <a:latin typeface="Times New Roman"/>
                <a:cs typeface="Times New Roman"/>
              </a:rPr>
              <a:t>and let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go.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87039" y="3112770"/>
            <a:ext cx="3168650" cy="1366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233159" y="3448050"/>
            <a:ext cx="2797175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If </a:t>
            </a:r>
            <a:r>
              <a:rPr sz="2400" spc="5" dirty="0">
                <a:latin typeface="Times New Roman"/>
                <a:cs typeface="Times New Roman"/>
              </a:rPr>
              <a:t>you </a:t>
            </a:r>
            <a:r>
              <a:rPr sz="2400" dirty="0">
                <a:latin typeface="Times New Roman"/>
                <a:cs typeface="Times New Roman"/>
              </a:rPr>
              <a:t>bend it too far,  it </a:t>
            </a:r>
            <a:r>
              <a:rPr sz="2400" spc="-5" dirty="0">
                <a:latin typeface="Times New Roman"/>
                <a:cs typeface="Times New Roman"/>
              </a:rPr>
              <a:t>springs </a:t>
            </a:r>
            <a:r>
              <a:rPr sz="2400" dirty="0">
                <a:latin typeface="Times New Roman"/>
                <a:cs typeface="Times New Roman"/>
              </a:rPr>
              <a:t>back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slightly  but stays </a:t>
            </a:r>
            <a:r>
              <a:rPr sz="2400" spc="-5" dirty="0">
                <a:latin typeface="Times New Roman"/>
                <a:cs typeface="Times New Roman"/>
              </a:rPr>
              <a:t>permanently  </a:t>
            </a:r>
            <a:r>
              <a:rPr sz="2400" dirty="0">
                <a:latin typeface="Times New Roman"/>
                <a:cs typeface="Times New Roman"/>
              </a:rPr>
              <a:t>bent. </a:t>
            </a:r>
            <a:r>
              <a:rPr sz="2400" spc="-10" dirty="0">
                <a:latin typeface="Times New Roman"/>
                <a:cs typeface="Times New Roman"/>
              </a:rPr>
              <a:t>When </a:t>
            </a:r>
            <a:r>
              <a:rPr sz="2400" dirty="0">
                <a:latin typeface="Times New Roman"/>
                <a:cs typeface="Times New Roman"/>
              </a:rPr>
              <a:t>this  </a:t>
            </a:r>
            <a:r>
              <a:rPr sz="2400" spc="-5" dirty="0">
                <a:latin typeface="Times New Roman"/>
                <a:cs typeface="Times New Roman"/>
              </a:rPr>
              <a:t>happens, </a:t>
            </a:r>
            <a:r>
              <a:rPr sz="2400" dirty="0">
                <a:latin typeface="Times New Roman"/>
                <a:cs typeface="Times New Roman"/>
              </a:rPr>
              <a:t>it </a:t>
            </a:r>
            <a:r>
              <a:rPr sz="2400" spc="-5" dirty="0">
                <a:latin typeface="Times New Roman"/>
                <a:cs typeface="Times New Roman"/>
              </a:rPr>
              <a:t>has </a:t>
            </a:r>
            <a:r>
              <a:rPr sz="2400" dirty="0">
                <a:latin typeface="Times New Roman"/>
                <a:cs typeface="Times New Roman"/>
              </a:rPr>
              <a:t>been  bent beyond its </a:t>
            </a:r>
            <a:r>
              <a:rPr sz="2400" b="1" dirty="0">
                <a:latin typeface="Times New Roman"/>
                <a:cs typeface="Times New Roman"/>
              </a:rPr>
              <a:t>elastic  Iimit</a:t>
            </a:r>
            <a:r>
              <a:rPr sz="2400" dirty="0">
                <a:latin typeface="Times New Roman"/>
                <a:cs typeface="Times New Roman"/>
              </a:rPr>
              <a:t>. (see </a:t>
            </a:r>
            <a:r>
              <a:rPr sz="2400" spc="-5" dirty="0">
                <a:latin typeface="Times New Roman"/>
                <a:cs typeface="Times New Roman"/>
              </a:rPr>
              <a:t>Hooke’s  </a:t>
            </a:r>
            <a:r>
              <a:rPr sz="2400" dirty="0">
                <a:latin typeface="Times New Roman"/>
                <a:cs typeface="Times New Roman"/>
              </a:rPr>
              <a:t>law </a:t>
            </a:r>
            <a:r>
              <a:rPr sz="2400" spc="-5" dirty="0">
                <a:latin typeface="Times New Roman"/>
                <a:cs typeface="Times New Roman"/>
              </a:rPr>
              <a:t>for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springs)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47720" y="4480559"/>
            <a:ext cx="2777490" cy="13677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0810" y="43179"/>
            <a:ext cx="63347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Times New Roman"/>
                <a:cs typeface="Times New Roman"/>
              </a:rPr>
              <a:t>MEMBERS IN </a:t>
            </a:r>
            <a:r>
              <a:rPr sz="3600" dirty="0">
                <a:latin typeface="Times New Roman"/>
                <a:cs typeface="Times New Roman"/>
              </a:rPr>
              <a:t>A</a:t>
            </a:r>
            <a:r>
              <a:rPr sz="3600" spc="-47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STRUCTURE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92964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948690"/>
            <a:ext cx="8643620" cy="7200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10" dirty="0">
                <a:latin typeface="Times New Roman"/>
                <a:cs typeface="Times New Roman"/>
              </a:rPr>
              <a:t>different </a:t>
            </a:r>
            <a:r>
              <a:rPr sz="2400" b="1" i="1" spc="-5" dirty="0">
                <a:latin typeface="Times New Roman"/>
                <a:cs typeface="Times New Roman"/>
              </a:rPr>
              <a:t>parts </a:t>
            </a:r>
            <a:r>
              <a:rPr sz="2400" b="1" i="1" dirty="0">
                <a:latin typeface="Times New Roman"/>
                <a:cs typeface="Times New Roman"/>
              </a:rPr>
              <a:t>of a frame </a:t>
            </a:r>
            <a:r>
              <a:rPr sz="2400" b="1" i="1" spc="-5" dirty="0">
                <a:latin typeface="Times New Roman"/>
                <a:cs typeface="Times New Roman"/>
              </a:rPr>
              <a:t>structure </a:t>
            </a:r>
            <a:r>
              <a:rPr sz="2400" b="1" i="1" dirty="0">
                <a:latin typeface="Times New Roman"/>
                <a:cs typeface="Times New Roman"/>
              </a:rPr>
              <a:t>are called </a:t>
            </a:r>
            <a:r>
              <a:rPr sz="2400" b="1" i="1" spc="10" dirty="0">
                <a:latin typeface="Times New Roman"/>
                <a:cs typeface="Times New Roman"/>
              </a:rPr>
              <a:t>members</a:t>
            </a:r>
            <a:r>
              <a:rPr sz="2400" spc="10" dirty="0">
                <a:latin typeface="Times New Roman"/>
                <a:cs typeface="Times New Roman"/>
              </a:rPr>
              <a:t>. </a:t>
            </a:r>
            <a:r>
              <a:rPr sz="2400" spc="-5" dirty="0">
                <a:latin typeface="Times New Roman"/>
                <a:cs typeface="Times New Roman"/>
              </a:rPr>
              <a:t>Each  </a:t>
            </a:r>
            <a:r>
              <a:rPr sz="2400" dirty="0">
                <a:latin typeface="Times New Roman"/>
                <a:cs typeface="Times New Roman"/>
              </a:rPr>
              <a:t>type of </a:t>
            </a:r>
            <a:r>
              <a:rPr sz="2400" spc="-10" dirty="0">
                <a:latin typeface="Times New Roman"/>
                <a:cs typeface="Times New Roman"/>
              </a:rPr>
              <a:t>member </a:t>
            </a:r>
            <a:r>
              <a:rPr sz="2400" dirty="0">
                <a:latin typeface="Times New Roman"/>
                <a:cs typeface="Times New Roman"/>
              </a:rPr>
              <a:t>has a </a:t>
            </a:r>
            <a:r>
              <a:rPr sz="2400" spc="-10" dirty="0">
                <a:latin typeface="Times New Roman"/>
                <a:cs typeface="Times New Roman"/>
              </a:rPr>
              <a:t>different </a:t>
            </a:r>
            <a:r>
              <a:rPr sz="2400" dirty="0">
                <a:latin typeface="Times New Roman"/>
                <a:cs typeface="Times New Roman"/>
              </a:rPr>
              <a:t>job </a:t>
            </a:r>
            <a:r>
              <a:rPr sz="2400" spc="5" dirty="0">
                <a:latin typeface="Times New Roman"/>
                <a:cs typeface="Times New Roman"/>
              </a:rPr>
              <a:t>to </a:t>
            </a:r>
            <a:r>
              <a:rPr sz="2400" dirty="0">
                <a:latin typeface="Times New Roman"/>
                <a:cs typeface="Times New Roman"/>
              </a:rPr>
              <a:t>do in </a:t>
            </a:r>
            <a:r>
              <a:rPr sz="2400" spc="-5" dirty="0">
                <a:latin typeface="Times New Roman"/>
                <a:cs typeface="Times New Roman"/>
              </a:rPr>
              <a:t>supporting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structure.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6890" y="1865629"/>
            <a:ext cx="366585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b="1" i="1" spc="-5" dirty="0">
                <a:latin typeface="Times New Roman"/>
                <a:cs typeface="Times New Roman"/>
              </a:rPr>
              <a:t>Beam </a:t>
            </a:r>
            <a:r>
              <a:rPr sz="2400" spc="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a piece of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material  supported </a:t>
            </a:r>
            <a:r>
              <a:rPr sz="2400" dirty="0">
                <a:latin typeface="Times New Roman"/>
                <a:cs typeface="Times New Roman"/>
              </a:rPr>
              <a:t>at either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end.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3850" y="2661920"/>
            <a:ext cx="5083810" cy="25666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88340" y="5262879"/>
            <a:ext cx="33699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When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b="1" i="1" dirty="0">
                <a:latin typeface="Times New Roman"/>
                <a:cs typeface="Times New Roman"/>
              </a:rPr>
              <a:t>beam </a:t>
            </a:r>
            <a:r>
              <a:rPr sz="2400" b="1" i="1" spc="5" dirty="0">
                <a:latin typeface="Times New Roman"/>
                <a:cs typeface="Times New Roman"/>
              </a:rPr>
              <a:t>is </a:t>
            </a:r>
            <a:r>
              <a:rPr sz="2400" b="1" i="1" dirty="0">
                <a:latin typeface="Times New Roman"/>
                <a:cs typeface="Times New Roman"/>
              </a:rPr>
              <a:t>loaded</a:t>
            </a:r>
            <a:r>
              <a:rPr sz="2400" b="1" i="1" spc="-95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the  </a:t>
            </a:r>
            <a:r>
              <a:rPr sz="2400" b="1" i="1" dirty="0">
                <a:latin typeface="Times New Roman"/>
                <a:cs typeface="Times New Roman"/>
              </a:rPr>
              <a:t>top is compressed </a:t>
            </a:r>
            <a:r>
              <a:rPr sz="2400" b="1" i="1" spc="-5" dirty="0">
                <a:latin typeface="Times New Roman"/>
                <a:cs typeface="Times New Roman"/>
              </a:rPr>
              <a:t>and the  </a:t>
            </a:r>
            <a:r>
              <a:rPr sz="2400" b="1" i="1" dirty="0">
                <a:latin typeface="Times New Roman"/>
                <a:cs typeface="Times New Roman"/>
              </a:rPr>
              <a:t>bottom is in</a:t>
            </a:r>
            <a:r>
              <a:rPr sz="2400" b="1" i="1" spc="-15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tension.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88100" y="2094229"/>
            <a:ext cx="2062480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They are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usually  </a:t>
            </a:r>
            <a:r>
              <a:rPr sz="2400" spc="-5" dirty="0">
                <a:latin typeface="Times New Roman"/>
                <a:cs typeface="Times New Roman"/>
              </a:rPr>
              <a:t>supported </a:t>
            </a:r>
            <a:r>
              <a:rPr sz="2400" dirty="0">
                <a:latin typeface="Times New Roman"/>
                <a:cs typeface="Times New Roman"/>
              </a:rPr>
              <a:t>by  </a:t>
            </a:r>
            <a:r>
              <a:rPr sz="2400" spc="-5" dirty="0">
                <a:latin typeface="Times New Roman"/>
                <a:cs typeface="Times New Roman"/>
              </a:rPr>
              <a:t>two </a:t>
            </a:r>
            <a:r>
              <a:rPr sz="2400" dirty="0">
                <a:latin typeface="Times New Roman"/>
                <a:cs typeface="Times New Roman"/>
              </a:rPr>
              <a:t>or </a:t>
            </a:r>
            <a:r>
              <a:rPr sz="2400" spc="-5" dirty="0">
                <a:latin typeface="Times New Roman"/>
                <a:cs typeface="Times New Roman"/>
              </a:rPr>
              <a:t>more  </a:t>
            </a:r>
            <a:r>
              <a:rPr sz="2400" b="1" i="1" spc="-5" dirty="0">
                <a:latin typeface="Times New Roman"/>
                <a:cs typeface="Times New Roman"/>
              </a:rPr>
              <a:t>Columns.</a:t>
            </a:r>
            <a:endParaRPr sz="2400">
              <a:latin typeface="Times New Roman"/>
              <a:cs typeface="Times New Roman"/>
            </a:endParaRPr>
          </a:p>
          <a:p>
            <a:pPr marL="12700" marR="9398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Ideally </a:t>
            </a:r>
            <a:r>
              <a:rPr sz="2400" spc="-5" dirty="0">
                <a:latin typeface="Times New Roman"/>
                <a:cs typeface="Times New Roman"/>
              </a:rPr>
              <a:t>beams  should </a:t>
            </a:r>
            <a:r>
              <a:rPr sz="2400" dirty="0">
                <a:latin typeface="Times New Roman"/>
                <a:cs typeface="Times New Roman"/>
              </a:rPr>
              <a:t>be able  to </a:t>
            </a:r>
            <a:r>
              <a:rPr sz="2400" spc="-5" dirty="0">
                <a:latin typeface="Times New Roman"/>
                <a:cs typeface="Times New Roman"/>
              </a:rPr>
              <a:t>span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wide  gap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support  a load </a:t>
            </a:r>
            <a:r>
              <a:rPr sz="2400" spc="-5" dirty="0">
                <a:latin typeface="Times New Roman"/>
                <a:cs typeface="Times New Roman"/>
              </a:rPr>
              <a:t>without  </a:t>
            </a:r>
            <a:r>
              <a:rPr sz="2400" dirty="0">
                <a:latin typeface="Times New Roman"/>
                <a:cs typeface="Times New Roman"/>
              </a:rPr>
              <a:t>deflecting.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5970" y="0"/>
            <a:ext cx="1266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solidFill>
                  <a:srgbClr val="000099"/>
                </a:solidFill>
                <a:latin typeface="Times New Roman"/>
                <a:cs typeface="Times New Roman"/>
              </a:rPr>
              <a:t>Be</a:t>
            </a:r>
            <a:r>
              <a:rPr sz="3600" b="0" spc="-10" dirty="0">
                <a:solidFill>
                  <a:srgbClr val="000099"/>
                </a:solidFill>
                <a:latin typeface="Times New Roman"/>
                <a:cs typeface="Times New Roman"/>
              </a:rPr>
              <a:t>a</a:t>
            </a:r>
            <a:r>
              <a:rPr sz="3600" b="0" spc="-15" dirty="0">
                <a:solidFill>
                  <a:srgbClr val="000099"/>
                </a:solidFill>
                <a:latin typeface="Times New Roman"/>
                <a:cs typeface="Times New Roman"/>
              </a:rPr>
              <a:t>m</a:t>
            </a:r>
            <a:r>
              <a:rPr sz="3600" b="0" dirty="0">
                <a:solidFill>
                  <a:srgbClr val="000099"/>
                </a:solidFill>
                <a:latin typeface="Times New Roman"/>
                <a:cs typeface="Times New Roman"/>
              </a:rPr>
              <a:t>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91262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5559"/>
            <a:ext cx="3492500" cy="1982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1640" y="1932940"/>
            <a:ext cx="8635365" cy="423164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 algn="just">
              <a:lnSpc>
                <a:spcPct val="79900"/>
              </a:lnSpc>
              <a:spcBef>
                <a:spcPts val="675"/>
              </a:spcBef>
            </a:pPr>
            <a:r>
              <a:rPr sz="2400" spc="-10" dirty="0">
                <a:latin typeface="Times New Roman"/>
                <a:cs typeface="Times New Roman"/>
              </a:rPr>
              <a:t>Beams </a:t>
            </a:r>
            <a:r>
              <a:rPr sz="2400" spc="-5" dirty="0">
                <a:latin typeface="Times New Roman"/>
                <a:cs typeface="Times New Roman"/>
              </a:rPr>
              <a:t>used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10" dirty="0">
                <a:latin typeface="Times New Roman"/>
                <a:cs typeface="Times New Roman"/>
              </a:rPr>
              <a:t>larger </a:t>
            </a:r>
            <a:r>
              <a:rPr sz="2400" dirty="0">
                <a:latin typeface="Times New Roman"/>
                <a:cs typeface="Times New Roman"/>
              </a:rPr>
              <a:t>structures take </a:t>
            </a:r>
            <a:r>
              <a:rPr sz="2400" spc="-5" dirty="0">
                <a:latin typeface="Times New Roman"/>
                <a:cs typeface="Times New Roman"/>
              </a:rPr>
              <a:t>many </a:t>
            </a:r>
            <a:r>
              <a:rPr sz="2400" spc="-10" dirty="0">
                <a:latin typeface="Times New Roman"/>
                <a:cs typeface="Times New Roman"/>
              </a:rPr>
              <a:t>different </a:t>
            </a:r>
            <a:r>
              <a:rPr sz="2400" spc="-5" dirty="0">
                <a:latin typeface="Times New Roman"/>
                <a:cs typeface="Times New Roman"/>
              </a:rPr>
              <a:t>forms, some </a:t>
            </a:r>
            <a:r>
              <a:rPr sz="2400" dirty="0">
                <a:latin typeface="Times New Roman"/>
                <a:cs typeface="Times New Roman"/>
              </a:rPr>
              <a:t>are  </a:t>
            </a:r>
            <a:r>
              <a:rPr sz="2400" spc="-5" dirty="0">
                <a:latin typeface="Times New Roman"/>
                <a:cs typeface="Times New Roman"/>
              </a:rPr>
              <a:t>simply </a:t>
            </a:r>
            <a:r>
              <a:rPr sz="2400" dirty="0">
                <a:latin typeface="Times New Roman"/>
                <a:cs typeface="Times New Roman"/>
              </a:rPr>
              <a:t>solid, </a:t>
            </a:r>
            <a:r>
              <a:rPr sz="2400" spc="-10" dirty="0">
                <a:latin typeface="Times New Roman"/>
                <a:cs typeface="Times New Roman"/>
              </a:rPr>
              <a:t>some </a:t>
            </a:r>
            <a:r>
              <a:rPr sz="2400" dirty="0">
                <a:latin typeface="Times New Roman"/>
                <a:cs typeface="Times New Roman"/>
              </a:rPr>
              <a:t>are </a:t>
            </a:r>
            <a:r>
              <a:rPr sz="2400" spc="-25" dirty="0">
                <a:latin typeface="Times New Roman"/>
                <a:cs typeface="Times New Roman"/>
              </a:rPr>
              <a:t>hollow, </a:t>
            </a:r>
            <a:r>
              <a:rPr sz="2400" dirty="0">
                <a:latin typeface="Times New Roman"/>
                <a:cs typeface="Times New Roman"/>
              </a:rPr>
              <a:t>and others have </a:t>
            </a:r>
            <a:r>
              <a:rPr sz="2400" spc="-5" dirty="0">
                <a:latin typeface="Times New Roman"/>
                <a:cs typeface="Times New Roman"/>
              </a:rPr>
              <a:t>special </a:t>
            </a:r>
            <a:r>
              <a:rPr sz="2400" dirty="0">
                <a:latin typeface="Times New Roman"/>
                <a:cs typeface="Times New Roman"/>
              </a:rPr>
              <a:t>cross-sections  to provide </a:t>
            </a:r>
            <a:r>
              <a:rPr sz="2400" spc="-5" dirty="0">
                <a:latin typeface="Times New Roman"/>
                <a:cs typeface="Times New Roman"/>
              </a:rPr>
              <a:t>strength and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rigidity.</a:t>
            </a:r>
            <a:endParaRPr sz="2400">
              <a:latin typeface="Times New Roman"/>
              <a:cs typeface="Times New Roman"/>
            </a:endParaRPr>
          </a:p>
          <a:p>
            <a:pPr marL="86995" marR="4712970">
              <a:lnSpc>
                <a:spcPct val="100000"/>
              </a:lnSpc>
              <a:spcBef>
                <a:spcPts val="869"/>
              </a:spcBef>
            </a:pP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cantilever </a:t>
            </a:r>
            <a:r>
              <a:rPr sz="2400" dirty="0">
                <a:latin typeface="Times New Roman"/>
                <a:cs typeface="Times New Roman"/>
              </a:rPr>
              <a:t>is a beam </a:t>
            </a:r>
            <a:r>
              <a:rPr sz="2400" spc="-5" dirty="0">
                <a:latin typeface="Times New Roman"/>
                <a:cs typeface="Times New Roman"/>
              </a:rPr>
              <a:t>which </a:t>
            </a:r>
            <a:r>
              <a:rPr sz="2400" dirty="0">
                <a:latin typeface="Times New Roman"/>
                <a:cs typeface="Times New Roman"/>
              </a:rPr>
              <a:t>is  </a:t>
            </a:r>
            <a:r>
              <a:rPr sz="2400" spc="-5" dirty="0">
                <a:latin typeface="Times New Roman"/>
                <a:cs typeface="Times New Roman"/>
              </a:rPr>
              <a:t>supported </a:t>
            </a:r>
            <a:r>
              <a:rPr sz="2400" dirty="0">
                <a:latin typeface="Times New Roman"/>
                <a:cs typeface="Times New Roman"/>
              </a:rPr>
              <a:t>at one end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only.</a:t>
            </a:r>
            <a:endParaRPr sz="2400">
              <a:latin typeface="Times New Roman"/>
              <a:cs typeface="Times New Roman"/>
            </a:endParaRPr>
          </a:p>
          <a:p>
            <a:pPr marL="86995" marR="460883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Cantilevers </a:t>
            </a:r>
            <a:r>
              <a:rPr sz="2400" dirty="0">
                <a:latin typeface="Times New Roman"/>
                <a:cs typeface="Times New Roman"/>
              </a:rPr>
              <a:t>are </a:t>
            </a:r>
            <a:r>
              <a:rPr sz="2400" spc="-5" dirty="0">
                <a:latin typeface="Times New Roman"/>
                <a:cs typeface="Times New Roman"/>
              </a:rPr>
              <a:t>used where </a:t>
            </a:r>
            <a:r>
              <a:rPr sz="2400" dirty="0">
                <a:latin typeface="Times New Roman"/>
                <a:cs typeface="Times New Roman"/>
              </a:rPr>
              <a:t>it is  not possible to </a:t>
            </a:r>
            <a:r>
              <a:rPr sz="2400" spc="-5" dirty="0">
                <a:latin typeface="Times New Roman"/>
                <a:cs typeface="Times New Roman"/>
              </a:rPr>
              <a:t>have </a:t>
            </a:r>
            <a:r>
              <a:rPr sz="2400" dirty="0">
                <a:latin typeface="Times New Roman"/>
                <a:cs typeface="Times New Roman"/>
              </a:rPr>
              <a:t>a support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at  both ends (a diving board </a:t>
            </a:r>
            <a:r>
              <a:rPr sz="2400" spc="-5" dirty="0">
                <a:latin typeface="Times New Roman"/>
                <a:cs typeface="Times New Roman"/>
              </a:rPr>
              <a:t>for  </a:t>
            </a:r>
            <a:r>
              <a:rPr sz="2400" dirty="0">
                <a:latin typeface="Times New Roman"/>
                <a:cs typeface="Times New Roman"/>
              </a:rPr>
              <a:t>instance).</a:t>
            </a:r>
            <a:endParaRPr sz="2400">
              <a:latin typeface="Times New Roman"/>
              <a:cs typeface="Times New Roman"/>
            </a:endParaRPr>
          </a:p>
          <a:p>
            <a:pPr marL="1576070" marR="1123315">
              <a:lnSpc>
                <a:spcPct val="100000"/>
              </a:lnSpc>
              <a:spcBef>
                <a:spcPts val="1730"/>
              </a:spcBef>
            </a:pPr>
            <a:r>
              <a:rPr sz="2400" spc="-5" dirty="0">
                <a:latin typeface="Times New Roman"/>
                <a:cs typeface="Times New Roman"/>
              </a:rPr>
              <a:t>When </a:t>
            </a:r>
            <a:r>
              <a:rPr sz="2400" dirty="0">
                <a:latin typeface="Times New Roman"/>
                <a:cs typeface="Times New Roman"/>
              </a:rPr>
              <a:t>a cantilever is loaded, the top </a:t>
            </a:r>
            <a:r>
              <a:rPr sz="2400" spc="-5" dirty="0">
                <a:latin typeface="Times New Roman"/>
                <a:cs typeface="Times New Roman"/>
              </a:rPr>
              <a:t>surface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  tension and the bottom is in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compression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43120" y="2616200"/>
            <a:ext cx="4500880" cy="2457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1629" y="412750"/>
            <a:ext cx="30791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0" dirty="0">
                <a:solidFill>
                  <a:srgbClr val="000099"/>
                </a:solidFill>
                <a:latin typeface="Times New Roman"/>
                <a:cs typeface="Times New Roman"/>
              </a:rPr>
              <a:t>Frame</a:t>
            </a:r>
            <a:r>
              <a:rPr sz="3600" b="0" spc="-8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3600" b="0" spc="-5" dirty="0">
                <a:solidFill>
                  <a:srgbClr val="000099"/>
                </a:solidFill>
                <a:latin typeface="Times New Roman"/>
                <a:cs typeface="Times New Roman"/>
              </a:rPr>
              <a:t>structures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7659" y="1301750"/>
            <a:ext cx="8284209" cy="4620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531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574675" algn="l"/>
                <a:tab pos="575310" algn="l"/>
                <a:tab pos="1626235" algn="l"/>
                <a:tab pos="3157220" algn="l"/>
                <a:tab pos="4385945" algn="l"/>
                <a:tab pos="5222240" algn="l"/>
                <a:tab pos="5664835" algn="l"/>
                <a:tab pos="6463665" algn="l"/>
                <a:tab pos="7757795" algn="l"/>
              </a:tabLst>
            </a:pPr>
            <a:r>
              <a:rPr sz="2800" spc="-5" dirty="0">
                <a:latin typeface="Times New Roman"/>
                <a:cs typeface="Times New Roman"/>
              </a:rPr>
              <a:t>Fra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e	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uctu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s	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ch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ev</a:t>
            </a:r>
            <a:r>
              <a:rPr sz="2800" dirty="0">
                <a:latin typeface="Times New Roman"/>
                <a:cs typeface="Times New Roman"/>
              </a:rPr>
              <a:t>e	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t	</a:t>
            </a:r>
            <a:r>
              <a:rPr sz="2800" spc="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f	t</a:t>
            </a:r>
            <a:r>
              <a:rPr sz="2800" spc="5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r	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gth	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spc="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d  rigidity </a:t>
            </a:r>
            <a:r>
              <a:rPr sz="2800" spc="-5" dirty="0">
                <a:latin typeface="Times New Roman"/>
                <a:cs typeface="Times New Roman"/>
              </a:rPr>
              <a:t>from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10" dirty="0">
                <a:latin typeface="Times New Roman"/>
                <a:cs typeface="Times New Roman"/>
              </a:rPr>
              <a:t>way </a:t>
            </a:r>
            <a:r>
              <a:rPr sz="2800" spc="-5" dirty="0">
                <a:latin typeface="Times New Roman"/>
                <a:cs typeface="Times New Roman"/>
              </a:rPr>
              <a:t>they are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assembled.</a:t>
            </a:r>
            <a:endParaRPr sz="2800">
              <a:latin typeface="Times New Roman"/>
              <a:cs typeface="Times New Roman"/>
            </a:endParaRPr>
          </a:p>
          <a:p>
            <a:pPr marL="12700" marR="5628640">
              <a:lnSpc>
                <a:spcPct val="100000"/>
              </a:lnSpc>
              <a:spcBef>
                <a:spcPts val="660"/>
              </a:spcBef>
            </a:pPr>
            <a:r>
              <a:rPr sz="2400" spc="-5" dirty="0">
                <a:latin typeface="Times New Roman"/>
                <a:cs typeface="Times New Roman"/>
              </a:rPr>
              <a:t>Most frameworks </a:t>
            </a:r>
            <a:r>
              <a:rPr sz="2400" dirty="0">
                <a:latin typeface="Times New Roman"/>
                <a:cs typeface="Times New Roman"/>
              </a:rPr>
              <a:t>are  built </a:t>
            </a:r>
            <a:r>
              <a:rPr sz="2400" spc="-5" dirty="0">
                <a:latin typeface="Times New Roman"/>
                <a:cs typeface="Times New Roman"/>
              </a:rPr>
              <a:t>using </a:t>
            </a:r>
            <a:r>
              <a:rPr sz="2400" dirty="0">
                <a:latin typeface="Times New Roman"/>
                <a:cs typeface="Times New Roman"/>
              </a:rPr>
              <a:t>a  </a:t>
            </a:r>
            <a:r>
              <a:rPr sz="2400" spc="-5" dirty="0">
                <a:latin typeface="Times New Roman"/>
                <a:cs typeface="Times New Roman"/>
              </a:rPr>
              <a:t>combination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struts </a:t>
            </a:r>
            <a:r>
              <a:rPr sz="2400" b="1" i="1" spc="-5" dirty="0">
                <a:latin typeface="Times New Roman"/>
                <a:cs typeface="Times New Roman"/>
              </a:rPr>
              <a:t> </a:t>
            </a:r>
            <a:r>
              <a:rPr sz="24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 </a:t>
            </a:r>
            <a:r>
              <a:rPr sz="240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ties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make  triangles. </a:t>
            </a:r>
            <a:r>
              <a:rPr sz="2400" dirty="0">
                <a:latin typeface="Times New Roman"/>
                <a:cs typeface="Times New Roman"/>
              </a:rPr>
              <a:t>Triangles  </a:t>
            </a:r>
            <a:r>
              <a:rPr sz="2400" spc="-5" dirty="0">
                <a:latin typeface="Times New Roman"/>
                <a:cs typeface="Times New Roman"/>
              </a:rPr>
              <a:t>make </a:t>
            </a:r>
            <a:r>
              <a:rPr sz="2400" dirty="0">
                <a:latin typeface="Times New Roman"/>
                <a:cs typeface="Times New Roman"/>
              </a:rPr>
              <a:t>very strong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  rigid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structures.</a:t>
            </a:r>
            <a:endParaRPr sz="2400">
              <a:latin typeface="Times New Roman"/>
              <a:cs typeface="Times New Roman"/>
            </a:endParaRPr>
          </a:p>
          <a:p>
            <a:pPr marL="12700" marR="55753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Using </a:t>
            </a:r>
            <a:r>
              <a:rPr sz="2400" dirty="0">
                <a:latin typeface="Times New Roman"/>
                <a:cs typeface="Times New Roman"/>
              </a:rPr>
              <a:t>triangles in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this  </a:t>
            </a:r>
            <a:r>
              <a:rPr sz="2400" spc="-5" dirty="0">
                <a:latin typeface="Times New Roman"/>
                <a:cs typeface="Times New Roman"/>
              </a:rPr>
              <a:t>way </a:t>
            </a:r>
            <a:r>
              <a:rPr sz="2400" dirty="0">
                <a:latin typeface="Times New Roman"/>
                <a:cs typeface="Times New Roman"/>
              </a:rPr>
              <a:t>is called  </a:t>
            </a:r>
            <a:r>
              <a:rPr sz="2400" b="1" spc="-5" dirty="0">
                <a:latin typeface="Times New Roman"/>
                <a:cs typeface="Times New Roman"/>
              </a:rPr>
              <a:t>Triangulation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31820" y="2204720"/>
            <a:ext cx="4464050" cy="1440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31820" y="3920490"/>
            <a:ext cx="5063489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4520" y="170179"/>
            <a:ext cx="28536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solidFill>
                  <a:srgbClr val="000099"/>
                </a:solidFill>
                <a:latin typeface="Times New Roman"/>
                <a:cs typeface="Times New Roman"/>
              </a:rPr>
              <a:t>Shell</a:t>
            </a:r>
            <a:r>
              <a:rPr sz="3600" b="0" spc="-7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3600" b="0" spc="-5" dirty="0">
                <a:solidFill>
                  <a:srgbClr val="000099"/>
                </a:solidFill>
                <a:latin typeface="Times New Roman"/>
                <a:cs typeface="Times New Roman"/>
              </a:rPr>
              <a:t>structures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4669" y="1590040"/>
            <a:ext cx="8068945" cy="414274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6870" marR="5080" indent="-342900" algn="just">
              <a:lnSpc>
                <a:spcPct val="90000"/>
              </a:lnSpc>
              <a:spcBef>
                <a:spcPts val="434"/>
              </a:spcBef>
              <a:buChar char="•"/>
              <a:tabLst>
                <a:tab pos="356870" algn="l"/>
              </a:tabLst>
            </a:pPr>
            <a:r>
              <a:rPr sz="2800" spc="-5" dirty="0">
                <a:latin typeface="Times New Roman"/>
                <a:cs typeface="Times New Roman"/>
              </a:rPr>
              <a:t>Most shell </a:t>
            </a:r>
            <a:r>
              <a:rPr sz="2800" dirty="0">
                <a:latin typeface="Times New Roman"/>
                <a:cs typeface="Times New Roman"/>
              </a:rPr>
              <a:t>structures </a:t>
            </a:r>
            <a:r>
              <a:rPr sz="2800" spc="-5" dirty="0">
                <a:latin typeface="Times New Roman"/>
                <a:cs typeface="Times New Roman"/>
              </a:rPr>
              <a:t>achieve </a:t>
            </a:r>
            <a:r>
              <a:rPr sz="2800" dirty="0">
                <a:latin typeface="Times New Roman"/>
                <a:cs typeface="Times New Roman"/>
              </a:rPr>
              <a:t>their </a:t>
            </a:r>
            <a:r>
              <a:rPr sz="2800" spc="-5" dirty="0">
                <a:latin typeface="Times New Roman"/>
                <a:cs typeface="Times New Roman"/>
              </a:rPr>
              <a:t>strength and  </a:t>
            </a:r>
            <a:r>
              <a:rPr sz="2800" dirty="0">
                <a:latin typeface="Times New Roman"/>
                <a:cs typeface="Times New Roman"/>
              </a:rPr>
              <a:t>rigidity </a:t>
            </a:r>
            <a:r>
              <a:rPr sz="2800" spc="-5" dirty="0">
                <a:latin typeface="Times New Roman"/>
                <a:cs typeface="Times New Roman"/>
              </a:rPr>
              <a:t>from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10" dirty="0">
                <a:latin typeface="Times New Roman"/>
                <a:cs typeface="Times New Roman"/>
              </a:rPr>
              <a:t>way </a:t>
            </a:r>
            <a:r>
              <a:rPr sz="2800" spc="-5" dirty="0">
                <a:latin typeface="Times New Roman"/>
                <a:cs typeface="Times New Roman"/>
              </a:rPr>
              <a:t>they are shaped. Shell  structures very rarely </a:t>
            </a:r>
            <a:r>
              <a:rPr sz="2800" dirty="0">
                <a:latin typeface="Times New Roman"/>
                <a:cs typeface="Times New Roman"/>
              </a:rPr>
              <a:t>have </a:t>
            </a:r>
            <a:r>
              <a:rPr sz="2800" spc="-15" dirty="0">
                <a:latin typeface="Times New Roman"/>
                <a:cs typeface="Times New Roman"/>
              </a:rPr>
              <a:t>large </a:t>
            </a:r>
            <a:r>
              <a:rPr sz="2800" spc="-5" dirty="0">
                <a:latin typeface="Times New Roman"/>
                <a:cs typeface="Times New Roman"/>
              </a:rPr>
              <a:t>flat surfaces </a:t>
            </a:r>
            <a:r>
              <a:rPr sz="2800" dirty="0">
                <a:latin typeface="Times New Roman"/>
                <a:cs typeface="Times New Roman"/>
              </a:rPr>
              <a:t>they  </a:t>
            </a:r>
            <a:r>
              <a:rPr sz="2800" spc="-5" dirty="0">
                <a:latin typeface="Times New Roman"/>
                <a:cs typeface="Times New Roman"/>
              </a:rPr>
              <a:t>tend </a:t>
            </a:r>
            <a:r>
              <a:rPr sz="2800" dirty="0">
                <a:latin typeface="Times New Roman"/>
                <a:cs typeface="Times New Roman"/>
              </a:rPr>
              <a:t>to be </a:t>
            </a:r>
            <a:r>
              <a:rPr sz="2800" spc="-5" dirty="0">
                <a:latin typeface="Times New Roman"/>
                <a:cs typeface="Times New Roman"/>
              </a:rPr>
              <a:t>designed and </a:t>
            </a:r>
            <a:r>
              <a:rPr sz="2800" spc="-10" dirty="0">
                <a:latin typeface="Times New Roman"/>
                <a:cs typeface="Times New Roman"/>
              </a:rPr>
              <a:t>made </a:t>
            </a:r>
            <a:r>
              <a:rPr sz="2800" spc="-5" dirty="0">
                <a:latin typeface="Times New Roman"/>
                <a:cs typeface="Times New Roman"/>
              </a:rPr>
              <a:t>with </a:t>
            </a:r>
            <a:r>
              <a:rPr sz="2800" dirty="0">
                <a:latin typeface="Times New Roman"/>
                <a:cs typeface="Times New Roman"/>
              </a:rPr>
              <a:t>ribs </a:t>
            </a:r>
            <a:r>
              <a:rPr sz="2800" spc="-5" dirty="0">
                <a:latin typeface="Times New Roman"/>
                <a:cs typeface="Times New Roman"/>
              </a:rPr>
              <a:t>to </a:t>
            </a:r>
            <a:r>
              <a:rPr sz="2800" spc="-10" dirty="0">
                <a:latin typeface="Times New Roman"/>
                <a:cs typeface="Times New Roman"/>
              </a:rPr>
              <a:t>act as  stiffeners.</a:t>
            </a:r>
            <a:endParaRPr sz="2800">
              <a:latin typeface="Times New Roman"/>
              <a:cs typeface="Times New Roman"/>
            </a:endParaRPr>
          </a:p>
          <a:p>
            <a:pPr marL="12700" marR="3681095">
              <a:lnSpc>
                <a:spcPct val="100000"/>
              </a:lnSpc>
              <a:spcBef>
                <a:spcPts val="2570"/>
              </a:spcBef>
            </a:pPr>
            <a:r>
              <a:rPr sz="2400" spc="-5" dirty="0">
                <a:latin typeface="Times New Roman"/>
                <a:cs typeface="Times New Roman"/>
              </a:rPr>
              <a:t>Egg </a:t>
            </a:r>
            <a:r>
              <a:rPr sz="2400" dirty="0">
                <a:latin typeface="Times New Roman"/>
                <a:cs typeface="Times New Roman"/>
              </a:rPr>
              <a:t>and light bulbs containers are  good </a:t>
            </a:r>
            <a:r>
              <a:rPr sz="2400" spc="-5" dirty="0">
                <a:latin typeface="Times New Roman"/>
                <a:cs typeface="Times New Roman"/>
              </a:rPr>
              <a:t>examples. Both eggs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light  bulbs </a:t>
            </a:r>
            <a:r>
              <a:rPr sz="2400" spc="-5" dirty="0">
                <a:latin typeface="Times New Roman"/>
                <a:cs typeface="Times New Roman"/>
              </a:rPr>
              <a:t>can withstand </a:t>
            </a:r>
            <a:r>
              <a:rPr sz="2400" dirty="0">
                <a:latin typeface="Times New Roman"/>
                <a:cs typeface="Times New Roman"/>
              </a:rPr>
              <a:t>considerable  static </a:t>
            </a:r>
            <a:r>
              <a:rPr sz="2400" spc="-5" dirty="0">
                <a:latin typeface="Times New Roman"/>
                <a:cs typeface="Times New Roman"/>
              </a:rPr>
              <a:t>forces </a:t>
            </a:r>
            <a:r>
              <a:rPr sz="2400" spc="5" dirty="0">
                <a:latin typeface="Times New Roman"/>
                <a:cs typeface="Times New Roman"/>
              </a:rPr>
              <a:t>if </a:t>
            </a:r>
            <a:r>
              <a:rPr sz="2400" dirty="0">
                <a:latin typeface="Times New Roman"/>
                <a:cs typeface="Times New Roman"/>
              </a:rPr>
              <a:t>they are applied  carefully.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03800" y="3345179"/>
            <a:ext cx="4140200" cy="3512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2079" y="231140"/>
            <a:ext cx="3606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solidFill>
                  <a:srgbClr val="000099"/>
                </a:solidFill>
                <a:latin typeface="Times New Roman"/>
                <a:cs typeface="Times New Roman"/>
              </a:rPr>
              <a:t>Stress </a:t>
            </a:r>
            <a:r>
              <a:rPr sz="3600" b="0" dirty="0">
                <a:solidFill>
                  <a:srgbClr val="000099"/>
                </a:solidFill>
                <a:latin typeface="Times New Roman"/>
                <a:cs typeface="Times New Roman"/>
              </a:rPr>
              <a:t>versus</a:t>
            </a:r>
            <a:r>
              <a:rPr sz="3600" b="0" spc="-7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3600" b="0" spc="-5" dirty="0">
                <a:solidFill>
                  <a:srgbClr val="000099"/>
                </a:solidFill>
                <a:latin typeface="Times New Roman"/>
                <a:cs typeface="Times New Roman"/>
              </a:rPr>
              <a:t>Strain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909320"/>
            <a:ext cx="12382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Times New Roman"/>
                <a:cs typeface="Times New Roman"/>
              </a:rPr>
              <a:t>•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892810"/>
            <a:ext cx="8637270" cy="59156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380"/>
              </a:spcBef>
            </a:pPr>
            <a:r>
              <a:rPr sz="2200" spc="-5" dirty="0">
                <a:latin typeface="Times New Roman"/>
                <a:cs typeface="Times New Roman"/>
              </a:rPr>
              <a:t>Mechanical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Properties</a:t>
            </a:r>
            <a:endParaRPr sz="2200">
              <a:latin typeface="Times New Roman"/>
              <a:cs typeface="Times New Roman"/>
            </a:endParaRPr>
          </a:p>
          <a:p>
            <a:pPr marL="412750" indent="-285750" algn="just">
              <a:lnSpc>
                <a:spcPct val="100000"/>
              </a:lnSpc>
              <a:spcBef>
                <a:spcPts val="280"/>
              </a:spcBef>
              <a:buChar char="–"/>
              <a:tabLst>
                <a:tab pos="412750" algn="l"/>
              </a:tabLst>
            </a:pPr>
            <a:r>
              <a:rPr sz="2200" spc="-5" dirty="0">
                <a:latin typeface="Times New Roman"/>
                <a:cs typeface="Times New Roman"/>
              </a:rPr>
              <a:t>Deal directly with behavior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10" dirty="0">
                <a:latin typeface="Times New Roman"/>
                <a:cs typeface="Times New Roman"/>
              </a:rPr>
              <a:t>materials </a:t>
            </a:r>
            <a:r>
              <a:rPr sz="2200" dirty="0">
                <a:latin typeface="Times New Roman"/>
                <a:cs typeface="Times New Roman"/>
              </a:rPr>
              <a:t>under </a:t>
            </a:r>
            <a:r>
              <a:rPr sz="2200" spc="-5" dirty="0">
                <a:latin typeface="Times New Roman"/>
                <a:cs typeface="Times New Roman"/>
              </a:rPr>
              <a:t>applied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forces.</a:t>
            </a:r>
            <a:endParaRPr sz="2200">
              <a:latin typeface="Times New Roman"/>
              <a:cs typeface="Times New Roman"/>
            </a:endParaRPr>
          </a:p>
          <a:p>
            <a:pPr marL="412750" marR="6350" indent="-285750" algn="just">
              <a:lnSpc>
                <a:spcPts val="2370"/>
              </a:lnSpc>
              <a:spcBef>
                <a:spcPts val="580"/>
              </a:spcBef>
              <a:buChar char="–"/>
              <a:tabLst>
                <a:tab pos="412750" algn="l"/>
              </a:tabLst>
            </a:pPr>
            <a:r>
              <a:rPr sz="2200" spc="-5" dirty="0">
                <a:latin typeface="Times New Roman"/>
                <a:cs typeface="Times New Roman"/>
              </a:rPr>
              <a:t>Properties are described </a:t>
            </a:r>
            <a:r>
              <a:rPr sz="2200" dirty="0">
                <a:latin typeface="Times New Roman"/>
                <a:cs typeface="Times New Roman"/>
              </a:rPr>
              <a:t>by </a:t>
            </a:r>
            <a:r>
              <a:rPr sz="2200" spc="-5" dirty="0">
                <a:latin typeface="Times New Roman"/>
                <a:cs typeface="Times New Roman"/>
              </a:rPr>
              <a:t>applied stress and resulting strain, </a:t>
            </a:r>
            <a:r>
              <a:rPr sz="2200" dirty="0">
                <a:latin typeface="Times New Roman"/>
                <a:cs typeface="Times New Roman"/>
              </a:rPr>
              <a:t>or </a:t>
            </a:r>
            <a:r>
              <a:rPr sz="2200" spc="-5" dirty="0">
                <a:latin typeface="Times New Roman"/>
                <a:cs typeface="Times New Roman"/>
              </a:rPr>
              <a:t>applied  strain </a:t>
            </a:r>
            <a:r>
              <a:rPr sz="2200" dirty="0">
                <a:latin typeface="Times New Roman"/>
                <a:cs typeface="Times New Roman"/>
              </a:rPr>
              <a:t>and </a:t>
            </a:r>
            <a:r>
              <a:rPr sz="2200" spc="-5" dirty="0">
                <a:latin typeface="Times New Roman"/>
                <a:cs typeface="Times New Roman"/>
              </a:rPr>
              <a:t>resulting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stress.</a:t>
            </a:r>
            <a:endParaRPr sz="2200">
              <a:latin typeface="Times New Roman"/>
              <a:cs typeface="Times New Roman"/>
            </a:endParaRPr>
          </a:p>
          <a:p>
            <a:pPr marL="812800" marR="5080" lvl="1" indent="-228600" algn="just">
              <a:lnSpc>
                <a:spcPts val="2370"/>
              </a:lnSpc>
              <a:spcBef>
                <a:spcPts val="560"/>
              </a:spcBef>
              <a:buChar char="•"/>
              <a:tabLst>
                <a:tab pos="812800" algn="l"/>
              </a:tabLst>
            </a:pPr>
            <a:r>
              <a:rPr sz="2200" spc="-10" dirty="0">
                <a:latin typeface="Times New Roman"/>
                <a:cs typeface="Times New Roman"/>
              </a:rPr>
              <a:t>Example: </a:t>
            </a:r>
            <a:r>
              <a:rPr sz="2200" dirty="0">
                <a:latin typeface="Times New Roman"/>
                <a:cs typeface="Times New Roman"/>
              </a:rPr>
              <a:t>100 lb </a:t>
            </a:r>
            <a:r>
              <a:rPr sz="2200" spc="-5" dirty="0">
                <a:latin typeface="Times New Roman"/>
                <a:cs typeface="Times New Roman"/>
              </a:rPr>
              <a:t>force applied </a:t>
            </a:r>
            <a:r>
              <a:rPr sz="2200" dirty="0">
                <a:latin typeface="Times New Roman"/>
                <a:cs typeface="Times New Roman"/>
              </a:rPr>
              <a:t>to the </a:t>
            </a:r>
            <a:r>
              <a:rPr sz="2200" spc="-5" dirty="0">
                <a:latin typeface="Times New Roman"/>
                <a:cs typeface="Times New Roman"/>
              </a:rPr>
              <a:t>end </a:t>
            </a:r>
            <a:r>
              <a:rPr sz="2200" dirty="0">
                <a:latin typeface="Times New Roman"/>
                <a:cs typeface="Times New Roman"/>
              </a:rPr>
              <a:t>of a </a:t>
            </a:r>
            <a:r>
              <a:rPr sz="2200" spc="-5" dirty="0">
                <a:latin typeface="Times New Roman"/>
                <a:cs typeface="Times New Roman"/>
              </a:rPr>
              <a:t>rod results in </a:t>
            </a:r>
            <a:r>
              <a:rPr sz="2200" dirty="0">
                <a:latin typeface="Times New Roman"/>
                <a:cs typeface="Times New Roman"/>
              </a:rPr>
              <a:t>a </a:t>
            </a:r>
            <a:r>
              <a:rPr sz="2200" spc="-5" dirty="0">
                <a:latin typeface="Times New Roman"/>
                <a:cs typeface="Times New Roman"/>
              </a:rPr>
              <a:t>stress  applied to the end </a:t>
            </a:r>
            <a:r>
              <a:rPr sz="2200" dirty="0">
                <a:latin typeface="Times New Roman"/>
                <a:cs typeface="Times New Roman"/>
              </a:rPr>
              <a:t>of the rod </a:t>
            </a:r>
            <a:r>
              <a:rPr sz="2200" spc="-5" dirty="0">
                <a:latin typeface="Times New Roman"/>
                <a:cs typeface="Times New Roman"/>
              </a:rPr>
              <a:t>causing it to stretch </a:t>
            </a:r>
            <a:r>
              <a:rPr sz="2200" dirty="0">
                <a:latin typeface="Times New Roman"/>
                <a:cs typeface="Times New Roman"/>
              </a:rPr>
              <a:t>or </a:t>
            </a:r>
            <a:r>
              <a:rPr sz="2200" spc="-5" dirty="0">
                <a:latin typeface="Times New Roman"/>
                <a:cs typeface="Times New Roman"/>
              </a:rPr>
              <a:t>elongate, which is  </a:t>
            </a:r>
            <a:r>
              <a:rPr sz="2200" spc="-10" dirty="0">
                <a:latin typeface="Times New Roman"/>
                <a:cs typeface="Times New Roman"/>
              </a:rPr>
              <a:t>measured </a:t>
            </a:r>
            <a:r>
              <a:rPr sz="2200" spc="-5" dirty="0">
                <a:latin typeface="Times New Roman"/>
                <a:cs typeface="Times New Roman"/>
              </a:rPr>
              <a:t>as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strain.</a:t>
            </a:r>
            <a:endParaRPr sz="2200">
              <a:latin typeface="Times New Roman"/>
              <a:cs typeface="Times New Roman"/>
            </a:endParaRPr>
          </a:p>
          <a:p>
            <a:pPr marL="412750" indent="-285750" algn="just">
              <a:lnSpc>
                <a:spcPct val="100000"/>
              </a:lnSpc>
              <a:spcBef>
                <a:spcPts val="250"/>
              </a:spcBef>
              <a:buChar char="–"/>
              <a:tabLst>
                <a:tab pos="412750" algn="l"/>
              </a:tabLst>
            </a:pPr>
            <a:r>
              <a:rPr sz="2200" spc="-5" dirty="0">
                <a:latin typeface="Times New Roman"/>
                <a:cs typeface="Times New Roman"/>
              </a:rPr>
              <a:t>Strength: ability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10" dirty="0">
                <a:latin typeface="Times New Roman"/>
                <a:cs typeface="Times New Roman"/>
              </a:rPr>
              <a:t>material </a:t>
            </a:r>
            <a:r>
              <a:rPr sz="2200" dirty="0">
                <a:latin typeface="Times New Roman"/>
                <a:cs typeface="Times New Roman"/>
              </a:rPr>
              <a:t>to </a:t>
            </a:r>
            <a:r>
              <a:rPr sz="2200" spc="-5" dirty="0">
                <a:latin typeface="Times New Roman"/>
                <a:cs typeface="Times New Roman"/>
              </a:rPr>
              <a:t>resist application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load without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rupture.</a:t>
            </a:r>
            <a:endParaRPr sz="2200">
              <a:latin typeface="Times New Roman"/>
              <a:cs typeface="Times New Roman"/>
            </a:endParaRPr>
          </a:p>
          <a:p>
            <a:pPr marL="812800" lvl="1" indent="-228600">
              <a:lnSpc>
                <a:spcPct val="100000"/>
              </a:lnSpc>
              <a:spcBef>
                <a:spcPts val="290"/>
              </a:spcBef>
              <a:buChar char="•"/>
              <a:tabLst>
                <a:tab pos="812165" algn="l"/>
                <a:tab pos="812800" algn="l"/>
              </a:tabLst>
            </a:pPr>
            <a:r>
              <a:rPr sz="2200" spc="-10" dirty="0">
                <a:latin typeface="Times New Roman"/>
                <a:cs typeface="Times New Roman"/>
              </a:rPr>
              <a:t>Ultimate </a:t>
            </a:r>
            <a:r>
              <a:rPr sz="2200" spc="-5" dirty="0">
                <a:latin typeface="Times New Roman"/>
                <a:cs typeface="Times New Roman"/>
              </a:rPr>
              <a:t>strength- </a:t>
            </a:r>
            <a:r>
              <a:rPr sz="2200" spc="-10" dirty="0">
                <a:latin typeface="Times New Roman"/>
                <a:cs typeface="Times New Roman"/>
              </a:rPr>
              <a:t>maximum </a:t>
            </a:r>
            <a:r>
              <a:rPr sz="2200" spc="-5" dirty="0">
                <a:latin typeface="Times New Roman"/>
                <a:cs typeface="Times New Roman"/>
              </a:rPr>
              <a:t>force </a:t>
            </a:r>
            <a:r>
              <a:rPr sz="2200" dirty="0">
                <a:latin typeface="Times New Roman"/>
                <a:cs typeface="Times New Roman"/>
              </a:rPr>
              <a:t>per </a:t>
            </a:r>
            <a:r>
              <a:rPr sz="2200" spc="-5" dirty="0">
                <a:latin typeface="Times New Roman"/>
                <a:cs typeface="Times New Roman"/>
              </a:rPr>
              <a:t>cross section area.</a:t>
            </a:r>
            <a:endParaRPr sz="2200">
              <a:latin typeface="Times New Roman"/>
              <a:cs typeface="Times New Roman"/>
            </a:endParaRPr>
          </a:p>
          <a:p>
            <a:pPr marL="812800" lvl="1" indent="-228600">
              <a:lnSpc>
                <a:spcPct val="100000"/>
              </a:lnSpc>
              <a:spcBef>
                <a:spcPts val="280"/>
              </a:spcBef>
              <a:buChar char="•"/>
              <a:tabLst>
                <a:tab pos="812165" algn="l"/>
                <a:tab pos="812800" algn="l"/>
              </a:tabLst>
            </a:pPr>
            <a:r>
              <a:rPr sz="2200" spc="-30" dirty="0">
                <a:latin typeface="Times New Roman"/>
                <a:cs typeface="Times New Roman"/>
              </a:rPr>
              <a:t>Yield </a:t>
            </a:r>
            <a:r>
              <a:rPr sz="2200" spc="-5" dirty="0">
                <a:latin typeface="Times New Roman"/>
                <a:cs typeface="Times New Roman"/>
              </a:rPr>
              <a:t>strength- force at </a:t>
            </a:r>
            <a:r>
              <a:rPr sz="2200" dirty="0">
                <a:latin typeface="Times New Roman"/>
                <a:cs typeface="Times New Roman"/>
              </a:rPr>
              <a:t>yield </a:t>
            </a:r>
            <a:r>
              <a:rPr sz="2200" spc="-5" dirty="0">
                <a:latin typeface="Times New Roman"/>
                <a:cs typeface="Times New Roman"/>
              </a:rPr>
              <a:t>point per cross section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area.</a:t>
            </a:r>
            <a:endParaRPr sz="2200">
              <a:latin typeface="Times New Roman"/>
              <a:cs typeface="Times New Roman"/>
            </a:endParaRPr>
          </a:p>
          <a:p>
            <a:pPr marL="812800" lvl="1" indent="-228600">
              <a:lnSpc>
                <a:spcPct val="100000"/>
              </a:lnSpc>
              <a:spcBef>
                <a:spcPts val="280"/>
              </a:spcBef>
              <a:buChar char="•"/>
              <a:tabLst>
                <a:tab pos="812165" algn="l"/>
                <a:tab pos="812800" algn="l"/>
              </a:tabLst>
            </a:pPr>
            <a:r>
              <a:rPr sz="2200" spc="-5" dirty="0">
                <a:latin typeface="Times New Roman"/>
                <a:cs typeface="Times New Roman"/>
              </a:rPr>
              <a:t>Other strengths include </a:t>
            </a:r>
            <a:r>
              <a:rPr sz="2200" dirty="0">
                <a:latin typeface="Times New Roman"/>
                <a:cs typeface="Times New Roman"/>
              </a:rPr>
              <a:t>rupture </a:t>
            </a:r>
            <a:r>
              <a:rPr sz="2200" spc="-5" dirty="0">
                <a:latin typeface="Times New Roman"/>
                <a:cs typeface="Times New Roman"/>
              </a:rPr>
              <a:t>strength, </a:t>
            </a:r>
            <a:r>
              <a:rPr sz="2200" dirty="0">
                <a:latin typeface="Times New Roman"/>
                <a:cs typeface="Times New Roman"/>
              </a:rPr>
              <a:t>proportional </a:t>
            </a:r>
            <a:r>
              <a:rPr sz="2200" spc="-5" dirty="0">
                <a:latin typeface="Times New Roman"/>
                <a:cs typeface="Times New Roman"/>
              </a:rPr>
              <a:t>strength,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etc.</a:t>
            </a:r>
            <a:endParaRPr sz="2200">
              <a:latin typeface="Times New Roman"/>
              <a:cs typeface="Times New Roman"/>
            </a:endParaRPr>
          </a:p>
          <a:p>
            <a:pPr marL="412750" marR="5080" indent="-285750">
              <a:lnSpc>
                <a:spcPts val="2380"/>
              </a:lnSpc>
              <a:spcBef>
                <a:spcPts val="575"/>
              </a:spcBef>
              <a:buChar char="–"/>
              <a:tabLst>
                <a:tab pos="412115" algn="l"/>
                <a:tab pos="412750" algn="l"/>
              </a:tabLst>
            </a:pPr>
            <a:r>
              <a:rPr sz="2200" spc="-10" dirty="0">
                <a:latin typeface="Times New Roman"/>
                <a:cs typeface="Times New Roman"/>
              </a:rPr>
              <a:t>Stiffness: </a:t>
            </a:r>
            <a:r>
              <a:rPr sz="2200" spc="-5" dirty="0">
                <a:latin typeface="Times New Roman"/>
                <a:cs typeface="Times New Roman"/>
              </a:rPr>
              <a:t>resistance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10" dirty="0">
                <a:latin typeface="Times New Roman"/>
                <a:cs typeface="Times New Roman"/>
              </a:rPr>
              <a:t>material </a:t>
            </a:r>
            <a:r>
              <a:rPr sz="2200" spc="-5" dirty="0">
                <a:latin typeface="Times New Roman"/>
                <a:cs typeface="Times New Roman"/>
              </a:rPr>
              <a:t>to deform </a:t>
            </a:r>
            <a:r>
              <a:rPr sz="2200" dirty="0">
                <a:latin typeface="Times New Roman"/>
                <a:cs typeface="Times New Roman"/>
              </a:rPr>
              <a:t>under </a:t>
            </a:r>
            <a:r>
              <a:rPr sz="2200" spc="-5" dirty="0">
                <a:latin typeface="Times New Roman"/>
                <a:cs typeface="Times New Roman"/>
              </a:rPr>
              <a:t>load while in </a:t>
            </a:r>
            <a:r>
              <a:rPr sz="2200" spc="-10" dirty="0">
                <a:latin typeface="Times New Roman"/>
                <a:cs typeface="Times New Roman"/>
              </a:rPr>
              <a:t>elastic  </a:t>
            </a:r>
            <a:r>
              <a:rPr sz="2200" spc="-5" dirty="0">
                <a:latin typeface="Times New Roman"/>
                <a:cs typeface="Times New Roman"/>
              </a:rPr>
              <a:t>state.</a:t>
            </a:r>
            <a:endParaRPr sz="2200">
              <a:latin typeface="Times New Roman"/>
              <a:cs typeface="Times New Roman"/>
            </a:endParaRPr>
          </a:p>
          <a:p>
            <a:pPr marL="812800" marR="5715" lvl="1" indent="-228600">
              <a:lnSpc>
                <a:spcPts val="2370"/>
              </a:lnSpc>
              <a:spcBef>
                <a:spcPts val="545"/>
              </a:spcBef>
              <a:buChar char="•"/>
              <a:tabLst>
                <a:tab pos="812165" algn="l"/>
                <a:tab pos="812800" algn="l"/>
                <a:tab pos="2018030" algn="l"/>
                <a:tab pos="2439035" algn="l"/>
                <a:tab pos="3480435" algn="l"/>
                <a:tab pos="4781550" algn="l"/>
                <a:tab pos="5297805" algn="l"/>
                <a:tab pos="5872480" algn="l"/>
                <a:tab pos="7102475" algn="l"/>
                <a:tab pos="7569834" algn="l"/>
              </a:tabLst>
            </a:pPr>
            <a:r>
              <a:rPr sz="2200" spc="-5" dirty="0">
                <a:latin typeface="Times New Roman"/>
                <a:cs typeface="Times New Roman"/>
              </a:rPr>
              <a:t>S</a:t>
            </a:r>
            <a:r>
              <a:rPr sz="2200" spc="5" dirty="0">
                <a:latin typeface="Times New Roman"/>
                <a:cs typeface="Times New Roman"/>
              </a:rPr>
              <a:t>t</a:t>
            </a:r>
            <a:r>
              <a:rPr sz="2200" spc="-5" dirty="0">
                <a:latin typeface="Times New Roman"/>
                <a:cs typeface="Times New Roman"/>
              </a:rPr>
              <a:t>i</a:t>
            </a:r>
            <a:r>
              <a:rPr sz="2200" spc="-45" dirty="0">
                <a:latin typeface="Times New Roman"/>
                <a:cs typeface="Times New Roman"/>
              </a:rPr>
              <a:t>f</a:t>
            </a:r>
            <a:r>
              <a:rPr sz="2200" spc="-5" dirty="0">
                <a:latin typeface="Times New Roman"/>
                <a:cs typeface="Times New Roman"/>
              </a:rPr>
              <a:t>f</a:t>
            </a:r>
            <a:r>
              <a:rPr sz="2200" spc="5" dirty="0">
                <a:latin typeface="Times New Roman"/>
                <a:cs typeface="Times New Roman"/>
              </a:rPr>
              <a:t>n</a:t>
            </a:r>
            <a:r>
              <a:rPr sz="2200" spc="-10" dirty="0">
                <a:latin typeface="Times New Roman"/>
                <a:cs typeface="Times New Roman"/>
              </a:rPr>
              <a:t>es</a:t>
            </a:r>
            <a:r>
              <a:rPr sz="2200" dirty="0">
                <a:latin typeface="Times New Roman"/>
                <a:cs typeface="Times New Roman"/>
              </a:rPr>
              <a:t>s	</a:t>
            </a:r>
            <a:r>
              <a:rPr sz="2200" spc="5" dirty="0">
                <a:latin typeface="Times New Roman"/>
                <a:cs typeface="Times New Roman"/>
              </a:rPr>
              <a:t>i</a:t>
            </a:r>
            <a:r>
              <a:rPr sz="2200" dirty="0">
                <a:latin typeface="Times New Roman"/>
                <a:cs typeface="Times New Roman"/>
              </a:rPr>
              <a:t>s	u</a:t>
            </a:r>
            <a:r>
              <a:rPr sz="2200" spc="-10" dirty="0">
                <a:latin typeface="Times New Roman"/>
                <a:cs typeface="Times New Roman"/>
              </a:rPr>
              <a:t>s</a:t>
            </a:r>
            <a:r>
              <a:rPr sz="2200" dirty="0">
                <a:latin typeface="Times New Roman"/>
                <a:cs typeface="Times New Roman"/>
              </a:rPr>
              <a:t>ua</a:t>
            </a:r>
            <a:r>
              <a:rPr sz="2200" spc="-5" dirty="0">
                <a:latin typeface="Times New Roman"/>
                <a:cs typeface="Times New Roman"/>
              </a:rPr>
              <a:t>ll</a:t>
            </a:r>
            <a:r>
              <a:rPr sz="2200" dirty="0">
                <a:latin typeface="Times New Roman"/>
                <a:cs typeface="Times New Roman"/>
              </a:rPr>
              <a:t>y	</a:t>
            </a:r>
            <a:r>
              <a:rPr sz="2200" spc="-15" dirty="0">
                <a:latin typeface="Times New Roman"/>
                <a:cs typeface="Times New Roman"/>
              </a:rPr>
              <a:t>m</a:t>
            </a:r>
            <a:r>
              <a:rPr sz="2200" spc="-10" dirty="0">
                <a:latin typeface="Times New Roman"/>
                <a:cs typeface="Times New Roman"/>
              </a:rPr>
              <a:t>eas</a:t>
            </a:r>
            <a:r>
              <a:rPr sz="2200" spc="5" dirty="0">
                <a:latin typeface="Times New Roman"/>
                <a:cs typeface="Times New Roman"/>
              </a:rPr>
              <a:t>u</a:t>
            </a:r>
            <a:r>
              <a:rPr sz="2200" spc="-5" dirty="0">
                <a:latin typeface="Times New Roman"/>
                <a:cs typeface="Times New Roman"/>
              </a:rPr>
              <a:t>r</a:t>
            </a:r>
            <a:r>
              <a:rPr sz="2200" spc="-10" dirty="0">
                <a:latin typeface="Times New Roman"/>
                <a:cs typeface="Times New Roman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d	</a:t>
            </a:r>
            <a:r>
              <a:rPr sz="2200" spc="5" dirty="0">
                <a:latin typeface="Times New Roman"/>
                <a:cs typeface="Times New Roman"/>
              </a:rPr>
              <a:t>b</a:t>
            </a:r>
            <a:r>
              <a:rPr sz="2200" dirty="0">
                <a:latin typeface="Times New Roman"/>
                <a:cs typeface="Times New Roman"/>
              </a:rPr>
              <a:t>y	</a:t>
            </a:r>
            <a:r>
              <a:rPr sz="2200" spc="-5" dirty="0">
                <a:latin typeface="Times New Roman"/>
                <a:cs typeface="Times New Roman"/>
              </a:rPr>
              <a:t>t</a:t>
            </a:r>
            <a:r>
              <a:rPr sz="2200" spc="5" dirty="0">
                <a:latin typeface="Times New Roman"/>
                <a:cs typeface="Times New Roman"/>
              </a:rPr>
              <a:t>h</a:t>
            </a:r>
            <a:r>
              <a:rPr sz="2200" dirty="0">
                <a:latin typeface="Times New Roman"/>
                <a:cs typeface="Times New Roman"/>
              </a:rPr>
              <a:t>e	Mo</a:t>
            </a:r>
            <a:r>
              <a:rPr sz="2200" spc="5" dirty="0">
                <a:latin typeface="Times New Roman"/>
                <a:cs typeface="Times New Roman"/>
              </a:rPr>
              <a:t>d</a:t>
            </a:r>
            <a:r>
              <a:rPr sz="2200" dirty="0">
                <a:latin typeface="Times New Roman"/>
                <a:cs typeface="Times New Roman"/>
              </a:rPr>
              <a:t>u</a:t>
            </a:r>
            <a:r>
              <a:rPr sz="2200" spc="5" dirty="0">
                <a:latin typeface="Times New Roman"/>
                <a:cs typeface="Times New Roman"/>
              </a:rPr>
              <a:t>l</a:t>
            </a:r>
            <a:r>
              <a:rPr sz="2200" dirty="0">
                <a:latin typeface="Times New Roman"/>
                <a:cs typeface="Times New Roman"/>
              </a:rPr>
              <a:t>us	of	</a:t>
            </a:r>
            <a:r>
              <a:rPr sz="2200" spc="-5" dirty="0">
                <a:latin typeface="Times New Roman"/>
                <a:cs typeface="Times New Roman"/>
              </a:rPr>
              <a:t>El</a:t>
            </a:r>
            <a:r>
              <a:rPr sz="2200" spc="-10" dirty="0">
                <a:latin typeface="Times New Roman"/>
                <a:cs typeface="Times New Roman"/>
              </a:rPr>
              <a:t>as</a:t>
            </a:r>
            <a:r>
              <a:rPr sz="2200" spc="5" dirty="0">
                <a:latin typeface="Times New Roman"/>
                <a:cs typeface="Times New Roman"/>
              </a:rPr>
              <a:t>t</a:t>
            </a:r>
            <a:r>
              <a:rPr sz="2200" spc="-5" dirty="0">
                <a:latin typeface="Times New Roman"/>
                <a:cs typeface="Times New Roman"/>
              </a:rPr>
              <a:t>i</a:t>
            </a:r>
            <a:r>
              <a:rPr sz="2200" spc="-10" dirty="0">
                <a:latin typeface="Times New Roman"/>
                <a:cs typeface="Times New Roman"/>
              </a:rPr>
              <a:t>c</a:t>
            </a:r>
            <a:r>
              <a:rPr sz="2200" spc="-5" dirty="0">
                <a:latin typeface="Times New Roman"/>
                <a:cs typeface="Times New Roman"/>
              </a:rPr>
              <a:t>i</a:t>
            </a:r>
            <a:r>
              <a:rPr sz="2200" spc="5" dirty="0">
                <a:latin typeface="Times New Roman"/>
                <a:cs typeface="Times New Roman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y  </a:t>
            </a:r>
            <a:r>
              <a:rPr sz="2200" spc="-5" dirty="0">
                <a:latin typeface="Times New Roman"/>
                <a:cs typeface="Times New Roman"/>
              </a:rPr>
              <a:t>(Stress/strain)</a:t>
            </a:r>
            <a:endParaRPr sz="2200">
              <a:latin typeface="Times New Roman"/>
              <a:cs typeface="Times New Roman"/>
            </a:endParaRPr>
          </a:p>
          <a:p>
            <a:pPr marL="812800" marR="5715" lvl="1" indent="-228600">
              <a:lnSpc>
                <a:spcPts val="2380"/>
              </a:lnSpc>
              <a:spcBef>
                <a:spcPts val="545"/>
              </a:spcBef>
              <a:buChar char="•"/>
              <a:tabLst>
                <a:tab pos="812165" algn="l"/>
                <a:tab pos="812800" algn="l"/>
                <a:tab pos="1504950" algn="l"/>
                <a:tab pos="1825625" algn="l"/>
                <a:tab pos="2405380" algn="l"/>
                <a:tab pos="3272154" algn="l"/>
                <a:tab pos="3625215" algn="l"/>
                <a:tab pos="4467225" algn="l"/>
                <a:tab pos="5236210" algn="l"/>
                <a:tab pos="5883275" algn="l"/>
                <a:tab pos="6358890" algn="l"/>
                <a:tab pos="7008495" algn="l"/>
                <a:tab pos="7729220" algn="l"/>
                <a:tab pos="8203565" algn="l"/>
              </a:tabLst>
            </a:pPr>
            <a:r>
              <a:rPr sz="2200" spc="-5" dirty="0">
                <a:latin typeface="Times New Roman"/>
                <a:cs typeface="Times New Roman"/>
              </a:rPr>
              <a:t>S</a:t>
            </a:r>
            <a:r>
              <a:rPr sz="2200" spc="5" dirty="0">
                <a:latin typeface="Times New Roman"/>
                <a:cs typeface="Times New Roman"/>
              </a:rPr>
              <a:t>t</a:t>
            </a:r>
            <a:r>
              <a:rPr sz="2200" spc="-10" dirty="0">
                <a:latin typeface="Times New Roman"/>
                <a:cs typeface="Times New Roman"/>
              </a:rPr>
              <a:t>ee</a:t>
            </a:r>
            <a:r>
              <a:rPr sz="2200" dirty="0">
                <a:latin typeface="Times New Roman"/>
                <a:cs typeface="Times New Roman"/>
              </a:rPr>
              <a:t>l	</a:t>
            </a:r>
            <a:r>
              <a:rPr sz="2200" spc="-5" dirty="0">
                <a:latin typeface="Times New Roman"/>
                <a:cs typeface="Times New Roman"/>
              </a:rPr>
              <a:t>i</a:t>
            </a:r>
            <a:r>
              <a:rPr sz="2200" dirty="0">
                <a:latin typeface="Times New Roman"/>
                <a:cs typeface="Times New Roman"/>
              </a:rPr>
              <a:t>s	</a:t>
            </a:r>
            <a:r>
              <a:rPr sz="2200" spc="-10" dirty="0">
                <a:latin typeface="Times New Roman"/>
                <a:cs typeface="Times New Roman"/>
              </a:rPr>
              <a:t>s</a:t>
            </a:r>
            <a:r>
              <a:rPr sz="2200" spc="5" dirty="0">
                <a:latin typeface="Times New Roman"/>
                <a:cs typeface="Times New Roman"/>
              </a:rPr>
              <a:t>t</a:t>
            </a:r>
            <a:r>
              <a:rPr sz="2200" spc="-5" dirty="0">
                <a:latin typeface="Times New Roman"/>
                <a:cs typeface="Times New Roman"/>
              </a:rPr>
              <a:t>i</a:t>
            </a:r>
            <a:r>
              <a:rPr sz="2200" spc="-45" dirty="0">
                <a:latin typeface="Times New Roman"/>
                <a:cs typeface="Times New Roman"/>
              </a:rPr>
              <a:t>f</a:t>
            </a:r>
            <a:r>
              <a:rPr sz="2200" dirty="0">
                <a:latin typeface="Times New Roman"/>
                <a:cs typeface="Times New Roman"/>
              </a:rPr>
              <a:t>f	</a:t>
            </a:r>
            <a:r>
              <a:rPr sz="2200" spc="-5" dirty="0">
                <a:latin typeface="Times New Roman"/>
                <a:cs typeface="Times New Roman"/>
              </a:rPr>
              <a:t>(</a:t>
            </a:r>
            <a:r>
              <a:rPr sz="2200" spc="5" dirty="0">
                <a:latin typeface="Times New Roman"/>
                <a:cs typeface="Times New Roman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ou</a:t>
            </a:r>
            <a:r>
              <a:rPr sz="2200" spc="5" dirty="0">
                <a:latin typeface="Times New Roman"/>
                <a:cs typeface="Times New Roman"/>
              </a:rPr>
              <a:t>g</a:t>
            </a:r>
            <a:r>
              <a:rPr sz="2200" dirty="0">
                <a:latin typeface="Times New Roman"/>
                <a:cs typeface="Times New Roman"/>
              </a:rPr>
              <a:t>h	</a:t>
            </a:r>
            <a:r>
              <a:rPr sz="2200" spc="-5" dirty="0">
                <a:latin typeface="Times New Roman"/>
                <a:cs typeface="Times New Roman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o	b</a:t>
            </a:r>
            <a:r>
              <a:rPr sz="2200" spc="-5" dirty="0">
                <a:latin typeface="Times New Roman"/>
                <a:cs typeface="Times New Roman"/>
              </a:rPr>
              <a:t>e</a:t>
            </a:r>
            <a:r>
              <a:rPr sz="2200" spc="5" dirty="0">
                <a:latin typeface="Times New Roman"/>
                <a:cs typeface="Times New Roman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d</a:t>
            </a:r>
            <a:r>
              <a:rPr sz="2200" spc="-5" dirty="0">
                <a:latin typeface="Times New Roman"/>
                <a:cs typeface="Times New Roman"/>
              </a:rPr>
              <a:t>)</a:t>
            </a:r>
            <a:r>
              <a:rPr sz="2200" dirty="0">
                <a:latin typeface="Times New Roman"/>
                <a:cs typeface="Times New Roman"/>
              </a:rPr>
              <a:t>.	So</a:t>
            </a:r>
            <a:r>
              <a:rPr sz="2200" spc="-20" dirty="0">
                <a:latin typeface="Times New Roman"/>
                <a:cs typeface="Times New Roman"/>
              </a:rPr>
              <a:t>m</a:t>
            </a:r>
            <a:r>
              <a:rPr sz="2200" dirty="0">
                <a:latin typeface="Times New Roman"/>
                <a:cs typeface="Times New Roman"/>
              </a:rPr>
              <a:t>e	beds	</a:t>
            </a:r>
            <a:r>
              <a:rPr sz="2200" spc="-10" dirty="0">
                <a:latin typeface="Times New Roman"/>
                <a:cs typeface="Times New Roman"/>
              </a:rPr>
              <a:t>a</a:t>
            </a:r>
            <a:r>
              <a:rPr sz="2200" spc="-5" dirty="0">
                <a:latin typeface="Times New Roman"/>
                <a:cs typeface="Times New Roman"/>
              </a:rPr>
              <a:t>r</a:t>
            </a:r>
            <a:r>
              <a:rPr sz="2200" dirty="0">
                <a:latin typeface="Times New Roman"/>
                <a:cs typeface="Times New Roman"/>
              </a:rPr>
              <a:t>e	</a:t>
            </a:r>
            <a:r>
              <a:rPr sz="2200" spc="-10" dirty="0">
                <a:latin typeface="Times New Roman"/>
                <a:cs typeface="Times New Roman"/>
              </a:rPr>
              <a:t>s</a:t>
            </a:r>
            <a:r>
              <a:rPr sz="2200" spc="-5" dirty="0">
                <a:latin typeface="Times New Roman"/>
                <a:cs typeface="Times New Roman"/>
              </a:rPr>
              <a:t>ti</a:t>
            </a:r>
            <a:r>
              <a:rPr sz="2200" spc="-35" dirty="0">
                <a:latin typeface="Times New Roman"/>
                <a:cs typeface="Times New Roman"/>
              </a:rPr>
              <a:t>f</a:t>
            </a:r>
            <a:r>
              <a:rPr sz="2200" spc="-5" dirty="0">
                <a:latin typeface="Times New Roman"/>
                <a:cs typeface="Times New Roman"/>
              </a:rPr>
              <a:t>f</a:t>
            </a:r>
            <a:r>
              <a:rPr sz="2200" dirty="0">
                <a:latin typeface="Times New Roman"/>
                <a:cs typeface="Times New Roman"/>
              </a:rPr>
              <a:t>,	</a:t>
            </a:r>
            <a:r>
              <a:rPr sz="2200" spc="-10" dirty="0">
                <a:latin typeface="Times New Roman"/>
                <a:cs typeface="Times New Roman"/>
              </a:rPr>
              <a:t>s</a:t>
            </a:r>
            <a:r>
              <a:rPr sz="2200" dirty="0">
                <a:latin typeface="Times New Roman"/>
                <a:cs typeface="Times New Roman"/>
              </a:rPr>
              <a:t>o</a:t>
            </a:r>
            <a:r>
              <a:rPr sz="2200" spc="-20" dirty="0">
                <a:latin typeface="Times New Roman"/>
                <a:cs typeface="Times New Roman"/>
              </a:rPr>
              <a:t>m</a:t>
            </a:r>
            <a:r>
              <a:rPr sz="2200" dirty="0">
                <a:latin typeface="Times New Roman"/>
                <a:cs typeface="Times New Roman"/>
              </a:rPr>
              <a:t>e	</a:t>
            </a:r>
            <a:r>
              <a:rPr sz="2200" spc="-10" dirty="0">
                <a:latin typeface="Times New Roman"/>
                <a:cs typeface="Times New Roman"/>
              </a:rPr>
              <a:t>a</a:t>
            </a:r>
            <a:r>
              <a:rPr sz="2200" dirty="0">
                <a:latin typeface="Times New Roman"/>
                <a:cs typeface="Times New Roman"/>
              </a:rPr>
              <a:t>re	</a:t>
            </a:r>
            <a:r>
              <a:rPr sz="2200" spc="-10" dirty="0">
                <a:latin typeface="Times New Roman"/>
                <a:cs typeface="Times New Roman"/>
              </a:rPr>
              <a:t>s</a:t>
            </a:r>
            <a:r>
              <a:rPr sz="2200" spc="5" dirty="0">
                <a:latin typeface="Times New Roman"/>
                <a:cs typeface="Times New Roman"/>
              </a:rPr>
              <a:t>o</a:t>
            </a:r>
            <a:r>
              <a:rPr sz="2200" spc="-5" dirty="0">
                <a:latin typeface="Times New Roman"/>
                <a:cs typeface="Times New Roman"/>
              </a:rPr>
              <a:t>f</a:t>
            </a:r>
            <a:r>
              <a:rPr sz="2200" dirty="0">
                <a:latin typeface="Times New Roman"/>
                <a:cs typeface="Times New Roman"/>
              </a:rPr>
              <a:t>t  </a:t>
            </a:r>
            <a:r>
              <a:rPr sz="2200" spc="-5" dirty="0">
                <a:latin typeface="Times New Roman"/>
                <a:cs typeface="Times New Roman"/>
              </a:rPr>
              <a:t>(compliant)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5410" y="1062990"/>
            <a:ext cx="6318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solidFill>
                  <a:srgbClr val="000099"/>
                </a:solidFill>
                <a:latin typeface="Times New Roman"/>
                <a:cs typeface="Times New Roman"/>
              </a:rPr>
              <a:t>There are </a:t>
            </a:r>
            <a:r>
              <a:rPr sz="3600" b="0" spc="-10" dirty="0">
                <a:solidFill>
                  <a:srgbClr val="000099"/>
                </a:solidFill>
                <a:latin typeface="Times New Roman"/>
                <a:cs typeface="Times New Roman"/>
              </a:rPr>
              <a:t>three </a:t>
            </a:r>
            <a:r>
              <a:rPr sz="3600" b="0" dirty="0">
                <a:solidFill>
                  <a:srgbClr val="000099"/>
                </a:solidFill>
                <a:latin typeface="Times New Roman"/>
                <a:cs typeface="Times New Roman"/>
              </a:rPr>
              <a:t>types of </a:t>
            </a:r>
            <a:r>
              <a:rPr sz="3600" b="0" spc="-5" dirty="0">
                <a:solidFill>
                  <a:srgbClr val="000099"/>
                </a:solidFill>
                <a:latin typeface="Times New Roman"/>
                <a:cs typeface="Times New Roman"/>
              </a:rPr>
              <a:t>structure</a:t>
            </a:r>
            <a:r>
              <a:rPr sz="3600" b="0" spc="-4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3600" b="0" dirty="0">
                <a:solidFill>
                  <a:srgbClr val="000099"/>
                </a:solidFill>
                <a:latin typeface="Times New Roman"/>
                <a:cs typeface="Times New Roman"/>
              </a:rPr>
              <a:t>: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80970" y="2914650"/>
            <a:ext cx="3571875" cy="184912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70"/>
              </a:spcBef>
            </a:pPr>
            <a:r>
              <a:rPr sz="5400" spc="82" baseline="5401" dirty="0">
                <a:latin typeface="Symbol"/>
                <a:cs typeface="Symbol"/>
              </a:rPr>
              <a:t></a:t>
            </a:r>
            <a:r>
              <a:rPr sz="3600" spc="55" dirty="0">
                <a:latin typeface="Times New Roman"/>
                <a:cs typeface="Times New Roman"/>
              </a:rPr>
              <a:t>Mass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Structures</a:t>
            </a:r>
            <a:endParaRPr sz="3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470"/>
              </a:spcBef>
            </a:pPr>
            <a:r>
              <a:rPr sz="5400" spc="67" baseline="5401" dirty="0">
                <a:latin typeface="Symbol"/>
                <a:cs typeface="Symbol"/>
              </a:rPr>
              <a:t></a:t>
            </a:r>
            <a:r>
              <a:rPr sz="3600" spc="45" dirty="0">
                <a:latin typeface="Times New Roman"/>
                <a:cs typeface="Times New Roman"/>
              </a:rPr>
              <a:t>Frame</a:t>
            </a:r>
            <a:r>
              <a:rPr sz="3600" spc="-6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Structures</a:t>
            </a:r>
            <a:endParaRPr sz="3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459"/>
              </a:spcBef>
            </a:pPr>
            <a:r>
              <a:rPr sz="5400" spc="67" baseline="5401" dirty="0">
                <a:latin typeface="Symbol"/>
                <a:cs typeface="Symbol"/>
              </a:rPr>
              <a:t></a:t>
            </a:r>
            <a:r>
              <a:rPr sz="3600" spc="45" dirty="0">
                <a:latin typeface="Times New Roman"/>
                <a:cs typeface="Times New Roman"/>
              </a:rPr>
              <a:t>Shell</a:t>
            </a:r>
            <a:r>
              <a:rPr sz="3600" spc="-4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structures.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6860" y="170179"/>
            <a:ext cx="3505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45" dirty="0">
                <a:solidFill>
                  <a:srgbClr val="000099"/>
                </a:solidFill>
                <a:latin typeface="Times New Roman"/>
                <a:cs typeface="Times New Roman"/>
              </a:rPr>
              <a:t>Testing</a:t>
            </a:r>
            <a:r>
              <a:rPr sz="3600" b="0" spc="-6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3600" b="0" spc="-5" dirty="0">
                <a:solidFill>
                  <a:srgbClr val="000099"/>
                </a:solidFill>
                <a:latin typeface="Times New Roman"/>
                <a:cs typeface="Times New Roman"/>
              </a:rPr>
              <a:t>Procedures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012190"/>
            <a:ext cx="13716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Times New Roman"/>
                <a:cs typeface="Times New Roman"/>
              </a:rPr>
              <a:t>•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3995420"/>
            <a:ext cx="13716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Times New Roman"/>
                <a:cs typeface="Times New Roman"/>
              </a:rPr>
              <a:t>•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952499"/>
            <a:ext cx="8639810" cy="577088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2500" spc="-10" dirty="0">
                <a:latin typeface="Times New Roman"/>
                <a:cs typeface="Times New Roman"/>
              </a:rPr>
              <a:t>Mechanical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spc="-30" dirty="0">
                <a:latin typeface="Times New Roman"/>
                <a:cs typeface="Times New Roman"/>
              </a:rPr>
              <a:t>Testing</a:t>
            </a:r>
            <a:endParaRPr sz="2500">
              <a:latin typeface="Times New Roman"/>
              <a:cs typeface="Times New Roman"/>
            </a:endParaRPr>
          </a:p>
          <a:p>
            <a:pPr marL="412750" marR="6350" indent="-285750">
              <a:lnSpc>
                <a:spcPct val="100000"/>
              </a:lnSpc>
              <a:spcBef>
                <a:spcPts val="630"/>
              </a:spcBef>
              <a:buChar char="–"/>
              <a:tabLst>
                <a:tab pos="412750" algn="l"/>
                <a:tab pos="1888489" algn="l"/>
                <a:tab pos="2555240" algn="l"/>
                <a:tab pos="3273425" algn="l"/>
                <a:tab pos="4028440" algn="l"/>
                <a:tab pos="5027930" algn="l"/>
                <a:tab pos="5483225" algn="l"/>
                <a:tab pos="6729730" algn="l"/>
                <a:tab pos="8028305" algn="l"/>
                <a:tab pos="8484235" algn="l"/>
              </a:tabLst>
            </a:pPr>
            <a:r>
              <a:rPr sz="2500" spc="-5" dirty="0">
                <a:latin typeface="Times New Roman"/>
                <a:cs typeface="Times New Roman"/>
              </a:rPr>
              <a:t>Pr</a:t>
            </a:r>
            <a:r>
              <a:rPr sz="2500" spc="-10" dirty="0">
                <a:latin typeface="Times New Roman"/>
                <a:cs typeface="Times New Roman"/>
              </a:rPr>
              <a:t>o</a:t>
            </a:r>
            <a:r>
              <a:rPr sz="2500" dirty="0">
                <a:latin typeface="Times New Roman"/>
                <a:cs typeface="Times New Roman"/>
              </a:rPr>
              <a:t>pe</a:t>
            </a:r>
            <a:r>
              <a:rPr sz="2500" spc="-5" dirty="0">
                <a:latin typeface="Times New Roman"/>
                <a:cs typeface="Times New Roman"/>
              </a:rPr>
              <a:t>rt</a:t>
            </a:r>
            <a:r>
              <a:rPr sz="2500" dirty="0">
                <a:latin typeface="Times New Roman"/>
                <a:cs typeface="Times New Roman"/>
              </a:rPr>
              <a:t>i</a:t>
            </a:r>
            <a:r>
              <a:rPr sz="2500" spc="-10" dirty="0">
                <a:latin typeface="Times New Roman"/>
                <a:cs typeface="Times New Roman"/>
              </a:rPr>
              <a:t>e</a:t>
            </a:r>
            <a:r>
              <a:rPr sz="2500" dirty="0">
                <a:latin typeface="Times New Roman"/>
                <a:cs typeface="Times New Roman"/>
              </a:rPr>
              <a:t>s	</a:t>
            </a:r>
            <a:r>
              <a:rPr sz="2500" spc="-5" dirty="0">
                <a:latin typeface="Times New Roman"/>
                <a:cs typeface="Times New Roman"/>
              </a:rPr>
              <a:t>t</a:t>
            </a:r>
            <a:r>
              <a:rPr sz="2500" dirty="0">
                <a:latin typeface="Times New Roman"/>
                <a:cs typeface="Times New Roman"/>
              </a:rPr>
              <a:t>h</a:t>
            </a:r>
            <a:r>
              <a:rPr sz="2500" spc="-10" dirty="0">
                <a:latin typeface="Times New Roman"/>
                <a:cs typeface="Times New Roman"/>
              </a:rPr>
              <a:t>a</a:t>
            </a:r>
            <a:r>
              <a:rPr sz="2500" dirty="0">
                <a:latin typeface="Times New Roman"/>
                <a:cs typeface="Times New Roman"/>
              </a:rPr>
              <a:t>t	d</a:t>
            </a:r>
            <a:r>
              <a:rPr sz="2500" spc="-10" dirty="0">
                <a:latin typeface="Times New Roman"/>
                <a:cs typeface="Times New Roman"/>
              </a:rPr>
              <a:t>e</a:t>
            </a:r>
            <a:r>
              <a:rPr sz="2500" spc="-5" dirty="0">
                <a:latin typeface="Times New Roman"/>
                <a:cs typeface="Times New Roman"/>
              </a:rPr>
              <a:t>a</a:t>
            </a:r>
            <a:r>
              <a:rPr sz="2500" dirty="0">
                <a:latin typeface="Times New Roman"/>
                <a:cs typeface="Times New Roman"/>
              </a:rPr>
              <a:t>l	</a:t>
            </a:r>
            <a:r>
              <a:rPr sz="2500" spc="-10" dirty="0">
                <a:latin typeface="Times New Roman"/>
                <a:cs typeface="Times New Roman"/>
              </a:rPr>
              <a:t>w</a:t>
            </a:r>
            <a:r>
              <a:rPr sz="2500" dirty="0">
                <a:latin typeface="Times New Roman"/>
                <a:cs typeface="Times New Roman"/>
              </a:rPr>
              <a:t>ith	</a:t>
            </a:r>
            <a:r>
              <a:rPr sz="2500" spc="-5" dirty="0">
                <a:latin typeface="Times New Roman"/>
                <a:cs typeface="Times New Roman"/>
              </a:rPr>
              <a:t>elas</a:t>
            </a:r>
            <a:r>
              <a:rPr sz="2500" dirty="0">
                <a:latin typeface="Times New Roman"/>
                <a:cs typeface="Times New Roman"/>
              </a:rPr>
              <a:t>t</a:t>
            </a:r>
            <a:r>
              <a:rPr sz="2500" spc="-5" dirty="0">
                <a:latin typeface="Times New Roman"/>
                <a:cs typeface="Times New Roman"/>
              </a:rPr>
              <a:t>i</a:t>
            </a:r>
            <a:r>
              <a:rPr sz="2500" dirty="0">
                <a:latin typeface="Times New Roman"/>
                <a:cs typeface="Times New Roman"/>
              </a:rPr>
              <a:t>c	</a:t>
            </a:r>
            <a:r>
              <a:rPr sz="2500" spc="-10" dirty="0">
                <a:latin typeface="Times New Roman"/>
                <a:cs typeface="Times New Roman"/>
              </a:rPr>
              <a:t>o</a:t>
            </a:r>
            <a:r>
              <a:rPr sz="2500" dirty="0">
                <a:latin typeface="Times New Roman"/>
                <a:cs typeface="Times New Roman"/>
              </a:rPr>
              <a:t>r	</a:t>
            </a:r>
            <a:r>
              <a:rPr sz="2500" spc="-5" dirty="0">
                <a:latin typeface="Times New Roman"/>
                <a:cs typeface="Times New Roman"/>
              </a:rPr>
              <a:t>i</a:t>
            </a:r>
            <a:r>
              <a:rPr sz="2500" dirty="0">
                <a:latin typeface="Times New Roman"/>
                <a:cs typeface="Times New Roman"/>
              </a:rPr>
              <a:t>n</a:t>
            </a:r>
            <a:r>
              <a:rPr sz="2500" spc="-10" dirty="0">
                <a:latin typeface="Times New Roman"/>
                <a:cs typeface="Times New Roman"/>
              </a:rPr>
              <a:t>e</a:t>
            </a:r>
            <a:r>
              <a:rPr sz="2500" dirty="0">
                <a:latin typeface="Times New Roman"/>
                <a:cs typeface="Times New Roman"/>
              </a:rPr>
              <a:t>l</a:t>
            </a:r>
            <a:r>
              <a:rPr sz="2500" spc="-10" dirty="0">
                <a:latin typeface="Times New Roman"/>
                <a:cs typeface="Times New Roman"/>
              </a:rPr>
              <a:t>a</a:t>
            </a:r>
            <a:r>
              <a:rPr sz="2500" dirty="0">
                <a:latin typeface="Times New Roman"/>
                <a:cs typeface="Times New Roman"/>
              </a:rPr>
              <a:t>s</a:t>
            </a:r>
            <a:r>
              <a:rPr sz="2500" spc="-5" dirty="0">
                <a:latin typeface="Times New Roman"/>
                <a:cs typeface="Times New Roman"/>
              </a:rPr>
              <a:t>t</a:t>
            </a:r>
            <a:r>
              <a:rPr sz="2500" dirty="0">
                <a:latin typeface="Times New Roman"/>
                <a:cs typeface="Times New Roman"/>
              </a:rPr>
              <a:t>ic	b</a:t>
            </a:r>
            <a:r>
              <a:rPr sz="2500" spc="-10" dirty="0">
                <a:latin typeface="Times New Roman"/>
                <a:cs typeface="Times New Roman"/>
              </a:rPr>
              <a:t>e</a:t>
            </a:r>
            <a:r>
              <a:rPr sz="2500" dirty="0">
                <a:latin typeface="Times New Roman"/>
                <a:cs typeface="Times New Roman"/>
              </a:rPr>
              <a:t>ha</a:t>
            </a:r>
            <a:r>
              <a:rPr sz="2500" spc="-10" dirty="0">
                <a:latin typeface="Times New Roman"/>
                <a:cs typeface="Times New Roman"/>
              </a:rPr>
              <a:t>v</a:t>
            </a:r>
            <a:r>
              <a:rPr sz="2500" dirty="0">
                <a:latin typeface="Times New Roman"/>
                <a:cs typeface="Times New Roman"/>
              </a:rPr>
              <a:t>ior	of	a  </a:t>
            </a:r>
            <a:r>
              <a:rPr sz="2500" spc="-10" dirty="0">
                <a:latin typeface="Times New Roman"/>
                <a:cs typeface="Times New Roman"/>
              </a:rPr>
              <a:t>material </a:t>
            </a:r>
            <a:r>
              <a:rPr sz="2500" spc="-5" dirty="0">
                <a:latin typeface="Times New Roman"/>
                <a:cs typeface="Times New Roman"/>
              </a:rPr>
              <a:t>under</a:t>
            </a:r>
            <a:r>
              <a:rPr sz="2500" spc="-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load</a:t>
            </a:r>
            <a:endParaRPr sz="2500">
              <a:latin typeface="Times New Roman"/>
              <a:cs typeface="Times New Roman"/>
            </a:endParaRPr>
          </a:p>
          <a:p>
            <a:pPr marL="412750" marR="5080" indent="-285750">
              <a:lnSpc>
                <a:spcPct val="100000"/>
              </a:lnSpc>
              <a:spcBef>
                <a:spcPts val="620"/>
              </a:spcBef>
              <a:buChar char="–"/>
              <a:tabLst>
                <a:tab pos="412750" algn="l"/>
              </a:tabLst>
            </a:pPr>
            <a:r>
              <a:rPr sz="2500" spc="-10" dirty="0">
                <a:latin typeface="Times New Roman"/>
                <a:cs typeface="Times New Roman"/>
              </a:rPr>
              <a:t>Primary measurements </a:t>
            </a:r>
            <a:r>
              <a:rPr sz="2500" spc="-5" dirty="0">
                <a:latin typeface="Times New Roman"/>
                <a:cs typeface="Times New Roman"/>
              </a:rPr>
              <a:t>involved are load applied and </a:t>
            </a:r>
            <a:r>
              <a:rPr sz="2500" spc="-15" dirty="0">
                <a:latin typeface="Times New Roman"/>
                <a:cs typeface="Times New Roman"/>
              </a:rPr>
              <a:t>effects </a:t>
            </a:r>
            <a:r>
              <a:rPr sz="2500" dirty="0">
                <a:latin typeface="Times New Roman"/>
                <a:cs typeface="Times New Roman"/>
              </a:rPr>
              <a:t>of  </a:t>
            </a:r>
            <a:r>
              <a:rPr sz="2500" spc="-5" dirty="0">
                <a:latin typeface="Times New Roman"/>
                <a:cs typeface="Times New Roman"/>
              </a:rPr>
              <a:t>load</a:t>
            </a:r>
            <a:r>
              <a:rPr sz="2500" spc="-1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application</a:t>
            </a:r>
            <a:endParaRPr sz="2500">
              <a:latin typeface="Times New Roman"/>
              <a:cs typeface="Times New Roman"/>
            </a:endParaRPr>
          </a:p>
          <a:p>
            <a:pPr marL="412750" marR="5715" indent="-285750">
              <a:lnSpc>
                <a:spcPct val="100000"/>
              </a:lnSpc>
              <a:spcBef>
                <a:spcPts val="620"/>
              </a:spcBef>
              <a:buChar char="–"/>
              <a:tabLst>
                <a:tab pos="412750" algn="l"/>
              </a:tabLst>
            </a:pPr>
            <a:r>
              <a:rPr sz="2500" spc="-65" dirty="0">
                <a:latin typeface="Times New Roman"/>
                <a:cs typeface="Times New Roman"/>
              </a:rPr>
              <a:t>Two </a:t>
            </a:r>
            <a:r>
              <a:rPr sz="2500" spc="-5" dirty="0">
                <a:latin typeface="Times New Roman"/>
                <a:cs typeface="Times New Roman"/>
              </a:rPr>
              <a:t>classification of tests; </a:t>
            </a:r>
            <a:r>
              <a:rPr sz="2500" spc="-10" dirty="0">
                <a:latin typeface="Times New Roman"/>
                <a:cs typeface="Times New Roman"/>
              </a:rPr>
              <a:t>method </a:t>
            </a:r>
            <a:r>
              <a:rPr sz="2500" dirty="0">
                <a:latin typeface="Times New Roman"/>
                <a:cs typeface="Times New Roman"/>
              </a:rPr>
              <a:t>of </a:t>
            </a:r>
            <a:r>
              <a:rPr sz="2500" spc="-5" dirty="0">
                <a:latin typeface="Times New Roman"/>
                <a:cs typeface="Times New Roman"/>
              </a:rPr>
              <a:t>loading and the condition  </a:t>
            </a:r>
            <a:r>
              <a:rPr sz="2500" dirty="0">
                <a:latin typeface="Times New Roman"/>
                <a:cs typeface="Times New Roman"/>
              </a:rPr>
              <a:t>of </a:t>
            </a:r>
            <a:r>
              <a:rPr sz="2500" spc="-5" dirty="0">
                <a:latin typeface="Times New Roman"/>
                <a:cs typeface="Times New Roman"/>
              </a:rPr>
              <a:t>the </a:t>
            </a:r>
            <a:r>
              <a:rPr sz="2500" spc="-10" dirty="0">
                <a:latin typeface="Times New Roman"/>
                <a:cs typeface="Times New Roman"/>
              </a:rPr>
              <a:t>specimen </a:t>
            </a:r>
            <a:r>
              <a:rPr sz="2500" spc="-5" dirty="0">
                <a:latin typeface="Times New Roman"/>
                <a:cs typeface="Times New Roman"/>
              </a:rPr>
              <a:t>during the</a:t>
            </a:r>
            <a:r>
              <a:rPr sz="2500" spc="-3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test</a:t>
            </a: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500" spc="-10" dirty="0">
                <a:latin typeface="Times New Roman"/>
                <a:cs typeface="Times New Roman"/>
              </a:rPr>
              <a:t>Primary </a:t>
            </a:r>
            <a:r>
              <a:rPr sz="2500" dirty="0">
                <a:latin typeface="Times New Roman"/>
                <a:cs typeface="Times New Roman"/>
              </a:rPr>
              <a:t>types of</a:t>
            </a:r>
            <a:r>
              <a:rPr sz="2500" spc="1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tests</a:t>
            </a:r>
            <a:endParaRPr sz="2500">
              <a:latin typeface="Times New Roman"/>
              <a:cs typeface="Times New Roman"/>
            </a:endParaRPr>
          </a:p>
          <a:p>
            <a:pPr marL="412750" indent="-285750">
              <a:lnSpc>
                <a:spcPct val="100000"/>
              </a:lnSpc>
              <a:spcBef>
                <a:spcPts val="630"/>
              </a:spcBef>
              <a:buChar char="–"/>
              <a:tabLst>
                <a:tab pos="412750" algn="l"/>
              </a:tabLst>
            </a:pPr>
            <a:r>
              <a:rPr sz="2500" spc="-30" dirty="0">
                <a:latin typeface="Times New Roman"/>
                <a:cs typeface="Times New Roman"/>
              </a:rPr>
              <a:t>Tensile</a:t>
            </a:r>
            <a:endParaRPr sz="2500">
              <a:latin typeface="Times New Roman"/>
              <a:cs typeface="Times New Roman"/>
            </a:endParaRPr>
          </a:p>
          <a:p>
            <a:pPr marL="412750" indent="-285750">
              <a:lnSpc>
                <a:spcPct val="100000"/>
              </a:lnSpc>
              <a:spcBef>
                <a:spcPts val="620"/>
              </a:spcBef>
              <a:buChar char="–"/>
              <a:tabLst>
                <a:tab pos="412750" algn="l"/>
              </a:tabLst>
            </a:pPr>
            <a:r>
              <a:rPr sz="2500" spc="-10" dirty="0">
                <a:latin typeface="Times New Roman"/>
                <a:cs typeface="Times New Roman"/>
              </a:rPr>
              <a:t>Compression</a:t>
            </a:r>
            <a:endParaRPr sz="2500">
              <a:latin typeface="Times New Roman"/>
              <a:cs typeface="Times New Roman"/>
            </a:endParaRPr>
          </a:p>
          <a:p>
            <a:pPr marL="412750" indent="-285750">
              <a:lnSpc>
                <a:spcPct val="100000"/>
              </a:lnSpc>
              <a:spcBef>
                <a:spcPts val="620"/>
              </a:spcBef>
              <a:buChar char="–"/>
              <a:tabLst>
                <a:tab pos="412750" algn="l"/>
              </a:tabLst>
            </a:pPr>
            <a:r>
              <a:rPr sz="2500" spc="-10" dirty="0">
                <a:latin typeface="Times New Roman"/>
                <a:cs typeface="Times New Roman"/>
              </a:rPr>
              <a:t>Shear</a:t>
            </a:r>
            <a:endParaRPr sz="2500">
              <a:latin typeface="Times New Roman"/>
              <a:cs typeface="Times New Roman"/>
            </a:endParaRPr>
          </a:p>
          <a:p>
            <a:pPr marL="412750" indent="-285750">
              <a:lnSpc>
                <a:spcPct val="100000"/>
              </a:lnSpc>
              <a:spcBef>
                <a:spcPts val="620"/>
              </a:spcBef>
              <a:buChar char="–"/>
              <a:tabLst>
                <a:tab pos="412750" algn="l"/>
              </a:tabLst>
            </a:pPr>
            <a:r>
              <a:rPr sz="2500" spc="-30" dirty="0">
                <a:latin typeface="Times New Roman"/>
                <a:cs typeface="Times New Roman"/>
              </a:rPr>
              <a:t>Torsion</a:t>
            </a:r>
            <a:endParaRPr sz="2500">
              <a:latin typeface="Times New Roman"/>
              <a:cs typeface="Times New Roman"/>
            </a:endParaRPr>
          </a:p>
          <a:p>
            <a:pPr marL="412750" indent="-285750">
              <a:lnSpc>
                <a:spcPct val="100000"/>
              </a:lnSpc>
              <a:spcBef>
                <a:spcPts val="630"/>
              </a:spcBef>
              <a:buChar char="–"/>
              <a:tabLst>
                <a:tab pos="412750" algn="l"/>
              </a:tabLst>
            </a:pPr>
            <a:r>
              <a:rPr sz="2500" spc="-5" dirty="0">
                <a:latin typeface="Times New Roman"/>
                <a:cs typeface="Times New Roman"/>
              </a:rPr>
              <a:t>Flexure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1250" y="69850"/>
            <a:ext cx="58705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solidFill>
                  <a:srgbClr val="000099"/>
                </a:solidFill>
                <a:latin typeface="Times New Roman"/>
                <a:cs typeface="Times New Roman"/>
              </a:rPr>
              <a:t>Mechanical </a:t>
            </a:r>
            <a:r>
              <a:rPr sz="3600" b="0" spc="-65" dirty="0">
                <a:solidFill>
                  <a:srgbClr val="000099"/>
                </a:solidFill>
                <a:latin typeface="Times New Roman"/>
                <a:cs typeface="Times New Roman"/>
              </a:rPr>
              <a:t>Test</a:t>
            </a:r>
            <a:r>
              <a:rPr sz="3600" b="0" spc="-13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3600" b="0" spc="-5" dirty="0">
                <a:solidFill>
                  <a:srgbClr val="000099"/>
                </a:solidFill>
                <a:latin typeface="Times New Roman"/>
                <a:cs typeface="Times New Roman"/>
              </a:rPr>
              <a:t>Considerations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971550"/>
            <a:ext cx="12382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Times New Roman"/>
                <a:cs typeface="Times New Roman"/>
              </a:rPr>
              <a:t>•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2456179"/>
            <a:ext cx="12382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Times New Roman"/>
                <a:cs typeface="Times New Roman"/>
              </a:rPr>
              <a:t>•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953769"/>
            <a:ext cx="6957059" cy="29946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2200" b="1" spc="-5" dirty="0">
                <a:latin typeface="Times New Roman"/>
                <a:cs typeface="Times New Roman"/>
              </a:rPr>
              <a:t>Principle factors </a:t>
            </a:r>
            <a:r>
              <a:rPr sz="2200" b="1" spc="-15" dirty="0">
                <a:latin typeface="Times New Roman"/>
                <a:cs typeface="Times New Roman"/>
              </a:rPr>
              <a:t>are </a:t>
            </a:r>
            <a:r>
              <a:rPr sz="2200" b="1" spc="-5" dirty="0">
                <a:latin typeface="Times New Roman"/>
                <a:cs typeface="Times New Roman"/>
              </a:rPr>
              <a:t>in </a:t>
            </a:r>
            <a:r>
              <a:rPr sz="2200" b="1" spc="-15" dirty="0">
                <a:latin typeface="Times New Roman"/>
                <a:cs typeface="Times New Roman"/>
              </a:rPr>
              <a:t>three </a:t>
            </a:r>
            <a:r>
              <a:rPr sz="2200" b="1" dirty="0">
                <a:latin typeface="Times New Roman"/>
                <a:cs typeface="Times New Roman"/>
              </a:rPr>
              <a:t>main</a:t>
            </a:r>
            <a:r>
              <a:rPr sz="2200" b="1" spc="-2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areas</a:t>
            </a:r>
            <a:endParaRPr sz="2200">
              <a:latin typeface="Times New Roman"/>
              <a:cs typeface="Times New Roman"/>
            </a:endParaRPr>
          </a:p>
          <a:p>
            <a:pPr marL="412750" indent="-285750">
              <a:lnSpc>
                <a:spcPct val="100000"/>
              </a:lnSpc>
              <a:spcBef>
                <a:spcPts val="280"/>
              </a:spcBef>
              <a:buChar char="–"/>
              <a:tabLst>
                <a:tab pos="412115" algn="l"/>
                <a:tab pos="412750" algn="l"/>
              </a:tabLst>
            </a:pPr>
            <a:r>
              <a:rPr sz="2200" spc="-10" dirty="0">
                <a:latin typeface="Times New Roman"/>
                <a:cs typeface="Times New Roman"/>
              </a:rPr>
              <a:t>manner </a:t>
            </a:r>
            <a:r>
              <a:rPr sz="2200" spc="-5" dirty="0">
                <a:latin typeface="Times New Roman"/>
                <a:cs typeface="Times New Roman"/>
              </a:rPr>
              <a:t>in which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load </a:t>
            </a:r>
            <a:r>
              <a:rPr sz="2200" dirty="0">
                <a:latin typeface="Times New Roman"/>
                <a:cs typeface="Times New Roman"/>
              </a:rPr>
              <a:t>is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applied</a:t>
            </a:r>
            <a:endParaRPr sz="2200">
              <a:latin typeface="Times New Roman"/>
              <a:cs typeface="Times New Roman"/>
            </a:endParaRPr>
          </a:p>
          <a:p>
            <a:pPr marL="412750" indent="-285750">
              <a:lnSpc>
                <a:spcPct val="100000"/>
              </a:lnSpc>
              <a:spcBef>
                <a:spcPts val="290"/>
              </a:spcBef>
              <a:buChar char="–"/>
              <a:tabLst>
                <a:tab pos="412115" algn="l"/>
                <a:tab pos="412750" algn="l"/>
              </a:tabLst>
            </a:pPr>
            <a:r>
              <a:rPr sz="2200" spc="-5" dirty="0">
                <a:latin typeface="Times New Roman"/>
                <a:cs typeface="Times New Roman"/>
              </a:rPr>
              <a:t>condition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10" dirty="0">
                <a:latin typeface="Times New Roman"/>
                <a:cs typeface="Times New Roman"/>
              </a:rPr>
              <a:t>material specimen </a:t>
            </a:r>
            <a:r>
              <a:rPr sz="2200" spc="-5" dirty="0">
                <a:latin typeface="Times New Roman"/>
                <a:cs typeface="Times New Roman"/>
              </a:rPr>
              <a:t>at </a:t>
            </a:r>
            <a:r>
              <a:rPr sz="2200" spc="-10" dirty="0">
                <a:latin typeface="Times New Roman"/>
                <a:cs typeface="Times New Roman"/>
              </a:rPr>
              <a:t>time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test</a:t>
            </a:r>
            <a:endParaRPr sz="2200">
              <a:latin typeface="Times New Roman"/>
              <a:cs typeface="Times New Roman"/>
            </a:endParaRPr>
          </a:p>
          <a:p>
            <a:pPr marL="412750" indent="-285750">
              <a:lnSpc>
                <a:spcPct val="100000"/>
              </a:lnSpc>
              <a:spcBef>
                <a:spcPts val="280"/>
              </a:spcBef>
              <a:buChar char="–"/>
              <a:tabLst>
                <a:tab pos="412115" algn="l"/>
                <a:tab pos="412750" algn="l"/>
              </a:tabLst>
            </a:pPr>
            <a:r>
              <a:rPr sz="2200" spc="-5" dirty="0">
                <a:latin typeface="Times New Roman"/>
                <a:cs typeface="Times New Roman"/>
              </a:rPr>
              <a:t>surrounding </a:t>
            </a:r>
            <a:r>
              <a:rPr sz="2200" dirty="0">
                <a:latin typeface="Times New Roman"/>
                <a:cs typeface="Times New Roman"/>
              </a:rPr>
              <a:t>conditions </a:t>
            </a:r>
            <a:r>
              <a:rPr sz="2200" spc="-5" dirty="0">
                <a:latin typeface="Times New Roman"/>
                <a:cs typeface="Times New Roman"/>
              </a:rPr>
              <a:t>(environment) during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testing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2200" b="1" spc="-50" dirty="0">
                <a:latin typeface="Times New Roman"/>
                <a:cs typeface="Times New Roman"/>
              </a:rPr>
              <a:t>Tests </a:t>
            </a:r>
            <a:r>
              <a:rPr sz="2200" b="1" spc="-5" dirty="0">
                <a:latin typeface="Times New Roman"/>
                <a:cs typeface="Times New Roman"/>
              </a:rPr>
              <a:t>classification- load</a:t>
            </a:r>
            <a:r>
              <a:rPr sz="2200" b="1" spc="4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application</a:t>
            </a:r>
            <a:endParaRPr sz="2200">
              <a:latin typeface="Times New Roman"/>
              <a:cs typeface="Times New Roman"/>
            </a:endParaRPr>
          </a:p>
          <a:p>
            <a:pPr marL="412750" indent="-285750">
              <a:lnSpc>
                <a:spcPct val="100000"/>
              </a:lnSpc>
              <a:spcBef>
                <a:spcPts val="280"/>
              </a:spcBef>
              <a:buChar char="–"/>
              <a:tabLst>
                <a:tab pos="412115" algn="l"/>
                <a:tab pos="412750" algn="l"/>
              </a:tabLst>
            </a:pPr>
            <a:r>
              <a:rPr sz="2200" dirty="0">
                <a:latin typeface="Times New Roman"/>
                <a:cs typeface="Times New Roman"/>
              </a:rPr>
              <a:t>kind of </a:t>
            </a:r>
            <a:r>
              <a:rPr sz="2200" spc="-5" dirty="0">
                <a:latin typeface="Times New Roman"/>
                <a:cs typeface="Times New Roman"/>
              </a:rPr>
              <a:t>stress induced. Single load </a:t>
            </a:r>
            <a:r>
              <a:rPr sz="2200" dirty="0">
                <a:latin typeface="Times New Roman"/>
                <a:cs typeface="Times New Roman"/>
              </a:rPr>
              <a:t>or </a:t>
            </a:r>
            <a:r>
              <a:rPr sz="2200" spc="-5" dirty="0">
                <a:latin typeface="Times New Roman"/>
                <a:cs typeface="Times New Roman"/>
              </a:rPr>
              <a:t>Multiple loads</a:t>
            </a:r>
            <a:endParaRPr sz="2200">
              <a:latin typeface="Times New Roman"/>
              <a:cs typeface="Times New Roman"/>
            </a:endParaRPr>
          </a:p>
          <a:p>
            <a:pPr marL="412750" indent="-285750">
              <a:lnSpc>
                <a:spcPct val="100000"/>
              </a:lnSpc>
              <a:spcBef>
                <a:spcPts val="290"/>
              </a:spcBef>
              <a:buChar char="–"/>
              <a:tabLst>
                <a:tab pos="412115" algn="l"/>
                <a:tab pos="412750" algn="l"/>
              </a:tabLst>
            </a:pPr>
            <a:r>
              <a:rPr sz="2200" spc="-5" dirty="0">
                <a:latin typeface="Times New Roman"/>
                <a:cs typeface="Times New Roman"/>
              </a:rPr>
              <a:t>rate at which stress is developed: static versus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dynamic</a:t>
            </a:r>
            <a:endParaRPr sz="2200">
              <a:latin typeface="Times New Roman"/>
              <a:cs typeface="Times New Roman"/>
            </a:endParaRPr>
          </a:p>
          <a:p>
            <a:pPr marL="412750" indent="-285750">
              <a:lnSpc>
                <a:spcPct val="100000"/>
              </a:lnSpc>
              <a:spcBef>
                <a:spcPts val="280"/>
              </a:spcBef>
              <a:buChar char="–"/>
              <a:tabLst>
                <a:tab pos="412115" algn="l"/>
                <a:tab pos="412750" algn="l"/>
              </a:tabLst>
            </a:pPr>
            <a:r>
              <a:rPr sz="2200" spc="-5" dirty="0">
                <a:latin typeface="Times New Roman"/>
                <a:cs typeface="Times New Roman"/>
              </a:rPr>
              <a:t>number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cycles </a:t>
            </a:r>
            <a:r>
              <a:rPr sz="2200" dirty="0">
                <a:latin typeface="Times New Roman"/>
                <a:cs typeface="Times New Roman"/>
              </a:rPr>
              <a:t>of load </a:t>
            </a:r>
            <a:r>
              <a:rPr sz="2200" spc="-5" dirty="0">
                <a:latin typeface="Times New Roman"/>
                <a:cs typeface="Times New Roman"/>
              </a:rPr>
              <a:t>application: single versus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fatigue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3940809"/>
            <a:ext cx="12382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Times New Roman"/>
                <a:cs typeface="Times New Roman"/>
              </a:rPr>
              <a:t>•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30829" y="5786120"/>
            <a:ext cx="1450340" cy="356870"/>
          </a:xfrm>
          <a:custGeom>
            <a:avLst/>
            <a:gdLst/>
            <a:ahLst/>
            <a:cxnLst/>
            <a:rect l="l" t="t" r="r" b="b"/>
            <a:pathLst>
              <a:path w="1450339" h="356870">
                <a:moveTo>
                  <a:pt x="1450340" y="0"/>
                </a:moveTo>
                <a:lnTo>
                  <a:pt x="0" y="0"/>
                </a:lnTo>
                <a:lnTo>
                  <a:pt x="0" y="356869"/>
                </a:lnTo>
                <a:lnTo>
                  <a:pt x="1450340" y="356869"/>
                </a:lnTo>
                <a:lnTo>
                  <a:pt x="145034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30829" y="5786120"/>
            <a:ext cx="1450340" cy="356870"/>
          </a:xfrm>
          <a:custGeom>
            <a:avLst/>
            <a:gdLst/>
            <a:ahLst/>
            <a:cxnLst/>
            <a:rect l="l" t="t" r="r" b="b"/>
            <a:pathLst>
              <a:path w="1450339" h="356870">
                <a:moveTo>
                  <a:pt x="725169" y="356869"/>
                </a:moveTo>
                <a:lnTo>
                  <a:pt x="0" y="356869"/>
                </a:lnTo>
                <a:lnTo>
                  <a:pt x="0" y="0"/>
                </a:lnTo>
                <a:lnTo>
                  <a:pt x="1450340" y="0"/>
                </a:lnTo>
                <a:lnTo>
                  <a:pt x="1450340" y="356869"/>
                </a:lnTo>
                <a:lnTo>
                  <a:pt x="725169" y="356869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42339" y="5071109"/>
            <a:ext cx="364490" cy="1285240"/>
          </a:xfrm>
          <a:custGeom>
            <a:avLst/>
            <a:gdLst/>
            <a:ahLst/>
            <a:cxnLst/>
            <a:rect l="l" t="t" r="r" b="b"/>
            <a:pathLst>
              <a:path w="364490" h="1285239">
                <a:moveTo>
                  <a:pt x="364490" y="0"/>
                </a:moveTo>
                <a:lnTo>
                  <a:pt x="0" y="0"/>
                </a:lnTo>
                <a:lnTo>
                  <a:pt x="0" y="1285239"/>
                </a:lnTo>
                <a:lnTo>
                  <a:pt x="364490" y="1285239"/>
                </a:lnTo>
                <a:lnTo>
                  <a:pt x="36449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42339" y="5071109"/>
            <a:ext cx="364490" cy="1285240"/>
          </a:xfrm>
          <a:custGeom>
            <a:avLst/>
            <a:gdLst/>
            <a:ahLst/>
            <a:cxnLst/>
            <a:rect l="l" t="t" r="r" b="b"/>
            <a:pathLst>
              <a:path w="364490" h="1285239">
                <a:moveTo>
                  <a:pt x="182879" y="1285239"/>
                </a:moveTo>
                <a:lnTo>
                  <a:pt x="0" y="1285239"/>
                </a:lnTo>
                <a:lnTo>
                  <a:pt x="0" y="0"/>
                </a:lnTo>
                <a:lnTo>
                  <a:pt x="364490" y="0"/>
                </a:lnTo>
                <a:lnTo>
                  <a:pt x="364490" y="1285239"/>
                </a:lnTo>
                <a:lnTo>
                  <a:pt x="182879" y="1285239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88389" y="4785359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8890">
            <a:solidFill>
              <a:srgbClr val="0015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0289" y="4715509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30" h="74929">
                <a:moveTo>
                  <a:pt x="38100" y="0"/>
                </a:moveTo>
                <a:lnTo>
                  <a:pt x="0" y="74929"/>
                </a:lnTo>
                <a:lnTo>
                  <a:pt x="74929" y="74929"/>
                </a:lnTo>
                <a:lnTo>
                  <a:pt x="38100" y="0"/>
                </a:lnTo>
                <a:close/>
              </a:path>
            </a:pathLst>
          </a:custGeom>
          <a:solidFill>
            <a:srgbClr val="0015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88389" y="6428740"/>
            <a:ext cx="0" cy="358140"/>
          </a:xfrm>
          <a:custGeom>
            <a:avLst/>
            <a:gdLst/>
            <a:ahLst/>
            <a:cxnLst/>
            <a:rect l="l" t="t" r="r" b="b"/>
            <a:pathLst>
              <a:path h="358140">
                <a:moveTo>
                  <a:pt x="0" y="0"/>
                </a:moveTo>
                <a:lnTo>
                  <a:pt x="0" y="358140"/>
                </a:lnTo>
              </a:path>
            </a:pathLst>
          </a:custGeom>
          <a:ln w="8890">
            <a:solidFill>
              <a:srgbClr val="0015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50289" y="6781800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30" h="76200">
                <a:moveTo>
                  <a:pt x="74929" y="0"/>
                </a:moveTo>
                <a:lnTo>
                  <a:pt x="0" y="0"/>
                </a:lnTo>
                <a:lnTo>
                  <a:pt x="38100" y="76200"/>
                </a:lnTo>
                <a:lnTo>
                  <a:pt x="74929" y="0"/>
                </a:lnTo>
                <a:close/>
              </a:path>
            </a:pathLst>
          </a:custGeom>
          <a:solidFill>
            <a:srgbClr val="0015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41170" y="5071109"/>
            <a:ext cx="363220" cy="1285240"/>
          </a:xfrm>
          <a:custGeom>
            <a:avLst/>
            <a:gdLst/>
            <a:ahLst/>
            <a:cxnLst/>
            <a:rect l="l" t="t" r="r" b="b"/>
            <a:pathLst>
              <a:path w="363219" h="1285239">
                <a:moveTo>
                  <a:pt x="363219" y="0"/>
                </a:moveTo>
                <a:lnTo>
                  <a:pt x="0" y="0"/>
                </a:lnTo>
                <a:lnTo>
                  <a:pt x="0" y="1285239"/>
                </a:lnTo>
                <a:lnTo>
                  <a:pt x="363219" y="1285239"/>
                </a:lnTo>
                <a:lnTo>
                  <a:pt x="363219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41170" y="5071109"/>
            <a:ext cx="363220" cy="1285240"/>
          </a:xfrm>
          <a:custGeom>
            <a:avLst/>
            <a:gdLst/>
            <a:ahLst/>
            <a:cxnLst/>
            <a:rect l="l" t="t" r="r" b="b"/>
            <a:pathLst>
              <a:path w="363219" h="1285239">
                <a:moveTo>
                  <a:pt x="181610" y="1285239"/>
                </a:moveTo>
                <a:lnTo>
                  <a:pt x="0" y="1285239"/>
                </a:lnTo>
                <a:lnTo>
                  <a:pt x="0" y="0"/>
                </a:lnTo>
                <a:lnTo>
                  <a:pt x="363219" y="0"/>
                </a:lnTo>
                <a:lnTo>
                  <a:pt x="363219" y="1285239"/>
                </a:lnTo>
                <a:lnTo>
                  <a:pt x="181610" y="1285239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87220" y="6499859"/>
            <a:ext cx="0" cy="358140"/>
          </a:xfrm>
          <a:custGeom>
            <a:avLst/>
            <a:gdLst/>
            <a:ahLst/>
            <a:cxnLst/>
            <a:rect l="l" t="t" r="r" b="b"/>
            <a:pathLst>
              <a:path h="358140">
                <a:moveTo>
                  <a:pt x="0" y="358139"/>
                </a:moveTo>
                <a:lnTo>
                  <a:pt x="0" y="0"/>
                </a:lnTo>
              </a:path>
            </a:pathLst>
          </a:custGeom>
          <a:ln w="8890">
            <a:solidFill>
              <a:srgbClr val="0015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49120" y="6428740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30" h="76200">
                <a:moveTo>
                  <a:pt x="38100" y="0"/>
                </a:moveTo>
                <a:lnTo>
                  <a:pt x="0" y="76200"/>
                </a:lnTo>
                <a:lnTo>
                  <a:pt x="74930" y="76200"/>
                </a:lnTo>
                <a:lnTo>
                  <a:pt x="38100" y="0"/>
                </a:lnTo>
                <a:close/>
              </a:path>
            </a:pathLst>
          </a:custGeom>
          <a:solidFill>
            <a:srgbClr val="0015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87220" y="4715509"/>
            <a:ext cx="0" cy="214629"/>
          </a:xfrm>
          <a:custGeom>
            <a:avLst/>
            <a:gdLst/>
            <a:ahLst/>
            <a:cxnLst/>
            <a:rect l="l" t="t" r="r" b="b"/>
            <a:pathLst>
              <a:path h="214629">
                <a:moveTo>
                  <a:pt x="0" y="0"/>
                </a:moveTo>
                <a:lnTo>
                  <a:pt x="0" y="214629"/>
                </a:lnTo>
              </a:path>
            </a:pathLst>
          </a:custGeom>
          <a:ln w="8890">
            <a:solidFill>
              <a:srgbClr val="0015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49120" y="4925059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30" h="76200">
                <a:moveTo>
                  <a:pt x="74930" y="0"/>
                </a:moveTo>
                <a:lnTo>
                  <a:pt x="0" y="0"/>
                </a:lnTo>
                <a:lnTo>
                  <a:pt x="38100" y="76200"/>
                </a:lnTo>
                <a:lnTo>
                  <a:pt x="74930" y="0"/>
                </a:lnTo>
                <a:close/>
              </a:path>
            </a:pathLst>
          </a:custGeom>
          <a:solidFill>
            <a:srgbClr val="0015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81829" y="6229350"/>
            <a:ext cx="1266190" cy="541020"/>
          </a:xfrm>
          <a:custGeom>
            <a:avLst/>
            <a:gdLst/>
            <a:ahLst/>
            <a:cxnLst/>
            <a:rect l="l" t="t" r="r" b="b"/>
            <a:pathLst>
              <a:path w="1266189" h="541020">
                <a:moveTo>
                  <a:pt x="60960" y="0"/>
                </a:moveTo>
                <a:lnTo>
                  <a:pt x="0" y="279400"/>
                </a:lnTo>
                <a:lnTo>
                  <a:pt x="1206500" y="541020"/>
                </a:lnTo>
                <a:lnTo>
                  <a:pt x="1266190" y="261620"/>
                </a:lnTo>
                <a:lnTo>
                  <a:pt x="6096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81829" y="6229350"/>
            <a:ext cx="1266190" cy="541020"/>
          </a:xfrm>
          <a:custGeom>
            <a:avLst/>
            <a:gdLst/>
            <a:ahLst/>
            <a:cxnLst/>
            <a:rect l="l" t="t" r="r" b="b"/>
            <a:pathLst>
              <a:path w="1266189" h="541020">
                <a:moveTo>
                  <a:pt x="603250" y="410209"/>
                </a:moveTo>
                <a:lnTo>
                  <a:pt x="0" y="279400"/>
                </a:lnTo>
                <a:lnTo>
                  <a:pt x="60960" y="0"/>
                </a:lnTo>
                <a:lnTo>
                  <a:pt x="1266190" y="261620"/>
                </a:lnTo>
                <a:lnTo>
                  <a:pt x="1206500" y="541020"/>
                </a:lnTo>
                <a:lnTo>
                  <a:pt x="603250" y="410209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71490" y="6198870"/>
            <a:ext cx="1264920" cy="603250"/>
          </a:xfrm>
          <a:custGeom>
            <a:avLst/>
            <a:gdLst/>
            <a:ahLst/>
            <a:cxnLst/>
            <a:rect l="l" t="t" r="r" b="b"/>
            <a:pathLst>
              <a:path w="1264920" h="603250">
                <a:moveTo>
                  <a:pt x="1188719" y="0"/>
                </a:moveTo>
                <a:lnTo>
                  <a:pt x="0" y="327659"/>
                </a:lnTo>
                <a:lnTo>
                  <a:pt x="76200" y="603249"/>
                </a:lnTo>
                <a:lnTo>
                  <a:pt x="1264919" y="275589"/>
                </a:lnTo>
                <a:lnTo>
                  <a:pt x="1188719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71490" y="6198870"/>
            <a:ext cx="1264920" cy="603250"/>
          </a:xfrm>
          <a:custGeom>
            <a:avLst/>
            <a:gdLst/>
            <a:ahLst/>
            <a:cxnLst/>
            <a:rect l="l" t="t" r="r" b="b"/>
            <a:pathLst>
              <a:path w="1264920" h="603250">
                <a:moveTo>
                  <a:pt x="670560" y="439419"/>
                </a:moveTo>
                <a:lnTo>
                  <a:pt x="76200" y="603249"/>
                </a:lnTo>
                <a:lnTo>
                  <a:pt x="0" y="327659"/>
                </a:lnTo>
                <a:lnTo>
                  <a:pt x="1188719" y="0"/>
                </a:lnTo>
                <a:lnTo>
                  <a:pt x="1264919" y="275589"/>
                </a:lnTo>
                <a:lnTo>
                  <a:pt x="670560" y="439419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32779" y="5929629"/>
            <a:ext cx="0" cy="500380"/>
          </a:xfrm>
          <a:custGeom>
            <a:avLst/>
            <a:gdLst/>
            <a:ahLst/>
            <a:cxnLst/>
            <a:rect l="l" t="t" r="r" b="b"/>
            <a:pathLst>
              <a:path h="500379">
                <a:moveTo>
                  <a:pt x="0" y="0"/>
                </a:moveTo>
                <a:lnTo>
                  <a:pt x="0" y="500380"/>
                </a:lnTo>
              </a:path>
            </a:pathLst>
          </a:custGeom>
          <a:ln w="8890">
            <a:solidFill>
              <a:srgbClr val="0015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94679" y="642492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15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21640" y="3919716"/>
            <a:ext cx="2985770" cy="79121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2200" b="1" spc="-5" dirty="0">
                <a:latin typeface="Times New Roman"/>
                <a:cs typeface="Times New Roman"/>
              </a:rPr>
              <a:t>Primary types </a:t>
            </a:r>
            <a:r>
              <a:rPr sz="2200" b="1" dirty="0">
                <a:latin typeface="Times New Roman"/>
                <a:cs typeface="Times New Roman"/>
              </a:rPr>
              <a:t>of</a:t>
            </a:r>
            <a:r>
              <a:rPr sz="2200" b="1" spc="-2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loading</a:t>
            </a:r>
            <a:endParaRPr sz="2200">
              <a:latin typeface="Times New Roman"/>
              <a:cs typeface="Times New Roman"/>
            </a:endParaRPr>
          </a:p>
          <a:p>
            <a:pPr marL="128905">
              <a:lnSpc>
                <a:spcPct val="100000"/>
              </a:lnSpc>
              <a:spcBef>
                <a:spcPts val="320"/>
              </a:spcBef>
              <a:tabLst>
                <a:tab pos="1190625" algn="l"/>
              </a:tabLst>
            </a:pPr>
            <a:r>
              <a:rPr sz="2300" spc="-5" dirty="0">
                <a:solidFill>
                  <a:srgbClr val="000066"/>
                </a:solidFill>
                <a:latin typeface="Times New Roman"/>
                <a:cs typeface="Times New Roman"/>
              </a:rPr>
              <a:t>tension	compression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878829" y="4857750"/>
            <a:ext cx="1450340" cy="356870"/>
          </a:xfrm>
          <a:custGeom>
            <a:avLst/>
            <a:gdLst/>
            <a:ahLst/>
            <a:cxnLst/>
            <a:rect l="l" t="t" r="r" b="b"/>
            <a:pathLst>
              <a:path w="1450340" h="356870">
                <a:moveTo>
                  <a:pt x="1450340" y="0"/>
                </a:moveTo>
                <a:lnTo>
                  <a:pt x="0" y="0"/>
                </a:lnTo>
                <a:lnTo>
                  <a:pt x="0" y="356869"/>
                </a:lnTo>
                <a:lnTo>
                  <a:pt x="1450340" y="356869"/>
                </a:lnTo>
                <a:lnTo>
                  <a:pt x="145034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78829" y="4857750"/>
            <a:ext cx="1450340" cy="356870"/>
          </a:xfrm>
          <a:custGeom>
            <a:avLst/>
            <a:gdLst/>
            <a:ahLst/>
            <a:cxnLst/>
            <a:rect l="l" t="t" r="r" b="b"/>
            <a:pathLst>
              <a:path w="1450340" h="356870">
                <a:moveTo>
                  <a:pt x="725170" y="356869"/>
                </a:moveTo>
                <a:lnTo>
                  <a:pt x="0" y="356869"/>
                </a:lnTo>
                <a:lnTo>
                  <a:pt x="0" y="0"/>
                </a:lnTo>
                <a:lnTo>
                  <a:pt x="1450340" y="0"/>
                </a:lnTo>
                <a:lnTo>
                  <a:pt x="1450340" y="356869"/>
                </a:lnTo>
                <a:lnTo>
                  <a:pt x="725170" y="356869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29169" y="4857750"/>
            <a:ext cx="1450340" cy="356870"/>
          </a:xfrm>
          <a:custGeom>
            <a:avLst/>
            <a:gdLst/>
            <a:ahLst/>
            <a:cxnLst/>
            <a:rect l="l" t="t" r="r" b="b"/>
            <a:pathLst>
              <a:path w="1450340" h="356870">
                <a:moveTo>
                  <a:pt x="1450339" y="0"/>
                </a:moveTo>
                <a:lnTo>
                  <a:pt x="0" y="0"/>
                </a:lnTo>
                <a:lnTo>
                  <a:pt x="0" y="356869"/>
                </a:lnTo>
                <a:lnTo>
                  <a:pt x="1450339" y="356869"/>
                </a:lnTo>
                <a:lnTo>
                  <a:pt x="1450339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29169" y="4857750"/>
            <a:ext cx="1450340" cy="356870"/>
          </a:xfrm>
          <a:custGeom>
            <a:avLst/>
            <a:gdLst/>
            <a:ahLst/>
            <a:cxnLst/>
            <a:rect l="l" t="t" r="r" b="b"/>
            <a:pathLst>
              <a:path w="1450340" h="356870">
                <a:moveTo>
                  <a:pt x="725170" y="356869"/>
                </a:moveTo>
                <a:lnTo>
                  <a:pt x="0" y="356869"/>
                </a:lnTo>
                <a:lnTo>
                  <a:pt x="0" y="0"/>
                </a:lnTo>
                <a:lnTo>
                  <a:pt x="1450339" y="0"/>
                </a:lnTo>
                <a:lnTo>
                  <a:pt x="1450339" y="356869"/>
                </a:lnTo>
                <a:lnTo>
                  <a:pt x="725170" y="356869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112000" y="5285740"/>
            <a:ext cx="0" cy="358140"/>
          </a:xfrm>
          <a:custGeom>
            <a:avLst/>
            <a:gdLst/>
            <a:ahLst/>
            <a:cxnLst/>
            <a:rect l="l" t="t" r="r" b="b"/>
            <a:pathLst>
              <a:path h="358139">
                <a:moveTo>
                  <a:pt x="0" y="358140"/>
                </a:moveTo>
                <a:lnTo>
                  <a:pt x="0" y="0"/>
                </a:lnTo>
              </a:path>
            </a:pathLst>
          </a:custGeom>
          <a:ln w="8890">
            <a:solidFill>
              <a:srgbClr val="0015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073900" y="5214620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29" h="76200">
                <a:moveTo>
                  <a:pt x="38100" y="0"/>
                </a:moveTo>
                <a:lnTo>
                  <a:pt x="0" y="76199"/>
                </a:lnTo>
                <a:lnTo>
                  <a:pt x="74929" y="76199"/>
                </a:lnTo>
                <a:lnTo>
                  <a:pt x="38100" y="0"/>
                </a:lnTo>
                <a:close/>
              </a:path>
            </a:pathLst>
          </a:custGeom>
          <a:solidFill>
            <a:srgbClr val="0015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620000" y="4428490"/>
            <a:ext cx="0" cy="358140"/>
          </a:xfrm>
          <a:custGeom>
            <a:avLst/>
            <a:gdLst/>
            <a:ahLst/>
            <a:cxnLst/>
            <a:rect l="l" t="t" r="r" b="b"/>
            <a:pathLst>
              <a:path h="358139">
                <a:moveTo>
                  <a:pt x="0" y="0"/>
                </a:moveTo>
                <a:lnTo>
                  <a:pt x="0" y="358140"/>
                </a:lnTo>
              </a:path>
            </a:pathLst>
          </a:custGeom>
          <a:ln w="8890">
            <a:solidFill>
              <a:srgbClr val="0015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581900" y="4781550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29" h="76200">
                <a:moveTo>
                  <a:pt x="74929" y="0"/>
                </a:moveTo>
                <a:lnTo>
                  <a:pt x="0" y="0"/>
                </a:lnTo>
                <a:lnTo>
                  <a:pt x="38100" y="76200"/>
                </a:lnTo>
                <a:lnTo>
                  <a:pt x="74929" y="0"/>
                </a:lnTo>
                <a:close/>
              </a:path>
            </a:pathLst>
          </a:custGeom>
          <a:solidFill>
            <a:srgbClr val="0015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332980" y="4039870"/>
            <a:ext cx="64389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10" dirty="0">
                <a:solidFill>
                  <a:srgbClr val="000066"/>
                </a:solidFill>
                <a:latin typeface="Times New Roman"/>
                <a:cs typeface="Times New Roman"/>
              </a:rPr>
              <a:t>s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hear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973070" y="5161279"/>
            <a:ext cx="83566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5" dirty="0">
                <a:solidFill>
                  <a:srgbClr val="000066"/>
                </a:solidFill>
                <a:latin typeface="Times New Roman"/>
                <a:cs typeface="Times New Roman"/>
              </a:rPr>
              <a:t>to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rs</a:t>
            </a:r>
            <a:r>
              <a:rPr sz="2300" spc="-10" dirty="0">
                <a:solidFill>
                  <a:srgbClr val="000066"/>
                </a:solidFill>
                <a:latin typeface="Times New Roman"/>
                <a:cs typeface="Times New Roman"/>
              </a:rPr>
              <a:t>i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on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380990" y="5551170"/>
            <a:ext cx="85344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5" dirty="0">
                <a:solidFill>
                  <a:srgbClr val="000066"/>
                </a:solidFill>
                <a:latin typeface="Times New Roman"/>
                <a:cs typeface="Times New Roman"/>
              </a:rPr>
              <a:t>flexure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702050" y="5608320"/>
            <a:ext cx="144145" cy="763270"/>
          </a:xfrm>
          <a:custGeom>
            <a:avLst/>
            <a:gdLst/>
            <a:ahLst/>
            <a:cxnLst/>
            <a:rect l="l" t="t" r="r" b="b"/>
            <a:pathLst>
              <a:path w="144145" h="763270">
                <a:moveTo>
                  <a:pt x="118110" y="0"/>
                </a:moveTo>
                <a:lnTo>
                  <a:pt x="133870" y="50715"/>
                </a:lnTo>
                <a:lnTo>
                  <a:pt x="142517" y="112831"/>
                </a:lnTo>
                <a:lnTo>
                  <a:pt x="143922" y="148378"/>
                </a:lnTo>
                <a:lnTo>
                  <a:pt x="143247" y="187032"/>
                </a:lnTo>
                <a:lnTo>
                  <a:pt x="140391" y="228878"/>
                </a:lnTo>
                <a:lnTo>
                  <a:pt x="135254" y="274002"/>
                </a:lnTo>
                <a:lnTo>
                  <a:pt x="127737" y="322490"/>
                </a:lnTo>
                <a:lnTo>
                  <a:pt x="117737" y="374426"/>
                </a:lnTo>
                <a:lnTo>
                  <a:pt x="105156" y="429898"/>
                </a:lnTo>
                <a:lnTo>
                  <a:pt x="89892" y="488989"/>
                </a:lnTo>
                <a:lnTo>
                  <a:pt x="71844" y="551787"/>
                </a:lnTo>
                <a:lnTo>
                  <a:pt x="50914" y="618375"/>
                </a:lnTo>
                <a:lnTo>
                  <a:pt x="26999" y="688841"/>
                </a:lnTo>
                <a:lnTo>
                  <a:pt x="0" y="763269"/>
                </a:lnTo>
              </a:path>
            </a:pathLst>
          </a:custGeom>
          <a:ln w="8890">
            <a:solidFill>
              <a:srgbClr val="0015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73170" y="5558790"/>
            <a:ext cx="78740" cy="81280"/>
          </a:xfrm>
          <a:custGeom>
            <a:avLst/>
            <a:gdLst/>
            <a:ahLst/>
            <a:cxnLst/>
            <a:rect l="l" t="t" r="r" b="b"/>
            <a:pathLst>
              <a:path w="78739" h="81279">
                <a:moveTo>
                  <a:pt x="0" y="0"/>
                </a:moveTo>
                <a:lnTo>
                  <a:pt x="21589" y="81280"/>
                </a:lnTo>
                <a:lnTo>
                  <a:pt x="78739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0015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120389" y="5643879"/>
            <a:ext cx="157480" cy="754380"/>
          </a:xfrm>
          <a:custGeom>
            <a:avLst/>
            <a:gdLst/>
            <a:ahLst/>
            <a:cxnLst/>
            <a:rect l="l" t="t" r="r" b="b"/>
            <a:pathLst>
              <a:path w="157479" h="754379">
                <a:moveTo>
                  <a:pt x="157480" y="754380"/>
                </a:moveTo>
                <a:lnTo>
                  <a:pt x="124824" y="712380"/>
                </a:lnTo>
                <a:lnTo>
                  <a:pt x="94833" y="657225"/>
                </a:lnTo>
                <a:lnTo>
                  <a:pt x="68026" y="588019"/>
                </a:lnTo>
                <a:lnTo>
                  <a:pt x="55980" y="547869"/>
                </a:lnTo>
                <a:lnTo>
                  <a:pt x="44926" y="503872"/>
                </a:lnTo>
                <a:lnTo>
                  <a:pt x="34928" y="455916"/>
                </a:lnTo>
                <a:lnTo>
                  <a:pt x="26052" y="403889"/>
                </a:lnTo>
                <a:lnTo>
                  <a:pt x="18363" y="347681"/>
                </a:lnTo>
                <a:lnTo>
                  <a:pt x="11926" y="287178"/>
                </a:lnTo>
                <a:lnTo>
                  <a:pt x="6806" y="222271"/>
                </a:lnTo>
                <a:lnTo>
                  <a:pt x="3068" y="152846"/>
                </a:lnTo>
                <a:lnTo>
                  <a:pt x="777" y="78793"/>
                </a:lnTo>
                <a:lnTo>
                  <a:pt x="0" y="0"/>
                </a:lnTo>
              </a:path>
            </a:pathLst>
          </a:custGeom>
          <a:ln w="8890">
            <a:solidFill>
              <a:srgbClr val="0015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253740" y="6360159"/>
            <a:ext cx="85090" cy="68580"/>
          </a:xfrm>
          <a:custGeom>
            <a:avLst/>
            <a:gdLst/>
            <a:ahLst/>
            <a:cxnLst/>
            <a:rect l="l" t="t" r="r" b="b"/>
            <a:pathLst>
              <a:path w="85089" h="68579">
                <a:moveTo>
                  <a:pt x="36830" y="0"/>
                </a:moveTo>
                <a:lnTo>
                  <a:pt x="0" y="66039"/>
                </a:lnTo>
                <a:lnTo>
                  <a:pt x="85089" y="68579"/>
                </a:lnTo>
                <a:lnTo>
                  <a:pt x="36830" y="0"/>
                </a:lnTo>
                <a:close/>
              </a:path>
            </a:pathLst>
          </a:custGeom>
          <a:solidFill>
            <a:srgbClr val="0015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818630" y="5551170"/>
            <a:ext cx="64262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s</a:t>
            </a:r>
            <a:r>
              <a:rPr sz="2300" spc="5" dirty="0">
                <a:solidFill>
                  <a:srgbClr val="000066"/>
                </a:solidFill>
                <a:latin typeface="Times New Roman"/>
                <a:cs typeface="Times New Roman"/>
              </a:rPr>
              <a:t>h</a:t>
            </a:r>
            <a:r>
              <a:rPr sz="2300" spc="-5" dirty="0">
                <a:solidFill>
                  <a:srgbClr val="000066"/>
                </a:solidFill>
                <a:latin typeface="Times New Roman"/>
                <a:cs typeface="Times New Roman"/>
              </a:rPr>
              <a:t>ear</a:t>
            </a:r>
            <a:endParaRPr sz="2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85859" y="6263640"/>
            <a:ext cx="203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26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80740" y="170179"/>
            <a:ext cx="23793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30" dirty="0">
                <a:solidFill>
                  <a:srgbClr val="000099"/>
                </a:solidFill>
                <a:latin typeface="Times New Roman"/>
                <a:cs typeface="Times New Roman"/>
              </a:rPr>
              <a:t>Terminology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1010919"/>
            <a:ext cx="8220709" cy="379349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5600" algn="just">
              <a:lnSpc>
                <a:spcPct val="100000"/>
              </a:lnSpc>
              <a:spcBef>
                <a:spcPts val="800"/>
              </a:spcBef>
            </a:pPr>
            <a:r>
              <a:rPr sz="2800" spc="-5" dirty="0">
                <a:latin typeface="Times New Roman"/>
                <a:cs typeface="Times New Roman"/>
              </a:rPr>
              <a:t>Engineering Stress and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Strain:</a:t>
            </a:r>
            <a:endParaRPr sz="2800">
              <a:latin typeface="Times New Roman"/>
              <a:cs typeface="Times New Roman"/>
            </a:endParaRPr>
          </a:p>
          <a:p>
            <a:pPr marL="355600" marR="6985" indent="-342900" algn="just">
              <a:lnSpc>
                <a:spcPct val="100000"/>
              </a:lnSpc>
              <a:spcBef>
                <a:spcPts val="700"/>
              </a:spcBef>
              <a:buChar char="•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These quantities are defined relative to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original  </a:t>
            </a:r>
            <a:r>
              <a:rPr sz="2800" spc="-10" dirty="0">
                <a:latin typeface="Times New Roman"/>
                <a:cs typeface="Times New Roman"/>
              </a:rPr>
              <a:t>area </a:t>
            </a:r>
            <a:r>
              <a:rPr sz="2800" spc="-5" dirty="0">
                <a:latin typeface="Times New Roman"/>
                <a:cs typeface="Times New Roman"/>
              </a:rPr>
              <a:t>and length </a:t>
            </a:r>
            <a:r>
              <a:rPr sz="2800" dirty="0">
                <a:latin typeface="Times New Roman"/>
                <a:cs typeface="Times New Roman"/>
              </a:rPr>
              <a:t>of the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specimen.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690"/>
              </a:spcBef>
              <a:buChar char="•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engineering </a:t>
            </a:r>
            <a:r>
              <a:rPr sz="2800" spc="-5" dirty="0">
                <a:solidFill>
                  <a:srgbClr val="BF0000"/>
                </a:solidFill>
                <a:latin typeface="Times New Roman"/>
                <a:cs typeface="Times New Roman"/>
              </a:rPr>
              <a:t>stress </a:t>
            </a:r>
            <a:r>
              <a:rPr sz="2800" dirty="0">
                <a:latin typeface="Times New Roman"/>
                <a:cs typeface="Times New Roman"/>
              </a:rPr>
              <a:t>(</a:t>
            </a:r>
            <a:r>
              <a:rPr sz="2800" dirty="0">
                <a:latin typeface="Symbol"/>
                <a:cs typeface="Symbol"/>
              </a:rPr>
              <a:t>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) </a:t>
            </a:r>
            <a:r>
              <a:rPr sz="2800" spc="-10" dirty="0">
                <a:latin typeface="Times New Roman"/>
                <a:cs typeface="Times New Roman"/>
              </a:rPr>
              <a:t>at </a:t>
            </a:r>
            <a:r>
              <a:rPr sz="2800" spc="-5" dirty="0">
                <a:latin typeface="Times New Roman"/>
                <a:cs typeface="Times New Roman"/>
              </a:rPr>
              <a:t>any </a:t>
            </a:r>
            <a:r>
              <a:rPr sz="2800" dirty="0">
                <a:latin typeface="Times New Roman"/>
                <a:cs typeface="Times New Roman"/>
              </a:rPr>
              <a:t>point is </a:t>
            </a:r>
            <a:r>
              <a:rPr sz="2800" spc="-5" dirty="0">
                <a:latin typeface="Times New Roman"/>
                <a:cs typeface="Times New Roman"/>
              </a:rPr>
              <a:t>defined </a:t>
            </a:r>
            <a:r>
              <a:rPr sz="2800" spc="-10" dirty="0">
                <a:latin typeface="Times New Roman"/>
                <a:cs typeface="Times New Roman"/>
              </a:rPr>
              <a:t>as 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ratio </a:t>
            </a:r>
            <a:r>
              <a:rPr sz="2800" dirty="0">
                <a:latin typeface="Times New Roman"/>
                <a:cs typeface="Times New Roman"/>
              </a:rPr>
              <a:t>of the </a:t>
            </a:r>
            <a:r>
              <a:rPr sz="2800" spc="-5" dirty="0">
                <a:latin typeface="Times New Roman"/>
                <a:cs typeface="Times New Roman"/>
              </a:rPr>
              <a:t>instantaneous load </a:t>
            </a:r>
            <a:r>
              <a:rPr sz="2800" dirty="0">
                <a:latin typeface="Times New Roman"/>
                <a:cs typeface="Times New Roman"/>
              </a:rPr>
              <a:t>or </a:t>
            </a:r>
            <a:r>
              <a:rPr sz="2800" spc="-5" dirty="0">
                <a:latin typeface="Times New Roman"/>
                <a:cs typeface="Times New Roman"/>
              </a:rPr>
              <a:t>force (F) and </a:t>
            </a:r>
            <a:r>
              <a:rPr sz="2800" dirty="0">
                <a:latin typeface="Times New Roman"/>
                <a:cs typeface="Times New Roman"/>
              </a:rPr>
              <a:t>the  original </a:t>
            </a:r>
            <a:r>
              <a:rPr sz="2800" spc="-10" dirty="0">
                <a:latin typeface="Times New Roman"/>
                <a:cs typeface="Times New Roman"/>
              </a:rPr>
              <a:t>area </a:t>
            </a:r>
            <a:r>
              <a:rPr sz="2800" dirty="0">
                <a:latin typeface="Times New Roman"/>
                <a:cs typeface="Times New Roman"/>
              </a:rPr>
              <a:t>(A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).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700"/>
              </a:spcBef>
              <a:buChar char="•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engineering </a:t>
            </a:r>
            <a:r>
              <a:rPr sz="2800" spc="-5" dirty="0">
                <a:solidFill>
                  <a:srgbClr val="692700"/>
                </a:solidFill>
                <a:latin typeface="Times New Roman"/>
                <a:cs typeface="Times New Roman"/>
              </a:rPr>
              <a:t>strain </a:t>
            </a:r>
            <a:r>
              <a:rPr sz="2800" spc="-5" dirty="0">
                <a:latin typeface="Times New Roman"/>
                <a:cs typeface="Times New Roman"/>
              </a:rPr>
              <a:t>(e)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defined as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ratio </a:t>
            </a:r>
            <a:r>
              <a:rPr sz="2800" dirty="0">
                <a:latin typeface="Times New Roman"/>
                <a:cs typeface="Times New Roman"/>
              </a:rPr>
              <a:t>of the  </a:t>
            </a:r>
            <a:r>
              <a:rPr sz="2800" spc="-5" dirty="0">
                <a:latin typeface="Times New Roman"/>
                <a:cs typeface="Times New Roman"/>
              </a:rPr>
              <a:t>change </a:t>
            </a:r>
            <a:r>
              <a:rPr sz="2800" dirty="0">
                <a:latin typeface="Times New Roman"/>
                <a:cs typeface="Times New Roman"/>
              </a:rPr>
              <a:t>in </a:t>
            </a:r>
            <a:r>
              <a:rPr sz="2800" spc="-5" dirty="0">
                <a:latin typeface="Times New Roman"/>
                <a:cs typeface="Times New Roman"/>
              </a:rPr>
              <a:t>length </a:t>
            </a:r>
            <a:r>
              <a:rPr sz="2800" dirty="0">
                <a:latin typeface="Times New Roman"/>
                <a:cs typeface="Times New Roman"/>
              </a:rPr>
              <a:t>(L-L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)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dirty="0">
                <a:latin typeface="Times New Roman"/>
                <a:cs typeface="Times New Roman"/>
              </a:rPr>
              <a:t>the original </a:t>
            </a:r>
            <a:r>
              <a:rPr sz="2800" spc="-5" dirty="0">
                <a:latin typeface="Times New Roman"/>
                <a:cs typeface="Times New Roman"/>
              </a:rPr>
              <a:t>length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(L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).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36089" y="4864100"/>
            <a:ext cx="1708150" cy="1334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99759" y="4864100"/>
            <a:ext cx="2012949" cy="1365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3979" y="168909"/>
            <a:ext cx="1118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solidFill>
                  <a:srgbClr val="000099"/>
                </a:solidFill>
                <a:latin typeface="Times New Roman"/>
                <a:cs typeface="Times New Roman"/>
              </a:rPr>
              <a:t>Stre</a:t>
            </a:r>
            <a:r>
              <a:rPr sz="3600" b="0" spc="5" dirty="0">
                <a:solidFill>
                  <a:srgbClr val="000099"/>
                </a:solidFill>
                <a:latin typeface="Times New Roman"/>
                <a:cs typeface="Times New Roman"/>
              </a:rPr>
              <a:t>s</a:t>
            </a:r>
            <a:r>
              <a:rPr sz="3600" b="0" dirty="0">
                <a:solidFill>
                  <a:srgbClr val="000099"/>
                </a:solidFill>
                <a:latin typeface="Times New Roman"/>
                <a:cs typeface="Times New Roman"/>
              </a:rPr>
              <a:t>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9480" y="1680209"/>
            <a:ext cx="5100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BF0000"/>
                </a:solidFill>
                <a:latin typeface="Times New Roman"/>
                <a:cs typeface="Times New Roman"/>
              </a:rPr>
              <a:t>Stress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=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Measure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force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felt by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material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550" y="4166870"/>
            <a:ext cx="866076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Force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is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measured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in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Newtons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(N):</a:t>
            </a:r>
            <a:endParaRPr sz="2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</a:pP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Area </a:t>
            </a:r>
            <a:r>
              <a:rPr sz="2400" spc="5" dirty="0">
                <a:solidFill>
                  <a:srgbClr val="00007F"/>
                </a:solidFill>
                <a:latin typeface="Times New Roman"/>
                <a:cs typeface="Times New Roman"/>
              </a:rPr>
              <a:t>is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measured using metres squared</a:t>
            </a:r>
            <a:r>
              <a:rPr sz="2400" spc="-1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007F"/>
                </a:solidFill>
                <a:latin typeface="Times New Roman"/>
                <a:cs typeface="Times New Roman"/>
              </a:rPr>
              <a:t>(m²)</a:t>
            </a:r>
            <a:endParaRPr sz="2400">
              <a:latin typeface="Times New Roman"/>
              <a:cs typeface="Times New Roman"/>
            </a:endParaRPr>
          </a:p>
          <a:p>
            <a:pPr marL="38100" marR="30480">
              <a:lnSpc>
                <a:spcPct val="100000"/>
              </a:lnSpc>
            </a:pP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Therefore answer will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be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Newton/metres squared,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denoted using N/m</a:t>
            </a:r>
            <a:r>
              <a:rPr sz="2100" baseline="27777" dirty="0">
                <a:solidFill>
                  <a:srgbClr val="00007F"/>
                </a:solidFill>
                <a:latin typeface="Times New Roman"/>
                <a:cs typeface="Times New Roman"/>
              </a:rPr>
              <a:t>2 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1 </a:t>
            </a:r>
            <a:r>
              <a:rPr sz="2400" spc="-10" dirty="0">
                <a:solidFill>
                  <a:srgbClr val="00007F"/>
                </a:solidFill>
                <a:latin typeface="Times New Roman"/>
                <a:cs typeface="Times New Roman"/>
              </a:rPr>
              <a:t>N/m</a:t>
            </a:r>
            <a:r>
              <a:rPr sz="2100" spc="-15" baseline="27777" dirty="0">
                <a:solidFill>
                  <a:srgbClr val="00007F"/>
                </a:solidFill>
                <a:latin typeface="Times New Roman"/>
                <a:cs typeface="Times New Roman"/>
              </a:rPr>
              <a:t>2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= 1 Pa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(same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as pressure).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Pa </a:t>
            </a:r>
            <a:r>
              <a:rPr sz="2400" spc="5" dirty="0">
                <a:solidFill>
                  <a:srgbClr val="00007F"/>
                </a:solidFill>
                <a:latin typeface="Times New Roman"/>
                <a:cs typeface="Times New Roman"/>
              </a:rPr>
              <a:t>is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SI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unit short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for</a:t>
            </a:r>
            <a:r>
              <a:rPr sz="2400" spc="-26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692700"/>
                </a:solidFill>
                <a:latin typeface="Times New Roman"/>
                <a:cs typeface="Times New Roman"/>
              </a:rPr>
              <a:t>Pascals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94279" y="2451100"/>
            <a:ext cx="21621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00" i="1" spc="-20" dirty="0">
                <a:solidFill>
                  <a:srgbClr val="00007F"/>
                </a:solidFill>
                <a:latin typeface="Times New Roman"/>
                <a:cs typeface="Times New Roman"/>
              </a:rPr>
              <a:t>Stress </a:t>
            </a:r>
            <a:r>
              <a:rPr sz="2800" dirty="0">
                <a:solidFill>
                  <a:srgbClr val="00007F"/>
                </a:solidFill>
                <a:latin typeface="Symbol"/>
                <a:cs typeface="Symbol"/>
              </a:rPr>
              <a:t></a:t>
            </a:r>
            <a:r>
              <a:rPr sz="2800" spc="24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4200" i="1" spc="-30" baseline="35714" dirty="0">
                <a:solidFill>
                  <a:srgbClr val="00007F"/>
                </a:solidFill>
                <a:latin typeface="Times New Roman"/>
                <a:cs typeface="Times New Roman"/>
              </a:rPr>
              <a:t>Force</a:t>
            </a:r>
            <a:endParaRPr sz="4200" baseline="35714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44290" y="2720340"/>
            <a:ext cx="7061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i="1" spc="-25" dirty="0">
                <a:solidFill>
                  <a:srgbClr val="00007F"/>
                </a:solidFill>
                <a:latin typeface="Times New Roman"/>
                <a:cs typeface="Times New Roman"/>
              </a:rPr>
              <a:t>A</a:t>
            </a:r>
            <a:r>
              <a:rPr sz="2800" i="1" spc="-40" dirty="0">
                <a:solidFill>
                  <a:srgbClr val="00007F"/>
                </a:solidFill>
                <a:latin typeface="Times New Roman"/>
                <a:cs typeface="Times New Roman"/>
              </a:rPr>
              <a:t>r</a:t>
            </a:r>
            <a:r>
              <a:rPr sz="2800" i="1" spc="-25" dirty="0">
                <a:solidFill>
                  <a:srgbClr val="00007F"/>
                </a:solidFill>
                <a:latin typeface="Times New Roman"/>
                <a:cs typeface="Times New Roman"/>
              </a:rPr>
              <a:t>e</a:t>
            </a:r>
            <a:r>
              <a:rPr sz="2800" i="1" dirty="0">
                <a:solidFill>
                  <a:srgbClr val="00007F"/>
                </a:solidFill>
                <a:latin typeface="Times New Roman"/>
                <a:cs typeface="Times New Roman"/>
              </a:rPr>
              <a:t>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56659" y="2722879"/>
            <a:ext cx="866140" cy="0"/>
          </a:xfrm>
          <a:custGeom>
            <a:avLst/>
            <a:gdLst/>
            <a:ahLst/>
            <a:cxnLst/>
            <a:rect l="l" t="t" r="r" b="b"/>
            <a:pathLst>
              <a:path w="866139">
                <a:moveTo>
                  <a:pt x="0" y="0"/>
                </a:moveTo>
                <a:lnTo>
                  <a:pt x="866139" y="0"/>
                </a:lnTo>
              </a:path>
            </a:pathLst>
          </a:custGeom>
          <a:ln w="17780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3200" y="69850"/>
            <a:ext cx="1117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solidFill>
                  <a:srgbClr val="000099"/>
                </a:solidFill>
                <a:latin typeface="Times New Roman"/>
                <a:cs typeface="Times New Roman"/>
              </a:rPr>
              <a:t>Stress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90170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204089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922020"/>
            <a:ext cx="8636000" cy="18592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Times New Roman"/>
                <a:cs typeface="Times New Roman"/>
              </a:rPr>
              <a:t>Stress: </a:t>
            </a:r>
            <a:r>
              <a:rPr sz="2400" dirty="0">
                <a:latin typeface="Times New Roman"/>
                <a:cs typeface="Times New Roman"/>
              </a:rPr>
              <a:t>Intensity of the internally distributed </a:t>
            </a:r>
            <a:r>
              <a:rPr sz="2400" spc="-5" dirty="0">
                <a:latin typeface="Times New Roman"/>
                <a:cs typeface="Times New Roman"/>
              </a:rPr>
              <a:t>forces </a:t>
            </a:r>
            <a:r>
              <a:rPr sz="2400" dirty="0">
                <a:latin typeface="Times New Roman"/>
                <a:cs typeface="Times New Roman"/>
              </a:rPr>
              <a:t>or </a:t>
            </a:r>
            <a:r>
              <a:rPr sz="2400" spc="-5" dirty="0">
                <a:latin typeface="Times New Roman"/>
                <a:cs typeface="Times New Roman"/>
              </a:rPr>
              <a:t>component </a:t>
            </a:r>
            <a:r>
              <a:rPr sz="2400" dirty="0">
                <a:latin typeface="Times New Roman"/>
                <a:cs typeface="Times New Roman"/>
              </a:rPr>
              <a:t>of  </a:t>
            </a:r>
            <a:r>
              <a:rPr sz="2400" spc="-5" dirty="0">
                <a:latin typeface="Times New Roman"/>
                <a:cs typeface="Times New Roman"/>
              </a:rPr>
              <a:t>forces </a:t>
            </a:r>
            <a:r>
              <a:rPr sz="2400" dirty="0">
                <a:latin typeface="Times New Roman"/>
                <a:cs typeface="Times New Roman"/>
              </a:rPr>
              <a:t>that resist a </a:t>
            </a:r>
            <a:r>
              <a:rPr sz="2400" spc="-5" dirty="0">
                <a:latin typeface="Times New Roman"/>
                <a:cs typeface="Times New Roman"/>
              </a:rPr>
              <a:t>change </a:t>
            </a:r>
            <a:r>
              <a:rPr sz="2400" dirty="0">
                <a:latin typeface="Times New Roman"/>
                <a:cs typeface="Times New Roman"/>
              </a:rPr>
              <a:t>in the </a:t>
            </a:r>
            <a:r>
              <a:rPr sz="2400" spc="-5" dirty="0">
                <a:latin typeface="Times New Roman"/>
                <a:cs typeface="Times New Roman"/>
              </a:rPr>
              <a:t>form of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body.</a:t>
            </a:r>
            <a:endParaRPr sz="2400">
              <a:latin typeface="Times New Roman"/>
              <a:cs typeface="Times New Roman"/>
            </a:endParaRPr>
          </a:p>
          <a:p>
            <a:pPr marL="127000">
              <a:lnSpc>
                <a:spcPct val="100000"/>
              </a:lnSpc>
              <a:spcBef>
                <a:spcPts val="275"/>
              </a:spcBef>
              <a:tabLst>
                <a:tab pos="412115" algn="l"/>
              </a:tabLst>
            </a:pPr>
            <a:r>
              <a:rPr sz="3600" baseline="3472" dirty="0">
                <a:latin typeface="Times New Roman"/>
                <a:cs typeface="Times New Roman"/>
              </a:rPr>
              <a:t>–	</a:t>
            </a:r>
            <a:r>
              <a:rPr sz="2400" spc="-25" dirty="0">
                <a:latin typeface="Times New Roman"/>
                <a:cs typeface="Times New Roman"/>
              </a:rPr>
              <a:t>Tension, </a:t>
            </a:r>
            <a:r>
              <a:rPr sz="2400" spc="-5" dirty="0">
                <a:latin typeface="Times New Roman"/>
                <a:cs typeface="Times New Roman"/>
              </a:rPr>
              <a:t>Compression, </a:t>
            </a:r>
            <a:r>
              <a:rPr sz="2400" spc="-20" dirty="0">
                <a:latin typeface="Times New Roman"/>
                <a:cs typeface="Times New Roman"/>
              </a:rPr>
              <a:t>Shear, Torsion,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Flexure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ts val="2590"/>
              </a:lnSpc>
              <a:spcBef>
                <a:spcPts val="635"/>
              </a:spcBef>
            </a:pPr>
            <a:r>
              <a:rPr sz="2400" spc="-5" dirty="0">
                <a:latin typeface="Times New Roman"/>
                <a:cs typeface="Times New Roman"/>
              </a:rPr>
              <a:t>Stress calculated </a:t>
            </a:r>
            <a:r>
              <a:rPr sz="2400" dirty="0">
                <a:latin typeface="Times New Roman"/>
                <a:cs typeface="Times New Roman"/>
              </a:rPr>
              <a:t>by </a:t>
            </a:r>
            <a:r>
              <a:rPr sz="2400" spc="-5" dirty="0">
                <a:latin typeface="Times New Roman"/>
                <a:cs typeface="Times New Roman"/>
              </a:rPr>
              <a:t>force </a:t>
            </a:r>
            <a:r>
              <a:rPr sz="2400" dirty="0">
                <a:latin typeface="Times New Roman"/>
                <a:cs typeface="Times New Roman"/>
              </a:rPr>
              <a:t>per unit area. </a:t>
            </a:r>
            <a:r>
              <a:rPr sz="2400" spc="-5" dirty="0">
                <a:latin typeface="Times New Roman"/>
                <a:cs typeface="Times New Roman"/>
              </a:rPr>
              <a:t>Applied force </a:t>
            </a:r>
            <a:r>
              <a:rPr sz="2400" dirty="0">
                <a:latin typeface="Times New Roman"/>
                <a:cs typeface="Times New Roman"/>
              </a:rPr>
              <a:t>divided by the  cross sectional area of the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specimen.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360045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12011" y="4431029"/>
            <a:ext cx="4217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Note: 1MPa </a:t>
            </a:r>
            <a:r>
              <a:rPr sz="2400" dirty="0">
                <a:latin typeface="Times New Roman"/>
                <a:cs typeface="Times New Roman"/>
              </a:rPr>
              <a:t>= 1 </a:t>
            </a:r>
            <a:r>
              <a:rPr sz="2400" spc="-70" dirty="0">
                <a:latin typeface="Times New Roman"/>
                <a:cs typeface="Times New Roman"/>
              </a:rPr>
              <a:t>x10</a:t>
            </a:r>
            <a:r>
              <a:rPr sz="2100" spc="-104" baseline="27777" dirty="0">
                <a:latin typeface="Times New Roman"/>
                <a:cs typeface="Times New Roman"/>
              </a:rPr>
              <a:t>6 </a:t>
            </a:r>
            <a:r>
              <a:rPr sz="2400" spc="-5" dirty="0">
                <a:latin typeface="Times New Roman"/>
                <a:cs typeface="Times New Roman"/>
              </a:rPr>
              <a:t>Pa </a:t>
            </a:r>
            <a:r>
              <a:rPr sz="2400" dirty="0">
                <a:latin typeface="Times New Roman"/>
                <a:cs typeface="Times New Roman"/>
              </a:rPr>
              <a:t>= 145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psi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481584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6240" y="3581400"/>
            <a:ext cx="4011295" cy="164592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9"/>
              </a:spcBef>
            </a:pPr>
            <a:r>
              <a:rPr sz="2400" spc="-5" dirty="0">
                <a:latin typeface="Times New Roman"/>
                <a:cs typeface="Times New Roman"/>
              </a:rPr>
              <a:t>Stress </a:t>
            </a:r>
            <a:r>
              <a:rPr sz="2400" dirty="0">
                <a:latin typeface="Times New Roman"/>
                <a:cs typeface="Times New Roman"/>
              </a:rPr>
              <a:t>units</a:t>
            </a:r>
            <a:endParaRPr sz="2400">
              <a:latin typeface="Times New Roman"/>
              <a:cs typeface="Times New Roman"/>
            </a:endParaRPr>
          </a:p>
          <a:p>
            <a:pPr marL="438150" indent="-285750">
              <a:lnSpc>
                <a:spcPct val="100000"/>
              </a:lnSpc>
              <a:spcBef>
                <a:spcPts val="309"/>
              </a:spcBef>
              <a:buChar char="–"/>
              <a:tabLst>
                <a:tab pos="437515" algn="l"/>
                <a:tab pos="438150" algn="l"/>
                <a:tab pos="2364740" algn="l"/>
              </a:tabLst>
            </a:pPr>
            <a:r>
              <a:rPr sz="2400" spc="-5" dirty="0">
                <a:latin typeface="Times New Roman"/>
                <a:cs typeface="Times New Roman"/>
              </a:rPr>
              <a:t>Pascals </a:t>
            </a:r>
            <a:r>
              <a:rPr sz="2400" dirty="0">
                <a:latin typeface="Times New Roman"/>
                <a:cs typeface="Times New Roman"/>
              </a:rPr>
              <a:t>=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=	</a:t>
            </a:r>
            <a:r>
              <a:rPr sz="2400" spc="-35" dirty="0">
                <a:latin typeface="Times New Roman"/>
                <a:cs typeface="Times New Roman"/>
              </a:rPr>
              <a:t>Newtons/m</a:t>
            </a:r>
            <a:r>
              <a:rPr sz="2100" spc="-52" baseline="27777" dirty="0">
                <a:latin typeface="Times New Roman"/>
                <a:cs typeface="Times New Roman"/>
              </a:rPr>
              <a:t>2</a:t>
            </a:r>
            <a:endParaRPr sz="2100" baseline="27777">
              <a:latin typeface="Times New Roman"/>
              <a:cs typeface="Times New Roman"/>
            </a:endParaRPr>
          </a:p>
          <a:p>
            <a:pPr marL="38100" marR="30480" indent="114300">
              <a:lnSpc>
                <a:spcPts val="3190"/>
              </a:lnSpc>
              <a:spcBef>
                <a:spcPts val="155"/>
              </a:spcBef>
              <a:buChar char="–"/>
              <a:tabLst>
                <a:tab pos="437515" algn="l"/>
                <a:tab pos="438150" algn="l"/>
              </a:tabLst>
            </a:pPr>
            <a:r>
              <a:rPr sz="2400" spc="-5" dirty="0">
                <a:latin typeface="Times New Roman"/>
                <a:cs typeface="Times New Roman"/>
              </a:rPr>
              <a:t>Pounds per square </a:t>
            </a:r>
            <a:r>
              <a:rPr sz="2400" dirty="0">
                <a:latin typeface="Times New Roman"/>
                <a:cs typeface="Times New Roman"/>
              </a:rPr>
              <a:t>inch = </a:t>
            </a:r>
            <a:r>
              <a:rPr sz="2400" spc="-5" dirty="0">
                <a:latin typeface="Times New Roman"/>
                <a:cs typeface="Times New Roman"/>
              </a:rPr>
              <a:t>Psi  Example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0540" y="5240020"/>
            <a:ext cx="8578215" cy="14541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23850" marR="39370" indent="-285750">
              <a:lnSpc>
                <a:spcPts val="2590"/>
              </a:lnSpc>
              <a:spcBef>
                <a:spcPts val="425"/>
              </a:spcBef>
              <a:tabLst>
                <a:tab pos="323215" algn="l"/>
                <a:tab pos="3375660" algn="l"/>
                <a:tab pos="4498340" algn="l"/>
              </a:tabLst>
            </a:pPr>
            <a:r>
              <a:rPr sz="3600" baseline="3472" dirty="0">
                <a:latin typeface="Times New Roman"/>
                <a:cs typeface="Times New Roman"/>
              </a:rPr>
              <a:t>–	</a:t>
            </a:r>
            <a:r>
              <a:rPr sz="2400" spc="-30" dirty="0">
                <a:latin typeface="Times New Roman"/>
                <a:cs typeface="Times New Roman"/>
              </a:rPr>
              <a:t>Wire </a:t>
            </a:r>
            <a:r>
              <a:rPr sz="2400" dirty="0">
                <a:latin typeface="Times New Roman"/>
                <a:cs typeface="Times New Roman"/>
              </a:rPr>
              <a:t>12 in long is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tied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vertically.	</a:t>
            </a:r>
            <a:r>
              <a:rPr sz="2400" dirty="0">
                <a:latin typeface="Times New Roman"/>
                <a:cs typeface="Times New Roman"/>
              </a:rPr>
              <a:t>The wire has a </a:t>
            </a:r>
            <a:r>
              <a:rPr sz="2400" spc="-5" dirty="0">
                <a:latin typeface="Times New Roman"/>
                <a:cs typeface="Times New Roman"/>
              </a:rPr>
              <a:t>diameter </a:t>
            </a:r>
            <a:r>
              <a:rPr sz="2400" dirty="0">
                <a:latin typeface="Times New Roman"/>
                <a:cs typeface="Times New Roman"/>
              </a:rPr>
              <a:t>of 0.100  in and </a:t>
            </a:r>
            <a:r>
              <a:rPr sz="2400" spc="-5" dirty="0">
                <a:latin typeface="Times New Roman"/>
                <a:cs typeface="Times New Roman"/>
              </a:rPr>
              <a:t>supports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100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lbs.	</a:t>
            </a:r>
            <a:r>
              <a:rPr sz="2400" spc="-10" dirty="0">
                <a:latin typeface="Times New Roman"/>
                <a:cs typeface="Times New Roman"/>
              </a:rPr>
              <a:t>What </a:t>
            </a:r>
            <a:r>
              <a:rPr sz="2400" dirty="0">
                <a:latin typeface="Times New Roman"/>
                <a:cs typeface="Times New Roman"/>
              </a:rPr>
              <a:t>is the </a:t>
            </a:r>
            <a:r>
              <a:rPr sz="2400" spc="-5" dirty="0">
                <a:latin typeface="Times New Roman"/>
                <a:cs typeface="Times New Roman"/>
              </a:rPr>
              <a:t>stress </a:t>
            </a:r>
            <a:r>
              <a:rPr sz="2400" dirty="0">
                <a:latin typeface="Times New Roman"/>
                <a:cs typeface="Times New Roman"/>
              </a:rPr>
              <a:t>that </a:t>
            </a:r>
            <a:r>
              <a:rPr sz="2400" spc="5" dirty="0">
                <a:latin typeface="Times New Roman"/>
                <a:cs typeface="Times New Roman"/>
              </a:rPr>
              <a:t>is</a:t>
            </a:r>
            <a:r>
              <a:rPr sz="2400" spc="-5" dirty="0">
                <a:latin typeface="Times New Roman"/>
                <a:cs typeface="Times New Roman"/>
              </a:rPr>
              <a:t> developed?</a:t>
            </a:r>
            <a:endParaRPr sz="2400">
              <a:latin typeface="Times New Roman"/>
              <a:cs typeface="Times New Roman"/>
            </a:endParaRPr>
          </a:p>
          <a:p>
            <a:pPr marL="38100">
              <a:lnSpc>
                <a:spcPts val="2735"/>
              </a:lnSpc>
              <a:spcBef>
                <a:spcPts val="275"/>
              </a:spcBef>
              <a:tabLst>
                <a:tab pos="323215" algn="l"/>
                <a:tab pos="1190625" algn="l"/>
                <a:tab pos="1501775" algn="l"/>
                <a:tab pos="2407920" algn="l"/>
                <a:tab pos="3387725" algn="l"/>
                <a:tab pos="5466080" algn="l"/>
                <a:tab pos="5757545" algn="l"/>
                <a:tab pos="6482715" algn="l"/>
                <a:tab pos="6896100" algn="l"/>
                <a:tab pos="7872095" algn="l"/>
                <a:tab pos="8367395" algn="l"/>
              </a:tabLst>
            </a:pPr>
            <a:r>
              <a:rPr sz="3600" baseline="3472" dirty="0">
                <a:latin typeface="Times New Roman"/>
                <a:cs typeface="Times New Roman"/>
              </a:rPr>
              <a:t>–	</a:t>
            </a:r>
            <a:r>
              <a:rPr sz="2400" spc="-5" dirty="0">
                <a:latin typeface="Times New Roman"/>
                <a:cs typeface="Times New Roman"/>
              </a:rPr>
              <a:t>Stress	</a:t>
            </a:r>
            <a:r>
              <a:rPr sz="2400" dirty="0">
                <a:latin typeface="Times New Roman"/>
                <a:cs typeface="Times New Roman"/>
              </a:rPr>
              <a:t>=	F/A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=	</a:t>
            </a:r>
            <a:r>
              <a:rPr sz="2400" spc="-55" dirty="0">
                <a:latin typeface="Times New Roman"/>
                <a:cs typeface="Times New Roman"/>
              </a:rPr>
              <a:t>F/</a:t>
            </a:r>
            <a:r>
              <a:rPr sz="2400" spc="-55" dirty="0">
                <a:latin typeface="Symbol"/>
                <a:cs typeface="Symbol"/>
              </a:rPr>
              <a:t></a:t>
            </a:r>
            <a:r>
              <a:rPr sz="2400" spc="-55" dirty="0">
                <a:latin typeface="Times New Roman"/>
                <a:cs typeface="Times New Roman"/>
              </a:rPr>
              <a:t>r</a:t>
            </a:r>
            <a:r>
              <a:rPr sz="2100" spc="-82" baseline="27777" dirty="0">
                <a:latin typeface="Times New Roman"/>
                <a:cs typeface="Times New Roman"/>
              </a:rPr>
              <a:t>2 </a:t>
            </a:r>
            <a:r>
              <a:rPr sz="2100" spc="89" baseline="2777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=	100/(3.1415927	*	</a:t>
            </a:r>
            <a:r>
              <a:rPr sz="2400" spc="-60" dirty="0">
                <a:latin typeface="Times New Roman"/>
                <a:cs typeface="Times New Roman"/>
              </a:rPr>
              <a:t>0.05</a:t>
            </a:r>
            <a:r>
              <a:rPr sz="2100" spc="-89" baseline="27777" dirty="0">
                <a:latin typeface="Times New Roman"/>
                <a:cs typeface="Times New Roman"/>
              </a:rPr>
              <a:t>2	</a:t>
            </a:r>
            <a:r>
              <a:rPr sz="2400" dirty="0">
                <a:latin typeface="Times New Roman"/>
                <a:cs typeface="Times New Roman"/>
              </a:rPr>
              <a:t>)=	12,739	</a:t>
            </a:r>
            <a:r>
              <a:rPr sz="2400" spc="-5" dirty="0">
                <a:latin typeface="Times New Roman"/>
                <a:cs typeface="Times New Roman"/>
              </a:rPr>
              <a:t>psi	</a:t>
            </a:r>
            <a:r>
              <a:rPr sz="2400" dirty="0">
                <a:latin typeface="Times New Roman"/>
                <a:cs typeface="Times New Roman"/>
              </a:rPr>
              <a:t>=</a:t>
            </a:r>
            <a:endParaRPr sz="2400">
              <a:latin typeface="Times New Roman"/>
              <a:cs typeface="Times New Roman"/>
            </a:endParaRPr>
          </a:p>
          <a:p>
            <a:pPr marL="323850">
              <a:lnSpc>
                <a:spcPts val="2735"/>
              </a:lnSpc>
            </a:pPr>
            <a:r>
              <a:rPr sz="2400" dirty="0">
                <a:latin typeface="Times New Roman"/>
                <a:cs typeface="Times New Roman"/>
              </a:rPr>
              <a:t>87.86</a:t>
            </a:r>
            <a:r>
              <a:rPr sz="2400" spc="-5" dirty="0">
                <a:latin typeface="Times New Roman"/>
                <a:cs typeface="Times New Roman"/>
              </a:rPr>
              <a:t> MPa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85900" y="3243579"/>
            <a:ext cx="312420" cy="0"/>
          </a:xfrm>
          <a:custGeom>
            <a:avLst/>
            <a:gdLst/>
            <a:ahLst/>
            <a:cxnLst/>
            <a:rect l="l" t="t" r="r" b="b"/>
            <a:pathLst>
              <a:path w="312419">
                <a:moveTo>
                  <a:pt x="0" y="0"/>
                </a:moveTo>
                <a:lnTo>
                  <a:pt x="312419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40510" y="3243579"/>
            <a:ext cx="248920" cy="487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00" i="1" spc="-75" dirty="0">
                <a:latin typeface="Times New Roman"/>
                <a:cs typeface="Times New Roman"/>
              </a:rPr>
              <a:t>A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6289" y="2931482"/>
            <a:ext cx="988060" cy="5010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tabLst>
                <a:tab pos="398145" algn="l"/>
              </a:tabLst>
            </a:pPr>
            <a:r>
              <a:rPr sz="3100" spc="-55" dirty="0">
                <a:latin typeface="Symbol"/>
                <a:cs typeface="Symbol"/>
              </a:rPr>
              <a:t></a:t>
            </a:r>
            <a:r>
              <a:rPr sz="3100" spc="-55" dirty="0">
                <a:latin typeface="Times New Roman"/>
                <a:cs typeface="Times New Roman"/>
              </a:rPr>
              <a:t>	</a:t>
            </a:r>
            <a:r>
              <a:rPr sz="3000" spc="-145" dirty="0">
                <a:latin typeface="Symbol"/>
                <a:cs typeface="Symbol"/>
              </a:rPr>
              <a:t></a:t>
            </a:r>
            <a:r>
              <a:rPr sz="3000" spc="245" dirty="0">
                <a:latin typeface="Times New Roman"/>
                <a:cs typeface="Times New Roman"/>
              </a:rPr>
              <a:t> </a:t>
            </a:r>
            <a:r>
              <a:rPr sz="4500" i="1" spc="-112" baseline="35185" dirty="0">
                <a:latin typeface="Times New Roman"/>
                <a:cs typeface="Times New Roman"/>
              </a:rPr>
              <a:t>F</a:t>
            </a:r>
            <a:endParaRPr sz="4500" baseline="35185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5680" y="200659"/>
            <a:ext cx="64242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BF0000"/>
                </a:solidFill>
                <a:latin typeface="Arial"/>
                <a:cs typeface="Arial"/>
              </a:rPr>
              <a:t>The engineering stress</a:t>
            </a:r>
            <a:r>
              <a:rPr sz="4400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4400" spc="-5" dirty="0">
                <a:solidFill>
                  <a:srgbClr val="BF0000"/>
                </a:solidFill>
                <a:latin typeface="Arial"/>
                <a:cs typeface="Arial"/>
              </a:rPr>
              <a:t>is: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8869" y="3669029"/>
            <a:ext cx="7287259" cy="2852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67310">
              <a:lnSpc>
                <a:spcPct val="117900"/>
              </a:lnSpc>
              <a:spcBef>
                <a:spcPts val="100"/>
              </a:spcBef>
            </a:pPr>
            <a:r>
              <a:rPr sz="2000" dirty="0">
                <a:solidFill>
                  <a:srgbClr val="BF0000"/>
                </a:solidFill>
                <a:latin typeface="Arial"/>
                <a:cs typeface="Arial"/>
              </a:rPr>
              <a:t>P </a:t>
            </a:r>
            <a:r>
              <a:rPr sz="2000" spc="-5" dirty="0">
                <a:solidFill>
                  <a:srgbClr val="BF0000"/>
                </a:solidFill>
                <a:latin typeface="Arial"/>
                <a:cs typeface="Arial"/>
              </a:rPr>
              <a:t>is the </a:t>
            </a:r>
            <a:r>
              <a:rPr sz="2000" dirty="0">
                <a:solidFill>
                  <a:srgbClr val="BF0000"/>
                </a:solidFill>
                <a:latin typeface="Arial"/>
                <a:cs typeface="Arial"/>
              </a:rPr>
              <a:t>load </a:t>
            </a:r>
            <a:r>
              <a:rPr sz="2000" spc="-5" dirty="0">
                <a:solidFill>
                  <a:srgbClr val="BF0000"/>
                </a:solidFill>
                <a:latin typeface="Arial"/>
                <a:cs typeface="Arial"/>
              </a:rPr>
              <a:t>in </a:t>
            </a:r>
            <a:r>
              <a:rPr sz="2000" dirty="0">
                <a:solidFill>
                  <a:srgbClr val="BF0000"/>
                </a:solidFill>
                <a:latin typeface="Arial"/>
                <a:cs typeface="Arial"/>
              </a:rPr>
              <a:t>lbs. Kgs. </a:t>
            </a:r>
            <a:r>
              <a:rPr sz="2000" spc="-5" dirty="0">
                <a:solidFill>
                  <a:srgbClr val="BF0000"/>
                </a:solidFill>
                <a:latin typeface="Arial"/>
                <a:cs typeface="Arial"/>
              </a:rPr>
              <a:t>Etc. on the </a:t>
            </a:r>
            <a:r>
              <a:rPr sz="2000" dirty="0">
                <a:solidFill>
                  <a:srgbClr val="BF0000"/>
                </a:solidFill>
                <a:latin typeface="Arial"/>
                <a:cs typeface="Arial"/>
              </a:rPr>
              <a:t>specimen and </a:t>
            </a:r>
            <a:r>
              <a:rPr sz="2000" spc="20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1725" spc="30" baseline="-28985" dirty="0">
                <a:solidFill>
                  <a:srgbClr val="BF0000"/>
                </a:solidFill>
                <a:latin typeface="Arial"/>
                <a:cs typeface="Arial"/>
              </a:rPr>
              <a:t>0 </a:t>
            </a:r>
            <a:r>
              <a:rPr sz="2000" dirty="0">
                <a:solidFill>
                  <a:srgbClr val="BF0000"/>
                </a:solidFill>
                <a:latin typeface="Arial"/>
                <a:cs typeface="Arial"/>
              </a:rPr>
              <a:t>is </a:t>
            </a:r>
            <a:r>
              <a:rPr sz="2000" spc="-5" dirty="0">
                <a:solidFill>
                  <a:srgbClr val="BF0000"/>
                </a:solidFill>
                <a:latin typeface="Arial"/>
                <a:cs typeface="Arial"/>
              </a:rPr>
              <a:t>the  </a:t>
            </a:r>
            <a:r>
              <a:rPr sz="2000" dirty="0">
                <a:solidFill>
                  <a:srgbClr val="BF0000"/>
                </a:solidFill>
                <a:latin typeface="Arial"/>
                <a:cs typeface="Arial"/>
              </a:rPr>
              <a:t>original cross-sectional area </a:t>
            </a:r>
            <a:r>
              <a:rPr sz="2000" spc="-5" dirty="0">
                <a:solidFill>
                  <a:srgbClr val="BF0000"/>
                </a:solidFill>
                <a:latin typeface="Arial"/>
                <a:cs typeface="Arial"/>
              </a:rPr>
              <a:t>near the center of the </a:t>
            </a:r>
            <a:r>
              <a:rPr sz="2000" dirty="0">
                <a:solidFill>
                  <a:srgbClr val="BF0000"/>
                </a:solidFill>
                <a:latin typeface="Arial"/>
                <a:cs typeface="Arial"/>
              </a:rPr>
              <a:t>specimen.</a:t>
            </a:r>
            <a:endParaRPr sz="2000">
              <a:latin typeface="Arial"/>
              <a:cs typeface="Arial"/>
            </a:endParaRPr>
          </a:p>
          <a:p>
            <a:pPr marL="38100" marR="67310">
              <a:lnSpc>
                <a:spcPts val="2410"/>
              </a:lnSpc>
              <a:spcBef>
                <a:spcPts val="70"/>
              </a:spcBef>
            </a:pPr>
            <a:r>
              <a:rPr sz="2000" dirty="0">
                <a:solidFill>
                  <a:srgbClr val="BF0000"/>
                </a:solidFill>
                <a:latin typeface="Arial"/>
                <a:cs typeface="Arial"/>
              </a:rPr>
              <a:t>On </a:t>
            </a:r>
            <a:r>
              <a:rPr sz="2000" spc="-5" dirty="0">
                <a:solidFill>
                  <a:srgbClr val="BF0000"/>
                </a:solidFill>
                <a:latin typeface="Arial"/>
                <a:cs typeface="Arial"/>
              </a:rPr>
              <a:t>the other </a:t>
            </a:r>
            <a:r>
              <a:rPr sz="2000" dirty="0">
                <a:solidFill>
                  <a:srgbClr val="BF0000"/>
                </a:solidFill>
                <a:latin typeface="Arial"/>
                <a:cs typeface="Arial"/>
              </a:rPr>
              <a:t>hand, </a:t>
            </a:r>
            <a:r>
              <a:rPr sz="2000" spc="-5" dirty="0">
                <a:solidFill>
                  <a:srgbClr val="BF0000"/>
                </a:solidFill>
                <a:latin typeface="Arial"/>
                <a:cs typeface="Arial"/>
              </a:rPr>
              <a:t>the true stress </a:t>
            </a:r>
            <a:r>
              <a:rPr sz="2000" dirty="0">
                <a:solidFill>
                  <a:srgbClr val="BF0000"/>
                </a:solidFill>
                <a:latin typeface="Arial"/>
                <a:cs typeface="Arial"/>
              </a:rPr>
              <a:t>is </a:t>
            </a:r>
            <a:r>
              <a:rPr sz="2000" spc="-5" dirty="0">
                <a:solidFill>
                  <a:srgbClr val="BF0000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BF0000"/>
                </a:solidFill>
                <a:latin typeface="Arial"/>
                <a:cs typeface="Arial"/>
              </a:rPr>
              <a:t>load </a:t>
            </a:r>
            <a:r>
              <a:rPr sz="2000" spc="-5" dirty="0">
                <a:solidFill>
                  <a:srgbClr val="BF0000"/>
                </a:solidFill>
                <a:latin typeface="Arial"/>
                <a:cs typeface="Arial"/>
              </a:rPr>
              <a:t>divided </a:t>
            </a:r>
            <a:r>
              <a:rPr sz="2000" dirty="0">
                <a:solidFill>
                  <a:srgbClr val="BF0000"/>
                </a:solidFill>
                <a:latin typeface="Arial"/>
                <a:cs typeface="Arial"/>
              </a:rPr>
              <a:t>by </a:t>
            </a:r>
            <a:r>
              <a:rPr sz="2000" spc="-5" dirty="0">
                <a:solidFill>
                  <a:srgbClr val="BF0000"/>
                </a:solidFill>
                <a:latin typeface="Arial"/>
                <a:cs typeface="Arial"/>
              </a:rPr>
              <a:t>the true  </a:t>
            </a:r>
            <a:r>
              <a:rPr sz="2000" dirty="0">
                <a:solidFill>
                  <a:srgbClr val="BF0000"/>
                </a:solidFill>
                <a:latin typeface="Arial"/>
                <a:cs typeface="Arial"/>
              </a:rPr>
              <a:t>area, </a:t>
            </a:r>
            <a:r>
              <a:rPr sz="2000" spc="-5" dirty="0">
                <a:solidFill>
                  <a:srgbClr val="BF0000"/>
                </a:solidFill>
                <a:latin typeface="Arial"/>
                <a:cs typeface="Arial"/>
              </a:rPr>
              <a:t>which </a:t>
            </a:r>
            <a:r>
              <a:rPr sz="2000" dirty="0">
                <a:solidFill>
                  <a:srgbClr val="BF0000"/>
                </a:solidFill>
                <a:latin typeface="Arial"/>
                <a:cs typeface="Arial"/>
              </a:rPr>
              <a:t>continues </a:t>
            </a:r>
            <a:r>
              <a:rPr sz="2000" spc="-5" dirty="0">
                <a:solidFill>
                  <a:srgbClr val="BF0000"/>
                </a:solidFill>
                <a:latin typeface="Arial"/>
                <a:cs typeface="Arial"/>
              </a:rPr>
              <a:t>to be </a:t>
            </a:r>
            <a:r>
              <a:rPr sz="2000" dirty="0">
                <a:solidFill>
                  <a:srgbClr val="BF0000"/>
                </a:solidFill>
                <a:latin typeface="Arial"/>
                <a:cs typeface="Arial"/>
              </a:rPr>
              <a:t>smaller by </a:t>
            </a:r>
            <a:r>
              <a:rPr sz="2000" spc="-5" dirty="0">
                <a:solidFill>
                  <a:srgbClr val="BF0000"/>
                </a:solidFill>
                <a:latin typeface="Arial"/>
                <a:cs typeface="Arial"/>
              </a:rPr>
              <a:t>the tensile</a:t>
            </a:r>
            <a:r>
              <a:rPr sz="2000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BF0000"/>
                </a:solidFill>
                <a:latin typeface="Arial"/>
                <a:cs typeface="Arial"/>
              </a:rPr>
              <a:t>load.</a:t>
            </a:r>
            <a:endParaRPr sz="2000">
              <a:latin typeface="Arial"/>
              <a:cs typeface="Arial"/>
            </a:endParaRPr>
          </a:p>
          <a:p>
            <a:pPr marL="38100">
              <a:lnSpc>
                <a:spcPts val="2320"/>
              </a:lnSpc>
            </a:pPr>
            <a:r>
              <a:rPr sz="2000" spc="-5" dirty="0">
                <a:solidFill>
                  <a:srgbClr val="BF0000"/>
                </a:solidFill>
                <a:latin typeface="Arial"/>
                <a:cs typeface="Arial"/>
              </a:rPr>
              <a:t>The true </a:t>
            </a:r>
            <a:r>
              <a:rPr sz="2000" dirty="0">
                <a:solidFill>
                  <a:srgbClr val="BF0000"/>
                </a:solidFill>
                <a:latin typeface="Arial"/>
                <a:cs typeface="Arial"/>
              </a:rPr>
              <a:t>stress </a:t>
            </a:r>
            <a:r>
              <a:rPr sz="2000" spc="-5" dirty="0">
                <a:solidFill>
                  <a:srgbClr val="BF0000"/>
                </a:solidFill>
                <a:latin typeface="Arial"/>
                <a:cs typeface="Arial"/>
              </a:rPr>
              <a:t>continues to </a:t>
            </a:r>
            <a:r>
              <a:rPr sz="2000" dirty="0">
                <a:solidFill>
                  <a:srgbClr val="BF0000"/>
                </a:solidFill>
                <a:latin typeface="Arial"/>
                <a:cs typeface="Arial"/>
              </a:rPr>
              <a:t>increase </a:t>
            </a:r>
            <a:r>
              <a:rPr sz="2000" spc="-5" dirty="0">
                <a:solidFill>
                  <a:srgbClr val="BF0000"/>
                </a:solidFill>
                <a:latin typeface="Arial"/>
                <a:cs typeface="Arial"/>
              </a:rPr>
              <a:t>to the </a:t>
            </a:r>
            <a:r>
              <a:rPr sz="2000" dirty="0">
                <a:solidFill>
                  <a:srgbClr val="BF0000"/>
                </a:solidFill>
                <a:latin typeface="Arial"/>
                <a:cs typeface="Arial"/>
              </a:rPr>
              <a:t>point </a:t>
            </a:r>
            <a:r>
              <a:rPr sz="2000" spc="-5" dirty="0">
                <a:solidFill>
                  <a:srgbClr val="BF0000"/>
                </a:solidFill>
                <a:latin typeface="Arial"/>
                <a:cs typeface="Arial"/>
              </a:rPr>
              <a:t>of </a:t>
            </a:r>
            <a:r>
              <a:rPr sz="2000" dirty="0">
                <a:solidFill>
                  <a:srgbClr val="BF0000"/>
                </a:solidFill>
                <a:latin typeface="Arial"/>
                <a:cs typeface="Arial"/>
              </a:rPr>
              <a:t>fracture,</a:t>
            </a:r>
            <a:endParaRPr sz="2000">
              <a:latin typeface="Arial"/>
              <a:cs typeface="Arial"/>
            </a:endParaRPr>
          </a:p>
          <a:p>
            <a:pPr marL="38100" marR="302895">
              <a:lnSpc>
                <a:spcPct val="100000"/>
              </a:lnSpc>
            </a:pPr>
            <a:r>
              <a:rPr sz="2000" spc="-5" dirty="0">
                <a:solidFill>
                  <a:srgbClr val="BF0000"/>
                </a:solidFill>
                <a:latin typeface="Arial"/>
                <a:cs typeface="Arial"/>
              </a:rPr>
              <a:t>while the </a:t>
            </a:r>
            <a:r>
              <a:rPr sz="2000" dirty="0">
                <a:solidFill>
                  <a:srgbClr val="BF0000"/>
                </a:solidFill>
                <a:latin typeface="Arial"/>
                <a:cs typeface="Arial"/>
              </a:rPr>
              <a:t>engineering stress decreases </a:t>
            </a:r>
            <a:r>
              <a:rPr sz="2000" spc="-5" dirty="0">
                <a:solidFill>
                  <a:srgbClr val="BF0000"/>
                </a:solidFill>
                <a:latin typeface="Arial"/>
                <a:cs typeface="Arial"/>
              </a:rPr>
              <a:t>to the </a:t>
            </a:r>
            <a:r>
              <a:rPr sz="2000" dirty="0">
                <a:solidFill>
                  <a:srgbClr val="BF0000"/>
                </a:solidFill>
                <a:latin typeface="Arial"/>
                <a:cs typeface="Arial"/>
              </a:rPr>
              <a:t>point of </a:t>
            </a:r>
            <a:r>
              <a:rPr sz="2000" spc="-5" dirty="0">
                <a:solidFill>
                  <a:srgbClr val="BF0000"/>
                </a:solidFill>
                <a:latin typeface="Arial"/>
                <a:cs typeface="Arial"/>
              </a:rPr>
              <a:t>fracture  </a:t>
            </a:r>
            <a:r>
              <a:rPr sz="2000" dirty="0">
                <a:solidFill>
                  <a:srgbClr val="BF0000"/>
                </a:solidFill>
                <a:latin typeface="Arial"/>
                <a:cs typeface="Arial"/>
              </a:rPr>
              <a:t>due </a:t>
            </a:r>
            <a:r>
              <a:rPr sz="2000" spc="-5" dirty="0">
                <a:solidFill>
                  <a:srgbClr val="BF0000"/>
                </a:solidFill>
                <a:latin typeface="Arial"/>
                <a:cs typeface="Arial"/>
              </a:rPr>
              <a:t>to the </a:t>
            </a:r>
            <a:r>
              <a:rPr sz="2000" dirty="0">
                <a:solidFill>
                  <a:srgbClr val="BF0000"/>
                </a:solidFill>
                <a:latin typeface="Arial"/>
                <a:cs typeface="Arial"/>
              </a:rPr>
              <a:t>increasing load and </a:t>
            </a:r>
            <a:r>
              <a:rPr sz="2000" spc="-5" dirty="0">
                <a:solidFill>
                  <a:srgbClr val="BF0000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BF0000"/>
                </a:solidFill>
                <a:latin typeface="Arial"/>
                <a:cs typeface="Arial"/>
              </a:rPr>
              <a:t>constant cross-sectional  area.</a:t>
            </a:r>
            <a:endParaRPr sz="2000">
              <a:latin typeface="Arial"/>
              <a:cs typeface="Arial"/>
            </a:endParaRPr>
          </a:p>
          <a:p>
            <a:pPr marR="30480" algn="r">
              <a:lnSpc>
                <a:spcPct val="100000"/>
              </a:lnSpc>
              <a:spcBef>
                <a:spcPts val="509"/>
              </a:spcBef>
            </a:pPr>
            <a:r>
              <a:rPr sz="1400" spc="5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09490" y="2581910"/>
            <a:ext cx="1003300" cy="0"/>
          </a:xfrm>
          <a:custGeom>
            <a:avLst/>
            <a:gdLst/>
            <a:ahLst/>
            <a:cxnLst/>
            <a:rect l="l" t="t" r="r" b="b"/>
            <a:pathLst>
              <a:path w="1003300">
                <a:moveTo>
                  <a:pt x="0" y="0"/>
                </a:moveTo>
                <a:lnTo>
                  <a:pt x="1003300" y="0"/>
                </a:lnTo>
              </a:path>
            </a:pathLst>
          </a:custGeom>
          <a:ln w="355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06009" y="2595879"/>
            <a:ext cx="815340" cy="972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6200" i="1" spc="110" dirty="0">
                <a:latin typeface="Times New Roman"/>
                <a:cs typeface="Times New Roman"/>
              </a:rPr>
              <a:t>A</a:t>
            </a:r>
            <a:r>
              <a:rPr sz="5400" spc="165" baseline="-23919" dirty="0">
                <a:latin typeface="Times New Roman"/>
                <a:cs typeface="Times New Roman"/>
              </a:rPr>
              <a:t>0</a:t>
            </a:r>
            <a:endParaRPr sz="5400" baseline="-23919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48329" y="1928734"/>
            <a:ext cx="2493645" cy="1030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1898014" algn="l"/>
              </a:tabLst>
            </a:pPr>
            <a:r>
              <a:rPr sz="6600" b="0" spc="1000" dirty="0">
                <a:latin typeface="Symbol"/>
                <a:cs typeface="Symbol"/>
              </a:rPr>
              <a:t></a:t>
            </a:r>
            <a:r>
              <a:rPr sz="6600" b="0" spc="445" dirty="0">
                <a:latin typeface="Times New Roman"/>
                <a:cs typeface="Times New Roman"/>
              </a:rPr>
              <a:t> </a:t>
            </a:r>
            <a:r>
              <a:rPr sz="6200" b="0" spc="1130" dirty="0">
                <a:latin typeface="Symbol"/>
                <a:cs typeface="Symbol"/>
              </a:rPr>
              <a:t></a:t>
            </a:r>
            <a:r>
              <a:rPr sz="6200" b="0" spc="1130" dirty="0">
                <a:latin typeface="Times New Roman"/>
                <a:cs typeface="Times New Roman"/>
              </a:rPr>
              <a:t>	</a:t>
            </a:r>
            <a:r>
              <a:rPr sz="9300" b="0" i="1" spc="885" baseline="35394" dirty="0">
                <a:latin typeface="Times New Roman"/>
                <a:cs typeface="Times New Roman"/>
              </a:rPr>
              <a:t>P</a:t>
            </a:r>
            <a:endParaRPr sz="9300" baseline="35394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84929" y="278129"/>
            <a:ext cx="1116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solidFill>
                  <a:srgbClr val="000099"/>
                </a:solidFill>
                <a:latin typeface="Times New Roman"/>
                <a:cs typeface="Times New Roman"/>
              </a:rPr>
              <a:t>S</a:t>
            </a:r>
            <a:r>
              <a:rPr sz="3600" b="0" spc="-15" dirty="0">
                <a:solidFill>
                  <a:srgbClr val="000099"/>
                </a:solidFill>
                <a:latin typeface="Times New Roman"/>
                <a:cs typeface="Times New Roman"/>
              </a:rPr>
              <a:t>t</a:t>
            </a:r>
            <a:r>
              <a:rPr sz="3600" b="0" dirty="0">
                <a:solidFill>
                  <a:srgbClr val="000099"/>
                </a:solidFill>
                <a:latin typeface="Times New Roman"/>
                <a:cs typeface="Times New Roman"/>
              </a:rPr>
              <a:t>rain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2869" y="1680209"/>
            <a:ext cx="4023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Strain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=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Measure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of</a:t>
            </a:r>
            <a:r>
              <a:rPr sz="2400" spc="-1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deformation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81800" y="2667000"/>
            <a:ext cx="990600" cy="3429000"/>
          </a:xfrm>
          <a:custGeom>
            <a:avLst/>
            <a:gdLst/>
            <a:ahLst/>
            <a:cxnLst/>
            <a:rect l="l" t="t" r="r" b="b"/>
            <a:pathLst>
              <a:path w="990600" h="3429000">
                <a:moveTo>
                  <a:pt x="990600" y="0"/>
                </a:moveTo>
                <a:lnTo>
                  <a:pt x="0" y="0"/>
                </a:lnTo>
                <a:lnTo>
                  <a:pt x="0" y="3429000"/>
                </a:lnTo>
                <a:lnTo>
                  <a:pt x="990600" y="3429000"/>
                </a:lnTo>
                <a:lnTo>
                  <a:pt x="990600" y="0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81800" y="2667000"/>
            <a:ext cx="990600" cy="3429000"/>
          </a:xfrm>
          <a:custGeom>
            <a:avLst/>
            <a:gdLst/>
            <a:ahLst/>
            <a:cxnLst/>
            <a:rect l="l" t="t" r="r" b="b"/>
            <a:pathLst>
              <a:path w="990600" h="3429000">
                <a:moveTo>
                  <a:pt x="495300" y="3429000"/>
                </a:moveTo>
                <a:lnTo>
                  <a:pt x="0" y="3429000"/>
                </a:lnTo>
                <a:lnTo>
                  <a:pt x="0" y="0"/>
                </a:lnTo>
                <a:lnTo>
                  <a:pt x="990600" y="0"/>
                </a:lnTo>
                <a:lnTo>
                  <a:pt x="990600" y="3429000"/>
                </a:lnTo>
                <a:lnTo>
                  <a:pt x="495300" y="3429000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77000" y="2667000"/>
            <a:ext cx="1295400" cy="304800"/>
          </a:xfrm>
          <a:custGeom>
            <a:avLst/>
            <a:gdLst/>
            <a:ahLst/>
            <a:cxnLst/>
            <a:rect l="l" t="t" r="r" b="b"/>
            <a:pathLst>
              <a:path w="1295400" h="304800">
                <a:moveTo>
                  <a:pt x="1295400" y="0"/>
                </a:moveTo>
                <a:lnTo>
                  <a:pt x="323850" y="0"/>
                </a:lnTo>
                <a:lnTo>
                  <a:pt x="0" y="304800"/>
                </a:lnTo>
                <a:lnTo>
                  <a:pt x="971550" y="304800"/>
                </a:lnTo>
                <a:lnTo>
                  <a:pt x="1295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77000" y="2667000"/>
            <a:ext cx="1295400" cy="304800"/>
          </a:xfrm>
          <a:custGeom>
            <a:avLst/>
            <a:gdLst/>
            <a:ahLst/>
            <a:cxnLst/>
            <a:rect l="l" t="t" r="r" b="b"/>
            <a:pathLst>
              <a:path w="1295400" h="304800">
                <a:moveTo>
                  <a:pt x="323850" y="0"/>
                </a:moveTo>
                <a:lnTo>
                  <a:pt x="1295400" y="0"/>
                </a:lnTo>
                <a:lnTo>
                  <a:pt x="971550" y="304800"/>
                </a:lnTo>
                <a:lnTo>
                  <a:pt x="0" y="304800"/>
                </a:lnTo>
                <a:lnTo>
                  <a:pt x="323850" y="0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77000" y="6096000"/>
            <a:ext cx="1295400" cy="304800"/>
          </a:xfrm>
          <a:custGeom>
            <a:avLst/>
            <a:gdLst/>
            <a:ahLst/>
            <a:cxnLst/>
            <a:rect l="l" t="t" r="r" b="b"/>
            <a:pathLst>
              <a:path w="1295400" h="304800">
                <a:moveTo>
                  <a:pt x="1295400" y="0"/>
                </a:moveTo>
                <a:lnTo>
                  <a:pt x="323850" y="0"/>
                </a:lnTo>
                <a:lnTo>
                  <a:pt x="0" y="304800"/>
                </a:lnTo>
                <a:lnTo>
                  <a:pt x="971550" y="304800"/>
                </a:lnTo>
                <a:lnTo>
                  <a:pt x="1295400" y="0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77000" y="2971800"/>
            <a:ext cx="990600" cy="3429000"/>
          </a:xfrm>
          <a:custGeom>
            <a:avLst/>
            <a:gdLst/>
            <a:ahLst/>
            <a:cxnLst/>
            <a:rect l="l" t="t" r="r" b="b"/>
            <a:pathLst>
              <a:path w="990600" h="3429000">
                <a:moveTo>
                  <a:pt x="990600" y="0"/>
                </a:moveTo>
                <a:lnTo>
                  <a:pt x="0" y="0"/>
                </a:lnTo>
                <a:lnTo>
                  <a:pt x="0" y="3429000"/>
                </a:lnTo>
                <a:lnTo>
                  <a:pt x="990600" y="3429000"/>
                </a:lnTo>
                <a:lnTo>
                  <a:pt x="990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77000" y="2971800"/>
            <a:ext cx="990600" cy="3429000"/>
          </a:xfrm>
          <a:custGeom>
            <a:avLst/>
            <a:gdLst/>
            <a:ahLst/>
            <a:cxnLst/>
            <a:rect l="l" t="t" r="r" b="b"/>
            <a:pathLst>
              <a:path w="990600" h="3429000">
                <a:moveTo>
                  <a:pt x="495300" y="3429000"/>
                </a:moveTo>
                <a:lnTo>
                  <a:pt x="0" y="3429000"/>
                </a:lnTo>
                <a:lnTo>
                  <a:pt x="0" y="0"/>
                </a:lnTo>
                <a:lnTo>
                  <a:pt x="990600" y="0"/>
                </a:lnTo>
                <a:lnTo>
                  <a:pt x="990600" y="3429000"/>
                </a:lnTo>
                <a:lnTo>
                  <a:pt x="495300" y="3429000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34200" y="2217420"/>
            <a:ext cx="0" cy="525780"/>
          </a:xfrm>
          <a:custGeom>
            <a:avLst/>
            <a:gdLst/>
            <a:ahLst/>
            <a:cxnLst/>
            <a:rect l="l" t="t" r="r" b="b"/>
            <a:pathLst>
              <a:path h="525780">
                <a:moveTo>
                  <a:pt x="0" y="525779"/>
                </a:moveTo>
                <a:lnTo>
                  <a:pt x="0" y="0"/>
                </a:lnTo>
              </a:path>
            </a:pathLst>
          </a:custGeom>
          <a:ln w="5715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49109" y="205740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5090" y="0"/>
                </a:moveTo>
                <a:lnTo>
                  <a:pt x="0" y="171450"/>
                </a:lnTo>
                <a:lnTo>
                  <a:pt x="171450" y="171450"/>
                </a:lnTo>
                <a:lnTo>
                  <a:pt x="85090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81800" y="2369820"/>
            <a:ext cx="0" cy="525780"/>
          </a:xfrm>
          <a:custGeom>
            <a:avLst/>
            <a:gdLst/>
            <a:ahLst/>
            <a:cxnLst/>
            <a:rect l="l" t="t" r="r" b="b"/>
            <a:pathLst>
              <a:path h="525780">
                <a:moveTo>
                  <a:pt x="0" y="525779"/>
                </a:moveTo>
                <a:lnTo>
                  <a:pt x="0" y="0"/>
                </a:lnTo>
              </a:path>
            </a:pathLst>
          </a:custGeom>
          <a:ln w="5715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95440" y="2209800"/>
            <a:ext cx="172720" cy="171450"/>
          </a:xfrm>
          <a:custGeom>
            <a:avLst/>
            <a:gdLst/>
            <a:ahLst/>
            <a:cxnLst/>
            <a:rect l="l" t="t" r="r" b="b"/>
            <a:pathLst>
              <a:path w="172720" h="171450">
                <a:moveTo>
                  <a:pt x="86359" y="0"/>
                </a:moveTo>
                <a:lnTo>
                  <a:pt x="0" y="171450"/>
                </a:lnTo>
                <a:lnTo>
                  <a:pt x="172719" y="171450"/>
                </a:lnTo>
                <a:lnTo>
                  <a:pt x="86359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86600" y="2369820"/>
            <a:ext cx="0" cy="525780"/>
          </a:xfrm>
          <a:custGeom>
            <a:avLst/>
            <a:gdLst/>
            <a:ahLst/>
            <a:cxnLst/>
            <a:rect l="l" t="t" r="r" b="b"/>
            <a:pathLst>
              <a:path h="525780">
                <a:moveTo>
                  <a:pt x="0" y="525779"/>
                </a:moveTo>
                <a:lnTo>
                  <a:pt x="0" y="0"/>
                </a:lnTo>
              </a:path>
            </a:pathLst>
          </a:custGeom>
          <a:ln w="5715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01509" y="220980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5090" y="0"/>
                </a:moveTo>
                <a:lnTo>
                  <a:pt x="0" y="171450"/>
                </a:lnTo>
                <a:lnTo>
                  <a:pt x="171450" y="171450"/>
                </a:lnTo>
                <a:lnTo>
                  <a:pt x="85090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39000" y="2217420"/>
            <a:ext cx="0" cy="525780"/>
          </a:xfrm>
          <a:custGeom>
            <a:avLst/>
            <a:gdLst/>
            <a:ahLst/>
            <a:cxnLst/>
            <a:rect l="l" t="t" r="r" b="b"/>
            <a:pathLst>
              <a:path h="525780">
                <a:moveTo>
                  <a:pt x="0" y="525779"/>
                </a:moveTo>
                <a:lnTo>
                  <a:pt x="0" y="0"/>
                </a:lnTo>
              </a:path>
            </a:pathLst>
          </a:custGeom>
          <a:ln w="5715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52640" y="2057400"/>
            <a:ext cx="172720" cy="171450"/>
          </a:xfrm>
          <a:custGeom>
            <a:avLst/>
            <a:gdLst/>
            <a:ahLst/>
            <a:cxnLst/>
            <a:rect l="l" t="t" r="r" b="b"/>
            <a:pathLst>
              <a:path w="172720" h="171450">
                <a:moveTo>
                  <a:pt x="86359" y="0"/>
                </a:moveTo>
                <a:lnTo>
                  <a:pt x="0" y="171450"/>
                </a:lnTo>
                <a:lnTo>
                  <a:pt x="172719" y="171450"/>
                </a:lnTo>
                <a:lnTo>
                  <a:pt x="86359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91400" y="2369820"/>
            <a:ext cx="0" cy="525780"/>
          </a:xfrm>
          <a:custGeom>
            <a:avLst/>
            <a:gdLst/>
            <a:ahLst/>
            <a:cxnLst/>
            <a:rect l="l" t="t" r="r" b="b"/>
            <a:pathLst>
              <a:path h="525780">
                <a:moveTo>
                  <a:pt x="0" y="525779"/>
                </a:moveTo>
                <a:lnTo>
                  <a:pt x="0" y="0"/>
                </a:lnTo>
              </a:path>
            </a:pathLst>
          </a:custGeom>
          <a:ln w="5715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06309" y="220980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5090" y="0"/>
                </a:moveTo>
                <a:lnTo>
                  <a:pt x="0" y="171450"/>
                </a:lnTo>
                <a:lnTo>
                  <a:pt x="171450" y="171450"/>
                </a:lnTo>
                <a:lnTo>
                  <a:pt x="85090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43800" y="2217420"/>
            <a:ext cx="0" cy="525780"/>
          </a:xfrm>
          <a:custGeom>
            <a:avLst/>
            <a:gdLst/>
            <a:ahLst/>
            <a:cxnLst/>
            <a:rect l="l" t="t" r="r" b="b"/>
            <a:pathLst>
              <a:path h="525780">
                <a:moveTo>
                  <a:pt x="0" y="525779"/>
                </a:moveTo>
                <a:lnTo>
                  <a:pt x="0" y="0"/>
                </a:lnTo>
              </a:path>
            </a:pathLst>
          </a:custGeom>
          <a:ln w="5715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58709" y="205740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5090" y="0"/>
                </a:moveTo>
                <a:lnTo>
                  <a:pt x="0" y="171450"/>
                </a:lnTo>
                <a:lnTo>
                  <a:pt x="171450" y="171450"/>
                </a:lnTo>
                <a:lnTo>
                  <a:pt x="85090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555230" y="1634490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6600"/>
                </a:solidFill>
                <a:latin typeface="Times New Roman"/>
                <a:cs typeface="Times New Roman"/>
              </a:rPr>
              <a:t>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55970" y="2899409"/>
            <a:ext cx="245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6600"/>
                </a:solidFill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172200" y="2929889"/>
            <a:ext cx="355600" cy="118110"/>
          </a:xfrm>
          <a:custGeom>
            <a:avLst/>
            <a:gdLst/>
            <a:ahLst/>
            <a:cxnLst/>
            <a:rect l="l" t="t" r="r" b="b"/>
            <a:pathLst>
              <a:path w="355600" h="118110">
                <a:moveTo>
                  <a:pt x="0" y="118110"/>
                </a:moveTo>
                <a:lnTo>
                  <a:pt x="355600" y="0"/>
                </a:lnTo>
              </a:path>
            </a:pathLst>
          </a:custGeom>
          <a:ln w="381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02400" y="2877820"/>
            <a:ext cx="127000" cy="107950"/>
          </a:xfrm>
          <a:custGeom>
            <a:avLst/>
            <a:gdLst/>
            <a:ahLst/>
            <a:cxnLst/>
            <a:rect l="l" t="t" r="r" b="b"/>
            <a:pathLst>
              <a:path w="127000" h="107950">
                <a:moveTo>
                  <a:pt x="0" y="0"/>
                </a:moveTo>
                <a:lnTo>
                  <a:pt x="36829" y="107950"/>
                </a:lnTo>
                <a:lnTo>
                  <a:pt x="127000" y="17779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001000" y="2670810"/>
            <a:ext cx="0" cy="297180"/>
          </a:xfrm>
          <a:custGeom>
            <a:avLst/>
            <a:gdLst/>
            <a:ahLst/>
            <a:cxnLst/>
            <a:rect l="l" t="t" r="r" b="b"/>
            <a:pathLst>
              <a:path h="297180">
                <a:moveTo>
                  <a:pt x="0" y="0"/>
                </a:moveTo>
                <a:lnTo>
                  <a:pt x="0" y="297179"/>
                </a:lnTo>
              </a:path>
            </a:pathLst>
          </a:custGeom>
          <a:ln w="2794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59090" y="2590800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90" h="85089">
                <a:moveTo>
                  <a:pt x="41909" y="0"/>
                </a:moveTo>
                <a:lnTo>
                  <a:pt x="0" y="85089"/>
                </a:lnTo>
                <a:lnTo>
                  <a:pt x="85089" y="85089"/>
                </a:lnTo>
                <a:lnTo>
                  <a:pt x="41909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959090" y="2962910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90" h="85089">
                <a:moveTo>
                  <a:pt x="85089" y="0"/>
                </a:moveTo>
                <a:lnTo>
                  <a:pt x="0" y="0"/>
                </a:lnTo>
                <a:lnTo>
                  <a:pt x="41909" y="85089"/>
                </a:lnTo>
                <a:lnTo>
                  <a:pt x="85089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131809" y="2594609"/>
            <a:ext cx="397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6600"/>
                </a:solidFill>
                <a:latin typeface="Symbol"/>
                <a:cs typeface="Symbol"/>
              </a:rPr>
              <a:t></a:t>
            </a:r>
            <a:r>
              <a:rPr sz="2400" dirty="0">
                <a:solidFill>
                  <a:srgbClr val="006600"/>
                </a:solidFill>
                <a:latin typeface="Times New Roman"/>
                <a:cs typeface="Times New Roman"/>
              </a:rPr>
              <a:t>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686800" y="2697479"/>
            <a:ext cx="0" cy="3291840"/>
          </a:xfrm>
          <a:custGeom>
            <a:avLst/>
            <a:gdLst/>
            <a:ahLst/>
            <a:cxnLst/>
            <a:rect l="l" t="t" r="r" b="b"/>
            <a:pathLst>
              <a:path h="3291840">
                <a:moveTo>
                  <a:pt x="0" y="0"/>
                </a:moveTo>
                <a:lnTo>
                  <a:pt x="0" y="3291840"/>
                </a:lnTo>
              </a:path>
            </a:pathLst>
          </a:custGeom>
          <a:ln w="381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629650" y="25908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5715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57150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629650" y="59817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5715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148319" y="4301490"/>
            <a:ext cx="212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6600"/>
                </a:solidFill>
                <a:latin typeface="Times New Roman"/>
                <a:cs typeface="Times New Roman"/>
              </a:rPr>
              <a:t>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189479" y="2527300"/>
            <a:ext cx="17576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00" i="1" spc="-15" dirty="0">
                <a:solidFill>
                  <a:srgbClr val="00007F"/>
                </a:solidFill>
                <a:latin typeface="Times New Roman"/>
                <a:cs typeface="Times New Roman"/>
              </a:rPr>
              <a:t>Strain </a:t>
            </a:r>
            <a:r>
              <a:rPr sz="2800" dirty="0">
                <a:solidFill>
                  <a:srgbClr val="00007F"/>
                </a:solidFill>
                <a:latin typeface="Symbol"/>
                <a:cs typeface="Symbol"/>
              </a:rPr>
              <a:t></a:t>
            </a:r>
            <a:r>
              <a:rPr sz="2800" spc="22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4200" spc="-22" baseline="35714" dirty="0">
                <a:solidFill>
                  <a:srgbClr val="00007F"/>
                </a:solidFill>
                <a:latin typeface="Symbol"/>
                <a:cs typeface="Symbol"/>
              </a:rPr>
              <a:t></a:t>
            </a:r>
            <a:r>
              <a:rPr sz="4200" i="1" spc="-22" baseline="35714" dirty="0">
                <a:solidFill>
                  <a:srgbClr val="00007F"/>
                </a:solidFill>
                <a:latin typeface="Times New Roman"/>
                <a:cs typeface="Times New Roman"/>
              </a:rPr>
              <a:t>L</a:t>
            </a:r>
            <a:endParaRPr sz="4200" baseline="35714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594100" y="2796540"/>
            <a:ext cx="2235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i="1" dirty="0">
                <a:solidFill>
                  <a:srgbClr val="00007F"/>
                </a:solidFill>
                <a:latin typeface="Times New Roman"/>
                <a:cs typeface="Times New Roman"/>
              </a:rPr>
              <a:t>L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474720" y="2799079"/>
            <a:ext cx="458470" cy="0"/>
          </a:xfrm>
          <a:custGeom>
            <a:avLst/>
            <a:gdLst/>
            <a:ahLst/>
            <a:cxnLst/>
            <a:rect l="l" t="t" r="r" b="b"/>
            <a:pathLst>
              <a:path w="458470">
                <a:moveTo>
                  <a:pt x="0" y="0"/>
                </a:moveTo>
                <a:lnTo>
                  <a:pt x="458469" y="0"/>
                </a:lnTo>
              </a:path>
            </a:pathLst>
          </a:custGeom>
          <a:ln w="17780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14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5518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14470" y="170179"/>
            <a:ext cx="1116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99"/>
                </a:solidFill>
                <a:latin typeface="Times New Roman"/>
                <a:cs typeface="Times New Roman"/>
              </a:rPr>
              <a:t>S</a:t>
            </a:r>
            <a:r>
              <a:rPr sz="3600" spc="-10" dirty="0">
                <a:solidFill>
                  <a:srgbClr val="000099"/>
                </a:solidFill>
                <a:latin typeface="Times New Roman"/>
                <a:cs typeface="Times New Roman"/>
              </a:rPr>
              <a:t>t</a:t>
            </a:r>
            <a:r>
              <a:rPr sz="3600" spc="5" dirty="0">
                <a:solidFill>
                  <a:srgbClr val="000099"/>
                </a:solidFill>
                <a:latin typeface="Times New Roman"/>
                <a:cs typeface="Times New Roman"/>
              </a:rPr>
              <a:t>r</a:t>
            </a:r>
            <a:r>
              <a:rPr sz="3600" spc="-10" dirty="0">
                <a:solidFill>
                  <a:srgbClr val="000099"/>
                </a:solidFill>
                <a:latin typeface="Times New Roman"/>
                <a:cs typeface="Times New Roman"/>
              </a:rPr>
              <a:t>a</a:t>
            </a:r>
            <a:r>
              <a:rPr sz="3600" spc="-5" dirty="0">
                <a:solidFill>
                  <a:srgbClr val="000099"/>
                </a:solidFill>
                <a:latin typeface="Times New Roman"/>
                <a:cs typeface="Times New Roman"/>
              </a:rPr>
              <a:t>in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981709"/>
            <a:ext cx="12382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Times New Roman"/>
                <a:cs typeface="Times New Roman"/>
              </a:rPr>
              <a:t>•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1653540"/>
            <a:ext cx="12382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Times New Roman"/>
                <a:cs typeface="Times New Roman"/>
              </a:rPr>
              <a:t>•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999490"/>
            <a:ext cx="8638540" cy="133477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>
              <a:lnSpc>
                <a:spcPts val="2370"/>
              </a:lnSpc>
              <a:spcBef>
                <a:spcPts val="405"/>
              </a:spcBef>
            </a:pP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Strain</a:t>
            </a:r>
            <a:r>
              <a:rPr sz="2200" spc="-5" dirty="0">
                <a:latin typeface="Times New Roman"/>
                <a:cs typeface="Times New Roman"/>
              </a:rPr>
              <a:t>: Physical change </a:t>
            </a:r>
            <a:r>
              <a:rPr sz="2200" dirty="0">
                <a:latin typeface="Times New Roman"/>
                <a:cs typeface="Times New Roman"/>
              </a:rPr>
              <a:t>in the </a:t>
            </a:r>
            <a:r>
              <a:rPr sz="2200" spc="-5" dirty="0">
                <a:latin typeface="Times New Roman"/>
                <a:cs typeface="Times New Roman"/>
              </a:rPr>
              <a:t>dimensions </a:t>
            </a:r>
            <a:r>
              <a:rPr sz="2200" dirty="0">
                <a:latin typeface="Times New Roman"/>
                <a:cs typeface="Times New Roman"/>
              </a:rPr>
              <a:t>of a </a:t>
            </a:r>
            <a:r>
              <a:rPr sz="2200" spc="-10" dirty="0">
                <a:latin typeface="Times New Roman"/>
                <a:cs typeface="Times New Roman"/>
              </a:rPr>
              <a:t>specimen </a:t>
            </a:r>
            <a:r>
              <a:rPr sz="2200" spc="-5" dirty="0">
                <a:latin typeface="Times New Roman"/>
                <a:cs typeface="Times New Roman"/>
              </a:rPr>
              <a:t>that results from  applying </a:t>
            </a:r>
            <a:r>
              <a:rPr sz="2200" dirty="0">
                <a:latin typeface="Times New Roman"/>
                <a:cs typeface="Times New Roman"/>
              </a:rPr>
              <a:t>a load </a:t>
            </a:r>
            <a:r>
              <a:rPr sz="2200" spc="-5" dirty="0">
                <a:latin typeface="Times New Roman"/>
                <a:cs typeface="Times New Roman"/>
              </a:rPr>
              <a:t>to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test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specimen.</a:t>
            </a:r>
            <a:endParaRPr sz="2200">
              <a:latin typeface="Times New Roman"/>
              <a:cs typeface="Times New Roman"/>
            </a:endParaRPr>
          </a:p>
          <a:p>
            <a:pPr marL="12700" marR="10160">
              <a:lnSpc>
                <a:spcPts val="2380"/>
              </a:lnSpc>
              <a:spcBef>
                <a:spcPts val="540"/>
              </a:spcBef>
            </a:pPr>
            <a:r>
              <a:rPr sz="2200" spc="-5" dirty="0">
                <a:latin typeface="Times New Roman"/>
                <a:cs typeface="Times New Roman"/>
              </a:rPr>
              <a:t>Strain calculated </a:t>
            </a:r>
            <a:r>
              <a:rPr sz="2200" dirty="0">
                <a:latin typeface="Times New Roman"/>
                <a:cs typeface="Times New Roman"/>
              </a:rPr>
              <a:t>by the </a:t>
            </a:r>
            <a:r>
              <a:rPr sz="2200" spc="-5" dirty="0">
                <a:latin typeface="Times New Roman"/>
                <a:cs typeface="Times New Roman"/>
              </a:rPr>
              <a:t>ratio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the change in length and the original length.  (Deformation)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4937759"/>
            <a:ext cx="12382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Times New Roman"/>
                <a:cs typeface="Times New Roman"/>
              </a:rPr>
              <a:t>•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592327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640" y="4921885"/>
            <a:ext cx="8632190" cy="141160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2200" spc="-5" dirty="0">
                <a:latin typeface="Times New Roman"/>
                <a:cs typeface="Times New Roman"/>
              </a:rPr>
              <a:t>Strain </a:t>
            </a:r>
            <a:r>
              <a:rPr sz="2200" dirty="0">
                <a:latin typeface="Times New Roman"/>
                <a:cs typeface="Times New Roman"/>
              </a:rPr>
              <a:t>units</a:t>
            </a:r>
            <a:r>
              <a:rPr sz="2200" spc="-5" dirty="0">
                <a:latin typeface="Times New Roman"/>
                <a:cs typeface="Times New Roman"/>
              </a:rPr>
              <a:t> (Dimensionless)</a:t>
            </a:r>
            <a:endParaRPr sz="2200">
              <a:latin typeface="Times New Roman"/>
              <a:cs typeface="Times New Roman"/>
            </a:endParaRPr>
          </a:p>
          <a:p>
            <a:pPr marL="412750" marR="5080" indent="-285750">
              <a:lnSpc>
                <a:spcPts val="2160"/>
              </a:lnSpc>
              <a:spcBef>
                <a:spcPts val="520"/>
              </a:spcBef>
              <a:tabLst>
                <a:tab pos="412115" algn="l"/>
              </a:tabLst>
            </a:pPr>
            <a:r>
              <a:rPr sz="3000" baseline="2777" dirty="0">
                <a:latin typeface="Times New Roman"/>
                <a:cs typeface="Times New Roman"/>
              </a:rPr>
              <a:t>–	</a:t>
            </a:r>
            <a:r>
              <a:rPr sz="2000" spc="5" dirty="0">
                <a:latin typeface="Times New Roman"/>
                <a:cs typeface="Times New Roman"/>
              </a:rPr>
              <a:t>When </a:t>
            </a:r>
            <a:r>
              <a:rPr sz="2000" spc="-5" dirty="0">
                <a:latin typeface="Times New Roman"/>
                <a:cs typeface="Times New Roman"/>
              </a:rPr>
              <a:t>units </a:t>
            </a:r>
            <a:r>
              <a:rPr sz="2000" dirty="0">
                <a:latin typeface="Times New Roman"/>
                <a:cs typeface="Times New Roman"/>
              </a:rPr>
              <a:t>are given they usually are </a:t>
            </a:r>
            <a:r>
              <a:rPr sz="2000" spc="-5" dirty="0">
                <a:latin typeface="Times New Roman"/>
                <a:cs typeface="Times New Roman"/>
              </a:rPr>
              <a:t>in/in </a:t>
            </a:r>
            <a:r>
              <a:rPr sz="2000" dirty="0">
                <a:latin typeface="Times New Roman"/>
                <a:cs typeface="Times New Roman"/>
              </a:rPr>
              <a:t>or </a:t>
            </a:r>
            <a:r>
              <a:rPr sz="2000" spc="-20" dirty="0">
                <a:latin typeface="Times New Roman"/>
                <a:cs typeface="Times New Roman"/>
              </a:rPr>
              <a:t>mm/mm. </a:t>
            </a:r>
            <a:r>
              <a:rPr sz="2000" dirty="0">
                <a:latin typeface="Times New Roman"/>
                <a:cs typeface="Times New Roman"/>
              </a:rPr>
              <a:t>(Change in </a:t>
            </a:r>
            <a:r>
              <a:rPr sz="2000" spc="-5" dirty="0">
                <a:latin typeface="Times New Roman"/>
                <a:cs typeface="Times New Roman"/>
              </a:rPr>
              <a:t>dimension  divided </a:t>
            </a:r>
            <a:r>
              <a:rPr sz="2000" dirty="0">
                <a:latin typeface="Times New Roman"/>
                <a:cs typeface="Times New Roman"/>
              </a:rPr>
              <a:t>by original</a:t>
            </a:r>
            <a:r>
              <a:rPr sz="2000" spc="-5" dirty="0">
                <a:latin typeface="Times New Roman"/>
                <a:cs typeface="Times New Roman"/>
              </a:rPr>
              <a:t> length)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2400" dirty="0">
                <a:latin typeface="Times New Roman"/>
                <a:cs typeface="Times New Roman"/>
              </a:rPr>
              <a:t>% Elongation = strain x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100%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04820" y="3406140"/>
            <a:ext cx="499109" cy="0"/>
          </a:xfrm>
          <a:custGeom>
            <a:avLst/>
            <a:gdLst/>
            <a:ahLst/>
            <a:cxnLst/>
            <a:rect l="l" t="t" r="r" b="b"/>
            <a:pathLst>
              <a:path w="499110">
                <a:moveTo>
                  <a:pt x="0" y="0"/>
                </a:moveTo>
                <a:lnTo>
                  <a:pt x="499109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213100" y="3740150"/>
            <a:ext cx="163830" cy="374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300" spc="-65" dirty="0">
                <a:latin typeface="Times New Roman"/>
                <a:cs typeface="Times New Roman"/>
              </a:rPr>
              <a:t>0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79750" y="3408679"/>
            <a:ext cx="156845" cy="6229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900" i="1" spc="-50" dirty="0">
                <a:latin typeface="Times New Roman"/>
                <a:cs typeface="Times New Roman"/>
              </a:rPr>
              <a:t>l</a:t>
            </a:r>
            <a:endParaRPr sz="39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21229" y="2692063"/>
            <a:ext cx="1273175" cy="6400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6000" spc="-315" baseline="-34027" dirty="0">
                <a:latin typeface="Symbol"/>
                <a:cs typeface="Symbol"/>
              </a:rPr>
              <a:t></a:t>
            </a:r>
            <a:r>
              <a:rPr sz="6000" spc="-315" baseline="-34027" dirty="0">
                <a:latin typeface="Times New Roman"/>
                <a:cs typeface="Times New Roman"/>
              </a:rPr>
              <a:t> </a:t>
            </a:r>
            <a:r>
              <a:rPr sz="5850" spc="-307" baseline="-34900" dirty="0">
                <a:latin typeface="Symbol"/>
                <a:cs typeface="Symbol"/>
              </a:rPr>
              <a:t></a:t>
            </a:r>
            <a:r>
              <a:rPr sz="5850" spc="-22" baseline="-34900" dirty="0">
                <a:latin typeface="Times New Roman"/>
                <a:cs typeface="Times New Roman"/>
              </a:rPr>
              <a:t> </a:t>
            </a:r>
            <a:r>
              <a:rPr sz="3900" spc="-85" dirty="0">
                <a:latin typeface="Symbol"/>
                <a:cs typeface="Symbol"/>
              </a:rPr>
              <a:t></a:t>
            </a:r>
            <a:r>
              <a:rPr sz="3900" i="1" spc="-85" dirty="0">
                <a:latin typeface="Times New Roman"/>
                <a:cs typeface="Times New Roman"/>
              </a:rPr>
              <a:t>l</a:t>
            </a:r>
            <a:endParaRPr sz="3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03850" y="3075939"/>
            <a:ext cx="363220" cy="1071880"/>
          </a:xfrm>
          <a:custGeom>
            <a:avLst/>
            <a:gdLst/>
            <a:ahLst/>
            <a:cxnLst/>
            <a:rect l="l" t="t" r="r" b="b"/>
            <a:pathLst>
              <a:path w="363220" h="1071879">
                <a:moveTo>
                  <a:pt x="363220" y="0"/>
                </a:moveTo>
                <a:lnTo>
                  <a:pt x="0" y="0"/>
                </a:lnTo>
                <a:lnTo>
                  <a:pt x="0" y="1071880"/>
                </a:lnTo>
                <a:lnTo>
                  <a:pt x="363220" y="1071880"/>
                </a:lnTo>
                <a:lnTo>
                  <a:pt x="36322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03850" y="3075939"/>
            <a:ext cx="363220" cy="1071880"/>
          </a:xfrm>
          <a:custGeom>
            <a:avLst/>
            <a:gdLst/>
            <a:ahLst/>
            <a:cxnLst/>
            <a:rect l="l" t="t" r="r" b="b"/>
            <a:pathLst>
              <a:path w="363220" h="1071879">
                <a:moveTo>
                  <a:pt x="181610" y="1071880"/>
                </a:moveTo>
                <a:lnTo>
                  <a:pt x="0" y="1071880"/>
                </a:lnTo>
                <a:lnTo>
                  <a:pt x="0" y="0"/>
                </a:lnTo>
                <a:lnTo>
                  <a:pt x="363220" y="0"/>
                </a:lnTo>
                <a:lnTo>
                  <a:pt x="363220" y="1071880"/>
                </a:lnTo>
                <a:lnTo>
                  <a:pt x="181610" y="1071880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03850" y="2862579"/>
            <a:ext cx="363220" cy="213360"/>
          </a:xfrm>
          <a:custGeom>
            <a:avLst/>
            <a:gdLst/>
            <a:ahLst/>
            <a:cxnLst/>
            <a:rect l="l" t="t" r="r" b="b"/>
            <a:pathLst>
              <a:path w="363220" h="213360">
                <a:moveTo>
                  <a:pt x="363220" y="0"/>
                </a:moveTo>
                <a:lnTo>
                  <a:pt x="0" y="0"/>
                </a:lnTo>
                <a:lnTo>
                  <a:pt x="0" y="213360"/>
                </a:lnTo>
                <a:lnTo>
                  <a:pt x="363220" y="213360"/>
                </a:lnTo>
                <a:lnTo>
                  <a:pt x="36322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03850" y="2862579"/>
            <a:ext cx="363220" cy="213360"/>
          </a:xfrm>
          <a:custGeom>
            <a:avLst/>
            <a:gdLst/>
            <a:ahLst/>
            <a:cxnLst/>
            <a:rect l="l" t="t" r="r" b="b"/>
            <a:pathLst>
              <a:path w="363220" h="213360">
                <a:moveTo>
                  <a:pt x="181610" y="213360"/>
                </a:moveTo>
                <a:lnTo>
                  <a:pt x="0" y="213360"/>
                </a:lnTo>
                <a:lnTo>
                  <a:pt x="0" y="0"/>
                </a:lnTo>
                <a:lnTo>
                  <a:pt x="363220" y="0"/>
                </a:lnTo>
                <a:lnTo>
                  <a:pt x="363220" y="213360"/>
                </a:lnTo>
                <a:lnTo>
                  <a:pt x="181610" y="213360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03850" y="4147820"/>
            <a:ext cx="363220" cy="213360"/>
          </a:xfrm>
          <a:custGeom>
            <a:avLst/>
            <a:gdLst/>
            <a:ahLst/>
            <a:cxnLst/>
            <a:rect l="l" t="t" r="r" b="b"/>
            <a:pathLst>
              <a:path w="363220" h="213360">
                <a:moveTo>
                  <a:pt x="363220" y="0"/>
                </a:moveTo>
                <a:lnTo>
                  <a:pt x="0" y="0"/>
                </a:lnTo>
                <a:lnTo>
                  <a:pt x="0" y="213359"/>
                </a:lnTo>
                <a:lnTo>
                  <a:pt x="363220" y="213359"/>
                </a:lnTo>
                <a:lnTo>
                  <a:pt x="36322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03850" y="4147820"/>
            <a:ext cx="363220" cy="213360"/>
          </a:xfrm>
          <a:custGeom>
            <a:avLst/>
            <a:gdLst/>
            <a:ahLst/>
            <a:cxnLst/>
            <a:rect l="l" t="t" r="r" b="b"/>
            <a:pathLst>
              <a:path w="363220" h="213360">
                <a:moveTo>
                  <a:pt x="181610" y="213359"/>
                </a:moveTo>
                <a:lnTo>
                  <a:pt x="0" y="213359"/>
                </a:lnTo>
                <a:lnTo>
                  <a:pt x="0" y="0"/>
                </a:lnTo>
                <a:lnTo>
                  <a:pt x="363220" y="0"/>
                </a:lnTo>
                <a:lnTo>
                  <a:pt x="363220" y="213359"/>
                </a:lnTo>
                <a:lnTo>
                  <a:pt x="181610" y="213359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21020" y="2433320"/>
            <a:ext cx="0" cy="356870"/>
          </a:xfrm>
          <a:custGeom>
            <a:avLst/>
            <a:gdLst/>
            <a:ahLst/>
            <a:cxnLst/>
            <a:rect l="l" t="t" r="r" b="b"/>
            <a:pathLst>
              <a:path h="356869">
                <a:moveTo>
                  <a:pt x="0" y="356869"/>
                </a:moveTo>
                <a:lnTo>
                  <a:pt x="0" y="0"/>
                </a:lnTo>
              </a:path>
            </a:pathLst>
          </a:custGeom>
          <a:ln w="8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82920" y="23622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381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48629" y="4362450"/>
            <a:ext cx="0" cy="285750"/>
          </a:xfrm>
          <a:custGeom>
            <a:avLst/>
            <a:gdLst/>
            <a:ahLst/>
            <a:cxnLst/>
            <a:rect l="l" t="t" r="r" b="b"/>
            <a:pathLst>
              <a:path h="285750">
                <a:moveTo>
                  <a:pt x="0" y="0"/>
                </a:moveTo>
                <a:lnTo>
                  <a:pt x="0" y="285750"/>
                </a:lnTo>
              </a:path>
            </a:pathLst>
          </a:custGeom>
          <a:ln w="8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10529" y="464312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199"/>
                </a:lnTo>
                <a:lnTo>
                  <a:pt x="76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85409" y="3075939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144779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13020" y="4147820"/>
            <a:ext cx="217170" cy="0"/>
          </a:xfrm>
          <a:custGeom>
            <a:avLst/>
            <a:gdLst/>
            <a:ahLst/>
            <a:cxnLst/>
            <a:rect l="l" t="t" r="r" b="b"/>
            <a:pathLst>
              <a:path w="217170">
                <a:moveTo>
                  <a:pt x="217169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005070" y="3359150"/>
            <a:ext cx="24066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300" i="1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950" i="1" baseline="-23504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endParaRPr sz="1950" baseline="-23504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259070" y="3147060"/>
            <a:ext cx="0" cy="929640"/>
          </a:xfrm>
          <a:custGeom>
            <a:avLst/>
            <a:gdLst/>
            <a:ahLst/>
            <a:cxnLst/>
            <a:rect l="l" t="t" r="r" b="b"/>
            <a:pathLst>
              <a:path h="929639">
                <a:moveTo>
                  <a:pt x="0" y="0"/>
                </a:moveTo>
                <a:lnTo>
                  <a:pt x="0" y="929639"/>
                </a:lnTo>
              </a:path>
            </a:pathLst>
          </a:custGeom>
          <a:ln w="8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20970" y="307593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381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20970" y="407162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199"/>
                </a:lnTo>
                <a:lnTo>
                  <a:pt x="76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911850" y="2862579"/>
            <a:ext cx="217170" cy="0"/>
          </a:xfrm>
          <a:custGeom>
            <a:avLst/>
            <a:gdLst/>
            <a:ahLst/>
            <a:cxnLst/>
            <a:rect l="l" t="t" r="r" b="b"/>
            <a:pathLst>
              <a:path w="217170">
                <a:moveTo>
                  <a:pt x="0" y="0"/>
                </a:moveTo>
                <a:lnTo>
                  <a:pt x="217170" y="0"/>
                </a:lnTo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911850" y="4362450"/>
            <a:ext cx="217170" cy="0"/>
          </a:xfrm>
          <a:custGeom>
            <a:avLst/>
            <a:gdLst/>
            <a:ahLst/>
            <a:cxnLst/>
            <a:rect l="l" t="t" r="r" b="b"/>
            <a:pathLst>
              <a:path w="217170">
                <a:moveTo>
                  <a:pt x="0" y="0"/>
                </a:moveTo>
                <a:lnTo>
                  <a:pt x="217170" y="0"/>
                </a:lnTo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84240" y="3004820"/>
            <a:ext cx="0" cy="1286510"/>
          </a:xfrm>
          <a:custGeom>
            <a:avLst/>
            <a:gdLst/>
            <a:ahLst/>
            <a:cxnLst/>
            <a:rect l="l" t="t" r="r" b="b"/>
            <a:pathLst>
              <a:path h="1286510">
                <a:moveTo>
                  <a:pt x="0" y="0"/>
                </a:moveTo>
                <a:lnTo>
                  <a:pt x="0" y="1286509"/>
                </a:lnTo>
              </a:path>
            </a:pathLst>
          </a:custGeom>
          <a:ln w="8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47409" y="2933700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29" h="74930">
                <a:moveTo>
                  <a:pt x="36829" y="0"/>
                </a:moveTo>
                <a:lnTo>
                  <a:pt x="0" y="74929"/>
                </a:lnTo>
                <a:lnTo>
                  <a:pt x="74929" y="74929"/>
                </a:lnTo>
                <a:lnTo>
                  <a:pt x="368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47409" y="4286250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29" h="76200">
                <a:moveTo>
                  <a:pt x="74929" y="0"/>
                </a:moveTo>
                <a:lnTo>
                  <a:pt x="0" y="0"/>
                </a:lnTo>
                <a:lnTo>
                  <a:pt x="36829" y="76200"/>
                </a:lnTo>
                <a:lnTo>
                  <a:pt x="749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047740" y="3321050"/>
            <a:ext cx="25971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300" i="1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950" i="1" baseline="-23504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endParaRPr sz="1950" baseline="-23504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76259" y="6282690"/>
            <a:ext cx="2044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1069" y="148590"/>
            <a:ext cx="63087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BF0000"/>
                </a:solidFill>
                <a:latin typeface="Arial"/>
                <a:cs typeface="Arial"/>
              </a:rPr>
              <a:t>The engineering strain</a:t>
            </a:r>
            <a:r>
              <a:rPr sz="4400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4400" spc="15" dirty="0">
                <a:solidFill>
                  <a:srgbClr val="BF0000"/>
                </a:solidFill>
                <a:latin typeface="Arial"/>
                <a:cs typeface="Arial"/>
              </a:rPr>
              <a:t>is</a:t>
            </a:r>
            <a:r>
              <a:rPr sz="4400" spc="1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19929" y="3006089"/>
            <a:ext cx="1837689" cy="0"/>
          </a:xfrm>
          <a:custGeom>
            <a:avLst/>
            <a:gdLst/>
            <a:ahLst/>
            <a:cxnLst/>
            <a:rect l="l" t="t" r="r" b="b"/>
            <a:pathLst>
              <a:path w="1837689">
                <a:moveTo>
                  <a:pt x="0" y="0"/>
                </a:moveTo>
                <a:lnTo>
                  <a:pt x="1837690" y="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78729" y="3016250"/>
            <a:ext cx="613410" cy="12249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7850" i="1" spc="-120" dirty="0">
                <a:latin typeface="Times New Roman"/>
                <a:cs typeface="Times New Roman"/>
              </a:rPr>
              <a:t>l</a:t>
            </a:r>
            <a:r>
              <a:rPr sz="6825" spc="-179" baseline="-23809" dirty="0">
                <a:latin typeface="Times New Roman"/>
                <a:cs typeface="Times New Roman"/>
              </a:rPr>
              <a:t>0</a:t>
            </a:r>
            <a:endParaRPr sz="6825" baseline="-23809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59100" y="1586806"/>
            <a:ext cx="3295650" cy="1261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2150" b="0" spc="-569" baseline="-33607" dirty="0">
                <a:latin typeface="Symbol"/>
                <a:cs typeface="Symbol"/>
              </a:rPr>
              <a:t></a:t>
            </a:r>
            <a:r>
              <a:rPr sz="12150" b="0" spc="-569" baseline="-33607" dirty="0">
                <a:latin typeface="Times New Roman"/>
                <a:cs typeface="Times New Roman"/>
              </a:rPr>
              <a:t> </a:t>
            </a:r>
            <a:r>
              <a:rPr sz="11775" b="0" spc="-509" baseline="-34677" dirty="0">
                <a:latin typeface="Symbol"/>
                <a:cs typeface="Symbol"/>
              </a:rPr>
              <a:t></a:t>
            </a:r>
            <a:r>
              <a:rPr sz="11775" b="0" spc="-509" baseline="-34677" dirty="0">
                <a:latin typeface="Times New Roman"/>
                <a:cs typeface="Times New Roman"/>
              </a:rPr>
              <a:t> </a:t>
            </a:r>
            <a:r>
              <a:rPr sz="7850" b="0" i="1" spc="-85" dirty="0">
                <a:latin typeface="Times New Roman"/>
                <a:cs typeface="Times New Roman"/>
              </a:rPr>
              <a:t>l </a:t>
            </a:r>
            <a:r>
              <a:rPr sz="7850" b="0" spc="-340" dirty="0">
                <a:latin typeface="Symbol"/>
                <a:cs typeface="Symbol"/>
              </a:rPr>
              <a:t></a:t>
            </a:r>
            <a:r>
              <a:rPr sz="7850" b="0" spc="-965" dirty="0">
                <a:latin typeface="Times New Roman"/>
                <a:cs typeface="Times New Roman"/>
              </a:rPr>
              <a:t> </a:t>
            </a:r>
            <a:r>
              <a:rPr sz="7850" b="0" i="1" spc="-110" dirty="0">
                <a:latin typeface="Times New Roman"/>
                <a:cs typeface="Times New Roman"/>
              </a:rPr>
              <a:t>l</a:t>
            </a:r>
            <a:r>
              <a:rPr sz="6825" b="0" spc="-165" baseline="-23809" dirty="0">
                <a:latin typeface="Times New Roman"/>
                <a:cs typeface="Times New Roman"/>
              </a:rPr>
              <a:t>0</a:t>
            </a:r>
            <a:endParaRPr sz="6825" baseline="-23809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5169" y="4495588"/>
            <a:ext cx="6779259" cy="90360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50800" marR="55880">
              <a:lnSpc>
                <a:spcPct val="109200"/>
              </a:lnSpc>
              <a:spcBef>
                <a:spcPts val="150"/>
              </a:spcBef>
              <a:tabLst>
                <a:tab pos="389890" algn="l"/>
                <a:tab pos="5624195" algn="l"/>
                <a:tab pos="5986145" algn="l"/>
              </a:tabLst>
            </a:pPr>
            <a:r>
              <a:rPr sz="2800" i="1" dirty="0">
                <a:solidFill>
                  <a:srgbClr val="BF0000"/>
                </a:solidFill>
                <a:latin typeface="Monotype Corsiva"/>
                <a:cs typeface="Monotype Corsiva"/>
              </a:rPr>
              <a:t>l	</a:t>
            </a:r>
            <a:r>
              <a:rPr sz="2400" spc="-5" dirty="0">
                <a:solidFill>
                  <a:srgbClr val="BF0000"/>
                </a:solidFill>
                <a:latin typeface="Arial"/>
                <a:cs typeface="Arial"/>
              </a:rPr>
              <a:t>is </a:t>
            </a:r>
            <a:r>
              <a:rPr sz="2400" dirty="0">
                <a:solidFill>
                  <a:srgbClr val="BF0000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BF0000"/>
                </a:solidFill>
                <a:latin typeface="Arial"/>
                <a:cs typeface="Arial"/>
              </a:rPr>
              <a:t>gage length at </a:t>
            </a:r>
            <a:r>
              <a:rPr sz="2400" dirty="0">
                <a:solidFill>
                  <a:srgbClr val="BF0000"/>
                </a:solidFill>
                <a:latin typeface="Arial"/>
                <a:cs typeface="Arial"/>
              </a:rPr>
              <a:t>a </a:t>
            </a:r>
            <a:r>
              <a:rPr sz="2400" spc="-10" dirty="0">
                <a:solidFill>
                  <a:srgbClr val="BF0000"/>
                </a:solidFill>
                <a:latin typeface="Arial"/>
                <a:cs typeface="Arial"/>
              </a:rPr>
              <a:t>given</a:t>
            </a:r>
            <a:r>
              <a:rPr sz="2400" spc="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BF0000"/>
                </a:solidFill>
                <a:latin typeface="Arial"/>
                <a:cs typeface="Arial"/>
              </a:rPr>
              <a:t>load</a:t>
            </a:r>
            <a:r>
              <a:rPr sz="24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BF0000"/>
                </a:solidFill>
                <a:latin typeface="Arial"/>
                <a:cs typeface="Arial"/>
              </a:rPr>
              <a:t>and	</a:t>
            </a:r>
            <a:r>
              <a:rPr sz="2400" b="1" i="1" spc="95" dirty="0">
                <a:solidFill>
                  <a:srgbClr val="BF0000"/>
                </a:solidFill>
                <a:latin typeface="Monotype Corsiva"/>
                <a:cs typeface="Monotype Corsiva"/>
              </a:rPr>
              <a:t>l</a:t>
            </a:r>
            <a:r>
              <a:rPr sz="2100" b="1" i="1" spc="142" baseline="-23809" dirty="0">
                <a:solidFill>
                  <a:srgbClr val="BF0000"/>
                </a:solidFill>
                <a:latin typeface="Monotype Corsiva"/>
                <a:cs typeface="Monotype Corsiva"/>
              </a:rPr>
              <a:t>0	</a:t>
            </a:r>
            <a:r>
              <a:rPr sz="2400" spc="-5" dirty="0">
                <a:solidFill>
                  <a:srgbClr val="BF0000"/>
                </a:solidFill>
                <a:latin typeface="Arial"/>
                <a:cs typeface="Arial"/>
              </a:rPr>
              <a:t>is</a:t>
            </a:r>
            <a:r>
              <a:rPr sz="2400" spc="-7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BF0000"/>
                </a:solidFill>
                <a:latin typeface="Arial"/>
                <a:cs typeface="Arial"/>
              </a:rPr>
              <a:t>the  </a:t>
            </a:r>
            <a:r>
              <a:rPr sz="2400" spc="-10" dirty="0">
                <a:solidFill>
                  <a:srgbClr val="BF0000"/>
                </a:solidFill>
                <a:latin typeface="Arial"/>
                <a:cs typeface="Arial"/>
              </a:rPr>
              <a:t>original </a:t>
            </a:r>
            <a:r>
              <a:rPr sz="2400" spc="-5" dirty="0">
                <a:solidFill>
                  <a:srgbClr val="BF0000"/>
                </a:solidFill>
                <a:latin typeface="Arial"/>
                <a:cs typeface="Arial"/>
              </a:rPr>
              <a:t>gage length with zero</a:t>
            </a:r>
            <a:r>
              <a:rPr sz="2400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BF0000"/>
                </a:solidFill>
                <a:latin typeface="Arial"/>
                <a:cs typeface="Arial"/>
              </a:rPr>
              <a:t>load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71509" y="5571490"/>
            <a:ext cx="0" cy="359410"/>
          </a:xfrm>
          <a:custGeom>
            <a:avLst/>
            <a:gdLst/>
            <a:ahLst/>
            <a:cxnLst/>
            <a:rect l="l" t="t" r="r" b="b"/>
            <a:pathLst>
              <a:path h="359410">
                <a:moveTo>
                  <a:pt x="0" y="0"/>
                </a:moveTo>
                <a:lnTo>
                  <a:pt x="0" y="359410"/>
                </a:lnTo>
              </a:path>
            </a:pathLst>
          </a:custGeom>
          <a:ln w="8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34680" y="5925820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29" h="74929">
                <a:moveTo>
                  <a:pt x="74929" y="0"/>
                </a:moveTo>
                <a:lnTo>
                  <a:pt x="0" y="0"/>
                </a:lnTo>
                <a:lnTo>
                  <a:pt x="36829" y="74929"/>
                </a:lnTo>
                <a:lnTo>
                  <a:pt x="749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55609" y="5571490"/>
            <a:ext cx="0" cy="359410"/>
          </a:xfrm>
          <a:custGeom>
            <a:avLst/>
            <a:gdLst/>
            <a:ahLst/>
            <a:cxnLst/>
            <a:rect l="l" t="t" r="r" b="b"/>
            <a:pathLst>
              <a:path h="359410">
                <a:moveTo>
                  <a:pt x="0" y="0"/>
                </a:moveTo>
                <a:lnTo>
                  <a:pt x="0" y="359410"/>
                </a:lnTo>
              </a:path>
            </a:pathLst>
          </a:custGeom>
          <a:ln w="8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17509" y="5925820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29" h="74929">
                <a:moveTo>
                  <a:pt x="74930" y="0"/>
                </a:moveTo>
                <a:lnTo>
                  <a:pt x="0" y="0"/>
                </a:lnTo>
                <a:lnTo>
                  <a:pt x="38100" y="74929"/>
                </a:lnTo>
                <a:lnTo>
                  <a:pt x="749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89950" y="5571490"/>
            <a:ext cx="0" cy="359410"/>
          </a:xfrm>
          <a:custGeom>
            <a:avLst/>
            <a:gdLst/>
            <a:ahLst/>
            <a:cxnLst/>
            <a:rect l="l" t="t" r="r" b="b"/>
            <a:pathLst>
              <a:path h="359410">
                <a:moveTo>
                  <a:pt x="0" y="0"/>
                </a:moveTo>
                <a:lnTo>
                  <a:pt x="0" y="359410"/>
                </a:lnTo>
              </a:path>
            </a:pathLst>
          </a:custGeom>
          <a:ln w="8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51850" y="5925820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29" h="74929">
                <a:moveTo>
                  <a:pt x="74929" y="0"/>
                </a:moveTo>
                <a:lnTo>
                  <a:pt x="0" y="0"/>
                </a:lnTo>
                <a:lnTo>
                  <a:pt x="38100" y="74929"/>
                </a:lnTo>
                <a:lnTo>
                  <a:pt x="749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51900" y="5571490"/>
            <a:ext cx="0" cy="359410"/>
          </a:xfrm>
          <a:custGeom>
            <a:avLst/>
            <a:gdLst/>
            <a:ahLst/>
            <a:cxnLst/>
            <a:rect l="l" t="t" r="r" b="b"/>
            <a:pathLst>
              <a:path h="359410">
                <a:moveTo>
                  <a:pt x="0" y="0"/>
                </a:moveTo>
                <a:lnTo>
                  <a:pt x="0" y="359410"/>
                </a:lnTo>
              </a:path>
            </a:pathLst>
          </a:custGeom>
          <a:ln w="8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13800" y="5925820"/>
            <a:ext cx="76200" cy="74930"/>
          </a:xfrm>
          <a:custGeom>
            <a:avLst/>
            <a:gdLst/>
            <a:ahLst/>
            <a:cxnLst/>
            <a:rect l="l" t="t" r="r" b="b"/>
            <a:pathLst>
              <a:path w="76200" h="74929">
                <a:moveTo>
                  <a:pt x="76200" y="0"/>
                </a:moveTo>
                <a:lnTo>
                  <a:pt x="0" y="0"/>
                </a:lnTo>
                <a:lnTo>
                  <a:pt x="38100" y="74929"/>
                </a:lnTo>
                <a:lnTo>
                  <a:pt x="76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07119" y="5571490"/>
            <a:ext cx="0" cy="359410"/>
          </a:xfrm>
          <a:custGeom>
            <a:avLst/>
            <a:gdLst/>
            <a:ahLst/>
            <a:cxnLst/>
            <a:rect l="l" t="t" r="r" b="b"/>
            <a:pathLst>
              <a:path h="359410">
                <a:moveTo>
                  <a:pt x="0" y="0"/>
                </a:moveTo>
                <a:lnTo>
                  <a:pt x="0" y="359410"/>
                </a:lnTo>
              </a:path>
            </a:pathLst>
          </a:custGeom>
          <a:ln w="8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69019" y="5925820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29" h="74929">
                <a:moveTo>
                  <a:pt x="74929" y="0"/>
                </a:moveTo>
                <a:lnTo>
                  <a:pt x="0" y="0"/>
                </a:lnTo>
                <a:lnTo>
                  <a:pt x="38100" y="74929"/>
                </a:lnTo>
                <a:lnTo>
                  <a:pt x="749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044950" y="313690"/>
            <a:ext cx="1116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solidFill>
                  <a:srgbClr val="000099"/>
                </a:solidFill>
                <a:latin typeface="Times New Roman"/>
                <a:cs typeface="Times New Roman"/>
              </a:rPr>
              <a:t>S</a:t>
            </a:r>
            <a:r>
              <a:rPr sz="3600" b="0" spc="-15" dirty="0">
                <a:solidFill>
                  <a:srgbClr val="000099"/>
                </a:solidFill>
                <a:latin typeface="Times New Roman"/>
                <a:cs typeface="Times New Roman"/>
              </a:rPr>
              <a:t>t</a:t>
            </a:r>
            <a:r>
              <a:rPr sz="3600" b="0" spc="5" dirty="0">
                <a:solidFill>
                  <a:srgbClr val="000099"/>
                </a:solidFill>
                <a:latin typeface="Times New Roman"/>
                <a:cs typeface="Times New Roman"/>
              </a:rPr>
              <a:t>r</a:t>
            </a:r>
            <a:r>
              <a:rPr sz="3600" b="0" spc="-10" dirty="0">
                <a:solidFill>
                  <a:srgbClr val="000099"/>
                </a:solidFill>
                <a:latin typeface="Times New Roman"/>
                <a:cs typeface="Times New Roman"/>
              </a:rPr>
              <a:t>a</a:t>
            </a:r>
            <a:r>
              <a:rPr sz="3600" b="0" spc="-5" dirty="0">
                <a:solidFill>
                  <a:srgbClr val="000099"/>
                </a:solidFill>
                <a:latin typeface="Times New Roman"/>
                <a:cs typeface="Times New Roman"/>
              </a:rPr>
              <a:t>in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339" y="891540"/>
            <a:ext cx="7579995" cy="591185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0"/>
              </a:spcBef>
            </a:pPr>
            <a:r>
              <a:rPr sz="2800" spc="-10" dirty="0">
                <a:latin typeface="Times New Roman"/>
                <a:cs typeface="Times New Roman"/>
              </a:rPr>
              <a:t>Example</a:t>
            </a:r>
            <a:endParaRPr sz="2800">
              <a:latin typeface="Times New Roman"/>
              <a:cs typeface="Times New Roman"/>
            </a:endParaRPr>
          </a:p>
          <a:p>
            <a:pPr marL="781050" marR="30480" indent="-285750" algn="just">
              <a:lnSpc>
                <a:spcPct val="100000"/>
              </a:lnSpc>
              <a:spcBef>
                <a:spcPts val="600"/>
              </a:spcBef>
              <a:buChar char="–"/>
              <a:tabLst>
                <a:tab pos="781050" algn="l"/>
              </a:tabLst>
            </a:pPr>
            <a:r>
              <a:rPr sz="2400" spc="-25" dirty="0">
                <a:latin typeface="Times New Roman"/>
                <a:cs typeface="Times New Roman"/>
              </a:rPr>
              <a:t>Tensile </a:t>
            </a:r>
            <a:r>
              <a:rPr sz="2400" spc="-5" dirty="0">
                <a:latin typeface="Times New Roman"/>
                <a:cs typeface="Times New Roman"/>
              </a:rPr>
              <a:t>Bar </a:t>
            </a:r>
            <a:r>
              <a:rPr sz="2400" dirty="0">
                <a:latin typeface="Times New Roman"/>
                <a:cs typeface="Times New Roman"/>
              </a:rPr>
              <a:t>is 10in x 1in x 0.1in is </a:t>
            </a:r>
            <a:r>
              <a:rPr sz="2400" spc="-5" dirty="0">
                <a:latin typeface="Times New Roman"/>
                <a:cs typeface="Times New Roman"/>
              </a:rPr>
              <a:t>mounted </a:t>
            </a:r>
            <a:r>
              <a:rPr sz="2400" dirty="0">
                <a:latin typeface="Times New Roman"/>
                <a:cs typeface="Times New Roman"/>
              </a:rPr>
              <a:t>vertically  in </a:t>
            </a:r>
            <a:r>
              <a:rPr sz="2400" spc="-5" dirty="0">
                <a:latin typeface="Times New Roman"/>
                <a:cs typeface="Times New Roman"/>
              </a:rPr>
              <a:t>test machine. </a:t>
            </a:r>
            <a:r>
              <a:rPr sz="2400" dirty="0">
                <a:latin typeface="Times New Roman"/>
                <a:cs typeface="Times New Roman"/>
              </a:rPr>
              <a:t>The bar supports </a:t>
            </a:r>
            <a:r>
              <a:rPr sz="2400" spc="-5" dirty="0">
                <a:latin typeface="Times New Roman"/>
                <a:cs typeface="Times New Roman"/>
              </a:rPr>
              <a:t>100 </a:t>
            </a:r>
            <a:r>
              <a:rPr sz="2400" dirty="0">
                <a:latin typeface="Times New Roman"/>
                <a:cs typeface="Times New Roman"/>
              </a:rPr>
              <a:t>lbs. </a:t>
            </a:r>
            <a:r>
              <a:rPr sz="2400" spc="-5" dirty="0">
                <a:latin typeface="Times New Roman"/>
                <a:cs typeface="Times New Roman"/>
              </a:rPr>
              <a:t>What </a:t>
            </a:r>
            <a:r>
              <a:rPr sz="2400" dirty="0">
                <a:latin typeface="Times New Roman"/>
                <a:cs typeface="Times New Roman"/>
              </a:rPr>
              <a:t>is the  strain that is developed if the bar </a:t>
            </a:r>
            <a:r>
              <a:rPr sz="2400" spc="-5" dirty="0">
                <a:latin typeface="Times New Roman"/>
                <a:cs typeface="Times New Roman"/>
              </a:rPr>
              <a:t>grows </a:t>
            </a:r>
            <a:r>
              <a:rPr sz="2400" dirty="0">
                <a:latin typeface="Times New Roman"/>
                <a:cs typeface="Times New Roman"/>
              </a:rPr>
              <a:t>to 10.2in?  </a:t>
            </a:r>
            <a:r>
              <a:rPr sz="2400" spc="-10" dirty="0">
                <a:latin typeface="Times New Roman"/>
                <a:cs typeface="Times New Roman"/>
              </a:rPr>
              <a:t>What </a:t>
            </a:r>
            <a:r>
              <a:rPr sz="2400" spc="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%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Elongation?</a:t>
            </a:r>
            <a:endParaRPr sz="2400">
              <a:latin typeface="Times New Roman"/>
              <a:cs typeface="Times New Roman"/>
            </a:endParaRPr>
          </a:p>
          <a:p>
            <a:pPr marL="1181100" lvl="1" indent="-228600" algn="just">
              <a:lnSpc>
                <a:spcPct val="100000"/>
              </a:lnSpc>
              <a:spcBef>
                <a:spcPts val="530"/>
              </a:spcBef>
              <a:buChar char="•"/>
              <a:tabLst>
                <a:tab pos="1181100" algn="l"/>
              </a:tabLst>
            </a:pPr>
            <a:r>
              <a:rPr sz="3000" spc="-7" baseline="1388" dirty="0">
                <a:latin typeface="Times New Roman"/>
                <a:cs typeface="Times New Roman"/>
              </a:rPr>
              <a:t>Strain </a:t>
            </a:r>
            <a:r>
              <a:rPr sz="3000" baseline="1388" dirty="0">
                <a:latin typeface="Times New Roman"/>
                <a:cs typeface="Times New Roman"/>
              </a:rPr>
              <a:t>= </a:t>
            </a:r>
            <a:r>
              <a:rPr sz="3000" spc="-82" baseline="1388" dirty="0">
                <a:latin typeface="Times New Roman"/>
                <a:cs typeface="Times New Roman"/>
              </a:rPr>
              <a:t>(l</a:t>
            </a:r>
            <a:r>
              <a:rPr sz="1725" spc="-82" baseline="-21739" dirty="0">
                <a:latin typeface="Times New Roman"/>
                <a:cs typeface="Times New Roman"/>
              </a:rPr>
              <a:t>f </a:t>
            </a:r>
            <a:r>
              <a:rPr sz="3000" baseline="1388" dirty="0">
                <a:latin typeface="Times New Roman"/>
                <a:cs typeface="Times New Roman"/>
              </a:rPr>
              <a:t>- </a:t>
            </a:r>
            <a:r>
              <a:rPr sz="3000" spc="-127" baseline="1388" dirty="0">
                <a:latin typeface="Times New Roman"/>
                <a:cs typeface="Times New Roman"/>
              </a:rPr>
              <a:t>l</a:t>
            </a:r>
            <a:r>
              <a:rPr sz="1725" spc="-127" baseline="-21739" dirty="0">
                <a:latin typeface="Times New Roman"/>
                <a:cs typeface="Times New Roman"/>
              </a:rPr>
              <a:t>0</a:t>
            </a:r>
            <a:r>
              <a:rPr sz="3000" spc="-127" baseline="1388" dirty="0">
                <a:latin typeface="Times New Roman"/>
                <a:cs typeface="Times New Roman"/>
              </a:rPr>
              <a:t>)/l</a:t>
            </a:r>
            <a:r>
              <a:rPr sz="1725" spc="-127" baseline="-21739" dirty="0">
                <a:latin typeface="Times New Roman"/>
                <a:cs typeface="Times New Roman"/>
              </a:rPr>
              <a:t>0 </a:t>
            </a:r>
            <a:r>
              <a:rPr sz="3000" baseline="1388" dirty="0">
                <a:latin typeface="Times New Roman"/>
                <a:cs typeface="Times New Roman"/>
              </a:rPr>
              <a:t>= (10.2 -10)/(10) = 0.02</a:t>
            </a:r>
            <a:r>
              <a:rPr sz="3000" spc="-367" baseline="1388" dirty="0">
                <a:latin typeface="Times New Roman"/>
                <a:cs typeface="Times New Roman"/>
              </a:rPr>
              <a:t> </a:t>
            </a:r>
            <a:r>
              <a:rPr sz="3000" spc="-7" baseline="1388" dirty="0">
                <a:latin typeface="Times New Roman"/>
                <a:cs typeface="Times New Roman"/>
              </a:rPr>
              <a:t>in/in</a:t>
            </a:r>
            <a:endParaRPr sz="3000" baseline="1388">
              <a:latin typeface="Times New Roman"/>
              <a:cs typeface="Times New Roman"/>
            </a:endParaRPr>
          </a:p>
          <a:p>
            <a:pPr marL="1181100" lvl="1" indent="-228600" algn="just">
              <a:lnSpc>
                <a:spcPct val="100000"/>
              </a:lnSpc>
              <a:spcBef>
                <a:spcPts val="800"/>
              </a:spcBef>
              <a:buChar char="•"/>
              <a:tabLst>
                <a:tab pos="1181100" algn="l"/>
              </a:tabLst>
            </a:pPr>
            <a:r>
              <a:rPr sz="2000" dirty="0">
                <a:latin typeface="Times New Roman"/>
                <a:cs typeface="Times New Roman"/>
              </a:rPr>
              <a:t>Percent </a:t>
            </a:r>
            <a:r>
              <a:rPr sz="2000" spc="-5" dirty="0">
                <a:latin typeface="Times New Roman"/>
                <a:cs typeface="Times New Roman"/>
              </a:rPr>
              <a:t>Elongation </a:t>
            </a:r>
            <a:r>
              <a:rPr sz="2000" dirty="0">
                <a:latin typeface="Times New Roman"/>
                <a:cs typeface="Times New Roman"/>
              </a:rPr>
              <a:t>= 0.02 * 100 =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2%</a:t>
            </a:r>
            <a:endParaRPr sz="2000">
              <a:latin typeface="Times New Roman"/>
              <a:cs typeface="Times New Roman"/>
            </a:endParaRPr>
          </a:p>
          <a:p>
            <a:pPr marL="781050" marR="30480" indent="-285750" algn="just">
              <a:lnSpc>
                <a:spcPct val="100000"/>
              </a:lnSpc>
              <a:spcBef>
                <a:spcPts val="600"/>
              </a:spcBef>
              <a:buChar char="–"/>
              <a:tabLst>
                <a:tab pos="781050" algn="l"/>
              </a:tabLst>
            </a:pPr>
            <a:r>
              <a:rPr sz="2400" spc="-5" dirty="0">
                <a:latin typeface="Times New Roman"/>
                <a:cs typeface="Times New Roman"/>
              </a:rPr>
              <a:t>Block </a:t>
            </a:r>
            <a:r>
              <a:rPr sz="2400" dirty="0">
                <a:latin typeface="Times New Roman"/>
                <a:cs typeface="Times New Roman"/>
              </a:rPr>
              <a:t>is 10 cm x 1 cm x 5 cm is </a:t>
            </a:r>
            <a:r>
              <a:rPr sz="2400" spc="-5" dirty="0">
                <a:latin typeface="Times New Roman"/>
                <a:cs typeface="Times New Roman"/>
              </a:rPr>
              <a:t>mounted </a:t>
            </a:r>
            <a:r>
              <a:rPr sz="2400" dirty="0">
                <a:latin typeface="Times New Roman"/>
                <a:cs typeface="Times New Roman"/>
              </a:rPr>
              <a:t>on its </a:t>
            </a:r>
            <a:r>
              <a:rPr sz="2400" spc="-5" dirty="0">
                <a:latin typeface="Times New Roman"/>
                <a:cs typeface="Times New Roman"/>
              </a:rPr>
              <a:t>side </a:t>
            </a:r>
            <a:r>
              <a:rPr sz="2400" dirty="0">
                <a:latin typeface="Times New Roman"/>
                <a:cs typeface="Times New Roman"/>
              </a:rPr>
              <a:t>in  a </a:t>
            </a:r>
            <a:r>
              <a:rPr sz="2400" spc="-5" dirty="0">
                <a:latin typeface="Times New Roman"/>
                <a:cs typeface="Times New Roman"/>
              </a:rPr>
              <a:t>test machine. </a:t>
            </a:r>
            <a:r>
              <a:rPr sz="2400" dirty="0">
                <a:latin typeface="Times New Roman"/>
                <a:cs typeface="Times New Roman"/>
              </a:rPr>
              <a:t>The block is pulled with 1000 kN on  bone side. If the </a:t>
            </a:r>
            <a:r>
              <a:rPr sz="2400" spc="-5" dirty="0">
                <a:latin typeface="Times New Roman"/>
                <a:cs typeface="Times New Roman"/>
              </a:rPr>
              <a:t>material </a:t>
            </a:r>
            <a:r>
              <a:rPr sz="2400" dirty="0">
                <a:latin typeface="Times New Roman"/>
                <a:cs typeface="Times New Roman"/>
              </a:rPr>
              <a:t>elongation at yield is </a:t>
            </a:r>
            <a:r>
              <a:rPr sz="2400" spc="-5" dirty="0">
                <a:latin typeface="Times New Roman"/>
                <a:cs typeface="Times New Roman"/>
              </a:rPr>
              <a:t>1.5%,  </a:t>
            </a:r>
            <a:r>
              <a:rPr sz="2400" dirty="0">
                <a:latin typeface="Times New Roman"/>
                <a:cs typeface="Times New Roman"/>
              </a:rPr>
              <a:t>how </a:t>
            </a:r>
            <a:r>
              <a:rPr sz="2400" spc="-5" dirty="0">
                <a:latin typeface="Times New Roman"/>
                <a:cs typeface="Times New Roman"/>
              </a:rPr>
              <a:t>far will </a:t>
            </a:r>
            <a:r>
              <a:rPr sz="2400" spc="5" dirty="0">
                <a:latin typeface="Times New Roman"/>
                <a:cs typeface="Times New Roman"/>
              </a:rPr>
              <a:t>it </a:t>
            </a:r>
            <a:r>
              <a:rPr sz="2400" dirty="0">
                <a:latin typeface="Times New Roman"/>
                <a:cs typeface="Times New Roman"/>
              </a:rPr>
              <a:t>grow at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yield?</a:t>
            </a:r>
            <a:endParaRPr sz="2400">
              <a:latin typeface="Times New Roman"/>
              <a:cs typeface="Times New Roman"/>
            </a:endParaRPr>
          </a:p>
          <a:p>
            <a:pPr marL="1181100" lvl="1" indent="-228600">
              <a:lnSpc>
                <a:spcPct val="100000"/>
              </a:lnSpc>
              <a:spcBef>
                <a:spcPts val="489"/>
              </a:spcBef>
              <a:buChar char="•"/>
              <a:tabLst>
                <a:tab pos="1180465" algn="l"/>
                <a:tab pos="1181100" algn="l"/>
              </a:tabLst>
            </a:pPr>
            <a:r>
              <a:rPr sz="2000" spc="-5" dirty="0">
                <a:latin typeface="Times New Roman"/>
                <a:cs typeface="Times New Roman"/>
              </a:rPr>
              <a:t>Strain </a:t>
            </a:r>
            <a:r>
              <a:rPr sz="2000" dirty="0">
                <a:latin typeface="Times New Roman"/>
                <a:cs typeface="Times New Roman"/>
              </a:rPr>
              <a:t>= </a:t>
            </a:r>
            <a:r>
              <a:rPr sz="2000" spc="-5" dirty="0">
                <a:latin typeface="Times New Roman"/>
                <a:cs typeface="Times New Roman"/>
              </a:rPr>
              <a:t>Percent Elongation </a:t>
            </a:r>
            <a:r>
              <a:rPr sz="2000" dirty="0">
                <a:latin typeface="Times New Roman"/>
                <a:cs typeface="Times New Roman"/>
              </a:rPr>
              <a:t>/100 = 1.5%/100 = 0.015 cm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/cm</a:t>
            </a:r>
            <a:endParaRPr sz="2000">
              <a:latin typeface="Times New Roman"/>
              <a:cs typeface="Times New Roman"/>
            </a:endParaRPr>
          </a:p>
          <a:p>
            <a:pPr marL="1181100" lvl="1" indent="-228600">
              <a:lnSpc>
                <a:spcPct val="100000"/>
              </a:lnSpc>
              <a:spcBef>
                <a:spcPts val="540"/>
              </a:spcBef>
              <a:buChar char="•"/>
              <a:tabLst>
                <a:tab pos="1180465" algn="l"/>
                <a:tab pos="1181100" algn="l"/>
              </a:tabLst>
            </a:pPr>
            <a:r>
              <a:rPr sz="3000" spc="-7" baseline="1388" dirty="0">
                <a:latin typeface="Times New Roman"/>
                <a:cs typeface="Times New Roman"/>
              </a:rPr>
              <a:t>Strain </a:t>
            </a:r>
            <a:r>
              <a:rPr sz="3000" baseline="1388" dirty="0">
                <a:latin typeface="Times New Roman"/>
                <a:cs typeface="Times New Roman"/>
              </a:rPr>
              <a:t>= </a:t>
            </a:r>
            <a:r>
              <a:rPr sz="3000" spc="-82" baseline="1388" dirty="0">
                <a:latin typeface="Times New Roman"/>
                <a:cs typeface="Times New Roman"/>
              </a:rPr>
              <a:t>(l</a:t>
            </a:r>
            <a:r>
              <a:rPr sz="1725" spc="-82" baseline="-21739" dirty="0">
                <a:latin typeface="Times New Roman"/>
                <a:cs typeface="Times New Roman"/>
              </a:rPr>
              <a:t>f </a:t>
            </a:r>
            <a:r>
              <a:rPr sz="3000" baseline="1388" dirty="0">
                <a:latin typeface="Times New Roman"/>
                <a:cs typeface="Times New Roman"/>
              </a:rPr>
              <a:t>- </a:t>
            </a:r>
            <a:r>
              <a:rPr sz="3000" spc="-127" baseline="1388" dirty="0">
                <a:latin typeface="Times New Roman"/>
                <a:cs typeface="Times New Roman"/>
              </a:rPr>
              <a:t>l</a:t>
            </a:r>
            <a:r>
              <a:rPr sz="1725" spc="-127" baseline="-21739" dirty="0">
                <a:latin typeface="Times New Roman"/>
                <a:cs typeface="Times New Roman"/>
              </a:rPr>
              <a:t>0</a:t>
            </a:r>
            <a:r>
              <a:rPr sz="3000" spc="-127" baseline="1388" dirty="0">
                <a:latin typeface="Times New Roman"/>
                <a:cs typeface="Times New Roman"/>
              </a:rPr>
              <a:t>)/l</a:t>
            </a:r>
            <a:r>
              <a:rPr sz="1725" spc="-127" baseline="-21739" dirty="0">
                <a:latin typeface="Times New Roman"/>
                <a:cs typeface="Times New Roman"/>
              </a:rPr>
              <a:t>0 </a:t>
            </a:r>
            <a:r>
              <a:rPr sz="3000" baseline="1388" dirty="0">
                <a:latin typeface="Times New Roman"/>
                <a:cs typeface="Times New Roman"/>
              </a:rPr>
              <a:t>= </a:t>
            </a:r>
            <a:r>
              <a:rPr sz="3000" spc="-82" baseline="1388" dirty="0">
                <a:latin typeface="Times New Roman"/>
                <a:cs typeface="Times New Roman"/>
              </a:rPr>
              <a:t>(l</a:t>
            </a:r>
            <a:r>
              <a:rPr sz="1725" spc="-82" baseline="-21739" dirty="0">
                <a:latin typeface="Times New Roman"/>
                <a:cs typeface="Times New Roman"/>
              </a:rPr>
              <a:t>f </a:t>
            </a:r>
            <a:r>
              <a:rPr sz="3000" baseline="1388" dirty="0">
                <a:latin typeface="Times New Roman"/>
                <a:cs typeface="Times New Roman"/>
              </a:rPr>
              <a:t>-5)/(5) = 0.015</a:t>
            </a:r>
            <a:r>
              <a:rPr sz="3000" spc="-337" baseline="1388" dirty="0">
                <a:latin typeface="Times New Roman"/>
                <a:cs typeface="Times New Roman"/>
              </a:rPr>
              <a:t> </a:t>
            </a:r>
            <a:r>
              <a:rPr sz="3000" spc="-15" baseline="1388" dirty="0">
                <a:latin typeface="Times New Roman"/>
                <a:cs typeface="Times New Roman"/>
              </a:rPr>
              <a:t>cm/cm</a:t>
            </a:r>
            <a:endParaRPr sz="3000" baseline="1388">
              <a:latin typeface="Times New Roman"/>
              <a:cs typeface="Times New Roman"/>
            </a:endParaRPr>
          </a:p>
          <a:p>
            <a:pPr marL="1181100" lvl="1" indent="-228600">
              <a:lnSpc>
                <a:spcPct val="100000"/>
              </a:lnSpc>
              <a:spcBef>
                <a:spcPts val="790"/>
              </a:spcBef>
              <a:buChar char="•"/>
              <a:tabLst>
                <a:tab pos="1180465" algn="l"/>
                <a:tab pos="1181100" algn="l"/>
              </a:tabLst>
            </a:pPr>
            <a:r>
              <a:rPr sz="2000" dirty="0">
                <a:latin typeface="Times New Roman"/>
                <a:cs typeface="Times New Roman"/>
              </a:rPr>
              <a:t>Growth = 5 * 0.015 = 0.075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cm</a:t>
            </a:r>
            <a:endParaRPr sz="2000">
              <a:latin typeface="Times New Roman"/>
              <a:cs typeface="Times New Roman"/>
            </a:endParaRPr>
          </a:p>
          <a:p>
            <a:pPr marL="1181100" lvl="1" indent="-228600">
              <a:lnSpc>
                <a:spcPct val="100000"/>
              </a:lnSpc>
              <a:spcBef>
                <a:spcPts val="500"/>
              </a:spcBef>
              <a:buChar char="•"/>
              <a:tabLst>
                <a:tab pos="1180465" algn="l"/>
                <a:tab pos="1181100" algn="l"/>
              </a:tabLst>
            </a:pPr>
            <a:r>
              <a:rPr sz="2000" spc="-5" dirty="0">
                <a:latin typeface="Times New Roman"/>
                <a:cs typeface="Times New Roman"/>
              </a:rPr>
              <a:t>Final Length </a:t>
            </a:r>
            <a:r>
              <a:rPr sz="2000" dirty="0">
                <a:latin typeface="Times New Roman"/>
                <a:cs typeface="Times New Roman"/>
              </a:rPr>
              <a:t>= 5.075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758430" y="5332729"/>
            <a:ext cx="1177290" cy="590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90840" y="5678170"/>
            <a:ext cx="875030" cy="0"/>
          </a:xfrm>
          <a:custGeom>
            <a:avLst/>
            <a:gdLst/>
            <a:ahLst/>
            <a:cxnLst/>
            <a:rect l="l" t="t" r="r" b="b"/>
            <a:pathLst>
              <a:path w="875029">
                <a:moveTo>
                  <a:pt x="0" y="0"/>
                </a:moveTo>
                <a:lnTo>
                  <a:pt x="875029" y="0"/>
                </a:lnTo>
              </a:path>
            </a:pathLst>
          </a:custGeom>
          <a:ln w="8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919719" y="5641340"/>
            <a:ext cx="76200" cy="74930"/>
          </a:xfrm>
          <a:custGeom>
            <a:avLst/>
            <a:gdLst/>
            <a:ahLst/>
            <a:cxnLst/>
            <a:rect l="l" t="t" r="r" b="b"/>
            <a:pathLst>
              <a:path w="76200" h="74929">
                <a:moveTo>
                  <a:pt x="76200" y="0"/>
                </a:moveTo>
                <a:lnTo>
                  <a:pt x="0" y="36830"/>
                </a:lnTo>
                <a:lnTo>
                  <a:pt x="76200" y="74930"/>
                </a:lnTo>
                <a:lnTo>
                  <a:pt x="76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60790" y="5641340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29" h="74929">
                <a:moveTo>
                  <a:pt x="0" y="0"/>
                </a:moveTo>
                <a:lnTo>
                  <a:pt x="0" y="74930"/>
                </a:lnTo>
                <a:lnTo>
                  <a:pt x="74929" y="368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054340" y="5467350"/>
            <a:ext cx="67564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5" dirty="0">
                <a:solidFill>
                  <a:srgbClr val="000066"/>
                </a:solidFill>
                <a:latin typeface="Times New Roman"/>
                <a:cs typeface="Times New Roman"/>
              </a:rPr>
              <a:t>1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0cm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042400" y="5516879"/>
            <a:ext cx="0" cy="359410"/>
          </a:xfrm>
          <a:custGeom>
            <a:avLst/>
            <a:gdLst/>
            <a:ahLst/>
            <a:cxnLst/>
            <a:rect l="l" t="t" r="r" b="b"/>
            <a:pathLst>
              <a:path h="359410">
                <a:moveTo>
                  <a:pt x="0" y="0"/>
                </a:moveTo>
                <a:lnTo>
                  <a:pt x="0" y="359410"/>
                </a:lnTo>
              </a:path>
            </a:pathLst>
          </a:custGeom>
          <a:ln w="8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04300" y="5447029"/>
            <a:ext cx="76200" cy="74930"/>
          </a:xfrm>
          <a:custGeom>
            <a:avLst/>
            <a:gdLst/>
            <a:ahLst/>
            <a:cxnLst/>
            <a:rect l="l" t="t" r="r" b="b"/>
            <a:pathLst>
              <a:path w="76200" h="74929">
                <a:moveTo>
                  <a:pt x="38100" y="0"/>
                </a:moveTo>
                <a:lnTo>
                  <a:pt x="0" y="74930"/>
                </a:lnTo>
                <a:lnTo>
                  <a:pt x="76200" y="74930"/>
                </a:lnTo>
                <a:lnTo>
                  <a:pt x="381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04300" y="587120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199"/>
                </a:lnTo>
                <a:lnTo>
                  <a:pt x="76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09609" y="3425190"/>
            <a:ext cx="0" cy="358140"/>
          </a:xfrm>
          <a:custGeom>
            <a:avLst/>
            <a:gdLst/>
            <a:ahLst/>
            <a:cxnLst/>
            <a:rect l="l" t="t" r="r" b="b"/>
            <a:pathLst>
              <a:path h="358139">
                <a:moveTo>
                  <a:pt x="0" y="0"/>
                </a:moveTo>
                <a:lnTo>
                  <a:pt x="0" y="358140"/>
                </a:lnTo>
              </a:path>
            </a:pathLst>
          </a:custGeom>
          <a:ln w="8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72780" y="3778250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29" h="76200">
                <a:moveTo>
                  <a:pt x="74929" y="0"/>
                </a:moveTo>
                <a:lnTo>
                  <a:pt x="0" y="0"/>
                </a:lnTo>
                <a:lnTo>
                  <a:pt x="36829" y="76200"/>
                </a:lnTo>
                <a:lnTo>
                  <a:pt x="749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64830" y="1905000"/>
            <a:ext cx="524509" cy="144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676640" y="2313940"/>
            <a:ext cx="54483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10in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672830" y="2138679"/>
            <a:ext cx="0" cy="1144270"/>
          </a:xfrm>
          <a:custGeom>
            <a:avLst/>
            <a:gdLst/>
            <a:ahLst/>
            <a:cxnLst/>
            <a:rect l="l" t="t" r="r" b="b"/>
            <a:pathLst>
              <a:path h="1144270">
                <a:moveTo>
                  <a:pt x="0" y="0"/>
                </a:moveTo>
                <a:lnTo>
                  <a:pt x="0" y="1144270"/>
                </a:lnTo>
              </a:path>
            </a:pathLst>
          </a:custGeom>
          <a:ln w="8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34730" y="2068829"/>
            <a:ext cx="76200" cy="74930"/>
          </a:xfrm>
          <a:custGeom>
            <a:avLst/>
            <a:gdLst/>
            <a:ahLst/>
            <a:cxnLst/>
            <a:rect l="l" t="t" r="r" b="b"/>
            <a:pathLst>
              <a:path w="76200" h="74930">
                <a:moveTo>
                  <a:pt x="38100" y="0"/>
                </a:moveTo>
                <a:lnTo>
                  <a:pt x="0" y="74930"/>
                </a:lnTo>
                <a:lnTo>
                  <a:pt x="76200" y="74930"/>
                </a:lnTo>
                <a:lnTo>
                  <a:pt x="381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34730" y="3279140"/>
            <a:ext cx="76200" cy="74930"/>
          </a:xfrm>
          <a:custGeom>
            <a:avLst/>
            <a:gdLst/>
            <a:ahLst/>
            <a:cxnLst/>
            <a:rect l="l" t="t" r="r" b="b"/>
            <a:pathLst>
              <a:path w="76200" h="74929">
                <a:moveTo>
                  <a:pt x="76200" y="0"/>
                </a:moveTo>
                <a:lnTo>
                  <a:pt x="0" y="0"/>
                </a:lnTo>
                <a:lnTo>
                  <a:pt x="38100" y="74930"/>
                </a:lnTo>
                <a:lnTo>
                  <a:pt x="76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096250" y="1741170"/>
            <a:ext cx="1005840" cy="662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6745">
              <a:lnSpc>
                <a:spcPts val="2510"/>
              </a:lnSpc>
              <a:spcBef>
                <a:spcPts val="100"/>
              </a:spcBef>
            </a:pPr>
            <a:r>
              <a:rPr sz="2300" spc="5" dirty="0">
                <a:solidFill>
                  <a:srgbClr val="000066"/>
                </a:solidFill>
                <a:latin typeface="Times New Roman"/>
                <a:cs typeface="Times New Roman"/>
              </a:rPr>
              <a:t>0</a:t>
            </a:r>
            <a:r>
              <a:rPr sz="2300" spc="-5" dirty="0">
                <a:solidFill>
                  <a:srgbClr val="000066"/>
                </a:solidFill>
                <a:latin typeface="Times New Roman"/>
                <a:cs typeface="Times New Roman"/>
              </a:rPr>
              <a:t>.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1</a:t>
            </a: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ts val="2510"/>
              </a:lnSpc>
            </a:pP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1</a:t>
            </a:r>
            <a:r>
              <a:rPr sz="2300" spc="-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0066"/>
                </a:solidFill>
                <a:latin typeface="Times New Roman"/>
                <a:cs typeface="Times New Roman"/>
              </a:rPr>
              <a:t>in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235950" y="2068829"/>
            <a:ext cx="220979" cy="0"/>
          </a:xfrm>
          <a:custGeom>
            <a:avLst/>
            <a:gdLst/>
            <a:ahLst/>
            <a:cxnLst/>
            <a:rect l="l" t="t" r="r" b="b"/>
            <a:pathLst>
              <a:path w="220979">
                <a:moveTo>
                  <a:pt x="0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164830" y="203072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451850" y="203072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12809" y="1894839"/>
            <a:ext cx="177800" cy="130810"/>
          </a:xfrm>
          <a:custGeom>
            <a:avLst/>
            <a:gdLst/>
            <a:ahLst/>
            <a:cxnLst/>
            <a:rect l="l" t="t" r="r" b="b"/>
            <a:pathLst>
              <a:path w="177800" h="130810">
                <a:moveTo>
                  <a:pt x="0" y="130810"/>
                </a:moveTo>
                <a:lnTo>
                  <a:pt x="177800" y="0"/>
                </a:lnTo>
              </a:path>
            </a:pathLst>
          </a:custGeom>
          <a:ln w="88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455659" y="1992629"/>
            <a:ext cx="83820" cy="74930"/>
          </a:xfrm>
          <a:custGeom>
            <a:avLst/>
            <a:gdLst/>
            <a:ahLst/>
            <a:cxnLst/>
            <a:rect l="l" t="t" r="r" b="b"/>
            <a:pathLst>
              <a:path w="83820" h="74930">
                <a:moveTo>
                  <a:pt x="39370" y="0"/>
                </a:moveTo>
                <a:lnTo>
                  <a:pt x="0" y="74930"/>
                </a:lnTo>
                <a:lnTo>
                  <a:pt x="83820" y="60960"/>
                </a:lnTo>
                <a:lnTo>
                  <a:pt x="393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665209" y="1852929"/>
            <a:ext cx="82550" cy="74930"/>
          </a:xfrm>
          <a:custGeom>
            <a:avLst/>
            <a:gdLst/>
            <a:ahLst/>
            <a:cxnLst/>
            <a:rect l="l" t="t" r="r" b="b"/>
            <a:pathLst>
              <a:path w="82550" h="74930">
                <a:moveTo>
                  <a:pt x="82550" y="0"/>
                </a:moveTo>
                <a:lnTo>
                  <a:pt x="0" y="13970"/>
                </a:lnTo>
                <a:lnTo>
                  <a:pt x="44450" y="74930"/>
                </a:lnTo>
                <a:lnTo>
                  <a:pt x="82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8785859" y="4969509"/>
            <a:ext cx="37465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1</a:t>
            </a:r>
            <a:r>
              <a:rPr sz="2300" spc="-8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0066"/>
                </a:solidFill>
                <a:latin typeface="Times New Roman"/>
                <a:cs typeface="Times New Roman"/>
              </a:rPr>
              <a:t>c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097519" y="3775709"/>
            <a:ext cx="877569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100</a:t>
            </a:r>
            <a:r>
              <a:rPr sz="2300" spc="-8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0066"/>
                </a:solidFill>
                <a:latin typeface="Times New Roman"/>
                <a:cs typeface="Times New Roman"/>
              </a:rPr>
              <a:t>lbs</a:t>
            </a:r>
            <a:endParaRPr sz="2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5180" y="1978659"/>
            <a:ext cx="7936230" cy="129286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 marR="5080" algn="just">
              <a:lnSpc>
                <a:spcPct val="79900"/>
              </a:lnSpc>
              <a:spcBef>
                <a:spcPts val="869"/>
              </a:spcBef>
            </a:pPr>
            <a:r>
              <a:rPr sz="3200" spc="-5" dirty="0">
                <a:latin typeface="Times New Roman"/>
                <a:cs typeface="Times New Roman"/>
              </a:rPr>
              <a:t>Mass Structures </a:t>
            </a:r>
            <a:r>
              <a:rPr sz="3200" dirty="0">
                <a:latin typeface="Times New Roman"/>
                <a:cs typeface="Times New Roman"/>
              </a:rPr>
              <a:t>are </a:t>
            </a:r>
            <a:r>
              <a:rPr sz="3200" spc="-5" dirty="0">
                <a:latin typeface="Times New Roman"/>
                <a:cs typeface="Times New Roman"/>
              </a:rPr>
              <a:t>solid structures </a:t>
            </a:r>
            <a:r>
              <a:rPr sz="3200" dirty="0">
                <a:latin typeface="Times New Roman"/>
                <a:cs typeface="Times New Roman"/>
              </a:rPr>
              <a:t>which </a:t>
            </a:r>
            <a:r>
              <a:rPr sz="3200" spc="-5" dirty="0">
                <a:latin typeface="Times New Roman"/>
                <a:cs typeface="Times New Roman"/>
              </a:rPr>
              <a:t>rely  </a:t>
            </a:r>
            <a:r>
              <a:rPr sz="3200" dirty="0">
                <a:latin typeface="Times New Roman"/>
                <a:cs typeface="Times New Roman"/>
              </a:rPr>
              <a:t>on </a:t>
            </a:r>
            <a:r>
              <a:rPr sz="3200" spc="-5" dirty="0">
                <a:latin typeface="Times New Roman"/>
                <a:cs typeface="Times New Roman"/>
              </a:rPr>
              <a:t>their </a:t>
            </a:r>
            <a:r>
              <a:rPr sz="3200" dirty="0">
                <a:latin typeface="Times New Roman"/>
                <a:cs typeface="Times New Roman"/>
              </a:rPr>
              <a:t>own weight </a:t>
            </a:r>
            <a:r>
              <a:rPr sz="3200" spc="-5" dirty="0">
                <a:latin typeface="Times New Roman"/>
                <a:cs typeface="Times New Roman"/>
              </a:rPr>
              <a:t>to resist </a:t>
            </a:r>
            <a:r>
              <a:rPr sz="3200" dirty="0">
                <a:latin typeface="Times New Roman"/>
                <a:cs typeface="Times New Roman"/>
              </a:rPr>
              <a:t>loads. A </a:t>
            </a:r>
            <a:r>
              <a:rPr sz="3200" spc="-5" dirty="0">
                <a:latin typeface="Times New Roman"/>
                <a:cs typeface="Times New Roman"/>
              </a:rPr>
              <a:t>single  </a:t>
            </a:r>
            <a:r>
              <a:rPr sz="3200" dirty="0">
                <a:latin typeface="Times New Roman"/>
                <a:cs typeface="Times New Roman"/>
              </a:rPr>
              <a:t>brick</a:t>
            </a:r>
            <a:r>
              <a:rPr sz="3200" spc="33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is</a:t>
            </a:r>
            <a:r>
              <a:rPr sz="3200" spc="3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34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mass</a:t>
            </a:r>
            <a:r>
              <a:rPr sz="3200" spc="33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structure</a:t>
            </a:r>
            <a:r>
              <a:rPr sz="3200" spc="3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but</a:t>
            </a:r>
            <a:r>
              <a:rPr sz="3200" spc="3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so</a:t>
            </a:r>
            <a:r>
              <a:rPr sz="3200" spc="33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is</a:t>
            </a:r>
            <a:r>
              <a:rPr sz="3200" spc="3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33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large</a:t>
            </a:r>
            <a:r>
              <a:rPr sz="3200" spc="330" dirty="0">
                <a:latin typeface="Times New Roman"/>
                <a:cs typeface="Times New Roman"/>
              </a:rPr>
              <a:t> </a:t>
            </a:r>
            <a:r>
              <a:rPr sz="3200" spc="30" dirty="0">
                <a:latin typeface="Times New Roman"/>
                <a:cs typeface="Times New Roman"/>
              </a:rPr>
              <a:t>dam</a:t>
            </a:r>
            <a:r>
              <a:rPr sz="2800" spc="3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00650" y="4076700"/>
            <a:ext cx="3775709" cy="21602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1459" y="3716020"/>
            <a:ext cx="4745990" cy="2753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22170" y="252729"/>
            <a:ext cx="36112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latin typeface="Times New Roman"/>
                <a:cs typeface="Times New Roman"/>
              </a:rPr>
              <a:t>Mass</a:t>
            </a:r>
            <a:r>
              <a:rPr sz="4400" spc="-60" dirty="0">
                <a:latin typeface="Times New Roman"/>
                <a:cs typeface="Times New Roman"/>
              </a:rPr>
              <a:t> </a:t>
            </a:r>
            <a:r>
              <a:rPr sz="4400" spc="-5" dirty="0">
                <a:latin typeface="Times New Roman"/>
                <a:cs typeface="Times New Roman"/>
              </a:rPr>
              <a:t>Structures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75219" y="2715260"/>
            <a:ext cx="0" cy="356870"/>
          </a:xfrm>
          <a:custGeom>
            <a:avLst/>
            <a:gdLst/>
            <a:ahLst/>
            <a:cxnLst/>
            <a:rect l="l" t="t" r="r" b="b"/>
            <a:pathLst>
              <a:path h="356869">
                <a:moveTo>
                  <a:pt x="0" y="0"/>
                </a:moveTo>
                <a:lnTo>
                  <a:pt x="0" y="356869"/>
                </a:lnTo>
              </a:path>
            </a:pathLst>
          </a:custGeom>
          <a:ln w="8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37119" y="306705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29169" y="2409189"/>
            <a:ext cx="525779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03040" y="255270"/>
            <a:ext cx="1116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solidFill>
                  <a:srgbClr val="000099"/>
                </a:solidFill>
                <a:latin typeface="Times New Roman"/>
                <a:cs typeface="Times New Roman"/>
              </a:rPr>
              <a:t>Strain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932179"/>
            <a:ext cx="12382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Times New Roman"/>
                <a:cs typeface="Times New Roman"/>
              </a:rPr>
              <a:t>•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1604009"/>
            <a:ext cx="12382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Times New Roman"/>
                <a:cs typeface="Times New Roman"/>
              </a:rPr>
              <a:t>•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2277109"/>
            <a:ext cx="12382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Times New Roman"/>
                <a:cs typeface="Times New Roman"/>
              </a:rPr>
              <a:t>•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2948940"/>
            <a:ext cx="12382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Times New Roman"/>
                <a:cs typeface="Times New Roman"/>
              </a:rPr>
              <a:t>•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1640" y="949959"/>
            <a:ext cx="6922770" cy="338836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248285">
              <a:lnSpc>
                <a:spcPts val="2370"/>
              </a:lnSpc>
              <a:spcBef>
                <a:spcPts val="405"/>
              </a:spcBef>
            </a:pP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Permanent </a:t>
            </a:r>
            <a:r>
              <a:rPr sz="22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set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is </a:t>
            </a:r>
            <a:r>
              <a:rPr sz="2200" dirty="0">
                <a:latin typeface="Times New Roman"/>
                <a:cs typeface="Times New Roman"/>
              </a:rPr>
              <a:t>a </a:t>
            </a:r>
            <a:r>
              <a:rPr sz="2200" spc="-5" dirty="0">
                <a:latin typeface="Times New Roman"/>
                <a:cs typeface="Times New Roman"/>
              </a:rPr>
              <a:t>change in form </a:t>
            </a:r>
            <a:r>
              <a:rPr sz="2200" dirty="0">
                <a:latin typeface="Times New Roman"/>
                <a:cs typeface="Times New Roman"/>
              </a:rPr>
              <a:t>of a </a:t>
            </a:r>
            <a:r>
              <a:rPr sz="2200" spc="-10" dirty="0">
                <a:latin typeface="Times New Roman"/>
                <a:cs typeface="Times New Roman"/>
              </a:rPr>
              <a:t>specimen </a:t>
            </a:r>
            <a:r>
              <a:rPr sz="2200" dirty="0">
                <a:latin typeface="Times New Roman"/>
                <a:cs typeface="Times New Roman"/>
              </a:rPr>
              <a:t>once </a:t>
            </a:r>
            <a:r>
              <a:rPr sz="2200" spc="-5" dirty="0">
                <a:latin typeface="Times New Roman"/>
                <a:cs typeface="Times New Roman"/>
              </a:rPr>
              <a:t>the  </a:t>
            </a:r>
            <a:r>
              <a:rPr sz="2200" spc="-10" dirty="0">
                <a:latin typeface="Times New Roman"/>
                <a:cs typeface="Times New Roman"/>
              </a:rPr>
              <a:t>stress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ends.</a:t>
            </a:r>
            <a:endParaRPr sz="2200">
              <a:latin typeface="Times New Roman"/>
              <a:cs typeface="Times New Roman"/>
            </a:endParaRPr>
          </a:p>
          <a:p>
            <a:pPr marL="12700" marR="5080">
              <a:lnSpc>
                <a:spcPts val="2380"/>
              </a:lnSpc>
              <a:spcBef>
                <a:spcPts val="540"/>
              </a:spcBef>
              <a:tabLst>
                <a:tab pos="6909434" algn="l"/>
              </a:tabLst>
            </a:pP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Axial</a:t>
            </a:r>
            <a:r>
              <a:rPr sz="2200" u="heavy" spc="2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strain</a:t>
            </a:r>
            <a:r>
              <a:rPr sz="2200" spc="254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is</a:t>
            </a:r>
            <a:r>
              <a:rPr sz="2200" spc="2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229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strain</a:t>
            </a:r>
            <a:r>
              <a:rPr sz="2200" spc="229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that</a:t>
            </a:r>
            <a:r>
              <a:rPr sz="2200" spc="2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occurs</a:t>
            </a:r>
            <a:r>
              <a:rPr sz="2200" spc="229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</a:t>
            </a:r>
            <a:r>
              <a:rPr sz="2200" spc="2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229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same</a:t>
            </a:r>
            <a:r>
              <a:rPr sz="2200" spc="2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directio</a:t>
            </a:r>
            <a:r>
              <a:rPr sz="2200" strike="sngStrike" spc="-5" dirty="0">
                <a:latin typeface="Times New Roman"/>
                <a:cs typeface="Times New Roman"/>
              </a:rPr>
              <a:t>n </a:t>
            </a:r>
            <a:r>
              <a:rPr sz="2200" strike="sngStrike" dirty="0">
                <a:latin typeface="Times New Roman"/>
                <a:cs typeface="Times New Roman"/>
              </a:rPr>
              <a:t>	</a:t>
            </a:r>
            <a:r>
              <a:rPr sz="2200" strike="noStrike" dirty="0">
                <a:latin typeface="Times New Roman"/>
                <a:cs typeface="Times New Roman"/>
              </a:rPr>
              <a:t> </a:t>
            </a:r>
            <a:r>
              <a:rPr sz="2200" strike="noStrike" spc="-5" dirty="0">
                <a:latin typeface="Times New Roman"/>
                <a:cs typeface="Times New Roman"/>
              </a:rPr>
              <a:t>as </a:t>
            </a:r>
            <a:r>
              <a:rPr sz="2200" strike="noStrike" dirty="0">
                <a:latin typeface="Times New Roman"/>
                <a:cs typeface="Times New Roman"/>
              </a:rPr>
              <a:t>the </a:t>
            </a:r>
            <a:r>
              <a:rPr sz="2200" strike="noStrike" spc="-5" dirty="0">
                <a:latin typeface="Times New Roman"/>
                <a:cs typeface="Times New Roman"/>
              </a:rPr>
              <a:t>applied</a:t>
            </a:r>
            <a:r>
              <a:rPr sz="2200" strike="noStrike" spc="-10" dirty="0">
                <a:latin typeface="Times New Roman"/>
                <a:cs typeface="Times New Roman"/>
              </a:rPr>
              <a:t> stress.</a:t>
            </a:r>
            <a:endParaRPr sz="2200">
              <a:latin typeface="Times New Roman"/>
              <a:cs typeface="Times New Roman"/>
            </a:endParaRPr>
          </a:p>
          <a:p>
            <a:pPr marL="12700" marR="248285">
              <a:lnSpc>
                <a:spcPts val="2370"/>
              </a:lnSpc>
              <a:spcBef>
                <a:spcPts val="550"/>
              </a:spcBef>
            </a:pP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Lateral strain</a:t>
            </a:r>
            <a:r>
              <a:rPr sz="2200" spc="-5" dirty="0">
                <a:latin typeface="Times New Roman"/>
                <a:cs typeface="Times New Roman"/>
              </a:rPr>
              <a:t> is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10" dirty="0">
                <a:latin typeface="Times New Roman"/>
                <a:cs typeface="Times New Roman"/>
              </a:rPr>
              <a:t>strain </a:t>
            </a:r>
            <a:r>
              <a:rPr sz="2200" spc="-5" dirty="0">
                <a:latin typeface="Times New Roman"/>
                <a:cs typeface="Times New Roman"/>
              </a:rPr>
              <a:t>that occurs perpendicular </a:t>
            </a:r>
            <a:r>
              <a:rPr sz="2200" dirty="0">
                <a:latin typeface="Times New Roman"/>
                <a:cs typeface="Times New Roman"/>
              </a:rPr>
              <a:t>to </a:t>
            </a:r>
            <a:r>
              <a:rPr sz="2200" spc="-5" dirty="0">
                <a:latin typeface="Times New Roman"/>
                <a:cs typeface="Times New Roman"/>
              </a:rPr>
              <a:t>the  direction </a:t>
            </a:r>
            <a:r>
              <a:rPr sz="2200" dirty="0">
                <a:latin typeface="Times New Roman"/>
                <a:cs typeface="Times New Roman"/>
              </a:rPr>
              <a:t>of the </a:t>
            </a:r>
            <a:r>
              <a:rPr sz="2200" spc="-5" dirty="0">
                <a:latin typeface="Times New Roman"/>
                <a:cs typeface="Times New Roman"/>
              </a:rPr>
              <a:t>applied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stress.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2510"/>
              </a:lnSpc>
              <a:spcBef>
                <a:spcPts val="245"/>
              </a:spcBef>
              <a:tabLst>
                <a:tab pos="1834514" algn="l"/>
              </a:tabLst>
            </a:pPr>
            <a:r>
              <a:rPr sz="2200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Poisson’s</a:t>
            </a:r>
            <a:r>
              <a:rPr sz="2200" u="heavy" spc="43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ratio</a:t>
            </a:r>
            <a:r>
              <a:rPr sz="2200" spc="-5" dirty="0">
                <a:latin typeface="Times New Roman"/>
                <a:cs typeface="Times New Roman"/>
              </a:rPr>
              <a:t>	</a:t>
            </a:r>
            <a:r>
              <a:rPr sz="2200" dirty="0">
                <a:latin typeface="Times New Roman"/>
                <a:cs typeface="Times New Roman"/>
              </a:rPr>
              <a:t>is </a:t>
            </a:r>
            <a:r>
              <a:rPr sz="2200" spc="-5" dirty="0">
                <a:latin typeface="Times New Roman"/>
                <a:cs typeface="Times New Roman"/>
              </a:rPr>
              <a:t>ratio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lateral strain to axial</a:t>
            </a:r>
            <a:r>
              <a:rPr sz="2200" spc="-2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strain.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2510"/>
              </a:lnSpc>
              <a:tabLst>
                <a:tab pos="2018664" algn="l"/>
              </a:tabLst>
            </a:pPr>
            <a:r>
              <a:rPr sz="2200" spc="-15" dirty="0">
                <a:latin typeface="Times New Roman"/>
                <a:cs typeface="Times New Roman"/>
              </a:rPr>
              <a:t>Poisson’s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ratio </a:t>
            </a:r>
            <a:r>
              <a:rPr sz="2200" dirty="0">
                <a:latin typeface="Times New Roman"/>
                <a:cs typeface="Times New Roman"/>
              </a:rPr>
              <a:t>=	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lateral</a:t>
            </a:r>
            <a:r>
              <a:rPr sz="22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strain</a:t>
            </a:r>
            <a:endParaRPr sz="2200">
              <a:latin typeface="Times New Roman"/>
              <a:cs typeface="Times New Roman"/>
            </a:endParaRPr>
          </a:p>
          <a:p>
            <a:pPr marL="2058670">
              <a:lnSpc>
                <a:spcPct val="100000"/>
              </a:lnSpc>
              <a:spcBef>
                <a:spcPts val="280"/>
              </a:spcBef>
            </a:pPr>
            <a:r>
              <a:rPr sz="2200" spc="-5" dirty="0">
                <a:latin typeface="Times New Roman"/>
                <a:cs typeface="Times New Roman"/>
              </a:rPr>
              <a:t>axial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strain</a:t>
            </a:r>
            <a:endParaRPr sz="2200">
              <a:latin typeface="Times New Roman"/>
              <a:cs typeface="Times New Roman"/>
            </a:endParaRPr>
          </a:p>
          <a:p>
            <a:pPr marL="127000">
              <a:lnSpc>
                <a:spcPct val="100000"/>
              </a:lnSpc>
              <a:spcBef>
                <a:spcPts val="260"/>
              </a:spcBef>
              <a:tabLst>
                <a:tab pos="412115" algn="l"/>
              </a:tabLst>
            </a:pPr>
            <a:r>
              <a:rPr sz="3000" baseline="4166" dirty="0">
                <a:latin typeface="Times New Roman"/>
                <a:cs typeface="Times New Roman"/>
              </a:rPr>
              <a:t>–	</a:t>
            </a:r>
            <a:r>
              <a:rPr sz="2000" spc="-5" dirty="0">
                <a:latin typeface="Times New Roman"/>
                <a:cs typeface="Times New Roman"/>
              </a:rPr>
              <a:t>Example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329169" y="1123950"/>
            <a:ext cx="525779" cy="144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059419" y="2387600"/>
            <a:ext cx="72326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Axial  </a:t>
            </a:r>
            <a:r>
              <a:rPr sz="2300" spc="5" dirty="0">
                <a:solidFill>
                  <a:srgbClr val="000066"/>
                </a:solidFill>
                <a:latin typeface="Times New Roman"/>
                <a:cs typeface="Times New Roman"/>
              </a:rPr>
              <a:t>S</a:t>
            </a:r>
            <a:r>
              <a:rPr sz="2300" spc="-10" dirty="0">
                <a:solidFill>
                  <a:srgbClr val="000066"/>
                </a:solidFill>
                <a:latin typeface="Times New Roman"/>
                <a:cs typeface="Times New Roman"/>
              </a:rPr>
              <a:t>t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r</a:t>
            </a:r>
            <a:r>
              <a:rPr sz="2300" spc="-5" dirty="0">
                <a:solidFill>
                  <a:srgbClr val="000066"/>
                </a:solidFill>
                <a:latin typeface="Times New Roman"/>
                <a:cs typeface="Times New Roman"/>
              </a:rPr>
              <a:t>ain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837169" y="2428239"/>
            <a:ext cx="0" cy="287020"/>
          </a:xfrm>
          <a:custGeom>
            <a:avLst/>
            <a:gdLst/>
            <a:ahLst/>
            <a:cxnLst/>
            <a:rect l="l" t="t" r="r" b="b"/>
            <a:pathLst>
              <a:path h="287019">
                <a:moveTo>
                  <a:pt x="0" y="0"/>
                </a:moveTo>
                <a:lnTo>
                  <a:pt x="0" y="287020"/>
                </a:lnTo>
              </a:path>
            </a:pathLst>
          </a:custGeom>
          <a:ln w="8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00340" y="2357120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29" h="76200">
                <a:moveTo>
                  <a:pt x="36829" y="0"/>
                </a:moveTo>
                <a:lnTo>
                  <a:pt x="0" y="76200"/>
                </a:lnTo>
                <a:lnTo>
                  <a:pt x="74929" y="76200"/>
                </a:lnTo>
                <a:lnTo>
                  <a:pt x="368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00340" y="2710179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29" h="76200">
                <a:moveTo>
                  <a:pt x="74929" y="0"/>
                </a:moveTo>
                <a:lnTo>
                  <a:pt x="0" y="0"/>
                </a:lnTo>
                <a:lnTo>
                  <a:pt x="36829" y="76200"/>
                </a:lnTo>
                <a:lnTo>
                  <a:pt x="749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63509" y="1856739"/>
            <a:ext cx="364490" cy="0"/>
          </a:xfrm>
          <a:custGeom>
            <a:avLst/>
            <a:gdLst/>
            <a:ahLst/>
            <a:cxnLst/>
            <a:rect l="l" t="t" r="r" b="b"/>
            <a:pathLst>
              <a:path w="364490">
                <a:moveTo>
                  <a:pt x="364490" y="0"/>
                </a:moveTo>
                <a:lnTo>
                  <a:pt x="0" y="0"/>
                </a:lnTo>
              </a:path>
            </a:pathLst>
          </a:custGeom>
          <a:ln w="8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93659" y="1819910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29" h="74930">
                <a:moveTo>
                  <a:pt x="74930" y="0"/>
                </a:moveTo>
                <a:lnTo>
                  <a:pt x="0" y="36829"/>
                </a:lnTo>
                <a:lnTo>
                  <a:pt x="74930" y="74929"/>
                </a:lnTo>
                <a:lnTo>
                  <a:pt x="749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26630" y="1819910"/>
            <a:ext cx="76200" cy="74930"/>
          </a:xfrm>
          <a:custGeom>
            <a:avLst/>
            <a:gdLst/>
            <a:ahLst/>
            <a:cxnLst/>
            <a:rect l="l" t="t" r="r" b="b"/>
            <a:pathLst>
              <a:path w="76200" h="74930">
                <a:moveTo>
                  <a:pt x="0" y="0"/>
                </a:moveTo>
                <a:lnTo>
                  <a:pt x="0" y="74929"/>
                </a:lnTo>
                <a:lnTo>
                  <a:pt x="76200" y="3682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206740" y="1530350"/>
            <a:ext cx="850900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300" spc="-5" dirty="0">
                <a:solidFill>
                  <a:srgbClr val="000066"/>
                </a:solidFill>
                <a:latin typeface="Times New Roman"/>
                <a:cs typeface="Times New Roman"/>
              </a:rPr>
              <a:t>Late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r</a:t>
            </a:r>
            <a:r>
              <a:rPr sz="2300" spc="-5" dirty="0">
                <a:solidFill>
                  <a:srgbClr val="000066"/>
                </a:solidFill>
                <a:latin typeface="Times New Roman"/>
                <a:cs typeface="Times New Roman"/>
              </a:rPr>
              <a:t>al  Strain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402830" y="1356360"/>
            <a:ext cx="217170" cy="1143000"/>
          </a:xfrm>
          <a:custGeom>
            <a:avLst/>
            <a:gdLst/>
            <a:ahLst/>
            <a:cxnLst/>
            <a:rect l="l" t="t" r="r" b="b"/>
            <a:pathLst>
              <a:path w="217170" h="1143000">
                <a:moveTo>
                  <a:pt x="217170" y="0"/>
                </a:moveTo>
                <a:lnTo>
                  <a:pt x="0" y="0"/>
                </a:lnTo>
                <a:lnTo>
                  <a:pt x="0" y="1143000"/>
                </a:lnTo>
                <a:lnTo>
                  <a:pt x="217170" y="1143000"/>
                </a:lnTo>
                <a:lnTo>
                  <a:pt x="21717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402830" y="1356360"/>
            <a:ext cx="217170" cy="1143000"/>
          </a:xfrm>
          <a:custGeom>
            <a:avLst/>
            <a:gdLst/>
            <a:ahLst/>
            <a:cxnLst/>
            <a:rect l="l" t="t" r="r" b="b"/>
            <a:pathLst>
              <a:path w="217170" h="1143000">
                <a:moveTo>
                  <a:pt x="107950" y="1143000"/>
                </a:moveTo>
                <a:lnTo>
                  <a:pt x="0" y="1143000"/>
                </a:lnTo>
                <a:lnTo>
                  <a:pt x="0" y="0"/>
                </a:lnTo>
                <a:lnTo>
                  <a:pt x="217170" y="0"/>
                </a:lnTo>
                <a:lnTo>
                  <a:pt x="217170" y="1143000"/>
                </a:lnTo>
                <a:lnTo>
                  <a:pt x="107950" y="1143000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38530" y="4342129"/>
            <a:ext cx="7750175" cy="2266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indent="-229235">
              <a:lnSpc>
                <a:spcPts val="2050"/>
              </a:lnSpc>
              <a:spcBef>
                <a:spcPts val="100"/>
              </a:spcBef>
              <a:buChar char="•"/>
              <a:tabLst>
                <a:tab pos="295275" algn="l"/>
                <a:tab pos="295910" algn="l"/>
                <a:tab pos="3295650" algn="l"/>
              </a:tabLst>
            </a:pPr>
            <a:r>
              <a:rPr sz="1800" spc="-5" dirty="0">
                <a:latin typeface="Times New Roman"/>
                <a:cs typeface="Times New Roman"/>
              </a:rPr>
              <a:t>Calculate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15" dirty="0">
                <a:latin typeface="Times New Roman"/>
                <a:cs typeface="Times New Roman"/>
              </a:rPr>
              <a:t>Poisson’s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ratio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	a </a:t>
            </a:r>
            <a:r>
              <a:rPr sz="1800" spc="-5" dirty="0">
                <a:latin typeface="Times New Roman"/>
                <a:cs typeface="Times New Roman"/>
              </a:rPr>
              <a:t>material with </a:t>
            </a:r>
            <a:r>
              <a:rPr sz="1800" dirty="0">
                <a:latin typeface="Times New Roman"/>
                <a:cs typeface="Times New Roman"/>
              </a:rPr>
              <a:t>lateral </a:t>
            </a:r>
            <a:r>
              <a:rPr sz="1800" spc="-5" dirty="0">
                <a:latin typeface="Times New Roman"/>
                <a:cs typeface="Times New Roman"/>
              </a:rPr>
              <a:t>strain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endParaRPr sz="1800">
              <a:latin typeface="Times New Roman"/>
              <a:cs typeface="Times New Roman"/>
            </a:endParaRPr>
          </a:p>
          <a:p>
            <a:pPr marL="295275">
              <a:lnSpc>
                <a:spcPts val="2050"/>
              </a:lnSpc>
            </a:pPr>
            <a:r>
              <a:rPr sz="1800" spc="-5" dirty="0">
                <a:latin typeface="Times New Roman"/>
                <a:cs typeface="Times New Roman"/>
              </a:rPr>
              <a:t>0.002 </a:t>
            </a:r>
            <a:r>
              <a:rPr sz="1800" dirty="0">
                <a:latin typeface="Times New Roman"/>
                <a:cs typeface="Times New Roman"/>
              </a:rPr>
              <a:t>and an </a:t>
            </a:r>
            <a:r>
              <a:rPr sz="1800" spc="-5" dirty="0">
                <a:latin typeface="Times New Roman"/>
                <a:cs typeface="Times New Roman"/>
              </a:rPr>
              <a:t>axial strain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0.006</a:t>
            </a:r>
            <a:endParaRPr sz="1800">
              <a:latin typeface="Times New Roman"/>
              <a:cs typeface="Times New Roman"/>
            </a:endParaRPr>
          </a:p>
          <a:p>
            <a:pPr marL="295910" indent="-229235">
              <a:lnSpc>
                <a:spcPct val="100000"/>
              </a:lnSpc>
              <a:spcBef>
                <a:spcPts val="229"/>
              </a:spcBef>
              <a:buChar char="•"/>
              <a:tabLst>
                <a:tab pos="295275" algn="l"/>
                <a:tab pos="295910" algn="l"/>
              </a:tabLst>
            </a:pPr>
            <a:r>
              <a:rPr sz="1800" spc="-15" dirty="0">
                <a:latin typeface="Times New Roman"/>
                <a:cs typeface="Times New Roman"/>
              </a:rPr>
              <a:t>Poisson’s </a:t>
            </a:r>
            <a:r>
              <a:rPr sz="1800" dirty="0">
                <a:latin typeface="Times New Roman"/>
                <a:cs typeface="Times New Roman"/>
              </a:rPr>
              <a:t>ratio = 0.002/0.006 =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0.333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2200" b="1" spc="-5" dirty="0">
                <a:solidFill>
                  <a:srgbClr val="000066"/>
                </a:solidFill>
                <a:latin typeface="Times New Roman"/>
                <a:cs typeface="Times New Roman"/>
              </a:rPr>
              <a:t>Note: </a:t>
            </a:r>
            <a:r>
              <a:rPr sz="2100" b="1" dirty="0">
                <a:solidFill>
                  <a:srgbClr val="000066"/>
                </a:solidFill>
                <a:latin typeface="Times New Roman"/>
                <a:cs typeface="Times New Roman"/>
              </a:rPr>
              <a:t>For most materials, </a:t>
            </a:r>
            <a:r>
              <a:rPr sz="2100" b="1" spc="-5" dirty="0">
                <a:solidFill>
                  <a:srgbClr val="000066"/>
                </a:solidFill>
                <a:latin typeface="Times New Roman"/>
                <a:cs typeface="Times New Roman"/>
              </a:rPr>
              <a:t>Poisson’s </a:t>
            </a:r>
            <a:r>
              <a:rPr sz="2100" b="1" dirty="0">
                <a:solidFill>
                  <a:srgbClr val="000066"/>
                </a:solidFill>
                <a:latin typeface="Times New Roman"/>
                <a:cs typeface="Times New Roman"/>
              </a:rPr>
              <a:t>ratio is </a:t>
            </a:r>
            <a:r>
              <a:rPr sz="2100" b="1" spc="-5" dirty="0">
                <a:solidFill>
                  <a:srgbClr val="000066"/>
                </a:solidFill>
                <a:latin typeface="Times New Roman"/>
                <a:cs typeface="Times New Roman"/>
              </a:rPr>
              <a:t>between </a:t>
            </a:r>
            <a:r>
              <a:rPr sz="2100" b="1" dirty="0">
                <a:solidFill>
                  <a:srgbClr val="000066"/>
                </a:solidFill>
                <a:latin typeface="Times New Roman"/>
                <a:cs typeface="Times New Roman"/>
              </a:rPr>
              <a:t>0.25 and</a:t>
            </a:r>
            <a:r>
              <a:rPr sz="2100" b="1" spc="-3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0066"/>
                </a:solidFill>
                <a:latin typeface="Times New Roman"/>
                <a:cs typeface="Times New Roman"/>
              </a:rPr>
              <a:t>0.5</a:t>
            </a:r>
            <a:endParaRPr sz="2100">
              <a:latin typeface="Times New Roman"/>
              <a:cs typeface="Times New Roman"/>
            </a:endParaRPr>
          </a:p>
          <a:p>
            <a:pPr marL="173990" indent="-161290">
              <a:lnSpc>
                <a:spcPct val="100000"/>
              </a:lnSpc>
              <a:buFont typeface="Times New Roman"/>
              <a:buChar char="•"/>
              <a:tabLst>
                <a:tab pos="173990" algn="l"/>
              </a:tabLst>
            </a:pPr>
            <a:r>
              <a:rPr sz="2100" b="1" spc="-5" dirty="0">
                <a:solidFill>
                  <a:srgbClr val="000066"/>
                </a:solidFill>
                <a:latin typeface="Times New Roman"/>
                <a:cs typeface="Times New Roman"/>
              </a:rPr>
              <a:t>Metals: </a:t>
            </a:r>
            <a:r>
              <a:rPr sz="2100" b="1" dirty="0">
                <a:solidFill>
                  <a:srgbClr val="000066"/>
                </a:solidFill>
                <a:latin typeface="Times New Roman"/>
                <a:cs typeface="Times New Roman"/>
              </a:rPr>
              <a:t>0.29 (304 </a:t>
            </a:r>
            <a:r>
              <a:rPr sz="2100" b="1" spc="-5" dirty="0">
                <a:solidFill>
                  <a:srgbClr val="000066"/>
                </a:solidFill>
                <a:latin typeface="Times New Roman"/>
                <a:cs typeface="Times New Roman"/>
              </a:rPr>
              <a:t>SS) </a:t>
            </a:r>
            <a:r>
              <a:rPr sz="2100" b="1" dirty="0">
                <a:solidFill>
                  <a:srgbClr val="000066"/>
                </a:solidFill>
                <a:latin typeface="Times New Roman"/>
                <a:cs typeface="Times New Roman"/>
              </a:rPr>
              <a:t>to 0.3 (1040 </a:t>
            </a:r>
            <a:r>
              <a:rPr sz="2100" b="1" spc="-5" dirty="0">
                <a:solidFill>
                  <a:srgbClr val="000066"/>
                </a:solidFill>
                <a:latin typeface="Times New Roman"/>
                <a:cs typeface="Times New Roman"/>
              </a:rPr>
              <a:t>steel) </a:t>
            </a:r>
            <a:r>
              <a:rPr sz="2100" b="1" dirty="0">
                <a:solidFill>
                  <a:srgbClr val="000066"/>
                </a:solidFill>
                <a:latin typeface="Times New Roman"/>
                <a:cs typeface="Times New Roman"/>
              </a:rPr>
              <a:t>to 0.35</a:t>
            </a:r>
            <a:r>
              <a:rPr sz="2100" b="1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100" b="1" spc="-5" dirty="0">
                <a:solidFill>
                  <a:srgbClr val="000066"/>
                </a:solidFill>
                <a:latin typeface="Times New Roman"/>
                <a:cs typeface="Times New Roman"/>
              </a:rPr>
              <a:t>(Mg)</a:t>
            </a:r>
            <a:endParaRPr sz="2100">
              <a:latin typeface="Times New Roman"/>
              <a:cs typeface="Times New Roman"/>
            </a:endParaRPr>
          </a:p>
          <a:p>
            <a:pPr marL="106680" indent="-94615">
              <a:lnSpc>
                <a:spcPct val="100000"/>
              </a:lnSpc>
              <a:buFont typeface="Times New Roman"/>
              <a:buChar char="•"/>
              <a:tabLst>
                <a:tab pos="107314" algn="l"/>
              </a:tabLst>
            </a:pPr>
            <a:r>
              <a:rPr sz="2100" b="1" dirty="0">
                <a:solidFill>
                  <a:srgbClr val="000066"/>
                </a:solidFill>
                <a:latin typeface="Times New Roman"/>
                <a:cs typeface="Times New Roman"/>
              </a:rPr>
              <a:t>Ceramics </a:t>
            </a:r>
            <a:r>
              <a:rPr sz="2100" b="1" spc="-5" dirty="0">
                <a:solidFill>
                  <a:srgbClr val="000066"/>
                </a:solidFill>
                <a:latin typeface="Times New Roman"/>
                <a:cs typeface="Times New Roman"/>
              </a:rPr>
              <a:t>and Glasses: </a:t>
            </a:r>
            <a:r>
              <a:rPr sz="2100" b="1" dirty="0">
                <a:solidFill>
                  <a:srgbClr val="000066"/>
                </a:solidFill>
                <a:latin typeface="Times New Roman"/>
                <a:cs typeface="Times New Roman"/>
              </a:rPr>
              <a:t>0.19 </a:t>
            </a:r>
            <a:r>
              <a:rPr sz="2100" b="1" spc="-5" dirty="0">
                <a:solidFill>
                  <a:srgbClr val="000066"/>
                </a:solidFill>
                <a:latin typeface="Times New Roman"/>
                <a:cs typeface="Times New Roman"/>
              </a:rPr>
              <a:t>(TiC) </a:t>
            </a:r>
            <a:r>
              <a:rPr sz="2100" b="1" dirty="0">
                <a:solidFill>
                  <a:srgbClr val="000066"/>
                </a:solidFill>
                <a:latin typeface="Times New Roman"/>
                <a:cs typeface="Times New Roman"/>
              </a:rPr>
              <a:t>to 0.26 </a:t>
            </a:r>
            <a:r>
              <a:rPr sz="2100" b="1" spc="-5" dirty="0">
                <a:solidFill>
                  <a:srgbClr val="000066"/>
                </a:solidFill>
                <a:latin typeface="Times New Roman"/>
                <a:cs typeface="Times New Roman"/>
              </a:rPr>
              <a:t>(BeO) </a:t>
            </a:r>
            <a:r>
              <a:rPr sz="2100" b="1" dirty="0">
                <a:solidFill>
                  <a:srgbClr val="000066"/>
                </a:solidFill>
                <a:latin typeface="Times New Roman"/>
                <a:cs typeface="Times New Roman"/>
              </a:rPr>
              <a:t>to 0.31</a:t>
            </a:r>
            <a:r>
              <a:rPr sz="2100" b="1" spc="3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100" b="1" spc="-5" dirty="0">
                <a:solidFill>
                  <a:srgbClr val="000066"/>
                </a:solidFill>
                <a:latin typeface="Times New Roman"/>
                <a:cs typeface="Times New Roman"/>
              </a:rPr>
              <a:t>(Cordierite)</a:t>
            </a:r>
            <a:endParaRPr sz="2100">
              <a:latin typeface="Times New Roman"/>
              <a:cs typeface="Times New Roman"/>
            </a:endParaRPr>
          </a:p>
          <a:p>
            <a:pPr marL="106680" indent="-94615">
              <a:lnSpc>
                <a:spcPct val="100000"/>
              </a:lnSpc>
              <a:buFont typeface="Times New Roman"/>
              <a:buChar char="•"/>
              <a:tabLst>
                <a:tab pos="107314" algn="l"/>
              </a:tabLst>
            </a:pPr>
            <a:r>
              <a:rPr sz="2100" b="1" spc="-5" dirty="0">
                <a:solidFill>
                  <a:srgbClr val="000066"/>
                </a:solidFill>
                <a:latin typeface="Times New Roman"/>
                <a:cs typeface="Times New Roman"/>
              </a:rPr>
              <a:t>Plastics: </a:t>
            </a:r>
            <a:r>
              <a:rPr sz="2100" b="1" dirty="0">
                <a:solidFill>
                  <a:srgbClr val="000066"/>
                </a:solidFill>
                <a:latin typeface="Times New Roman"/>
                <a:cs typeface="Times New Roman"/>
              </a:rPr>
              <a:t>0.35 </a:t>
            </a:r>
            <a:r>
              <a:rPr sz="2100" b="1" spc="-5" dirty="0">
                <a:solidFill>
                  <a:srgbClr val="000066"/>
                </a:solidFill>
                <a:latin typeface="Times New Roman"/>
                <a:cs typeface="Times New Roman"/>
              </a:rPr>
              <a:t>(Acetals) to </a:t>
            </a:r>
            <a:r>
              <a:rPr sz="2100" b="1" dirty="0">
                <a:solidFill>
                  <a:srgbClr val="000066"/>
                </a:solidFill>
                <a:latin typeface="Times New Roman"/>
                <a:cs typeface="Times New Roman"/>
              </a:rPr>
              <a:t>0.41</a:t>
            </a:r>
            <a:r>
              <a:rPr sz="2100" b="1" spc="2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100" b="1" spc="-5" dirty="0">
                <a:solidFill>
                  <a:srgbClr val="000066"/>
                </a:solidFill>
                <a:latin typeface="Times New Roman"/>
                <a:cs typeface="Times New Roman"/>
              </a:rPr>
              <a:t>(Nylons)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88959" y="6314750"/>
            <a:ext cx="17907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0"/>
              </a:lnSpc>
            </a:pPr>
            <a:r>
              <a:rPr sz="1400" spc="5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7670" y="223520"/>
            <a:ext cx="48679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5" dirty="0">
                <a:solidFill>
                  <a:srgbClr val="000099"/>
                </a:solidFill>
                <a:latin typeface="Times New Roman"/>
                <a:cs typeface="Times New Roman"/>
              </a:rPr>
              <a:t>Stress </a:t>
            </a:r>
            <a:r>
              <a:rPr sz="4000" spc="-5" dirty="0">
                <a:solidFill>
                  <a:srgbClr val="000099"/>
                </a:solidFill>
                <a:latin typeface="Times New Roman"/>
                <a:cs typeface="Times New Roman"/>
              </a:rPr>
              <a:t>strain</a:t>
            </a:r>
            <a:r>
              <a:rPr sz="4000" spc="-6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000099"/>
                </a:solidFill>
                <a:latin typeface="Times New Roman"/>
                <a:cs typeface="Times New Roman"/>
              </a:rPr>
              <a:t>diagrams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36900" y="934719"/>
            <a:ext cx="6007100" cy="5923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2270" y="961390"/>
            <a:ext cx="2771140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26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Stress-strain diagrams  </a:t>
            </a:r>
            <a:r>
              <a:rPr sz="2400" dirty="0">
                <a:latin typeface="Times New Roman"/>
                <a:cs typeface="Times New Roman"/>
              </a:rPr>
              <a:t>plot stress against the  </a:t>
            </a:r>
            <a:r>
              <a:rPr sz="2400" spc="-5" dirty="0">
                <a:latin typeface="Times New Roman"/>
                <a:cs typeface="Times New Roman"/>
              </a:rPr>
              <a:t>corresponding </a:t>
            </a:r>
            <a:r>
              <a:rPr sz="2400" dirty="0">
                <a:latin typeface="Times New Roman"/>
                <a:cs typeface="Times New Roman"/>
              </a:rPr>
              <a:t>strain  produced.</a:t>
            </a:r>
            <a:endParaRPr sz="2400">
              <a:latin typeface="Times New Roman"/>
              <a:cs typeface="Times New Roman"/>
            </a:endParaRPr>
          </a:p>
          <a:p>
            <a:pPr marL="12700" marR="467359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Stress </a:t>
            </a:r>
            <a:r>
              <a:rPr sz="2400" spc="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y-axis  </a:t>
            </a:r>
            <a:r>
              <a:rPr sz="2400" spc="-5" dirty="0">
                <a:latin typeface="Times New Roman"/>
                <a:cs typeface="Times New Roman"/>
              </a:rPr>
              <a:t>Strain </a:t>
            </a:r>
            <a:r>
              <a:rPr sz="2400" spc="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x-axis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i="1" spc="-5" dirty="0">
                <a:latin typeface="Arial"/>
                <a:cs typeface="Arial"/>
              </a:rPr>
              <a:t>Stress-Strain Curve  </a:t>
            </a:r>
            <a:r>
              <a:rPr sz="2400" spc="-5" dirty="0">
                <a:latin typeface="Arial"/>
                <a:cs typeface="Arial"/>
              </a:rPr>
              <a:t>This stress-strain  curve is produced  </a:t>
            </a:r>
            <a:r>
              <a:rPr sz="2400" dirty="0">
                <a:latin typeface="Arial"/>
                <a:cs typeface="Arial"/>
              </a:rPr>
              <a:t>from the </a:t>
            </a:r>
            <a:r>
              <a:rPr sz="2400" spc="-5" dirty="0">
                <a:latin typeface="Arial"/>
                <a:cs typeface="Arial"/>
              </a:rPr>
              <a:t>tensile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test.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88959" y="6314750"/>
            <a:ext cx="17907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0"/>
              </a:lnSpc>
            </a:pPr>
            <a:r>
              <a:rPr sz="1400" spc="5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01640"/>
            <a:ext cx="9144000" cy="5956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1050" y="81279"/>
            <a:ext cx="65830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solidFill>
                  <a:srgbClr val="000099"/>
                </a:solidFill>
                <a:latin typeface="Times New Roman"/>
                <a:cs typeface="Times New Roman"/>
              </a:rPr>
              <a:t>Stress Strain for </a:t>
            </a:r>
            <a:r>
              <a:rPr sz="3600" b="0" spc="-15" dirty="0">
                <a:solidFill>
                  <a:srgbClr val="000099"/>
                </a:solidFill>
                <a:latin typeface="Times New Roman"/>
                <a:cs typeface="Times New Roman"/>
              </a:rPr>
              <a:t>Different</a:t>
            </a:r>
            <a:r>
              <a:rPr sz="3600" b="0" spc="-5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3600" b="0" spc="-5" dirty="0">
                <a:solidFill>
                  <a:srgbClr val="000099"/>
                </a:solidFill>
                <a:latin typeface="Times New Roman"/>
                <a:cs typeface="Times New Roman"/>
              </a:rPr>
              <a:t>Materials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76259" y="6282690"/>
            <a:ext cx="2044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78100" y="170179"/>
            <a:ext cx="3980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solidFill>
                  <a:srgbClr val="000099"/>
                </a:solidFill>
                <a:latin typeface="Times New Roman"/>
                <a:cs typeface="Times New Roman"/>
              </a:rPr>
              <a:t>Modulus </a:t>
            </a:r>
            <a:r>
              <a:rPr sz="3600" b="0" dirty="0">
                <a:solidFill>
                  <a:srgbClr val="000099"/>
                </a:solidFill>
                <a:latin typeface="Times New Roman"/>
                <a:cs typeface="Times New Roman"/>
              </a:rPr>
              <a:t>of</a:t>
            </a:r>
            <a:r>
              <a:rPr sz="3600" b="0" spc="-7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3600" b="0" spc="-10" dirty="0">
                <a:solidFill>
                  <a:srgbClr val="000099"/>
                </a:solidFill>
                <a:latin typeface="Times New Roman"/>
                <a:cs typeface="Times New Roman"/>
              </a:rPr>
              <a:t>Elasticity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1099820"/>
            <a:ext cx="822198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slope of the </a:t>
            </a:r>
            <a:r>
              <a:rPr sz="2800" spc="-5" dirty="0">
                <a:latin typeface="Times New Roman"/>
                <a:cs typeface="Times New Roman"/>
              </a:rPr>
              <a:t>stress-strain curve </a:t>
            </a:r>
            <a:r>
              <a:rPr sz="2800" dirty="0">
                <a:latin typeface="Times New Roman"/>
                <a:cs typeface="Times New Roman"/>
              </a:rPr>
              <a:t>in </a:t>
            </a:r>
            <a:r>
              <a:rPr sz="2800" spc="-5" dirty="0">
                <a:latin typeface="Times New Roman"/>
                <a:cs typeface="Times New Roman"/>
              </a:rPr>
              <a:t>the elastic  deformation region </a:t>
            </a:r>
            <a:r>
              <a:rPr sz="2800" dirty="0">
                <a:latin typeface="Times New Roman"/>
                <a:cs typeface="Times New Roman"/>
              </a:rPr>
              <a:t>is the </a:t>
            </a:r>
            <a:r>
              <a:rPr sz="2800" spc="-5" dirty="0">
                <a:latin typeface="Times New Roman"/>
                <a:cs typeface="Times New Roman"/>
              </a:rPr>
              <a:t>modulus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20" dirty="0">
                <a:latin typeface="Times New Roman"/>
                <a:cs typeface="Times New Roman"/>
              </a:rPr>
              <a:t>elasticity, </a:t>
            </a:r>
            <a:r>
              <a:rPr sz="2800" dirty="0">
                <a:latin typeface="Times New Roman"/>
                <a:cs typeface="Times New Roman"/>
              </a:rPr>
              <a:t>is  known </a:t>
            </a:r>
            <a:r>
              <a:rPr sz="2800" spc="-10" dirty="0">
                <a:latin typeface="Times New Roman"/>
                <a:cs typeface="Times New Roman"/>
              </a:rPr>
              <a:t>as </a:t>
            </a:r>
            <a:r>
              <a:rPr sz="2800" spc="-45" dirty="0">
                <a:latin typeface="Times New Roman"/>
                <a:cs typeface="Times New Roman"/>
              </a:rPr>
              <a:t>Young's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modulus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96129" y="5024120"/>
            <a:ext cx="852169" cy="0"/>
          </a:xfrm>
          <a:custGeom>
            <a:avLst/>
            <a:gdLst/>
            <a:ahLst/>
            <a:cxnLst/>
            <a:rect l="l" t="t" r="r" b="b"/>
            <a:pathLst>
              <a:path w="852170">
                <a:moveTo>
                  <a:pt x="0" y="0"/>
                </a:moveTo>
                <a:lnTo>
                  <a:pt x="852170" y="0"/>
                </a:lnTo>
              </a:path>
            </a:pathLst>
          </a:custGeom>
          <a:ln w="444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01540" y="5005432"/>
            <a:ext cx="502284" cy="1351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700" spc="-70" dirty="0">
                <a:latin typeface="Symbol"/>
                <a:cs typeface="Symbol"/>
              </a:rPr>
              <a:t></a:t>
            </a:r>
            <a:endParaRPr sz="87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48279" y="4173582"/>
            <a:ext cx="2531110" cy="1351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8400" i="1" spc="40" dirty="0">
                <a:latin typeface="Times New Roman"/>
                <a:cs typeface="Times New Roman"/>
              </a:rPr>
              <a:t>E </a:t>
            </a:r>
            <a:r>
              <a:rPr sz="8400" spc="80" dirty="0">
                <a:latin typeface="Symbol"/>
                <a:cs typeface="Symbol"/>
              </a:rPr>
              <a:t></a:t>
            </a:r>
            <a:r>
              <a:rPr sz="8400" spc="-25" dirty="0">
                <a:latin typeface="Times New Roman"/>
                <a:cs typeface="Times New Roman"/>
              </a:rPr>
              <a:t> </a:t>
            </a:r>
            <a:r>
              <a:rPr sz="13050" spc="-142" baseline="33844" dirty="0">
                <a:latin typeface="Symbol"/>
                <a:cs typeface="Symbol"/>
              </a:rPr>
              <a:t></a:t>
            </a:r>
            <a:endParaRPr sz="13050" baseline="33844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1689" y="2755900"/>
            <a:ext cx="5518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3535" algn="l"/>
              </a:tabLst>
            </a:pPr>
            <a:r>
              <a:rPr sz="2800" i="1" dirty="0">
                <a:latin typeface="Times New Roman"/>
                <a:cs typeface="Times New Roman"/>
              </a:rPr>
              <a:t>Y	</a:t>
            </a:r>
            <a:r>
              <a:rPr sz="2800" spc="-5" dirty="0">
                <a:latin typeface="Symbol"/>
                <a:cs typeface="Symbol"/>
              </a:rPr>
              <a:t>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86279" y="2589529"/>
            <a:ext cx="24320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i="1" dirty="0">
                <a:latin typeface="Times New Roman"/>
                <a:cs typeface="Times New Roman"/>
              </a:rPr>
              <a:t>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69110" y="2428239"/>
            <a:ext cx="381000" cy="524510"/>
          </a:xfrm>
          <a:custGeom>
            <a:avLst/>
            <a:gdLst/>
            <a:ahLst/>
            <a:cxnLst/>
            <a:rect l="l" t="t" r="r" b="b"/>
            <a:pathLst>
              <a:path w="381000" h="524510">
                <a:moveTo>
                  <a:pt x="381000" y="0"/>
                </a:moveTo>
                <a:lnTo>
                  <a:pt x="0" y="52451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20189" y="1987550"/>
            <a:ext cx="440055" cy="854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8175" spc="-502" baseline="-13251" dirty="0">
                <a:latin typeface="Symbol"/>
                <a:cs typeface="Symbol"/>
              </a:rPr>
              <a:t></a:t>
            </a:r>
            <a:r>
              <a:rPr sz="2800" i="1" spc="-335" dirty="0">
                <a:latin typeface="Times New Roman"/>
                <a:cs typeface="Times New Roman"/>
              </a:rPr>
              <a:t>F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21229" y="2150110"/>
            <a:ext cx="255270" cy="854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450" spc="-10" dirty="0">
                <a:latin typeface="Symbol"/>
                <a:cs typeface="Symbol"/>
              </a:rPr>
              <a:t></a:t>
            </a:r>
            <a:endParaRPr sz="545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98930" y="2997200"/>
            <a:ext cx="4381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5" dirty="0">
                <a:latin typeface="Symbol"/>
                <a:cs typeface="Symbol"/>
              </a:rPr>
              <a:t></a:t>
            </a:r>
            <a:r>
              <a:rPr sz="2800" i="1" dirty="0">
                <a:latin typeface="Times New Roman"/>
                <a:cs typeface="Times New Roman"/>
              </a:rPr>
              <a:t>L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86610" y="3263900"/>
            <a:ext cx="2235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i="1" dirty="0">
                <a:latin typeface="Times New Roman"/>
                <a:cs typeface="Times New Roman"/>
              </a:rPr>
              <a:t>L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69439" y="3103879"/>
            <a:ext cx="381000" cy="524510"/>
          </a:xfrm>
          <a:custGeom>
            <a:avLst/>
            <a:gdLst/>
            <a:ahLst/>
            <a:cxnLst/>
            <a:rect l="l" t="t" r="r" b="b"/>
            <a:pathLst>
              <a:path w="381000" h="524510">
                <a:moveTo>
                  <a:pt x="381000" y="0"/>
                </a:moveTo>
                <a:lnTo>
                  <a:pt x="0" y="52451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52880" y="2824479"/>
            <a:ext cx="255270" cy="854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450" spc="-10" dirty="0">
                <a:latin typeface="Symbol"/>
                <a:cs typeface="Symbol"/>
              </a:rPr>
              <a:t></a:t>
            </a:r>
            <a:endParaRPr sz="545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13939" y="2824479"/>
            <a:ext cx="255270" cy="854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450" spc="-10" dirty="0">
                <a:latin typeface="Symbol"/>
                <a:cs typeface="Symbol"/>
              </a:rPr>
              <a:t></a:t>
            </a:r>
            <a:endParaRPr sz="5450">
              <a:latin typeface="Symbol"/>
              <a:cs typeface="Symbo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65580" y="3027679"/>
            <a:ext cx="979169" cy="0"/>
          </a:xfrm>
          <a:custGeom>
            <a:avLst/>
            <a:gdLst/>
            <a:ahLst/>
            <a:cxnLst/>
            <a:rect l="l" t="t" r="r" b="b"/>
            <a:pathLst>
              <a:path w="979169">
                <a:moveTo>
                  <a:pt x="0" y="0"/>
                </a:moveTo>
                <a:lnTo>
                  <a:pt x="979169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311400" y="398779"/>
            <a:ext cx="5130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80" dirty="0">
                <a:solidFill>
                  <a:srgbClr val="000099"/>
                </a:solidFill>
                <a:latin typeface="Times New Roman"/>
                <a:cs typeface="Times New Roman"/>
              </a:rPr>
              <a:t>Young’s </a:t>
            </a:r>
            <a:r>
              <a:rPr sz="3600" b="0" spc="-5" dirty="0">
                <a:solidFill>
                  <a:srgbClr val="000099"/>
                </a:solidFill>
                <a:latin typeface="Times New Roman"/>
                <a:cs typeface="Times New Roman"/>
              </a:rPr>
              <a:t>Modulus</a:t>
            </a:r>
            <a:r>
              <a:rPr sz="3600" b="0" spc="2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3600" b="0" spc="-30" dirty="0">
                <a:solidFill>
                  <a:srgbClr val="000099"/>
                </a:solidFill>
                <a:latin typeface="Times New Roman"/>
                <a:cs typeface="Times New Roman"/>
              </a:rPr>
              <a:t>(Tension)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781800" y="2667000"/>
            <a:ext cx="990600" cy="3429000"/>
          </a:xfrm>
          <a:custGeom>
            <a:avLst/>
            <a:gdLst/>
            <a:ahLst/>
            <a:cxnLst/>
            <a:rect l="l" t="t" r="r" b="b"/>
            <a:pathLst>
              <a:path w="990600" h="3429000">
                <a:moveTo>
                  <a:pt x="990600" y="0"/>
                </a:moveTo>
                <a:lnTo>
                  <a:pt x="0" y="0"/>
                </a:lnTo>
                <a:lnTo>
                  <a:pt x="0" y="3429000"/>
                </a:lnTo>
                <a:lnTo>
                  <a:pt x="990600" y="3429000"/>
                </a:lnTo>
                <a:lnTo>
                  <a:pt x="990600" y="0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81800" y="2667000"/>
            <a:ext cx="990600" cy="3429000"/>
          </a:xfrm>
          <a:custGeom>
            <a:avLst/>
            <a:gdLst/>
            <a:ahLst/>
            <a:cxnLst/>
            <a:rect l="l" t="t" r="r" b="b"/>
            <a:pathLst>
              <a:path w="990600" h="3429000">
                <a:moveTo>
                  <a:pt x="495300" y="3429000"/>
                </a:moveTo>
                <a:lnTo>
                  <a:pt x="0" y="3429000"/>
                </a:lnTo>
                <a:lnTo>
                  <a:pt x="0" y="0"/>
                </a:lnTo>
                <a:lnTo>
                  <a:pt x="990600" y="0"/>
                </a:lnTo>
                <a:lnTo>
                  <a:pt x="990600" y="3429000"/>
                </a:lnTo>
                <a:lnTo>
                  <a:pt x="495300" y="3429000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77000" y="2667000"/>
            <a:ext cx="1295400" cy="304800"/>
          </a:xfrm>
          <a:custGeom>
            <a:avLst/>
            <a:gdLst/>
            <a:ahLst/>
            <a:cxnLst/>
            <a:rect l="l" t="t" r="r" b="b"/>
            <a:pathLst>
              <a:path w="1295400" h="304800">
                <a:moveTo>
                  <a:pt x="1295400" y="0"/>
                </a:moveTo>
                <a:lnTo>
                  <a:pt x="323850" y="0"/>
                </a:lnTo>
                <a:lnTo>
                  <a:pt x="0" y="304800"/>
                </a:lnTo>
                <a:lnTo>
                  <a:pt x="971550" y="304800"/>
                </a:lnTo>
                <a:lnTo>
                  <a:pt x="1295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77000" y="2667000"/>
            <a:ext cx="1295400" cy="304800"/>
          </a:xfrm>
          <a:custGeom>
            <a:avLst/>
            <a:gdLst/>
            <a:ahLst/>
            <a:cxnLst/>
            <a:rect l="l" t="t" r="r" b="b"/>
            <a:pathLst>
              <a:path w="1295400" h="304800">
                <a:moveTo>
                  <a:pt x="323850" y="0"/>
                </a:moveTo>
                <a:lnTo>
                  <a:pt x="1295400" y="0"/>
                </a:lnTo>
                <a:lnTo>
                  <a:pt x="971550" y="304800"/>
                </a:lnTo>
                <a:lnTo>
                  <a:pt x="0" y="304800"/>
                </a:lnTo>
                <a:lnTo>
                  <a:pt x="323850" y="0"/>
                </a:lnTo>
                <a:close/>
              </a:path>
            </a:pathLst>
          </a:custGeom>
          <a:ln w="9344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77000" y="6096000"/>
            <a:ext cx="1295400" cy="304800"/>
          </a:xfrm>
          <a:custGeom>
            <a:avLst/>
            <a:gdLst/>
            <a:ahLst/>
            <a:cxnLst/>
            <a:rect l="l" t="t" r="r" b="b"/>
            <a:pathLst>
              <a:path w="1295400" h="304800">
                <a:moveTo>
                  <a:pt x="1295400" y="0"/>
                </a:moveTo>
                <a:lnTo>
                  <a:pt x="323850" y="0"/>
                </a:lnTo>
                <a:lnTo>
                  <a:pt x="0" y="304800"/>
                </a:lnTo>
                <a:lnTo>
                  <a:pt x="971550" y="304800"/>
                </a:lnTo>
                <a:lnTo>
                  <a:pt x="1295400" y="0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77000" y="2971800"/>
            <a:ext cx="990600" cy="3429000"/>
          </a:xfrm>
          <a:custGeom>
            <a:avLst/>
            <a:gdLst/>
            <a:ahLst/>
            <a:cxnLst/>
            <a:rect l="l" t="t" r="r" b="b"/>
            <a:pathLst>
              <a:path w="990600" h="3429000">
                <a:moveTo>
                  <a:pt x="990600" y="0"/>
                </a:moveTo>
                <a:lnTo>
                  <a:pt x="0" y="0"/>
                </a:lnTo>
                <a:lnTo>
                  <a:pt x="0" y="3429000"/>
                </a:lnTo>
                <a:lnTo>
                  <a:pt x="990600" y="3429000"/>
                </a:lnTo>
                <a:lnTo>
                  <a:pt x="990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77000" y="2971800"/>
            <a:ext cx="990600" cy="3429000"/>
          </a:xfrm>
          <a:custGeom>
            <a:avLst/>
            <a:gdLst/>
            <a:ahLst/>
            <a:cxnLst/>
            <a:rect l="l" t="t" r="r" b="b"/>
            <a:pathLst>
              <a:path w="990600" h="3429000">
                <a:moveTo>
                  <a:pt x="495300" y="3429000"/>
                </a:moveTo>
                <a:lnTo>
                  <a:pt x="0" y="3429000"/>
                </a:lnTo>
                <a:lnTo>
                  <a:pt x="0" y="0"/>
                </a:lnTo>
                <a:lnTo>
                  <a:pt x="990600" y="0"/>
                </a:lnTo>
                <a:lnTo>
                  <a:pt x="990600" y="3429000"/>
                </a:lnTo>
                <a:lnTo>
                  <a:pt x="495300" y="3429000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34200" y="2217420"/>
            <a:ext cx="0" cy="525780"/>
          </a:xfrm>
          <a:custGeom>
            <a:avLst/>
            <a:gdLst/>
            <a:ahLst/>
            <a:cxnLst/>
            <a:rect l="l" t="t" r="r" b="b"/>
            <a:pathLst>
              <a:path h="525780">
                <a:moveTo>
                  <a:pt x="0" y="525779"/>
                </a:moveTo>
                <a:lnTo>
                  <a:pt x="0" y="0"/>
                </a:lnTo>
              </a:path>
            </a:pathLst>
          </a:custGeom>
          <a:ln w="5715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49109" y="205740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5090" y="0"/>
                </a:moveTo>
                <a:lnTo>
                  <a:pt x="0" y="171450"/>
                </a:lnTo>
                <a:lnTo>
                  <a:pt x="171450" y="171450"/>
                </a:lnTo>
                <a:lnTo>
                  <a:pt x="85090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81800" y="2369820"/>
            <a:ext cx="0" cy="525780"/>
          </a:xfrm>
          <a:custGeom>
            <a:avLst/>
            <a:gdLst/>
            <a:ahLst/>
            <a:cxnLst/>
            <a:rect l="l" t="t" r="r" b="b"/>
            <a:pathLst>
              <a:path h="525780">
                <a:moveTo>
                  <a:pt x="0" y="525779"/>
                </a:moveTo>
                <a:lnTo>
                  <a:pt x="0" y="0"/>
                </a:lnTo>
              </a:path>
            </a:pathLst>
          </a:custGeom>
          <a:ln w="5715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95440" y="2209800"/>
            <a:ext cx="172720" cy="171450"/>
          </a:xfrm>
          <a:custGeom>
            <a:avLst/>
            <a:gdLst/>
            <a:ahLst/>
            <a:cxnLst/>
            <a:rect l="l" t="t" r="r" b="b"/>
            <a:pathLst>
              <a:path w="172720" h="171450">
                <a:moveTo>
                  <a:pt x="86359" y="0"/>
                </a:moveTo>
                <a:lnTo>
                  <a:pt x="0" y="171450"/>
                </a:lnTo>
                <a:lnTo>
                  <a:pt x="172719" y="171450"/>
                </a:lnTo>
                <a:lnTo>
                  <a:pt x="86359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86600" y="2369820"/>
            <a:ext cx="0" cy="525780"/>
          </a:xfrm>
          <a:custGeom>
            <a:avLst/>
            <a:gdLst/>
            <a:ahLst/>
            <a:cxnLst/>
            <a:rect l="l" t="t" r="r" b="b"/>
            <a:pathLst>
              <a:path h="525780">
                <a:moveTo>
                  <a:pt x="0" y="525779"/>
                </a:moveTo>
                <a:lnTo>
                  <a:pt x="0" y="0"/>
                </a:lnTo>
              </a:path>
            </a:pathLst>
          </a:custGeom>
          <a:ln w="5715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01509" y="220980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5090" y="0"/>
                </a:moveTo>
                <a:lnTo>
                  <a:pt x="0" y="171450"/>
                </a:lnTo>
                <a:lnTo>
                  <a:pt x="171450" y="171450"/>
                </a:lnTo>
                <a:lnTo>
                  <a:pt x="85090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39000" y="2217420"/>
            <a:ext cx="0" cy="525780"/>
          </a:xfrm>
          <a:custGeom>
            <a:avLst/>
            <a:gdLst/>
            <a:ahLst/>
            <a:cxnLst/>
            <a:rect l="l" t="t" r="r" b="b"/>
            <a:pathLst>
              <a:path h="525780">
                <a:moveTo>
                  <a:pt x="0" y="525779"/>
                </a:moveTo>
                <a:lnTo>
                  <a:pt x="0" y="0"/>
                </a:lnTo>
              </a:path>
            </a:pathLst>
          </a:custGeom>
          <a:ln w="5715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152640" y="2057400"/>
            <a:ext cx="172720" cy="171450"/>
          </a:xfrm>
          <a:custGeom>
            <a:avLst/>
            <a:gdLst/>
            <a:ahLst/>
            <a:cxnLst/>
            <a:rect l="l" t="t" r="r" b="b"/>
            <a:pathLst>
              <a:path w="172720" h="171450">
                <a:moveTo>
                  <a:pt x="86359" y="0"/>
                </a:moveTo>
                <a:lnTo>
                  <a:pt x="0" y="171450"/>
                </a:lnTo>
                <a:lnTo>
                  <a:pt x="172719" y="171450"/>
                </a:lnTo>
                <a:lnTo>
                  <a:pt x="86359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91400" y="2369820"/>
            <a:ext cx="0" cy="525780"/>
          </a:xfrm>
          <a:custGeom>
            <a:avLst/>
            <a:gdLst/>
            <a:ahLst/>
            <a:cxnLst/>
            <a:rect l="l" t="t" r="r" b="b"/>
            <a:pathLst>
              <a:path h="525780">
                <a:moveTo>
                  <a:pt x="0" y="525779"/>
                </a:moveTo>
                <a:lnTo>
                  <a:pt x="0" y="0"/>
                </a:lnTo>
              </a:path>
            </a:pathLst>
          </a:custGeom>
          <a:ln w="5715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06309" y="220980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5090" y="0"/>
                </a:moveTo>
                <a:lnTo>
                  <a:pt x="0" y="171450"/>
                </a:lnTo>
                <a:lnTo>
                  <a:pt x="171450" y="171450"/>
                </a:lnTo>
                <a:lnTo>
                  <a:pt x="85090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543800" y="2217420"/>
            <a:ext cx="0" cy="525780"/>
          </a:xfrm>
          <a:custGeom>
            <a:avLst/>
            <a:gdLst/>
            <a:ahLst/>
            <a:cxnLst/>
            <a:rect l="l" t="t" r="r" b="b"/>
            <a:pathLst>
              <a:path h="525780">
                <a:moveTo>
                  <a:pt x="0" y="525779"/>
                </a:moveTo>
                <a:lnTo>
                  <a:pt x="0" y="0"/>
                </a:lnTo>
              </a:path>
            </a:pathLst>
          </a:custGeom>
          <a:ln w="5715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458709" y="205740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5090" y="0"/>
                </a:moveTo>
                <a:lnTo>
                  <a:pt x="0" y="171450"/>
                </a:lnTo>
                <a:lnTo>
                  <a:pt x="171450" y="171450"/>
                </a:lnTo>
                <a:lnTo>
                  <a:pt x="85090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482840" y="1600200"/>
            <a:ext cx="349250" cy="459740"/>
          </a:xfrm>
          <a:prstGeom prst="rect">
            <a:avLst/>
          </a:prstGeom>
          <a:solidFill>
            <a:srgbClr val="DCDCDC"/>
          </a:solidFill>
          <a:ln w="9344">
            <a:solidFill>
              <a:srgbClr val="0066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370"/>
              </a:spcBef>
            </a:pPr>
            <a:r>
              <a:rPr sz="2400" dirty="0">
                <a:solidFill>
                  <a:srgbClr val="006600"/>
                </a:solidFill>
                <a:latin typeface="Times New Roman"/>
                <a:cs typeface="Times New Roman"/>
              </a:rPr>
              <a:t>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855970" y="2899409"/>
            <a:ext cx="245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6600"/>
                </a:solidFill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172200" y="2929889"/>
            <a:ext cx="355600" cy="118110"/>
          </a:xfrm>
          <a:custGeom>
            <a:avLst/>
            <a:gdLst/>
            <a:ahLst/>
            <a:cxnLst/>
            <a:rect l="l" t="t" r="r" b="b"/>
            <a:pathLst>
              <a:path w="355600" h="118110">
                <a:moveTo>
                  <a:pt x="0" y="118110"/>
                </a:moveTo>
                <a:lnTo>
                  <a:pt x="355600" y="0"/>
                </a:lnTo>
              </a:path>
            </a:pathLst>
          </a:custGeom>
          <a:ln w="381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02400" y="2877820"/>
            <a:ext cx="127000" cy="107950"/>
          </a:xfrm>
          <a:custGeom>
            <a:avLst/>
            <a:gdLst/>
            <a:ahLst/>
            <a:cxnLst/>
            <a:rect l="l" t="t" r="r" b="b"/>
            <a:pathLst>
              <a:path w="127000" h="107950">
                <a:moveTo>
                  <a:pt x="0" y="0"/>
                </a:moveTo>
                <a:lnTo>
                  <a:pt x="36829" y="107950"/>
                </a:lnTo>
                <a:lnTo>
                  <a:pt x="127000" y="17779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001000" y="2670810"/>
            <a:ext cx="0" cy="297180"/>
          </a:xfrm>
          <a:custGeom>
            <a:avLst/>
            <a:gdLst/>
            <a:ahLst/>
            <a:cxnLst/>
            <a:rect l="l" t="t" r="r" b="b"/>
            <a:pathLst>
              <a:path h="297180">
                <a:moveTo>
                  <a:pt x="0" y="0"/>
                </a:moveTo>
                <a:lnTo>
                  <a:pt x="0" y="297179"/>
                </a:lnTo>
              </a:path>
            </a:pathLst>
          </a:custGeom>
          <a:ln w="2794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959090" y="2590800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90" h="85089">
                <a:moveTo>
                  <a:pt x="41909" y="0"/>
                </a:moveTo>
                <a:lnTo>
                  <a:pt x="0" y="85089"/>
                </a:lnTo>
                <a:lnTo>
                  <a:pt x="85089" y="85089"/>
                </a:lnTo>
                <a:lnTo>
                  <a:pt x="41909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959090" y="2962910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90" h="85089">
                <a:moveTo>
                  <a:pt x="85089" y="0"/>
                </a:moveTo>
                <a:lnTo>
                  <a:pt x="0" y="0"/>
                </a:lnTo>
                <a:lnTo>
                  <a:pt x="41909" y="85089"/>
                </a:lnTo>
                <a:lnTo>
                  <a:pt x="85089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8131809" y="2594609"/>
            <a:ext cx="397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6600"/>
                </a:solidFill>
                <a:latin typeface="Symbol"/>
                <a:cs typeface="Symbol"/>
              </a:rPr>
              <a:t></a:t>
            </a:r>
            <a:r>
              <a:rPr sz="2400" dirty="0">
                <a:solidFill>
                  <a:srgbClr val="006600"/>
                </a:solidFill>
                <a:latin typeface="Times New Roman"/>
                <a:cs typeface="Times New Roman"/>
              </a:rPr>
              <a:t>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8686800" y="2697479"/>
            <a:ext cx="0" cy="3291840"/>
          </a:xfrm>
          <a:custGeom>
            <a:avLst/>
            <a:gdLst/>
            <a:ahLst/>
            <a:cxnLst/>
            <a:rect l="l" t="t" r="r" b="b"/>
            <a:pathLst>
              <a:path h="3291840">
                <a:moveTo>
                  <a:pt x="0" y="0"/>
                </a:moveTo>
                <a:lnTo>
                  <a:pt x="0" y="3291840"/>
                </a:lnTo>
              </a:path>
            </a:pathLst>
          </a:custGeom>
          <a:ln w="381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629650" y="25908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5715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57150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629650" y="59817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5715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8148319" y="4301490"/>
            <a:ext cx="212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6600"/>
                </a:solidFill>
                <a:latin typeface="Times New Roman"/>
                <a:cs typeface="Times New Roman"/>
              </a:rPr>
              <a:t>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421130" y="5353050"/>
            <a:ext cx="31318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5445" indent="-107950">
              <a:lnSpc>
                <a:spcPct val="100000"/>
              </a:lnSpc>
              <a:spcBef>
                <a:spcPts val="100"/>
              </a:spcBef>
              <a:buSzPct val="95833"/>
              <a:buChar char="•"/>
              <a:tabLst>
                <a:tab pos="386080" algn="l"/>
              </a:tabLst>
            </a:pP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Measure of</a:t>
            </a:r>
            <a:r>
              <a:rPr sz="2400" spc="-1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stiffness</a:t>
            </a:r>
            <a:endParaRPr sz="2400">
              <a:latin typeface="Times New Roman"/>
              <a:cs typeface="Times New Roman"/>
            </a:endParaRPr>
          </a:p>
          <a:p>
            <a:pPr marL="194310" indent="-181610">
              <a:lnSpc>
                <a:spcPct val="100000"/>
              </a:lnSpc>
              <a:buFont typeface="Times New Roman"/>
              <a:buChar char="•"/>
              <a:tabLst>
                <a:tab pos="194310" algn="l"/>
              </a:tabLst>
            </a:pPr>
            <a:r>
              <a:rPr sz="2400" i="1" spc="-5" dirty="0">
                <a:solidFill>
                  <a:srgbClr val="00007F"/>
                </a:solidFill>
                <a:latin typeface="Times New Roman"/>
                <a:cs typeface="Times New Roman"/>
              </a:rPr>
              <a:t>Tensile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refers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to</a:t>
            </a:r>
            <a:r>
              <a:rPr sz="2400" spc="-3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tension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577590" y="2167890"/>
            <a:ext cx="1576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tensile</a:t>
            </a:r>
            <a:r>
              <a:rPr sz="2400" spc="-6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stress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552190" y="3463290"/>
            <a:ext cx="1577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tensile</a:t>
            </a:r>
            <a:r>
              <a:rPr sz="2400" spc="-8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strain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593339" y="3581400"/>
            <a:ext cx="607060" cy="0"/>
          </a:xfrm>
          <a:custGeom>
            <a:avLst/>
            <a:gdLst/>
            <a:ahLst/>
            <a:cxnLst/>
            <a:rect l="l" t="t" r="r" b="b"/>
            <a:pathLst>
              <a:path w="607060">
                <a:moveTo>
                  <a:pt x="60706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486660" y="352425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03170" y="2362200"/>
            <a:ext cx="621030" cy="44450"/>
          </a:xfrm>
          <a:custGeom>
            <a:avLst/>
            <a:gdLst/>
            <a:ahLst/>
            <a:cxnLst/>
            <a:rect l="l" t="t" r="r" b="b"/>
            <a:pathLst>
              <a:path w="621030" h="44450">
                <a:moveTo>
                  <a:pt x="621030" y="0"/>
                </a:moveTo>
                <a:lnTo>
                  <a:pt x="0" y="44450"/>
                </a:lnTo>
              </a:path>
            </a:pathLst>
          </a:custGeom>
          <a:ln w="38100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396489" y="2349500"/>
            <a:ext cx="119380" cy="114300"/>
          </a:xfrm>
          <a:custGeom>
            <a:avLst/>
            <a:gdLst/>
            <a:ahLst/>
            <a:cxnLst/>
            <a:rect l="l" t="t" r="r" b="b"/>
            <a:pathLst>
              <a:path w="119380" h="114300">
                <a:moveTo>
                  <a:pt x="110490" y="0"/>
                </a:moveTo>
                <a:lnTo>
                  <a:pt x="0" y="64770"/>
                </a:lnTo>
                <a:lnTo>
                  <a:pt x="119380" y="114300"/>
                </a:lnTo>
                <a:lnTo>
                  <a:pt x="11049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19200" y="2133600"/>
            <a:ext cx="1295400" cy="990600"/>
          </a:xfrm>
          <a:custGeom>
            <a:avLst/>
            <a:gdLst/>
            <a:ahLst/>
            <a:cxnLst/>
            <a:rect l="l" t="t" r="r" b="b"/>
            <a:pathLst>
              <a:path w="1295400" h="990600">
                <a:moveTo>
                  <a:pt x="647700" y="0"/>
                </a:moveTo>
                <a:lnTo>
                  <a:pt x="702082" y="1582"/>
                </a:lnTo>
                <a:lnTo>
                  <a:pt x="755023" y="6256"/>
                </a:lnTo>
                <a:lnTo>
                  <a:pt x="806378" y="13913"/>
                </a:lnTo>
                <a:lnTo>
                  <a:pt x="856000" y="24444"/>
                </a:lnTo>
                <a:lnTo>
                  <a:pt x="903743" y="37742"/>
                </a:lnTo>
                <a:lnTo>
                  <a:pt x="949463" y="53698"/>
                </a:lnTo>
                <a:lnTo>
                  <a:pt x="993013" y="72202"/>
                </a:lnTo>
                <a:lnTo>
                  <a:pt x="1034247" y="93146"/>
                </a:lnTo>
                <a:lnTo>
                  <a:pt x="1073020" y="116423"/>
                </a:lnTo>
                <a:lnTo>
                  <a:pt x="1109186" y="141922"/>
                </a:lnTo>
                <a:lnTo>
                  <a:pt x="1142599" y="169536"/>
                </a:lnTo>
                <a:lnTo>
                  <a:pt x="1173114" y="199156"/>
                </a:lnTo>
                <a:lnTo>
                  <a:pt x="1200584" y="230673"/>
                </a:lnTo>
                <a:lnTo>
                  <a:pt x="1224865" y="263979"/>
                </a:lnTo>
                <a:lnTo>
                  <a:pt x="1245810" y="298965"/>
                </a:lnTo>
                <a:lnTo>
                  <a:pt x="1263274" y="335523"/>
                </a:lnTo>
                <a:lnTo>
                  <a:pt x="1277110" y="373544"/>
                </a:lnTo>
                <a:lnTo>
                  <a:pt x="1287174" y="412920"/>
                </a:lnTo>
                <a:lnTo>
                  <a:pt x="1293319" y="453541"/>
                </a:lnTo>
                <a:lnTo>
                  <a:pt x="1295400" y="495300"/>
                </a:lnTo>
                <a:lnTo>
                  <a:pt x="1293319" y="536886"/>
                </a:lnTo>
                <a:lnTo>
                  <a:pt x="1287174" y="577371"/>
                </a:lnTo>
                <a:lnTo>
                  <a:pt x="1277110" y="616642"/>
                </a:lnTo>
                <a:lnTo>
                  <a:pt x="1263274" y="654588"/>
                </a:lnTo>
                <a:lnTo>
                  <a:pt x="1245810" y="691098"/>
                </a:lnTo>
                <a:lnTo>
                  <a:pt x="1224865" y="726060"/>
                </a:lnTo>
                <a:lnTo>
                  <a:pt x="1200584" y="759363"/>
                </a:lnTo>
                <a:lnTo>
                  <a:pt x="1173114" y="790895"/>
                </a:lnTo>
                <a:lnTo>
                  <a:pt x="1142599" y="820544"/>
                </a:lnTo>
                <a:lnTo>
                  <a:pt x="1109186" y="848201"/>
                </a:lnTo>
                <a:lnTo>
                  <a:pt x="1073020" y="873752"/>
                </a:lnTo>
                <a:lnTo>
                  <a:pt x="1034247" y="897087"/>
                </a:lnTo>
                <a:lnTo>
                  <a:pt x="993013" y="918094"/>
                </a:lnTo>
                <a:lnTo>
                  <a:pt x="949463" y="936661"/>
                </a:lnTo>
                <a:lnTo>
                  <a:pt x="903743" y="952678"/>
                </a:lnTo>
                <a:lnTo>
                  <a:pt x="856000" y="966033"/>
                </a:lnTo>
                <a:lnTo>
                  <a:pt x="806378" y="976613"/>
                </a:lnTo>
                <a:lnTo>
                  <a:pt x="755023" y="984309"/>
                </a:lnTo>
                <a:lnTo>
                  <a:pt x="702082" y="989008"/>
                </a:lnTo>
                <a:lnTo>
                  <a:pt x="647700" y="990600"/>
                </a:lnTo>
                <a:lnTo>
                  <a:pt x="593317" y="989008"/>
                </a:lnTo>
                <a:lnTo>
                  <a:pt x="540376" y="984309"/>
                </a:lnTo>
                <a:lnTo>
                  <a:pt x="489021" y="976613"/>
                </a:lnTo>
                <a:lnTo>
                  <a:pt x="439399" y="966033"/>
                </a:lnTo>
                <a:lnTo>
                  <a:pt x="391656" y="952678"/>
                </a:lnTo>
                <a:lnTo>
                  <a:pt x="345936" y="936661"/>
                </a:lnTo>
                <a:lnTo>
                  <a:pt x="302386" y="918094"/>
                </a:lnTo>
                <a:lnTo>
                  <a:pt x="261152" y="897087"/>
                </a:lnTo>
                <a:lnTo>
                  <a:pt x="222379" y="873752"/>
                </a:lnTo>
                <a:lnTo>
                  <a:pt x="186213" y="848201"/>
                </a:lnTo>
                <a:lnTo>
                  <a:pt x="152800" y="820544"/>
                </a:lnTo>
                <a:lnTo>
                  <a:pt x="122285" y="790895"/>
                </a:lnTo>
                <a:lnTo>
                  <a:pt x="94815" y="759363"/>
                </a:lnTo>
                <a:lnTo>
                  <a:pt x="70534" y="726060"/>
                </a:lnTo>
                <a:lnTo>
                  <a:pt x="49589" y="691098"/>
                </a:lnTo>
                <a:lnTo>
                  <a:pt x="32125" y="654588"/>
                </a:lnTo>
                <a:lnTo>
                  <a:pt x="18289" y="616642"/>
                </a:lnTo>
                <a:lnTo>
                  <a:pt x="8225" y="577371"/>
                </a:lnTo>
                <a:lnTo>
                  <a:pt x="2080" y="536886"/>
                </a:lnTo>
                <a:lnTo>
                  <a:pt x="0" y="495300"/>
                </a:lnTo>
                <a:lnTo>
                  <a:pt x="2080" y="453541"/>
                </a:lnTo>
                <a:lnTo>
                  <a:pt x="8225" y="412920"/>
                </a:lnTo>
                <a:lnTo>
                  <a:pt x="18289" y="373544"/>
                </a:lnTo>
                <a:lnTo>
                  <a:pt x="32125" y="335523"/>
                </a:lnTo>
                <a:lnTo>
                  <a:pt x="49589" y="298965"/>
                </a:lnTo>
                <a:lnTo>
                  <a:pt x="70534" y="263979"/>
                </a:lnTo>
                <a:lnTo>
                  <a:pt x="94815" y="230673"/>
                </a:lnTo>
                <a:lnTo>
                  <a:pt x="122285" y="199156"/>
                </a:lnTo>
                <a:lnTo>
                  <a:pt x="152800" y="169536"/>
                </a:lnTo>
                <a:lnTo>
                  <a:pt x="186213" y="141922"/>
                </a:lnTo>
                <a:lnTo>
                  <a:pt x="222379" y="116423"/>
                </a:lnTo>
                <a:lnTo>
                  <a:pt x="261152" y="93146"/>
                </a:lnTo>
                <a:lnTo>
                  <a:pt x="302386" y="72202"/>
                </a:lnTo>
                <a:lnTo>
                  <a:pt x="345936" y="53698"/>
                </a:lnTo>
                <a:lnTo>
                  <a:pt x="391656" y="37742"/>
                </a:lnTo>
                <a:lnTo>
                  <a:pt x="439399" y="24444"/>
                </a:lnTo>
                <a:lnTo>
                  <a:pt x="489021" y="13913"/>
                </a:lnTo>
                <a:lnTo>
                  <a:pt x="540376" y="6256"/>
                </a:lnTo>
                <a:lnTo>
                  <a:pt x="593317" y="1582"/>
                </a:lnTo>
                <a:lnTo>
                  <a:pt x="647700" y="0"/>
                </a:lnTo>
                <a:close/>
              </a:path>
            </a:pathLst>
          </a:custGeom>
          <a:ln w="38097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19200" y="2133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14600" y="3124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19200" y="2971800"/>
            <a:ext cx="1295400" cy="914400"/>
          </a:xfrm>
          <a:custGeom>
            <a:avLst/>
            <a:gdLst/>
            <a:ahLst/>
            <a:cxnLst/>
            <a:rect l="l" t="t" r="r" b="b"/>
            <a:pathLst>
              <a:path w="1295400" h="914400">
                <a:moveTo>
                  <a:pt x="647700" y="0"/>
                </a:moveTo>
                <a:lnTo>
                  <a:pt x="704906" y="1626"/>
                </a:lnTo>
                <a:lnTo>
                  <a:pt x="760506" y="6425"/>
                </a:lnTo>
                <a:lnTo>
                  <a:pt x="814332" y="14277"/>
                </a:lnTo>
                <a:lnTo>
                  <a:pt x="866212" y="25063"/>
                </a:lnTo>
                <a:lnTo>
                  <a:pt x="915977" y="38661"/>
                </a:lnTo>
                <a:lnTo>
                  <a:pt x="963457" y="54951"/>
                </a:lnTo>
                <a:lnTo>
                  <a:pt x="1008481" y="73815"/>
                </a:lnTo>
                <a:lnTo>
                  <a:pt x="1050881" y="95132"/>
                </a:lnTo>
                <a:lnTo>
                  <a:pt x="1090485" y="118782"/>
                </a:lnTo>
                <a:lnTo>
                  <a:pt x="1127124" y="144645"/>
                </a:lnTo>
                <a:lnTo>
                  <a:pt x="1160628" y="172601"/>
                </a:lnTo>
                <a:lnTo>
                  <a:pt x="1190827" y="202530"/>
                </a:lnTo>
                <a:lnTo>
                  <a:pt x="1217551" y="234312"/>
                </a:lnTo>
                <a:lnTo>
                  <a:pt x="1240630" y="267827"/>
                </a:lnTo>
                <a:lnTo>
                  <a:pt x="1259894" y="302955"/>
                </a:lnTo>
                <a:lnTo>
                  <a:pt x="1275172" y="339577"/>
                </a:lnTo>
                <a:lnTo>
                  <a:pt x="1286296" y="377571"/>
                </a:lnTo>
                <a:lnTo>
                  <a:pt x="1293095" y="416819"/>
                </a:lnTo>
                <a:lnTo>
                  <a:pt x="1295400" y="457200"/>
                </a:lnTo>
                <a:lnTo>
                  <a:pt x="1293095" y="497580"/>
                </a:lnTo>
                <a:lnTo>
                  <a:pt x="1286296" y="536828"/>
                </a:lnTo>
                <a:lnTo>
                  <a:pt x="1275172" y="574822"/>
                </a:lnTo>
                <a:lnTo>
                  <a:pt x="1259894" y="611444"/>
                </a:lnTo>
                <a:lnTo>
                  <a:pt x="1240630" y="646572"/>
                </a:lnTo>
                <a:lnTo>
                  <a:pt x="1217551" y="680087"/>
                </a:lnTo>
                <a:lnTo>
                  <a:pt x="1190827" y="711869"/>
                </a:lnTo>
                <a:lnTo>
                  <a:pt x="1160628" y="741798"/>
                </a:lnTo>
                <a:lnTo>
                  <a:pt x="1127124" y="769754"/>
                </a:lnTo>
                <a:lnTo>
                  <a:pt x="1090485" y="795617"/>
                </a:lnTo>
                <a:lnTo>
                  <a:pt x="1050881" y="819267"/>
                </a:lnTo>
                <a:lnTo>
                  <a:pt x="1008481" y="840584"/>
                </a:lnTo>
                <a:lnTo>
                  <a:pt x="963457" y="859448"/>
                </a:lnTo>
                <a:lnTo>
                  <a:pt x="915977" y="875738"/>
                </a:lnTo>
                <a:lnTo>
                  <a:pt x="866212" y="889336"/>
                </a:lnTo>
                <a:lnTo>
                  <a:pt x="814332" y="900122"/>
                </a:lnTo>
                <a:lnTo>
                  <a:pt x="760506" y="907974"/>
                </a:lnTo>
                <a:lnTo>
                  <a:pt x="704906" y="912773"/>
                </a:lnTo>
                <a:lnTo>
                  <a:pt x="647700" y="914400"/>
                </a:lnTo>
                <a:lnTo>
                  <a:pt x="590493" y="912773"/>
                </a:lnTo>
                <a:lnTo>
                  <a:pt x="534893" y="907974"/>
                </a:lnTo>
                <a:lnTo>
                  <a:pt x="481067" y="900122"/>
                </a:lnTo>
                <a:lnTo>
                  <a:pt x="429187" y="889336"/>
                </a:lnTo>
                <a:lnTo>
                  <a:pt x="379422" y="875738"/>
                </a:lnTo>
                <a:lnTo>
                  <a:pt x="331942" y="859448"/>
                </a:lnTo>
                <a:lnTo>
                  <a:pt x="286918" y="840584"/>
                </a:lnTo>
                <a:lnTo>
                  <a:pt x="244518" y="819267"/>
                </a:lnTo>
                <a:lnTo>
                  <a:pt x="204914" y="795617"/>
                </a:lnTo>
                <a:lnTo>
                  <a:pt x="168275" y="769754"/>
                </a:lnTo>
                <a:lnTo>
                  <a:pt x="134771" y="741798"/>
                </a:lnTo>
                <a:lnTo>
                  <a:pt x="104572" y="711869"/>
                </a:lnTo>
                <a:lnTo>
                  <a:pt x="77848" y="680087"/>
                </a:lnTo>
                <a:lnTo>
                  <a:pt x="54769" y="646572"/>
                </a:lnTo>
                <a:lnTo>
                  <a:pt x="35505" y="611444"/>
                </a:lnTo>
                <a:lnTo>
                  <a:pt x="20227" y="574822"/>
                </a:lnTo>
                <a:lnTo>
                  <a:pt x="9103" y="536828"/>
                </a:lnTo>
                <a:lnTo>
                  <a:pt x="2304" y="497580"/>
                </a:lnTo>
                <a:lnTo>
                  <a:pt x="0" y="457200"/>
                </a:lnTo>
                <a:lnTo>
                  <a:pt x="2304" y="416819"/>
                </a:lnTo>
                <a:lnTo>
                  <a:pt x="9103" y="377571"/>
                </a:lnTo>
                <a:lnTo>
                  <a:pt x="20227" y="339577"/>
                </a:lnTo>
                <a:lnTo>
                  <a:pt x="35505" y="302955"/>
                </a:lnTo>
                <a:lnTo>
                  <a:pt x="54769" y="267827"/>
                </a:lnTo>
                <a:lnTo>
                  <a:pt x="77848" y="234312"/>
                </a:lnTo>
                <a:lnTo>
                  <a:pt x="104572" y="202530"/>
                </a:lnTo>
                <a:lnTo>
                  <a:pt x="134771" y="172601"/>
                </a:lnTo>
                <a:lnTo>
                  <a:pt x="168275" y="144645"/>
                </a:lnTo>
                <a:lnTo>
                  <a:pt x="204914" y="118782"/>
                </a:lnTo>
                <a:lnTo>
                  <a:pt x="244518" y="95132"/>
                </a:lnTo>
                <a:lnTo>
                  <a:pt x="286918" y="73815"/>
                </a:lnTo>
                <a:lnTo>
                  <a:pt x="331942" y="54951"/>
                </a:lnTo>
                <a:lnTo>
                  <a:pt x="379422" y="38661"/>
                </a:lnTo>
                <a:lnTo>
                  <a:pt x="429187" y="25063"/>
                </a:lnTo>
                <a:lnTo>
                  <a:pt x="481067" y="14277"/>
                </a:lnTo>
                <a:lnTo>
                  <a:pt x="534893" y="6425"/>
                </a:lnTo>
                <a:lnTo>
                  <a:pt x="590493" y="1626"/>
                </a:lnTo>
                <a:lnTo>
                  <a:pt x="647700" y="0"/>
                </a:lnTo>
                <a:close/>
              </a:path>
            </a:pathLst>
          </a:custGeom>
          <a:ln w="38097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192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146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0629" y="1361439"/>
            <a:ext cx="381000" cy="525780"/>
          </a:xfrm>
          <a:custGeom>
            <a:avLst/>
            <a:gdLst/>
            <a:ahLst/>
            <a:cxnLst/>
            <a:rect l="l" t="t" r="r" b="b"/>
            <a:pathLst>
              <a:path w="381000" h="525780">
                <a:moveTo>
                  <a:pt x="381000" y="0"/>
                </a:moveTo>
                <a:lnTo>
                  <a:pt x="0" y="52578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91709" y="1083310"/>
            <a:ext cx="982980" cy="854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5450" spc="-335" dirty="0">
                <a:latin typeface="Symbol"/>
                <a:cs typeface="Symbol"/>
              </a:rPr>
              <a:t></a:t>
            </a:r>
            <a:r>
              <a:rPr sz="4200" i="1" spc="-502" baseline="25793" dirty="0">
                <a:latin typeface="Times New Roman"/>
                <a:cs typeface="Times New Roman"/>
              </a:rPr>
              <a:t>F</a:t>
            </a:r>
            <a:r>
              <a:rPr sz="4200" i="1" spc="-232" baseline="25793" dirty="0">
                <a:latin typeface="Times New Roman"/>
                <a:cs typeface="Times New Roman"/>
              </a:rPr>
              <a:t> </a:t>
            </a:r>
            <a:r>
              <a:rPr sz="4200" i="1" spc="104" baseline="-15873" dirty="0">
                <a:latin typeface="Times New Roman"/>
                <a:cs typeface="Times New Roman"/>
              </a:rPr>
              <a:t>A</a:t>
            </a:r>
            <a:r>
              <a:rPr sz="5450" spc="70" dirty="0">
                <a:latin typeface="Symbol"/>
                <a:cs typeface="Symbol"/>
              </a:rPr>
              <a:t></a:t>
            </a:r>
            <a:endParaRPr sz="545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4159" y="2198370"/>
            <a:ext cx="2032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i="1" spc="-5" dirty="0">
                <a:latin typeface="Times New Roman"/>
                <a:cs typeface="Times New Roman"/>
              </a:rPr>
              <a:t>h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39690" y="2037079"/>
            <a:ext cx="381000" cy="525780"/>
          </a:xfrm>
          <a:custGeom>
            <a:avLst/>
            <a:gdLst/>
            <a:ahLst/>
            <a:cxnLst/>
            <a:rect l="l" t="t" r="r" b="b"/>
            <a:pathLst>
              <a:path w="381000" h="525780">
                <a:moveTo>
                  <a:pt x="381000" y="0"/>
                </a:moveTo>
                <a:lnTo>
                  <a:pt x="0" y="52578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70679" y="1355090"/>
            <a:ext cx="1167765" cy="854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800" i="1" spc="-5" dirty="0">
                <a:latin typeface="Times New Roman"/>
                <a:cs typeface="Times New Roman"/>
              </a:rPr>
              <a:t>S </a:t>
            </a:r>
            <a:r>
              <a:rPr sz="2800" spc="-5" dirty="0">
                <a:latin typeface="Symbol"/>
                <a:cs typeface="Symbol"/>
              </a:rPr>
              <a:t>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8175" spc="-352" baseline="-32619" dirty="0">
                <a:latin typeface="Symbol"/>
                <a:cs typeface="Symbol"/>
              </a:rPr>
              <a:t></a:t>
            </a:r>
            <a:r>
              <a:rPr sz="4200" spc="-352" baseline="-37698" dirty="0">
                <a:latin typeface="Symbol"/>
                <a:cs typeface="Symbol"/>
              </a:rPr>
              <a:t></a:t>
            </a:r>
            <a:r>
              <a:rPr sz="4200" i="1" spc="-352" baseline="-37698" dirty="0">
                <a:latin typeface="Times New Roman"/>
                <a:cs typeface="Times New Roman"/>
              </a:rPr>
              <a:t>x</a:t>
            </a:r>
            <a:endParaRPr sz="4200" baseline="-37698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42279" y="1758950"/>
            <a:ext cx="255270" cy="854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450" spc="-10" dirty="0">
                <a:latin typeface="Symbol"/>
                <a:cs typeface="Symbol"/>
              </a:rPr>
              <a:t></a:t>
            </a:r>
            <a:endParaRPr sz="5450">
              <a:latin typeface="Symbol"/>
              <a:cs typeface="Symbo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81550" y="1962150"/>
            <a:ext cx="891540" cy="0"/>
          </a:xfrm>
          <a:custGeom>
            <a:avLst/>
            <a:gdLst/>
            <a:ahLst/>
            <a:cxnLst/>
            <a:rect l="l" t="t" r="r" b="b"/>
            <a:pathLst>
              <a:path w="891539">
                <a:moveTo>
                  <a:pt x="0" y="0"/>
                </a:moveTo>
                <a:lnTo>
                  <a:pt x="891539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21229" y="74929"/>
            <a:ext cx="2806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solidFill>
                  <a:srgbClr val="000099"/>
                </a:solidFill>
                <a:latin typeface="Times New Roman"/>
                <a:cs typeface="Times New Roman"/>
              </a:rPr>
              <a:t>Shear</a:t>
            </a:r>
            <a:r>
              <a:rPr sz="3600" b="0" spc="-6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3600" b="0" spc="-5" dirty="0">
                <a:solidFill>
                  <a:srgbClr val="000099"/>
                </a:solidFill>
                <a:latin typeface="Times New Roman"/>
                <a:cs typeface="Times New Roman"/>
              </a:rPr>
              <a:t>Modulus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10000" y="3276600"/>
            <a:ext cx="5029200" cy="3075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00" y="1524000"/>
            <a:ext cx="3048000" cy="26301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717030" y="948690"/>
            <a:ext cx="1525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Sheer</a:t>
            </a:r>
            <a:r>
              <a:rPr sz="2400" spc="-5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Stress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66559" y="2244090"/>
            <a:ext cx="1525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Sheer</a:t>
            </a:r>
            <a:r>
              <a:rPr sz="2400" spc="-7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Strain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971540" y="1295400"/>
            <a:ext cx="505459" cy="127000"/>
          </a:xfrm>
          <a:custGeom>
            <a:avLst/>
            <a:gdLst/>
            <a:ahLst/>
            <a:cxnLst/>
            <a:rect l="l" t="t" r="r" b="b"/>
            <a:pathLst>
              <a:path w="505460" h="127000">
                <a:moveTo>
                  <a:pt x="505460" y="0"/>
                </a:moveTo>
                <a:lnTo>
                  <a:pt x="0" y="127000"/>
                </a:lnTo>
              </a:path>
            </a:pathLst>
          </a:custGeom>
          <a:ln w="38100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67400" y="1365250"/>
            <a:ext cx="124460" cy="110489"/>
          </a:xfrm>
          <a:custGeom>
            <a:avLst/>
            <a:gdLst/>
            <a:ahLst/>
            <a:cxnLst/>
            <a:rect l="l" t="t" r="r" b="b"/>
            <a:pathLst>
              <a:path w="124460" h="110490">
                <a:moveTo>
                  <a:pt x="96520" y="0"/>
                </a:moveTo>
                <a:lnTo>
                  <a:pt x="0" y="82550"/>
                </a:lnTo>
                <a:lnTo>
                  <a:pt x="124460" y="110489"/>
                </a:lnTo>
                <a:lnTo>
                  <a:pt x="9652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74079" y="2362200"/>
            <a:ext cx="579120" cy="0"/>
          </a:xfrm>
          <a:custGeom>
            <a:avLst/>
            <a:gdLst/>
            <a:ahLst/>
            <a:cxnLst/>
            <a:rect l="l" t="t" r="r" b="b"/>
            <a:pathLst>
              <a:path w="579120">
                <a:moveTo>
                  <a:pt x="57912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67400" y="230505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48200" y="1066800"/>
            <a:ext cx="1143000" cy="990600"/>
          </a:xfrm>
          <a:custGeom>
            <a:avLst/>
            <a:gdLst/>
            <a:ahLst/>
            <a:cxnLst/>
            <a:rect l="l" t="t" r="r" b="b"/>
            <a:pathLst>
              <a:path w="1143000" h="990600">
                <a:moveTo>
                  <a:pt x="571500" y="0"/>
                </a:moveTo>
                <a:lnTo>
                  <a:pt x="624740" y="1961"/>
                </a:lnTo>
                <a:lnTo>
                  <a:pt x="676392" y="7745"/>
                </a:lnTo>
                <a:lnTo>
                  <a:pt x="726281" y="17197"/>
                </a:lnTo>
                <a:lnTo>
                  <a:pt x="774229" y="30166"/>
                </a:lnTo>
                <a:lnTo>
                  <a:pt x="820061" y="46498"/>
                </a:lnTo>
                <a:lnTo>
                  <a:pt x="863600" y="66039"/>
                </a:lnTo>
                <a:lnTo>
                  <a:pt x="904669" y="88639"/>
                </a:lnTo>
                <a:lnTo>
                  <a:pt x="943092" y="114143"/>
                </a:lnTo>
                <a:lnTo>
                  <a:pt x="978693" y="142398"/>
                </a:lnTo>
                <a:lnTo>
                  <a:pt x="1011296" y="173253"/>
                </a:lnTo>
                <a:lnTo>
                  <a:pt x="1040723" y="206553"/>
                </a:lnTo>
                <a:lnTo>
                  <a:pt x="1066800" y="242146"/>
                </a:lnTo>
                <a:lnTo>
                  <a:pt x="1089348" y="279880"/>
                </a:lnTo>
                <a:lnTo>
                  <a:pt x="1108192" y="319600"/>
                </a:lnTo>
                <a:lnTo>
                  <a:pt x="1123156" y="361156"/>
                </a:lnTo>
                <a:lnTo>
                  <a:pt x="1134062" y="404393"/>
                </a:lnTo>
                <a:lnTo>
                  <a:pt x="1140736" y="449158"/>
                </a:lnTo>
                <a:lnTo>
                  <a:pt x="1143000" y="495300"/>
                </a:lnTo>
                <a:lnTo>
                  <a:pt x="1140736" y="541441"/>
                </a:lnTo>
                <a:lnTo>
                  <a:pt x="1134062" y="586206"/>
                </a:lnTo>
                <a:lnTo>
                  <a:pt x="1123156" y="629443"/>
                </a:lnTo>
                <a:lnTo>
                  <a:pt x="1108192" y="670999"/>
                </a:lnTo>
                <a:lnTo>
                  <a:pt x="1089348" y="710719"/>
                </a:lnTo>
                <a:lnTo>
                  <a:pt x="1066799" y="748453"/>
                </a:lnTo>
                <a:lnTo>
                  <a:pt x="1040723" y="784046"/>
                </a:lnTo>
                <a:lnTo>
                  <a:pt x="1011296" y="817346"/>
                </a:lnTo>
                <a:lnTo>
                  <a:pt x="978693" y="848201"/>
                </a:lnTo>
                <a:lnTo>
                  <a:pt x="943092" y="876456"/>
                </a:lnTo>
                <a:lnTo>
                  <a:pt x="904669" y="901960"/>
                </a:lnTo>
                <a:lnTo>
                  <a:pt x="863599" y="924559"/>
                </a:lnTo>
                <a:lnTo>
                  <a:pt x="820061" y="944101"/>
                </a:lnTo>
                <a:lnTo>
                  <a:pt x="774229" y="960433"/>
                </a:lnTo>
                <a:lnTo>
                  <a:pt x="726281" y="973402"/>
                </a:lnTo>
                <a:lnTo>
                  <a:pt x="676392" y="982854"/>
                </a:lnTo>
                <a:lnTo>
                  <a:pt x="624740" y="988638"/>
                </a:lnTo>
                <a:lnTo>
                  <a:pt x="571500" y="990600"/>
                </a:lnTo>
                <a:lnTo>
                  <a:pt x="518259" y="988638"/>
                </a:lnTo>
                <a:lnTo>
                  <a:pt x="466607" y="982854"/>
                </a:lnTo>
                <a:lnTo>
                  <a:pt x="416718" y="973402"/>
                </a:lnTo>
                <a:lnTo>
                  <a:pt x="368770" y="960433"/>
                </a:lnTo>
                <a:lnTo>
                  <a:pt x="322938" y="944101"/>
                </a:lnTo>
                <a:lnTo>
                  <a:pt x="279399" y="924560"/>
                </a:lnTo>
                <a:lnTo>
                  <a:pt x="238330" y="901960"/>
                </a:lnTo>
                <a:lnTo>
                  <a:pt x="199907" y="876456"/>
                </a:lnTo>
                <a:lnTo>
                  <a:pt x="164306" y="848201"/>
                </a:lnTo>
                <a:lnTo>
                  <a:pt x="131703" y="817346"/>
                </a:lnTo>
                <a:lnTo>
                  <a:pt x="102276" y="784046"/>
                </a:lnTo>
                <a:lnTo>
                  <a:pt x="76199" y="748453"/>
                </a:lnTo>
                <a:lnTo>
                  <a:pt x="53651" y="710719"/>
                </a:lnTo>
                <a:lnTo>
                  <a:pt x="34807" y="670999"/>
                </a:lnTo>
                <a:lnTo>
                  <a:pt x="19843" y="629443"/>
                </a:lnTo>
                <a:lnTo>
                  <a:pt x="8937" y="586206"/>
                </a:lnTo>
                <a:lnTo>
                  <a:pt x="2263" y="541441"/>
                </a:lnTo>
                <a:lnTo>
                  <a:pt x="0" y="495300"/>
                </a:lnTo>
                <a:lnTo>
                  <a:pt x="2263" y="449158"/>
                </a:lnTo>
                <a:lnTo>
                  <a:pt x="8937" y="404393"/>
                </a:lnTo>
                <a:lnTo>
                  <a:pt x="19843" y="361156"/>
                </a:lnTo>
                <a:lnTo>
                  <a:pt x="34807" y="319600"/>
                </a:lnTo>
                <a:lnTo>
                  <a:pt x="53651" y="279880"/>
                </a:lnTo>
                <a:lnTo>
                  <a:pt x="76200" y="242146"/>
                </a:lnTo>
                <a:lnTo>
                  <a:pt x="102276" y="206553"/>
                </a:lnTo>
                <a:lnTo>
                  <a:pt x="131703" y="173253"/>
                </a:lnTo>
                <a:lnTo>
                  <a:pt x="164306" y="142398"/>
                </a:lnTo>
                <a:lnTo>
                  <a:pt x="199907" y="114143"/>
                </a:lnTo>
                <a:lnTo>
                  <a:pt x="238330" y="88639"/>
                </a:lnTo>
                <a:lnTo>
                  <a:pt x="279400" y="66040"/>
                </a:lnTo>
                <a:lnTo>
                  <a:pt x="322938" y="46498"/>
                </a:lnTo>
                <a:lnTo>
                  <a:pt x="368770" y="30166"/>
                </a:lnTo>
                <a:lnTo>
                  <a:pt x="416718" y="17197"/>
                </a:lnTo>
                <a:lnTo>
                  <a:pt x="466607" y="7745"/>
                </a:lnTo>
                <a:lnTo>
                  <a:pt x="518259" y="1961"/>
                </a:lnTo>
                <a:lnTo>
                  <a:pt x="571500" y="0"/>
                </a:lnTo>
                <a:close/>
              </a:path>
            </a:pathLst>
          </a:custGeom>
          <a:ln w="38097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48200" y="1066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91200" y="2057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8200" y="1905000"/>
            <a:ext cx="1143000" cy="990600"/>
          </a:xfrm>
          <a:custGeom>
            <a:avLst/>
            <a:gdLst/>
            <a:ahLst/>
            <a:cxnLst/>
            <a:rect l="l" t="t" r="r" b="b"/>
            <a:pathLst>
              <a:path w="1143000" h="990600">
                <a:moveTo>
                  <a:pt x="571500" y="0"/>
                </a:moveTo>
                <a:lnTo>
                  <a:pt x="624740" y="1950"/>
                </a:lnTo>
                <a:lnTo>
                  <a:pt x="676392" y="7703"/>
                </a:lnTo>
                <a:lnTo>
                  <a:pt x="726281" y="17109"/>
                </a:lnTo>
                <a:lnTo>
                  <a:pt x="774229" y="30020"/>
                </a:lnTo>
                <a:lnTo>
                  <a:pt x="820061" y="46285"/>
                </a:lnTo>
                <a:lnTo>
                  <a:pt x="863600" y="65757"/>
                </a:lnTo>
                <a:lnTo>
                  <a:pt x="904669" y="88287"/>
                </a:lnTo>
                <a:lnTo>
                  <a:pt x="943092" y="113725"/>
                </a:lnTo>
                <a:lnTo>
                  <a:pt x="978693" y="141922"/>
                </a:lnTo>
                <a:lnTo>
                  <a:pt x="1011296" y="172730"/>
                </a:lnTo>
                <a:lnTo>
                  <a:pt x="1040723" y="206000"/>
                </a:lnTo>
                <a:lnTo>
                  <a:pt x="1066800" y="241582"/>
                </a:lnTo>
                <a:lnTo>
                  <a:pt x="1089348" y="279328"/>
                </a:lnTo>
                <a:lnTo>
                  <a:pt x="1108192" y="319088"/>
                </a:lnTo>
                <a:lnTo>
                  <a:pt x="1123156" y="360715"/>
                </a:lnTo>
                <a:lnTo>
                  <a:pt x="1134062" y="404058"/>
                </a:lnTo>
                <a:lnTo>
                  <a:pt x="1140736" y="448969"/>
                </a:lnTo>
                <a:lnTo>
                  <a:pt x="1143000" y="495300"/>
                </a:lnTo>
                <a:lnTo>
                  <a:pt x="1140736" y="541441"/>
                </a:lnTo>
                <a:lnTo>
                  <a:pt x="1134062" y="586206"/>
                </a:lnTo>
                <a:lnTo>
                  <a:pt x="1123156" y="629443"/>
                </a:lnTo>
                <a:lnTo>
                  <a:pt x="1108192" y="670999"/>
                </a:lnTo>
                <a:lnTo>
                  <a:pt x="1089348" y="710719"/>
                </a:lnTo>
                <a:lnTo>
                  <a:pt x="1066799" y="748453"/>
                </a:lnTo>
                <a:lnTo>
                  <a:pt x="1040723" y="784046"/>
                </a:lnTo>
                <a:lnTo>
                  <a:pt x="1011296" y="817346"/>
                </a:lnTo>
                <a:lnTo>
                  <a:pt x="978693" y="848201"/>
                </a:lnTo>
                <a:lnTo>
                  <a:pt x="943092" y="876456"/>
                </a:lnTo>
                <a:lnTo>
                  <a:pt x="904669" y="901960"/>
                </a:lnTo>
                <a:lnTo>
                  <a:pt x="863599" y="924559"/>
                </a:lnTo>
                <a:lnTo>
                  <a:pt x="820061" y="944101"/>
                </a:lnTo>
                <a:lnTo>
                  <a:pt x="774229" y="960433"/>
                </a:lnTo>
                <a:lnTo>
                  <a:pt x="726281" y="973402"/>
                </a:lnTo>
                <a:lnTo>
                  <a:pt x="676392" y="982854"/>
                </a:lnTo>
                <a:lnTo>
                  <a:pt x="624740" y="988638"/>
                </a:lnTo>
                <a:lnTo>
                  <a:pt x="571500" y="990600"/>
                </a:lnTo>
                <a:lnTo>
                  <a:pt x="518259" y="988638"/>
                </a:lnTo>
                <a:lnTo>
                  <a:pt x="466607" y="982854"/>
                </a:lnTo>
                <a:lnTo>
                  <a:pt x="416718" y="973402"/>
                </a:lnTo>
                <a:lnTo>
                  <a:pt x="368770" y="960433"/>
                </a:lnTo>
                <a:lnTo>
                  <a:pt x="322938" y="944101"/>
                </a:lnTo>
                <a:lnTo>
                  <a:pt x="279399" y="924560"/>
                </a:lnTo>
                <a:lnTo>
                  <a:pt x="238330" y="901960"/>
                </a:lnTo>
                <a:lnTo>
                  <a:pt x="199907" y="876456"/>
                </a:lnTo>
                <a:lnTo>
                  <a:pt x="164306" y="848201"/>
                </a:lnTo>
                <a:lnTo>
                  <a:pt x="131703" y="817346"/>
                </a:lnTo>
                <a:lnTo>
                  <a:pt x="102276" y="784046"/>
                </a:lnTo>
                <a:lnTo>
                  <a:pt x="76199" y="748453"/>
                </a:lnTo>
                <a:lnTo>
                  <a:pt x="53651" y="710719"/>
                </a:lnTo>
                <a:lnTo>
                  <a:pt x="34807" y="670999"/>
                </a:lnTo>
                <a:lnTo>
                  <a:pt x="19843" y="629443"/>
                </a:lnTo>
                <a:lnTo>
                  <a:pt x="8937" y="586206"/>
                </a:lnTo>
                <a:lnTo>
                  <a:pt x="2263" y="541441"/>
                </a:lnTo>
                <a:lnTo>
                  <a:pt x="0" y="495300"/>
                </a:lnTo>
                <a:lnTo>
                  <a:pt x="2263" y="448969"/>
                </a:lnTo>
                <a:lnTo>
                  <a:pt x="8937" y="404058"/>
                </a:lnTo>
                <a:lnTo>
                  <a:pt x="19843" y="360715"/>
                </a:lnTo>
                <a:lnTo>
                  <a:pt x="34807" y="319088"/>
                </a:lnTo>
                <a:lnTo>
                  <a:pt x="53651" y="279328"/>
                </a:lnTo>
                <a:lnTo>
                  <a:pt x="76200" y="241582"/>
                </a:lnTo>
                <a:lnTo>
                  <a:pt x="102276" y="206000"/>
                </a:lnTo>
                <a:lnTo>
                  <a:pt x="131703" y="172730"/>
                </a:lnTo>
                <a:lnTo>
                  <a:pt x="164306" y="141922"/>
                </a:lnTo>
                <a:lnTo>
                  <a:pt x="199907" y="113725"/>
                </a:lnTo>
                <a:lnTo>
                  <a:pt x="238330" y="88287"/>
                </a:lnTo>
                <a:lnTo>
                  <a:pt x="279400" y="65757"/>
                </a:lnTo>
                <a:lnTo>
                  <a:pt x="322938" y="46285"/>
                </a:lnTo>
                <a:lnTo>
                  <a:pt x="368770" y="30020"/>
                </a:lnTo>
                <a:lnTo>
                  <a:pt x="416718" y="17109"/>
                </a:lnTo>
                <a:lnTo>
                  <a:pt x="466607" y="7703"/>
                </a:lnTo>
                <a:lnTo>
                  <a:pt x="518259" y="1950"/>
                </a:lnTo>
                <a:lnTo>
                  <a:pt x="571500" y="0"/>
                </a:lnTo>
                <a:close/>
              </a:path>
            </a:pathLst>
          </a:custGeom>
          <a:ln w="38097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48200" y="1905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91200" y="2895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14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5518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76259" y="6263640"/>
            <a:ext cx="2044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28800" y="1371600"/>
            <a:ext cx="6059170" cy="3943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40889" y="1297940"/>
            <a:ext cx="752475" cy="718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0"/>
              </a:lnSpc>
              <a:spcBef>
                <a:spcPts val="100"/>
              </a:spcBef>
            </a:pPr>
            <a:r>
              <a:rPr sz="2800" spc="-15" dirty="0">
                <a:latin typeface="Symbol"/>
                <a:cs typeface="Symbol"/>
              </a:rPr>
              <a:t></a:t>
            </a:r>
            <a:r>
              <a:rPr sz="2800" i="1" spc="-15" dirty="0">
                <a:latin typeface="Times New Roman"/>
                <a:cs typeface="Times New Roman"/>
              </a:rPr>
              <a:t>F</a:t>
            </a:r>
            <a:endParaRPr sz="2800">
              <a:latin typeface="Times New Roman"/>
              <a:cs typeface="Times New Roman"/>
            </a:endParaRPr>
          </a:p>
          <a:p>
            <a:pPr marR="5080" algn="r">
              <a:lnSpc>
                <a:spcPts val="2730"/>
              </a:lnSpc>
            </a:pPr>
            <a:r>
              <a:rPr sz="2800" i="1" dirty="0">
                <a:latin typeface="Times New Roman"/>
                <a:cs typeface="Times New Roman"/>
              </a:rPr>
              <a:t>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32989" y="1403350"/>
            <a:ext cx="381000" cy="524510"/>
          </a:xfrm>
          <a:custGeom>
            <a:avLst/>
            <a:gdLst/>
            <a:ahLst/>
            <a:cxnLst/>
            <a:rect l="l" t="t" r="r" b="b"/>
            <a:pathLst>
              <a:path w="381000" h="524510">
                <a:moveTo>
                  <a:pt x="381000" y="0"/>
                </a:moveTo>
                <a:lnTo>
                  <a:pt x="0" y="52451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7919" y="1701800"/>
            <a:ext cx="13747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00" i="1" dirty="0">
                <a:latin typeface="Times New Roman"/>
                <a:cs typeface="Times New Roman"/>
              </a:rPr>
              <a:t>B </a:t>
            </a:r>
            <a:r>
              <a:rPr sz="2800" dirty="0">
                <a:latin typeface="Symbol"/>
                <a:cs typeface="Symbol"/>
              </a:rPr>
              <a:t>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Symbol"/>
                <a:cs typeface="Symbol"/>
              </a:rPr>
              <a:t></a:t>
            </a:r>
            <a:r>
              <a:rPr sz="2800" spc="-160" dirty="0">
                <a:latin typeface="Times New Roman"/>
                <a:cs typeface="Times New Roman"/>
              </a:rPr>
              <a:t> </a:t>
            </a:r>
            <a:r>
              <a:rPr sz="4200" spc="-22" baseline="-32738" dirty="0">
                <a:latin typeface="Symbol"/>
                <a:cs typeface="Symbol"/>
              </a:rPr>
              <a:t></a:t>
            </a:r>
            <a:r>
              <a:rPr sz="4200" i="1" spc="-22" baseline="-32738" dirty="0">
                <a:latin typeface="Times New Roman"/>
                <a:cs typeface="Times New Roman"/>
              </a:rPr>
              <a:t>V</a:t>
            </a:r>
            <a:endParaRPr sz="4200" baseline="-32738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24760" y="2180590"/>
            <a:ext cx="24320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i="1" dirty="0">
                <a:latin typeface="Times New Roman"/>
                <a:cs typeface="Times New Roman"/>
              </a:rPr>
              <a:t>V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43150" y="2019300"/>
            <a:ext cx="381000" cy="524510"/>
          </a:xfrm>
          <a:custGeom>
            <a:avLst/>
            <a:gdLst/>
            <a:ahLst/>
            <a:cxnLst/>
            <a:rect l="l" t="t" r="r" b="b"/>
            <a:pathLst>
              <a:path w="381000" h="524510">
                <a:moveTo>
                  <a:pt x="381000" y="0"/>
                </a:moveTo>
                <a:lnTo>
                  <a:pt x="0" y="52451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20570" y="1973579"/>
            <a:ext cx="782320" cy="0"/>
          </a:xfrm>
          <a:custGeom>
            <a:avLst/>
            <a:gdLst/>
            <a:ahLst/>
            <a:cxnLst/>
            <a:rect l="l" t="t" r="r" b="b"/>
            <a:pathLst>
              <a:path w="782319">
                <a:moveTo>
                  <a:pt x="0" y="0"/>
                </a:moveTo>
                <a:lnTo>
                  <a:pt x="782319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416550" y="398779"/>
            <a:ext cx="26523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0" dirty="0">
                <a:solidFill>
                  <a:srgbClr val="000099"/>
                </a:solidFill>
                <a:latin typeface="Times New Roman"/>
                <a:cs typeface="Times New Roman"/>
              </a:rPr>
              <a:t>Bulk</a:t>
            </a:r>
            <a:r>
              <a:rPr sz="3600" b="0" spc="-5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3600" b="0" spc="-5" dirty="0">
                <a:solidFill>
                  <a:srgbClr val="000099"/>
                </a:solidFill>
                <a:latin typeface="Times New Roman"/>
                <a:cs typeface="Times New Roman"/>
              </a:rPr>
              <a:t>Modulus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00600" y="2665729"/>
            <a:ext cx="4038600" cy="3782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24200" y="1676400"/>
            <a:ext cx="656590" cy="64769"/>
          </a:xfrm>
          <a:custGeom>
            <a:avLst/>
            <a:gdLst/>
            <a:ahLst/>
            <a:cxnLst/>
            <a:rect l="l" t="t" r="r" b="b"/>
            <a:pathLst>
              <a:path w="656589" h="64769">
                <a:moveTo>
                  <a:pt x="656589" y="0"/>
                </a:moveTo>
                <a:lnTo>
                  <a:pt x="0" y="64770"/>
                </a:lnTo>
              </a:path>
            </a:pathLst>
          </a:custGeom>
          <a:ln w="38100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48000" y="2286000"/>
            <a:ext cx="655320" cy="64769"/>
          </a:xfrm>
          <a:custGeom>
            <a:avLst/>
            <a:gdLst/>
            <a:ahLst/>
            <a:cxnLst/>
            <a:rect l="l" t="t" r="r" b="b"/>
            <a:pathLst>
              <a:path w="655320" h="64769">
                <a:moveTo>
                  <a:pt x="655320" y="0"/>
                </a:moveTo>
                <a:lnTo>
                  <a:pt x="0" y="64770"/>
                </a:lnTo>
              </a:path>
            </a:pathLst>
          </a:custGeom>
          <a:ln w="38100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114800" y="1447800"/>
            <a:ext cx="2380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Change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in</a:t>
            </a:r>
            <a:r>
              <a:rPr sz="2400" spc="-4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Pressure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38600" y="2133600"/>
            <a:ext cx="1809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Volume</a:t>
            </a:r>
            <a:r>
              <a:rPr sz="2400" spc="-8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Strain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52800" y="121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19600" y="1981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76600" y="1981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720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14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5518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1450" y="767079"/>
            <a:ext cx="8961755" cy="5998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35306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Comic Sans MS"/>
                <a:cs typeface="Comic Sans MS"/>
              </a:rPr>
              <a:t>Factor of </a:t>
            </a:r>
            <a:r>
              <a:rPr sz="2800" b="1" spc="-10" dirty="0">
                <a:latin typeface="Comic Sans MS"/>
                <a:cs typeface="Comic Sans MS"/>
              </a:rPr>
              <a:t>safety </a:t>
            </a:r>
            <a:r>
              <a:rPr sz="2800" spc="-5" dirty="0">
                <a:latin typeface="Comic Sans MS"/>
                <a:cs typeface="Comic Sans MS"/>
              </a:rPr>
              <a:t>(</a:t>
            </a:r>
            <a:r>
              <a:rPr sz="2800" b="1" spc="-5" dirty="0">
                <a:latin typeface="Comic Sans MS"/>
                <a:cs typeface="Comic Sans MS"/>
              </a:rPr>
              <a:t>FoS</a:t>
            </a:r>
            <a:r>
              <a:rPr sz="2800" spc="-5" dirty="0">
                <a:latin typeface="Comic Sans MS"/>
                <a:cs typeface="Comic Sans MS"/>
              </a:rPr>
              <a:t>), also known as </a:t>
            </a:r>
            <a:r>
              <a:rPr sz="2800" spc="-10" dirty="0">
                <a:latin typeface="Comic Sans MS"/>
                <a:cs typeface="Comic Sans MS"/>
              </a:rPr>
              <a:t>(and </a:t>
            </a:r>
            <a:r>
              <a:rPr sz="2800" spc="-5" dirty="0">
                <a:latin typeface="Comic Sans MS"/>
                <a:cs typeface="Comic Sans MS"/>
              </a:rPr>
              <a:t>used  interchangeably with) </a:t>
            </a:r>
            <a:r>
              <a:rPr sz="2800" b="1" spc="-10" dirty="0">
                <a:latin typeface="Comic Sans MS"/>
                <a:cs typeface="Comic Sans MS"/>
              </a:rPr>
              <a:t>safety </a:t>
            </a:r>
            <a:r>
              <a:rPr sz="2800" b="1" spc="-5" dirty="0">
                <a:latin typeface="Comic Sans MS"/>
                <a:cs typeface="Comic Sans MS"/>
              </a:rPr>
              <a:t>factor </a:t>
            </a:r>
            <a:r>
              <a:rPr sz="2800" spc="-5" dirty="0">
                <a:latin typeface="Comic Sans MS"/>
                <a:cs typeface="Comic Sans MS"/>
              </a:rPr>
              <a:t>(</a:t>
            </a:r>
            <a:r>
              <a:rPr sz="2800" b="1" spc="-5" dirty="0">
                <a:latin typeface="Comic Sans MS"/>
                <a:cs typeface="Comic Sans MS"/>
              </a:rPr>
              <a:t>SF</a:t>
            </a:r>
            <a:r>
              <a:rPr sz="2800" spc="-5" dirty="0">
                <a:latin typeface="Comic Sans MS"/>
                <a:cs typeface="Comic Sans MS"/>
              </a:rPr>
              <a:t>), is </a:t>
            </a:r>
            <a:r>
              <a:rPr sz="2800" dirty="0">
                <a:latin typeface="Comic Sans MS"/>
                <a:cs typeface="Comic Sans MS"/>
              </a:rPr>
              <a:t>a</a:t>
            </a:r>
            <a:r>
              <a:rPr sz="2800" spc="-39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term  </a:t>
            </a:r>
            <a:r>
              <a:rPr sz="2800" spc="-5" dirty="0">
                <a:latin typeface="Comic Sans MS"/>
                <a:cs typeface="Comic Sans MS"/>
              </a:rPr>
              <a:t>describing the structural capacity of </a:t>
            </a:r>
            <a:r>
              <a:rPr sz="2800" dirty="0">
                <a:latin typeface="Comic Sans MS"/>
                <a:cs typeface="Comic Sans MS"/>
              </a:rPr>
              <a:t>a </a:t>
            </a:r>
            <a:r>
              <a:rPr sz="2800" spc="-10" dirty="0">
                <a:latin typeface="Comic Sans MS"/>
                <a:cs typeface="Comic Sans MS"/>
              </a:rPr>
              <a:t>system  </a:t>
            </a:r>
            <a:r>
              <a:rPr sz="2800" spc="-5" dirty="0">
                <a:latin typeface="Comic Sans MS"/>
                <a:cs typeface="Comic Sans MS"/>
              </a:rPr>
              <a:t>beyond the expected loads </a:t>
            </a:r>
            <a:r>
              <a:rPr sz="2800" dirty="0">
                <a:latin typeface="Comic Sans MS"/>
                <a:cs typeface="Comic Sans MS"/>
              </a:rPr>
              <a:t>or </a:t>
            </a:r>
            <a:r>
              <a:rPr sz="2800" spc="-5" dirty="0">
                <a:latin typeface="Comic Sans MS"/>
                <a:cs typeface="Comic Sans MS"/>
              </a:rPr>
              <a:t>actual</a:t>
            </a:r>
            <a:r>
              <a:rPr sz="2800" spc="-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loads.</a:t>
            </a:r>
            <a:endParaRPr sz="2800">
              <a:latin typeface="Comic Sans MS"/>
              <a:cs typeface="Comic Sans MS"/>
            </a:endParaRPr>
          </a:p>
          <a:p>
            <a:pPr marL="50800" marR="43180">
              <a:lnSpc>
                <a:spcPct val="100000"/>
              </a:lnSpc>
            </a:pPr>
            <a:r>
              <a:rPr sz="2800" spc="-5" dirty="0">
                <a:latin typeface="Comic Sans MS"/>
                <a:cs typeface="Comic Sans MS"/>
              </a:rPr>
              <a:t>Essentially, how </a:t>
            </a:r>
            <a:r>
              <a:rPr sz="2800" spc="-10" dirty="0">
                <a:latin typeface="Comic Sans MS"/>
                <a:cs typeface="Comic Sans MS"/>
              </a:rPr>
              <a:t>much </a:t>
            </a:r>
            <a:r>
              <a:rPr sz="2800" spc="-5" dirty="0">
                <a:latin typeface="Comic Sans MS"/>
                <a:cs typeface="Comic Sans MS"/>
              </a:rPr>
              <a:t>stronger the </a:t>
            </a:r>
            <a:r>
              <a:rPr sz="2800" spc="-10" dirty="0">
                <a:latin typeface="Comic Sans MS"/>
                <a:cs typeface="Comic Sans MS"/>
              </a:rPr>
              <a:t>system </a:t>
            </a:r>
            <a:r>
              <a:rPr sz="2800" spc="-5" dirty="0">
                <a:latin typeface="Comic Sans MS"/>
                <a:cs typeface="Comic Sans MS"/>
              </a:rPr>
              <a:t>is than it  </a:t>
            </a:r>
            <a:r>
              <a:rPr sz="2800" spc="-10" dirty="0">
                <a:latin typeface="Comic Sans MS"/>
                <a:cs typeface="Comic Sans MS"/>
              </a:rPr>
              <a:t>usually </a:t>
            </a:r>
            <a:r>
              <a:rPr sz="2800" spc="-5" dirty="0">
                <a:latin typeface="Comic Sans MS"/>
                <a:cs typeface="Comic Sans MS"/>
              </a:rPr>
              <a:t>needs to </a:t>
            </a:r>
            <a:r>
              <a:rPr sz="2800" spc="-10" dirty="0">
                <a:latin typeface="Comic Sans MS"/>
                <a:cs typeface="Comic Sans MS"/>
              </a:rPr>
              <a:t>be </a:t>
            </a:r>
            <a:r>
              <a:rPr sz="2800" spc="-5" dirty="0">
                <a:latin typeface="Comic Sans MS"/>
                <a:cs typeface="Comic Sans MS"/>
              </a:rPr>
              <a:t>for an intended load. </a:t>
            </a:r>
            <a:r>
              <a:rPr sz="2800" spc="-10" dirty="0">
                <a:latin typeface="Comic Sans MS"/>
                <a:cs typeface="Comic Sans MS"/>
              </a:rPr>
              <a:t>Safety  </a:t>
            </a:r>
            <a:r>
              <a:rPr sz="2800" spc="-5" dirty="0">
                <a:latin typeface="Comic Sans MS"/>
                <a:cs typeface="Comic Sans MS"/>
              </a:rPr>
              <a:t>factors are often calculated using detailed </a:t>
            </a:r>
            <a:r>
              <a:rPr sz="2800" spc="-10" dirty="0">
                <a:latin typeface="Comic Sans MS"/>
                <a:cs typeface="Comic Sans MS"/>
              </a:rPr>
              <a:t>analysis  because </a:t>
            </a:r>
            <a:r>
              <a:rPr sz="2800" spc="-5" dirty="0">
                <a:latin typeface="Comic Sans MS"/>
                <a:cs typeface="Comic Sans MS"/>
              </a:rPr>
              <a:t>comprehensive </a:t>
            </a:r>
            <a:r>
              <a:rPr sz="2800" spc="-10" dirty="0">
                <a:latin typeface="Comic Sans MS"/>
                <a:cs typeface="Comic Sans MS"/>
              </a:rPr>
              <a:t>testing </a:t>
            </a:r>
            <a:r>
              <a:rPr sz="2800" spc="-5" dirty="0">
                <a:latin typeface="Comic Sans MS"/>
                <a:cs typeface="Comic Sans MS"/>
              </a:rPr>
              <a:t>is impractical </a:t>
            </a:r>
            <a:r>
              <a:rPr sz="2800" dirty="0">
                <a:latin typeface="Comic Sans MS"/>
                <a:cs typeface="Comic Sans MS"/>
              </a:rPr>
              <a:t>on </a:t>
            </a:r>
            <a:r>
              <a:rPr sz="2800" spc="-10" dirty="0">
                <a:latin typeface="Comic Sans MS"/>
                <a:cs typeface="Comic Sans MS"/>
              </a:rPr>
              <a:t>many  </a:t>
            </a:r>
            <a:r>
              <a:rPr sz="2800" spc="-5" dirty="0">
                <a:latin typeface="Comic Sans MS"/>
                <a:cs typeface="Comic Sans MS"/>
              </a:rPr>
              <a:t>projects, </a:t>
            </a:r>
            <a:r>
              <a:rPr sz="2800" spc="-10" dirty="0">
                <a:latin typeface="Comic Sans MS"/>
                <a:cs typeface="Comic Sans MS"/>
              </a:rPr>
              <a:t>such as </a:t>
            </a:r>
            <a:r>
              <a:rPr sz="2800" spc="-5" dirty="0">
                <a:latin typeface="Comic Sans MS"/>
                <a:cs typeface="Comic Sans MS"/>
              </a:rPr>
              <a:t>bridges and buildings, but the  structure's </a:t>
            </a:r>
            <a:r>
              <a:rPr sz="2800" spc="-10" dirty="0">
                <a:latin typeface="Comic Sans MS"/>
                <a:cs typeface="Comic Sans MS"/>
              </a:rPr>
              <a:t>ability </a:t>
            </a:r>
            <a:r>
              <a:rPr sz="2800" dirty="0">
                <a:latin typeface="Comic Sans MS"/>
                <a:cs typeface="Comic Sans MS"/>
              </a:rPr>
              <a:t>to carry </a:t>
            </a:r>
            <a:r>
              <a:rPr sz="2800" spc="-5" dirty="0">
                <a:latin typeface="Comic Sans MS"/>
                <a:cs typeface="Comic Sans MS"/>
              </a:rPr>
              <a:t>load </a:t>
            </a:r>
            <a:r>
              <a:rPr sz="2800" spc="-10" dirty="0">
                <a:latin typeface="Comic Sans MS"/>
                <a:cs typeface="Comic Sans MS"/>
              </a:rPr>
              <a:t>must be </a:t>
            </a:r>
            <a:r>
              <a:rPr sz="2800" spc="-5" dirty="0">
                <a:latin typeface="Comic Sans MS"/>
                <a:cs typeface="Comic Sans MS"/>
              </a:rPr>
              <a:t>determined  to </a:t>
            </a:r>
            <a:r>
              <a:rPr sz="2800" dirty="0">
                <a:latin typeface="Comic Sans MS"/>
                <a:cs typeface="Comic Sans MS"/>
              </a:rPr>
              <a:t>a </a:t>
            </a:r>
            <a:r>
              <a:rPr sz="2800" spc="-5" dirty="0">
                <a:latin typeface="Comic Sans MS"/>
                <a:cs typeface="Comic Sans MS"/>
              </a:rPr>
              <a:t>reasonable</a:t>
            </a:r>
            <a:r>
              <a:rPr sz="2800" spc="-1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accuracy.</a:t>
            </a:r>
            <a:endParaRPr sz="2800">
              <a:latin typeface="Comic Sans MS"/>
              <a:cs typeface="Comic Sans MS"/>
            </a:endParaRPr>
          </a:p>
          <a:p>
            <a:pPr marL="50800" marR="92075">
              <a:lnSpc>
                <a:spcPct val="100000"/>
              </a:lnSpc>
            </a:pPr>
            <a:r>
              <a:rPr sz="2800" spc="-5" dirty="0">
                <a:latin typeface="Comic Sans MS"/>
                <a:cs typeface="Comic Sans MS"/>
              </a:rPr>
              <a:t>Many systems are purposefully built </a:t>
            </a:r>
            <a:r>
              <a:rPr sz="2800" spc="-10" dirty="0">
                <a:latin typeface="Comic Sans MS"/>
                <a:cs typeface="Comic Sans MS"/>
              </a:rPr>
              <a:t>much </a:t>
            </a:r>
            <a:r>
              <a:rPr sz="2800" spc="-5" dirty="0">
                <a:latin typeface="Comic Sans MS"/>
                <a:cs typeface="Comic Sans MS"/>
              </a:rPr>
              <a:t>stronger  than needed for normal </a:t>
            </a:r>
            <a:r>
              <a:rPr sz="2800" spc="-10" dirty="0">
                <a:latin typeface="Comic Sans MS"/>
                <a:cs typeface="Comic Sans MS"/>
              </a:rPr>
              <a:t>usage </a:t>
            </a:r>
            <a:r>
              <a:rPr sz="2800" spc="-5" dirty="0">
                <a:latin typeface="Comic Sans MS"/>
                <a:cs typeface="Comic Sans MS"/>
              </a:rPr>
              <a:t>to allow </a:t>
            </a:r>
            <a:r>
              <a:rPr sz="2800" dirty="0">
                <a:latin typeface="Comic Sans MS"/>
                <a:cs typeface="Comic Sans MS"/>
              </a:rPr>
              <a:t>for </a:t>
            </a:r>
            <a:r>
              <a:rPr sz="2800" spc="-5" dirty="0">
                <a:latin typeface="Comic Sans MS"/>
                <a:cs typeface="Comic Sans MS"/>
              </a:rPr>
              <a:t>emergency  </a:t>
            </a:r>
            <a:r>
              <a:rPr sz="2800" spc="-10" dirty="0">
                <a:latin typeface="Comic Sans MS"/>
                <a:cs typeface="Comic Sans MS"/>
              </a:rPr>
              <a:t>situations, </a:t>
            </a:r>
            <a:r>
              <a:rPr sz="2800" spc="-5" dirty="0">
                <a:latin typeface="Comic Sans MS"/>
                <a:cs typeface="Comic Sans MS"/>
              </a:rPr>
              <a:t>unexpected loads, misuse, or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40" dirty="0">
                <a:latin typeface="Comic Sans MS"/>
                <a:cs typeface="Comic Sans MS"/>
              </a:rPr>
              <a:t>degradation</a:t>
            </a:r>
            <a:r>
              <a:rPr sz="2100" spc="-60" baseline="65476" dirty="0">
                <a:latin typeface="Times New Roman"/>
                <a:cs typeface="Times New Roman"/>
              </a:rPr>
              <a:t>53</a:t>
            </a:r>
            <a:endParaRPr sz="2100" baseline="6547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85859" y="6282690"/>
            <a:ext cx="203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54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2700" y="1018540"/>
            <a:ext cx="900366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mtClean="0"/>
              <a:t>Calculation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0" y="1524000"/>
            <a:ext cx="895540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000" spc="-5" dirty="0" smtClean="0">
                <a:latin typeface="Comic Sans MS"/>
                <a:cs typeface="Comic Sans MS"/>
              </a:rPr>
              <a:t>The following formula is used to calculate FOS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43000" y="2362200"/>
            <a:ext cx="5769609" cy="1681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9520" y="219709"/>
            <a:ext cx="38614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latin typeface="Times New Roman"/>
                <a:cs typeface="Times New Roman"/>
              </a:rPr>
              <a:t>Frame</a:t>
            </a:r>
            <a:r>
              <a:rPr sz="4000" spc="-65" dirty="0">
                <a:latin typeface="Times New Roman"/>
                <a:cs typeface="Times New Roman"/>
              </a:rPr>
              <a:t> </a:t>
            </a:r>
            <a:r>
              <a:rPr sz="4000" spc="-15" dirty="0">
                <a:latin typeface="Times New Roman"/>
                <a:cs typeface="Times New Roman"/>
              </a:rPr>
              <a:t>Structures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7380" y="1600200"/>
            <a:ext cx="7752715" cy="1407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8309">
              <a:lnSpc>
                <a:spcPct val="1111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Frame </a:t>
            </a:r>
            <a:r>
              <a:rPr sz="2400" spc="-5" dirty="0">
                <a:latin typeface="Times New Roman"/>
                <a:cs typeface="Times New Roman"/>
              </a:rPr>
              <a:t>structures </a:t>
            </a:r>
            <a:r>
              <a:rPr sz="2400" dirty="0">
                <a:latin typeface="Times New Roman"/>
                <a:cs typeface="Times New Roman"/>
              </a:rPr>
              <a:t>are </a:t>
            </a:r>
            <a:r>
              <a:rPr sz="2400" spc="-10" dirty="0">
                <a:latin typeface="Times New Roman"/>
                <a:cs typeface="Times New Roman"/>
              </a:rPr>
              <a:t>made </a:t>
            </a:r>
            <a:r>
              <a:rPr sz="2400" spc="-5" dirty="0">
                <a:latin typeface="Times New Roman"/>
                <a:cs typeface="Times New Roman"/>
              </a:rPr>
              <a:t>from </a:t>
            </a:r>
            <a:r>
              <a:rPr sz="2400" spc="-10" dirty="0">
                <a:latin typeface="Times New Roman"/>
                <a:cs typeface="Times New Roman"/>
              </a:rPr>
              <a:t>many </a:t>
            </a:r>
            <a:r>
              <a:rPr sz="2400" spc="-5" dirty="0">
                <a:latin typeface="Times New Roman"/>
                <a:cs typeface="Times New Roman"/>
              </a:rPr>
              <a:t>small </a:t>
            </a:r>
            <a:r>
              <a:rPr sz="2400" dirty="0">
                <a:latin typeface="Times New Roman"/>
                <a:cs typeface="Times New Roman"/>
              </a:rPr>
              <a:t>parts (called  </a:t>
            </a:r>
            <a:r>
              <a:rPr sz="2400" spc="-10" dirty="0">
                <a:latin typeface="Times New Roman"/>
                <a:cs typeface="Times New Roman"/>
              </a:rPr>
              <a:t>members </a:t>
            </a:r>
            <a:r>
              <a:rPr sz="2400" spc="-5" dirty="0">
                <a:latin typeface="Times New Roman"/>
                <a:cs typeface="Times New Roman"/>
              </a:rPr>
              <a:t>(</a:t>
            </a:r>
            <a:r>
              <a:rPr sz="2400" b="1" i="1" spc="-5" dirty="0">
                <a:latin typeface="Times New Roman"/>
                <a:cs typeface="Times New Roman"/>
              </a:rPr>
              <a:t>struts </a:t>
            </a:r>
            <a:r>
              <a:rPr sz="2400" b="1" i="1" dirty="0">
                <a:latin typeface="Times New Roman"/>
                <a:cs typeface="Times New Roman"/>
              </a:rPr>
              <a:t>ties etc</a:t>
            </a:r>
            <a:r>
              <a:rPr sz="2400" dirty="0">
                <a:latin typeface="Times New Roman"/>
                <a:cs typeface="Times New Roman"/>
              </a:rPr>
              <a:t>.)), joined </a:t>
            </a:r>
            <a:r>
              <a:rPr sz="2400" spc="-15" dirty="0">
                <a:latin typeface="Times New Roman"/>
                <a:cs typeface="Times New Roman"/>
              </a:rPr>
              <a:t>together. </a:t>
            </a:r>
            <a:r>
              <a:rPr sz="2400" spc="-5" dirty="0">
                <a:latin typeface="Times New Roman"/>
                <a:cs typeface="Times New Roman"/>
              </a:rPr>
              <a:t>Bridges, </a:t>
            </a:r>
            <a:r>
              <a:rPr sz="2400" dirty="0">
                <a:latin typeface="Times New Roman"/>
                <a:cs typeface="Times New Roman"/>
              </a:rPr>
              <a:t>cranes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and</a:t>
            </a:r>
            <a:endParaRPr sz="2400">
              <a:latin typeface="Times New Roman"/>
              <a:cs typeface="Times New Roman"/>
            </a:endParaRPr>
          </a:p>
          <a:p>
            <a:pPr marR="118745" algn="ctr">
              <a:lnSpc>
                <a:spcPct val="100000"/>
              </a:lnSpc>
              <a:spcBef>
                <a:spcPts val="1600"/>
              </a:spcBef>
            </a:pPr>
            <a:r>
              <a:rPr sz="2400" dirty="0">
                <a:latin typeface="Times New Roman"/>
                <a:cs typeface="Times New Roman"/>
              </a:rPr>
              <a:t>parts of this oil rig are </a:t>
            </a:r>
            <a:r>
              <a:rPr sz="2400" spc="-10" dirty="0">
                <a:latin typeface="Times New Roman"/>
                <a:cs typeface="Times New Roman"/>
              </a:rPr>
              <a:t>some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examples.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6769" y="3213100"/>
            <a:ext cx="3529329" cy="3384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0" y="3213100"/>
            <a:ext cx="3472179" cy="3384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12700" y="0"/>
            <a:ext cx="9070975" cy="7037316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04139" algn="just">
              <a:lnSpc>
                <a:spcPct val="100000"/>
              </a:lnSpc>
              <a:spcBef>
                <a:spcPts val="650"/>
              </a:spcBef>
            </a:pPr>
            <a:r>
              <a:rPr sz="2200" spc="-5" dirty="0">
                <a:solidFill>
                  <a:srgbClr val="FFFF00"/>
                </a:solidFill>
                <a:latin typeface="Comic Sans MS"/>
                <a:cs typeface="Comic Sans MS"/>
              </a:rPr>
              <a:t>EXA</a:t>
            </a:r>
            <a:r>
              <a:rPr sz="2200" spc="-5" dirty="0">
                <a:solidFill>
                  <a:srgbClr val="FF9900"/>
                </a:solidFill>
                <a:latin typeface="Comic Sans MS"/>
                <a:cs typeface="Comic Sans MS"/>
              </a:rPr>
              <a:t>M</a:t>
            </a:r>
            <a:r>
              <a:rPr sz="2200" spc="-5" dirty="0">
                <a:solidFill>
                  <a:srgbClr val="7F0000"/>
                </a:solidFill>
                <a:latin typeface="Comic Sans MS"/>
                <a:cs typeface="Comic Sans MS"/>
              </a:rPr>
              <a:t>PLE</a:t>
            </a:r>
            <a:r>
              <a:rPr sz="2200" spc="-10" dirty="0">
                <a:solidFill>
                  <a:srgbClr val="7F0000"/>
                </a:solidFill>
                <a:latin typeface="Comic Sans MS"/>
                <a:cs typeface="Comic Sans MS"/>
              </a:rPr>
              <a:t> CALCULATION</a:t>
            </a:r>
            <a:endParaRPr sz="2200">
              <a:latin typeface="Comic Sans MS"/>
              <a:cs typeface="Comic Sans MS"/>
            </a:endParaRPr>
          </a:p>
          <a:p>
            <a:pPr marL="104139" marR="5080" indent="-91440" algn="just">
              <a:lnSpc>
                <a:spcPct val="100000"/>
              </a:lnSpc>
              <a:spcBef>
                <a:spcPts val="550"/>
              </a:spcBef>
            </a:pPr>
            <a:r>
              <a:rPr sz="2200" u="heavy" spc="170" dirty="0">
                <a:solidFill>
                  <a:srgbClr val="FFFF00"/>
                </a:solidFill>
                <a:uFill>
                  <a:solidFill>
                    <a:srgbClr val="A400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heavy" spc="-10" dirty="0">
                <a:solidFill>
                  <a:srgbClr val="FFFF00"/>
                </a:solidFill>
                <a:uFill>
                  <a:solidFill>
                    <a:srgbClr val="A40020"/>
                  </a:solidFill>
                </a:uFill>
                <a:latin typeface="Comic Sans MS"/>
                <a:cs typeface="Comic Sans MS"/>
              </a:rPr>
              <a:t>1) </a:t>
            </a:r>
            <a:r>
              <a:rPr sz="2200" u="heavy" spc="-5" dirty="0">
                <a:solidFill>
                  <a:srgbClr val="FFFF00"/>
                </a:solidFill>
                <a:uFill>
                  <a:solidFill>
                    <a:srgbClr val="A40020"/>
                  </a:solidFill>
                </a:uFill>
                <a:latin typeface="Comic Sans MS"/>
                <a:cs typeface="Comic Sans MS"/>
              </a:rPr>
              <a:t>Th</a:t>
            </a:r>
            <a:r>
              <a:rPr sz="2200" u="heavy" spc="-5" dirty="0">
                <a:solidFill>
                  <a:srgbClr val="FF0000"/>
                </a:solidFill>
                <a:uFill>
                  <a:solidFill>
                    <a:srgbClr val="A40020"/>
                  </a:solidFill>
                </a:uFill>
                <a:latin typeface="Comic Sans MS"/>
                <a:cs typeface="Comic Sans MS"/>
              </a:rPr>
              <a:t>e </a:t>
            </a:r>
            <a:r>
              <a:rPr sz="2200" u="heavy" spc="-5" dirty="0">
                <a:uFill>
                  <a:solidFill>
                    <a:srgbClr val="A40020"/>
                  </a:solidFill>
                </a:uFill>
                <a:latin typeface="Comic Sans MS"/>
                <a:cs typeface="Comic Sans MS"/>
              </a:rPr>
              <a:t>tensile </a:t>
            </a:r>
            <a:r>
              <a:rPr sz="2200" u="heavy" spc="-10" dirty="0">
                <a:uFill>
                  <a:solidFill>
                    <a:srgbClr val="A40020"/>
                  </a:solidFill>
                </a:uFill>
                <a:latin typeface="Comic Sans MS"/>
                <a:cs typeface="Comic Sans MS"/>
              </a:rPr>
              <a:t>(material) </a:t>
            </a:r>
            <a:r>
              <a:rPr sz="2200" u="heavy" spc="-5" dirty="0">
                <a:uFill>
                  <a:solidFill>
                    <a:srgbClr val="A40020"/>
                  </a:solidFill>
                </a:uFill>
                <a:latin typeface="Comic Sans MS"/>
                <a:cs typeface="Comic Sans MS"/>
              </a:rPr>
              <a:t>strength </a:t>
            </a:r>
            <a:r>
              <a:rPr sz="2200" u="heavy" dirty="0">
                <a:uFill>
                  <a:solidFill>
                    <a:srgbClr val="A40020"/>
                  </a:solidFill>
                </a:uFill>
                <a:latin typeface="Comic Sans MS"/>
                <a:cs typeface="Comic Sans MS"/>
              </a:rPr>
              <a:t>of a </a:t>
            </a:r>
            <a:r>
              <a:rPr sz="2200" u="heavy" spc="-10" dirty="0">
                <a:uFill>
                  <a:solidFill>
                    <a:srgbClr val="A40020"/>
                  </a:solidFill>
                </a:uFill>
                <a:latin typeface="Comic Sans MS"/>
                <a:cs typeface="Comic Sans MS"/>
              </a:rPr>
              <a:t>specific metal </a:t>
            </a:r>
            <a:r>
              <a:rPr sz="2200" u="heavy" spc="-5" dirty="0">
                <a:uFill>
                  <a:solidFill>
                    <a:srgbClr val="A40020"/>
                  </a:solidFill>
                </a:uFill>
                <a:latin typeface="Comic Sans MS"/>
                <a:cs typeface="Comic Sans MS"/>
              </a:rPr>
              <a:t>bar is </a:t>
            </a:r>
            <a:r>
              <a:rPr sz="2200" spc="-5" dirty="0">
                <a:latin typeface="Comic Sans MS"/>
                <a:cs typeface="Comic Sans MS"/>
              </a:rPr>
              <a:t> 766N/mm². the </a:t>
            </a:r>
            <a:r>
              <a:rPr sz="2200" spc="-10" dirty="0">
                <a:latin typeface="Comic Sans MS"/>
                <a:cs typeface="Comic Sans MS"/>
              </a:rPr>
              <a:t>maximum permissible stress </a:t>
            </a:r>
            <a:r>
              <a:rPr sz="2200" spc="-5" dirty="0">
                <a:latin typeface="Comic Sans MS"/>
                <a:cs typeface="Comic Sans MS"/>
              </a:rPr>
              <a:t>(design load) is  456N/mm². </a:t>
            </a:r>
            <a:r>
              <a:rPr sz="2200" spc="-10" dirty="0">
                <a:latin typeface="Comic Sans MS"/>
                <a:cs typeface="Comic Sans MS"/>
              </a:rPr>
              <a:t>calculate </a:t>
            </a:r>
            <a:r>
              <a:rPr sz="2200" spc="-5" dirty="0">
                <a:latin typeface="Comic Sans MS"/>
                <a:cs typeface="Comic Sans MS"/>
              </a:rPr>
              <a:t>the</a:t>
            </a:r>
            <a:r>
              <a:rPr sz="2200" spc="-15" dirty="0">
                <a:latin typeface="Comic Sans MS"/>
                <a:cs typeface="Comic Sans MS"/>
              </a:rPr>
              <a:t> </a:t>
            </a:r>
            <a:r>
              <a:rPr sz="2200" spc="-10" dirty="0">
                <a:latin typeface="Comic Sans MS"/>
                <a:cs typeface="Comic Sans MS"/>
              </a:rPr>
              <a:t>FoS.</a:t>
            </a:r>
            <a:endParaRPr sz="2200">
              <a:latin typeface="Comic Sans MS"/>
              <a:cs typeface="Comic Sans MS"/>
            </a:endParaRPr>
          </a:p>
          <a:p>
            <a:pPr marL="212725" indent="-109220" algn="just">
              <a:lnSpc>
                <a:spcPct val="100000"/>
              </a:lnSpc>
              <a:spcBef>
                <a:spcPts val="550"/>
              </a:spcBef>
              <a:buSzPct val="95454"/>
              <a:buChar char="•"/>
              <a:tabLst>
                <a:tab pos="213360" algn="l"/>
              </a:tabLst>
            </a:pPr>
            <a:r>
              <a:rPr sz="2200" spc="-5" dirty="0">
                <a:latin typeface="Comic Sans MS"/>
                <a:cs typeface="Comic Sans MS"/>
              </a:rPr>
              <a:t>FoS </a:t>
            </a:r>
            <a:r>
              <a:rPr sz="2200" dirty="0">
                <a:latin typeface="Comic Sans MS"/>
                <a:cs typeface="Comic Sans MS"/>
              </a:rPr>
              <a:t>=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766N/mm²</a:t>
            </a:r>
            <a:r>
              <a:rPr sz="2200" spc="-5" dirty="0">
                <a:latin typeface="Comic Sans MS"/>
                <a:cs typeface="Comic Sans MS"/>
              </a:rPr>
              <a:t> </a:t>
            </a:r>
            <a:r>
              <a:rPr sz="2200" dirty="0">
                <a:latin typeface="Comic Sans MS"/>
                <a:cs typeface="Comic Sans MS"/>
              </a:rPr>
              <a:t>=</a:t>
            </a:r>
            <a:r>
              <a:rPr sz="2200" spc="-5" dirty="0">
                <a:latin typeface="Comic Sans MS"/>
                <a:cs typeface="Comic Sans MS"/>
              </a:rPr>
              <a:t> 1.68</a:t>
            </a:r>
            <a:endParaRPr sz="2200">
              <a:latin typeface="Comic Sans MS"/>
              <a:cs typeface="Comic Sans MS"/>
            </a:endParaRPr>
          </a:p>
          <a:p>
            <a:pPr marL="1277620">
              <a:lnSpc>
                <a:spcPct val="100000"/>
              </a:lnSpc>
              <a:spcBef>
                <a:spcPts val="540"/>
              </a:spcBef>
            </a:pPr>
            <a:r>
              <a:rPr sz="2200" spc="-5" dirty="0">
                <a:latin typeface="Comic Sans MS"/>
                <a:cs typeface="Comic Sans MS"/>
              </a:rPr>
              <a:t>456N/mm²</a:t>
            </a:r>
            <a:endParaRPr sz="2200">
              <a:latin typeface="Comic Sans MS"/>
              <a:cs typeface="Comic Sans MS"/>
            </a:endParaRPr>
          </a:p>
          <a:p>
            <a:pPr marL="104139" marR="5080" algn="just">
              <a:lnSpc>
                <a:spcPct val="100000"/>
              </a:lnSpc>
              <a:spcBef>
                <a:spcPts val="550"/>
              </a:spcBef>
            </a:pPr>
            <a:r>
              <a:rPr sz="2200" spc="-5" dirty="0">
                <a:latin typeface="Comic Sans MS"/>
                <a:cs typeface="Comic Sans MS"/>
              </a:rPr>
              <a:t>2) </a:t>
            </a:r>
            <a:r>
              <a:rPr sz="2200" dirty="0">
                <a:latin typeface="Comic Sans MS"/>
                <a:cs typeface="Comic Sans MS"/>
              </a:rPr>
              <a:t>A </a:t>
            </a:r>
            <a:r>
              <a:rPr sz="2200" spc="-10" dirty="0">
                <a:latin typeface="Comic Sans MS"/>
                <a:cs typeface="Comic Sans MS"/>
              </a:rPr>
              <a:t>column </a:t>
            </a:r>
            <a:r>
              <a:rPr sz="2200" dirty="0">
                <a:latin typeface="Comic Sans MS"/>
                <a:cs typeface="Comic Sans MS"/>
              </a:rPr>
              <a:t>of </a:t>
            </a:r>
            <a:r>
              <a:rPr sz="2200" spc="-10" dirty="0">
                <a:latin typeface="Comic Sans MS"/>
                <a:cs typeface="Comic Sans MS"/>
              </a:rPr>
              <a:t>pre-stressed concrete </a:t>
            </a:r>
            <a:r>
              <a:rPr sz="2200" spc="-5" dirty="0">
                <a:latin typeface="Comic Sans MS"/>
                <a:cs typeface="Comic Sans MS"/>
              </a:rPr>
              <a:t>will </a:t>
            </a:r>
            <a:r>
              <a:rPr sz="2200" dirty="0">
                <a:latin typeface="Comic Sans MS"/>
                <a:cs typeface="Comic Sans MS"/>
              </a:rPr>
              <a:t>be </a:t>
            </a:r>
            <a:r>
              <a:rPr sz="2200" spc="-10" dirty="0">
                <a:latin typeface="Comic Sans MS"/>
                <a:cs typeface="Comic Sans MS"/>
              </a:rPr>
              <a:t>subjected </a:t>
            </a:r>
            <a:r>
              <a:rPr sz="2200" spc="-5" dirty="0">
                <a:latin typeface="Comic Sans MS"/>
                <a:cs typeface="Comic Sans MS"/>
              </a:rPr>
              <a:t>to </a:t>
            </a:r>
            <a:r>
              <a:rPr sz="2200" spc="-10" dirty="0">
                <a:latin typeface="Comic Sans MS"/>
                <a:cs typeface="Comic Sans MS"/>
              </a:rPr>
              <a:t>various  </a:t>
            </a:r>
            <a:r>
              <a:rPr sz="2200" spc="-5" dirty="0">
                <a:latin typeface="Comic Sans MS"/>
                <a:cs typeface="Comic Sans MS"/>
              </a:rPr>
              <a:t>loads and </a:t>
            </a:r>
            <a:r>
              <a:rPr sz="2200" dirty="0">
                <a:latin typeface="Comic Sans MS"/>
                <a:cs typeface="Comic Sans MS"/>
              </a:rPr>
              <a:t>as </a:t>
            </a:r>
            <a:r>
              <a:rPr sz="2200" spc="-10" dirty="0">
                <a:latin typeface="Comic Sans MS"/>
                <a:cs typeface="Comic Sans MS"/>
              </a:rPr>
              <a:t>such </a:t>
            </a:r>
            <a:r>
              <a:rPr sz="2200" spc="-5" dirty="0">
                <a:latin typeface="Comic Sans MS"/>
                <a:cs typeface="Comic Sans MS"/>
              </a:rPr>
              <a:t>is </a:t>
            </a:r>
            <a:r>
              <a:rPr sz="2200" spc="-10" dirty="0">
                <a:latin typeface="Comic Sans MS"/>
                <a:cs typeface="Comic Sans MS"/>
              </a:rPr>
              <a:t>required </a:t>
            </a:r>
            <a:r>
              <a:rPr sz="2200" spc="-5" dirty="0">
                <a:latin typeface="Comic Sans MS"/>
                <a:cs typeface="Comic Sans MS"/>
              </a:rPr>
              <a:t>to have </a:t>
            </a:r>
            <a:r>
              <a:rPr sz="2200" dirty="0">
                <a:latin typeface="Comic Sans MS"/>
                <a:cs typeface="Comic Sans MS"/>
              </a:rPr>
              <a:t>a </a:t>
            </a:r>
            <a:r>
              <a:rPr sz="2200" spc="-10" dirty="0">
                <a:latin typeface="Comic Sans MS"/>
                <a:cs typeface="Comic Sans MS"/>
              </a:rPr>
              <a:t>permissible stress </a:t>
            </a:r>
            <a:r>
              <a:rPr sz="2200" spc="-5" dirty="0">
                <a:latin typeface="Comic Sans MS"/>
                <a:cs typeface="Comic Sans MS"/>
              </a:rPr>
              <a:t>(design  load) of 23N/mm², </a:t>
            </a:r>
            <a:r>
              <a:rPr sz="2200" spc="-10" dirty="0">
                <a:latin typeface="Comic Sans MS"/>
                <a:cs typeface="Comic Sans MS"/>
              </a:rPr>
              <a:t>with </a:t>
            </a:r>
            <a:r>
              <a:rPr sz="2200" dirty="0">
                <a:latin typeface="Comic Sans MS"/>
                <a:cs typeface="Comic Sans MS"/>
              </a:rPr>
              <a:t>a </a:t>
            </a:r>
            <a:r>
              <a:rPr sz="2200" spc="-5" dirty="0">
                <a:latin typeface="Comic Sans MS"/>
                <a:cs typeface="Comic Sans MS"/>
              </a:rPr>
              <a:t>FoS of 3. Calculate the </a:t>
            </a:r>
            <a:r>
              <a:rPr sz="2200" spc="-10" dirty="0">
                <a:latin typeface="Comic Sans MS"/>
                <a:cs typeface="Comic Sans MS"/>
              </a:rPr>
              <a:t>compressive  stress </a:t>
            </a:r>
            <a:r>
              <a:rPr sz="2200" spc="-5" dirty="0">
                <a:latin typeface="Comic Sans MS"/>
                <a:cs typeface="Comic Sans MS"/>
              </a:rPr>
              <a:t>(material </a:t>
            </a:r>
            <a:r>
              <a:rPr sz="2200" spc="-10" dirty="0">
                <a:latin typeface="Comic Sans MS"/>
                <a:cs typeface="Comic Sans MS"/>
              </a:rPr>
              <a:t>strength) </a:t>
            </a:r>
            <a:r>
              <a:rPr sz="2200" spc="-5" dirty="0">
                <a:latin typeface="Comic Sans MS"/>
                <a:cs typeface="Comic Sans MS"/>
              </a:rPr>
              <a:t>of the</a:t>
            </a:r>
            <a:r>
              <a:rPr sz="2200" dirty="0">
                <a:latin typeface="Comic Sans MS"/>
                <a:cs typeface="Comic Sans MS"/>
              </a:rPr>
              <a:t> </a:t>
            </a:r>
            <a:r>
              <a:rPr sz="2200" spc="-10" dirty="0">
                <a:latin typeface="Comic Sans MS"/>
                <a:cs typeface="Comic Sans MS"/>
              </a:rPr>
              <a:t>concrete.</a:t>
            </a:r>
            <a:endParaRPr sz="2200">
              <a:latin typeface="Comic Sans MS"/>
              <a:cs typeface="Comic Sans MS"/>
            </a:endParaRPr>
          </a:p>
          <a:p>
            <a:pPr marL="212725" indent="-109220" algn="just">
              <a:lnSpc>
                <a:spcPct val="100000"/>
              </a:lnSpc>
              <a:spcBef>
                <a:spcPts val="550"/>
              </a:spcBef>
              <a:buSzPct val="95454"/>
              <a:buChar char="•"/>
              <a:tabLst>
                <a:tab pos="213360" algn="l"/>
              </a:tabLst>
            </a:pPr>
            <a:r>
              <a:rPr sz="2200" spc="-5" dirty="0">
                <a:latin typeface="Comic Sans MS"/>
                <a:cs typeface="Comic Sans MS"/>
              </a:rPr>
              <a:t>FoS </a:t>
            </a:r>
            <a:r>
              <a:rPr sz="2200" dirty="0">
                <a:latin typeface="Comic Sans MS"/>
                <a:cs typeface="Comic Sans MS"/>
              </a:rPr>
              <a:t>(3) = </a:t>
            </a:r>
            <a:r>
              <a:rPr sz="2200" u="heavy" spc="-1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compressive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200" u="heavy" spc="-1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stress</a:t>
            </a:r>
            <a:endParaRPr sz="2200">
              <a:latin typeface="Comic Sans MS"/>
              <a:cs typeface="Comic Sans MS"/>
            </a:endParaRPr>
          </a:p>
          <a:p>
            <a:pPr marL="2283460">
              <a:lnSpc>
                <a:spcPct val="100000"/>
              </a:lnSpc>
              <a:spcBef>
                <a:spcPts val="550"/>
              </a:spcBef>
            </a:pPr>
            <a:r>
              <a:rPr sz="2200" spc="-5" dirty="0">
                <a:latin typeface="Comic Sans MS"/>
                <a:cs typeface="Comic Sans MS"/>
              </a:rPr>
              <a:t>23N/mm²</a:t>
            </a:r>
            <a:endParaRPr sz="2200">
              <a:latin typeface="Comic Sans MS"/>
              <a:cs typeface="Comic Sans MS"/>
            </a:endParaRPr>
          </a:p>
          <a:p>
            <a:pPr marL="212725" indent="-109220">
              <a:lnSpc>
                <a:spcPct val="100000"/>
              </a:lnSpc>
              <a:spcBef>
                <a:spcPts val="550"/>
              </a:spcBef>
              <a:buSzPct val="95454"/>
              <a:buChar char="•"/>
              <a:tabLst>
                <a:tab pos="213360" algn="l"/>
              </a:tabLst>
            </a:pPr>
            <a:r>
              <a:rPr sz="2200" spc="-5" dirty="0">
                <a:latin typeface="Comic Sans MS"/>
                <a:cs typeface="Comic Sans MS"/>
              </a:rPr>
              <a:t>Hence </a:t>
            </a:r>
            <a:r>
              <a:rPr sz="2200" spc="-10" dirty="0">
                <a:latin typeface="Comic Sans MS"/>
                <a:cs typeface="Comic Sans MS"/>
              </a:rPr>
              <a:t>compressive </a:t>
            </a:r>
            <a:r>
              <a:rPr sz="2200" spc="-5" dirty="0">
                <a:latin typeface="Comic Sans MS"/>
                <a:cs typeface="Comic Sans MS"/>
              </a:rPr>
              <a:t>stress </a:t>
            </a:r>
            <a:r>
              <a:rPr sz="2200" dirty="0">
                <a:latin typeface="Comic Sans MS"/>
                <a:cs typeface="Comic Sans MS"/>
              </a:rPr>
              <a:t>= 3 x </a:t>
            </a:r>
            <a:r>
              <a:rPr sz="2200" spc="-5" dirty="0">
                <a:latin typeface="Comic Sans MS"/>
                <a:cs typeface="Comic Sans MS"/>
              </a:rPr>
              <a:t>23N/mm² </a:t>
            </a:r>
            <a:r>
              <a:rPr sz="2200" dirty="0">
                <a:latin typeface="Comic Sans MS"/>
                <a:cs typeface="Comic Sans MS"/>
              </a:rPr>
              <a:t>=</a:t>
            </a:r>
            <a:r>
              <a:rPr sz="2200" spc="-50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69N/mm²</a:t>
            </a:r>
            <a:endParaRPr sz="2200">
              <a:latin typeface="Comic Sans MS"/>
              <a:cs typeface="Comic Sans MS"/>
            </a:endParaRPr>
          </a:p>
          <a:p>
            <a:pPr marL="104139" marR="5080">
              <a:lnSpc>
                <a:spcPct val="100000"/>
              </a:lnSpc>
              <a:spcBef>
                <a:spcPts val="540"/>
              </a:spcBef>
              <a:tabLst>
                <a:tab pos="582930" algn="l"/>
                <a:tab pos="1494155" algn="l"/>
                <a:tab pos="2566035" algn="l"/>
                <a:tab pos="3201670" algn="l"/>
                <a:tab pos="4511040" algn="l"/>
                <a:tab pos="4995545" algn="l"/>
                <a:tab pos="5793740" algn="l"/>
                <a:tab pos="6143625" algn="l"/>
                <a:tab pos="7422515" algn="l"/>
                <a:tab pos="8768715" algn="l"/>
              </a:tabLst>
            </a:pPr>
            <a:r>
              <a:rPr sz="2200" spc="-5" dirty="0">
                <a:latin typeface="Comic Sans MS"/>
                <a:cs typeface="Comic Sans MS"/>
              </a:rPr>
              <a:t>3</a:t>
            </a:r>
            <a:r>
              <a:rPr sz="2200" dirty="0">
                <a:latin typeface="Comic Sans MS"/>
                <a:cs typeface="Comic Sans MS"/>
              </a:rPr>
              <a:t>)	</a:t>
            </a:r>
            <a:r>
              <a:rPr sz="2200" spc="-10" dirty="0">
                <a:latin typeface="Comic Sans MS"/>
                <a:cs typeface="Comic Sans MS"/>
              </a:rPr>
              <a:t>Stee</a:t>
            </a:r>
            <a:r>
              <a:rPr sz="2200" dirty="0">
                <a:latin typeface="Comic Sans MS"/>
                <a:cs typeface="Comic Sans MS"/>
              </a:rPr>
              <a:t>l	r</a:t>
            </a:r>
            <a:r>
              <a:rPr sz="2200" spc="-10" dirty="0">
                <a:latin typeface="Comic Sans MS"/>
                <a:cs typeface="Comic Sans MS"/>
              </a:rPr>
              <a:t>e</a:t>
            </a:r>
            <a:r>
              <a:rPr sz="2200" dirty="0">
                <a:latin typeface="Comic Sans MS"/>
                <a:cs typeface="Comic Sans MS"/>
              </a:rPr>
              <a:t>ba</a:t>
            </a:r>
            <a:r>
              <a:rPr sz="2200" spc="-10" dirty="0">
                <a:latin typeface="Comic Sans MS"/>
                <a:cs typeface="Comic Sans MS"/>
              </a:rPr>
              <a:t>r</a:t>
            </a:r>
            <a:r>
              <a:rPr sz="2200" dirty="0">
                <a:latin typeface="Comic Sans MS"/>
                <a:cs typeface="Comic Sans MS"/>
              </a:rPr>
              <a:t>s	a</a:t>
            </a:r>
            <a:r>
              <a:rPr sz="2200" spc="-10" dirty="0">
                <a:latin typeface="Comic Sans MS"/>
                <a:cs typeface="Comic Sans MS"/>
              </a:rPr>
              <a:t>r</a:t>
            </a:r>
            <a:r>
              <a:rPr sz="2200" dirty="0">
                <a:latin typeface="Comic Sans MS"/>
                <a:cs typeface="Comic Sans MS"/>
              </a:rPr>
              <a:t>e	</a:t>
            </a:r>
            <a:r>
              <a:rPr sz="2200" spc="-10" dirty="0">
                <a:latin typeface="Comic Sans MS"/>
                <a:cs typeface="Comic Sans MS"/>
              </a:rPr>
              <a:t>re</a:t>
            </a:r>
            <a:r>
              <a:rPr sz="2200" dirty="0">
                <a:latin typeface="Comic Sans MS"/>
                <a:cs typeface="Comic Sans MS"/>
              </a:rPr>
              <a:t>q</a:t>
            </a:r>
            <a:r>
              <a:rPr sz="2200" spc="-5" dirty="0">
                <a:latin typeface="Comic Sans MS"/>
                <a:cs typeface="Comic Sans MS"/>
              </a:rPr>
              <a:t>u</a:t>
            </a:r>
            <a:r>
              <a:rPr sz="2200" spc="-10" dirty="0">
                <a:latin typeface="Comic Sans MS"/>
                <a:cs typeface="Comic Sans MS"/>
              </a:rPr>
              <a:t>ire</a:t>
            </a:r>
            <a:r>
              <a:rPr sz="2200" dirty="0">
                <a:latin typeface="Comic Sans MS"/>
                <a:cs typeface="Comic Sans MS"/>
              </a:rPr>
              <a:t>d	to	</a:t>
            </a:r>
            <a:r>
              <a:rPr sz="2200" spc="-5" dirty="0">
                <a:latin typeface="Comic Sans MS"/>
                <a:cs typeface="Comic Sans MS"/>
              </a:rPr>
              <a:t>h</a:t>
            </a:r>
            <a:r>
              <a:rPr sz="2200" spc="-10" dirty="0">
                <a:latin typeface="Comic Sans MS"/>
                <a:cs typeface="Comic Sans MS"/>
              </a:rPr>
              <a:t>a</a:t>
            </a:r>
            <a:r>
              <a:rPr sz="2200" spc="-5" dirty="0">
                <a:latin typeface="Comic Sans MS"/>
                <a:cs typeface="Comic Sans MS"/>
              </a:rPr>
              <a:t>v</a:t>
            </a:r>
            <a:r>
              <a:rPr sz="2200" dirty="0">
                <a:latin typeface="Comic Sans MS"/>
                <a:cs typeface="Comic Sans MS"/>
              </a:rPr>
              <a:t>e	a	</a:t>
            </a:r>
            <a:r>
              <a:rPr sz="2200" spc="-10" dirty="0">
                <a:latin typeface="Comic Sans MS"/>
                <a:cs typeface="Comic Sans MS"/>
              </a:rPr>
              <a:t>m</a:t>
            </a:r>
            <a:r>
              <a:rPr sz="2200" dirty="0">
                <a:latin typeface="Comic Sans MS"/>
                <a:cs typeface="Comic Sans MS"/>
              </a:rPr>
              <a:t>a</a:t>
            </a:r>
            <a:r>
              <a:rPr sz="2200" spc="-10" dirty="0">
                <a:latin typeface="Comic Sans MS"/>
                <a:cs typeface="Comic Sans MS"/>
              </a:rPr>
              <a:t>te</a:t>
            </a:r>
            <a:r>
              <a:rPr sz="2200" dirty="0">
                <a:latin typeface="Comic Sans MS"/>
                <a:cs typeface="Comic Sans MS"/>
              </a:rPr>
              <a:t>r</a:t>
            </a:r>
            <a:r>
              <a:rPr sz="2200" spc="-10" dirty="0">
                <a:latin typeface="Comic Sans MS"/>
                <a:cs typeface="Comic Sans MS"/>
              </a:rPr>
              <a:t>i</a:t>
            </a:r>
            <a:r>
              <a:rPr sz="2200" dirty="0">
                <a:latin typeface="Comic Sans MS"/>
                <a:cs typeface="Comic Sans MS"/>
              </a:rPr>
              <a:t>al	</a:t>
            </a:r>
            <a:r>
              <a:rPr sz="2200" spc="-5" dirty="0">
                <a:latin typeface="Comic Sans MS"/>
                <a:cs typeface="Comic Sans MS"/>
              </a:rPr>
              <a:t>s</a:t>
            </a:r>
            <a:r>
              <a:rPr sz="2200" spc="-10" dirty="0">
                <a:latin typeface="Comic Sans MS"/>
                <a:cs typeface="Comic Sans MS"/>
              </a:rPr>
              <a:t>t</a:t>
            </a:r>
            <a:r>
              <a:rPr sz="2200" dirty="0">
                <a:latin typeface="Comic Sans MS"/>
                <a:cs typeface="Comic Sans MS"/>
              </a:rPr>
              <a:t>r</a:t>
            </a:r>
            <a:r>
              <a:rPr sz="2200" spc="-10" dirty="0">
                <a:latin typeface="Comic Sans MS"/>
                <a:cs typeface="Comic Sans MS"/>
              </a:rPr>
              <a:t>e</a:t>
            </a:r>
            <a:r>
              <a:rPr sz="2200" spc="-5" dirty="0">
                <a:latin typeface="Comic Sans MS"/>
                <a:cs typeface="Comic Sans MS"/>
              </a:rPr>
              <a:t>n</a:t>
            </a:r>
            <a:r>
              <a:rPr sz="2200" spc="-10" dirty="0">
                <a:latin typeface="Comic Sans MS"/>
                <a:cs typeface="Comic Sans MS"/>
              </a:rPr>
              <a:t>g</a:t>
            </a:r>
            <a:r>
              <a:rPr sz="2200" dirty="0">
                <a:latin typeface="Comic Sans MS"/>
                <a:cs typeface="Comic Sans MS"/>
              </a:rPr>
              <a:t>th	</a:t>
            </a:r>
            <a:r>
              <a:rPr sz="2200" spc="-10" dirty="0">
                <a:latin typeface="Comic Sans MS"/>
                <a:cs typeface="Comic Sans MS"/>
              </a:rPr>
              <a:t>o</a:t>
            </a:r>
            <a:r>
              <a:rPr sz="2200" dirty="0">
                <a:latin typeface="Comic Sans MS"/>
                <a:cs typeface="Comic Sans MS"/>
              </a:rPr>
              <a:t>f  </a:t>
            </a:r>
            <a:r>
              <a:rPr sz="2200" spc="-5" dirty="0">
                <a:latin typeface="Comic Sans MS"/>
                <a:cs typeface="Comic Sans MS"/>
              </a:rPr>
              <a:t>524N/mm², </a:t>
            </a:r>
            <a:r>
              <a:rPr sz="2200" spc="-10" dirty="0">
                <a:latin typeface="Comic Sans MS"/>
                <a:cs typeface="Comic Sans MS"/>
              </a:rPr>
              <a:t>with </a:t>
            </a:r>
            <a:r>
              <a:rPr sz="2200" dirty="0">
                <a:latin typeface="Comic Sans MS"/>
                <a:cs typeface="Comic Sans MS"/>
              </a:rPr>
              <a:t>a </a:t>
            </a:r>
            <a:r>
              <a:rPr sz="2200" spc="-5" dirty="0">
                <a:latin typeface="Comic Sans MS"/>
                <a:cs typeface="Comic Sans MS"/>
              </a:rPr>
              <a:t>FoS of 3. </a:t>
            </a:r>
            <a:r>
              <a:rPr sz="2200" spc="-10" dirty="0">
                <a:latin typeface="Comic Sans MS"/>
                <a:cs typeface="Comic Sans MS"/>
              </a:rPr>
              <a:t>Calculate </a:t>
            </a:r>
            <a:r>
              <a:rPr sz="2200" spc="-5" dirty="0">
                <a:latin typeface="Comic Sans MS"/>
                <a:cs typeface="Comic Sans MS"/>
              </a:rPr>
              <a:t>the design load for the</a:t>
            </a:r>
            <a:r>
              <a:rPr sz="2200" spc="30" dirty="0">
                <a:latin typeface="Comic Sans MS"/>
                <a:cs typeface="Comic Sans MS"/>
              </a:rPr>
              <a:t> </a:t>
            </a:r>
            <a:r>
              <a:rPr sz="2200" spc="-10" dirty="0">
                <a:latin typeface="Comic Sans MS"/>
                <a:cs typeface="Comic Sans MS"/>
              </a:rPr>
              <a:t>steel.</a:t>
            </a:r>
            <a:endParaRPr sz="2200">
              <a:latin typeface="Comic Sans MS"/>
              <a:cs typeface="Comic Sans MS"/>
            </a:endParaRPr>
          </a:p>
          <a:p>
            <a:pPr marL="212725" indent="-109220">
              <a:lnSpc>
                <a:spcPct val="100000"/>
              </a:lnSpc>
              <a:spcBef>
                <a:spcPts val="560"/>
              </a:spcBef>
              <a:buSzPct val="95454"/>
              <a:buChar char="•"/>
              <a:tabLst>
                <a:tab pos="213360" algn="l"/>
              </a:tabLst>
            </a:pPr>
            <a:r>
              <a:rPr sz="2200" spc="-5" dirty="0">
                <a:latin typeface="Comic Sans MS"/>
                <a:cs typeface="Comic Sans MS"/>
              </a:rPr>
              <a:t>FoS </a:t>
            </a:r>
            <a:r>
              <a:rPr sz="2200" dirty="0">
                <a:latin typeface="Comic Sans MS"/>
                <a:cs typeface="Comic Sans MS"/>
              </a:rPr>
              <a:t>(3) =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524N/mm²</a:t>
            </a:r>
            <a:endParaRPr sz="2200">
              <a:latin typeface="Comic Sans MS"/>
              <a:cs typeface="Comic Sans MS"/>
            </a:endParaRPr>
          </a:p>
          <a:p>
            <a:pPr marL="1696720">
              <a:lnSpc>
                <a:spcPct val="100000"/>
              </a:lnSpc>
              <a:spcBef>
                <a:spcPts val="540"/>
              </a:spcBef>
            </a:pPr>
            <a:r>
              <a:rPr sz="2200" spc="-5" dirty="0">
                <a:latin typeface="Comic Sans MS"/>
                <a:cs typeface="Comic Sans MS"/>
              </a:rPr>
              <a:t>design</a:t>
            </a:r>
            <a:r>
              <a:rPr sz="2200" spc="-10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load</a:t>
            </a:r>
            <a:endParaRPr sz="2200">
              <a:latin typeface="Comic Sans MS"/>
              <a:cs typeface="Comic Sans MS"/>
            </a:endParaRPr>
          </a:p>
          <a:p>
            <a:pPr marL="212725" indent="-109220">
              <a:lnSpc>
                <a:spcPct val="100000"/>
              </a:lnSpc>
              <a:spcBef>
                <a:spcPts val="560"/>
              </a:spcBef>
              <a:buSzPct val="95454"/>
              <a:buChar char="•"/>
              <a:tabLst>
                <a:tab pos="213360" algn="l"/>
              </a:tabLst>
            </a:pPr>
            <a:r>
              <a:rPr sz="2200" spc="-5" dirty="0">
                <a:latin typeface="Comic Sans MS"/>
                <a:cs typeface="Comic Sans MS"/>
              </a:rPr>
              <a:t>Hence design load </a:t>
            </a:r>
            <a:r>
              <a:rPr sz="2200" dirty="0">
                <a:latin typeface="Comic Sans MS"/>
                <a:cs typeface="Comic Sans MS"/>
              </a:rPr>
              <a:t>= </a:t>
            </a:r>
            <a:r>
              <a:rPr sz="2200" spc="-5" dirty="0">
                <a:latin typeface="Comic Sans MS"/>
                <a:cs typeface="Comic Sans MS"/>
              </a:rPr>
              <a:t>524N/mm²÷ </a:t>
            </a:r>
            <a:r>
              <a:rPr sz="2200" dirty="0">
                <a:latin typeface="Comic Sans MS"/>
                <a:cs typeface="Comic Sans MS"/>
              </a:rPr>
              <a:t>3 =</a:t>
            </a:r>
            <a:r>
              <a:rPr sz="2200" spc="-30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174.7N/mm²</a:t>
            </a:r>
            <a:endParaRPr sz="2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0350" y="0"/>
            <a:ext cx="341185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latin typeface="Times New Roman"/>
                <a:cs typeface="Times New Roman"/>
              </a:rPr>
              <a:t>Shell</a:t>
            </a:r>
            <a:r>
              <a:rPr sz="4000" spc="-60" dirty="0">
                <a:latin typeface="Times New Roman"/>
                <a:cs typeface="Times New Roman"/>
              </a:rPr>
              <a:t> </a:t>
            </a:r>
            <a:r>
              <a:rPr sz="4000" spc="-15" dirty="0">
                <a:latin typeface="Times New Roman"/>
                <a:cs typeface="Times New Roman"/>
              </a:rPr>
              <a:t>structures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40509"/>
            <a:ext cx="8068309" cy="2456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65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355600" marR="5080" algn="just">
              <a:lnSpc>
                <a:spcPct val="79900"/>
              </a:lnSpc>
              <a:spcBef>
                <a:spcPts val="360"/>
              </a:spcBef>
            </a:pPr>
            <a:r>
              <a:rPr sz="2400" spc="-5" dirty="0">
                <a:latin typeface="Times New Roman"/>
                <a:cs typeface="Times New Roman"/>
              </a:rPr>
              <a:t>Shell structures </a:t>
            </a:r>
            <a:r>
              <a:rPr sz="2400" dirty="0">
                <a:latin typeface="Times New Roman"/>
                <a:cs typeface="Times New Roman"/>
              </a:rPr>
              <a:t>are </a:t>
            </a:r>
            <a:r>
              <a:rPr sz="2400" spc="-10" dirty="0">
                <a:latin typeface="Times New Roman"/>
                <a:cs typeface="Times New Roman"/>
              </a:rPr>
              <a:t>made </a:t>
            </a:r>
            <a:r>
              <a:rPr sz="2400" dirty="0">
                <a:latin typeface="Times New Roman"/>
                <a:cs typeface="Times New Roman"/>
              </a:rPr>
              <a:t>or </a:t>
            </a:r>
            <a:r>
              <a:rPr sz="2400" spc="-5" dirty="0">
                <a:latin typeface="Times New Roman"/>
                <a:cs typeface="Times New Roman"/>
              </a:rPr>
              <a:t>assembled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10" dirty="0">
                <a:latin typeface="Times New Roman"/>
                <a:cs typeface="Times New Roman"/>
              </a:rPr>
              <a:t>make </a:t>
            </a:r>
            <a:r>
              <a:rPr sz="2400" dirty="0">
                <a:latin typeface="Times New Roman"/>
                <a:cs typeface="Times New Roman"/>
              </a:rPr>
              <a:t>one piece. </a:t>
            </a:r>
            <a:r>
              <a:rPr sz="2400" spc="-30" dirty="0">
                <a:latin typeface="Times New Roman"/>
                <a:cs typeface="Times New Roman"/>
              </a:rPr>
              <a:t>Tin  </a:t>
            </a:r>
            <a:r>
              <a:rPr sz="2400" spc="-5" dirty="0">
                <a:latin typeface="Times New Roman"/>
                <a:cs typeface="Times New Roman"/>
              </a:rPr>
              <a:t>cans, </a:t>
            </a:r>
            <a:r>
              <a:rPr sz="2400" dirty="0">
                <a:latin typeface="Times New Roman"/>
                <a:cs typeface="Times New Roman"/>
              </a:rPr>
              <a:t>bottles and other </a:t>
            </a:r>
            <a:r>
              <a:rPr sz="2400" spc="-5" dirty="0">
                <a:latin typeface="Times New Roman"/>
                <a:cs typeface="Times New Roman"/>
              </a:rPr>
              <a:t>food </a:t>
            </a:r>
            <a:r>
              <a:rPr sz="2400" dirty="0">
                <a:latin typeface="Times New Roman"/>
                <a:cs typeface="Times New Roman"/>
              </a:rPr>
              <a:t>containers are </a:t>
            </a:r>
            <a:r>
              <a:rPr sz="2400" spc="-5" dirty="0">
                <a:latin typeface="Times New Roman"/>
                <a:cs typeface="Times New Roman"/>
              </a:rPr>
              <a:t>examples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shell  </a:t>
            </a:r>
            <a:r>
              <a:rPr sz="2400" dirty="0">
                <a:latin typeface="Times New Roman"/>
                <a:cs typeface="Times New Roman"/>
              </a:rPr>
              <a:t>structures. </a:t>
            </a:r>
            <a:r>
              <a:rPr sz="2400" spc="-10" dirty="0">
                <a:latin typeface="Times New Roman"/>
                <a:cs typeface="Times New Roman"/>
              </a:rPr>
              <a:t>Larger </a:t>
            </a:r>
            <a:r>
              <a:rPr sz="2400" dirty="0">
                <a:latin typeface="Times New Roman"/>
                <a:cs typeface="Times New Roman"/>
              </a:rPr>
              <a:t>things </a:t>
            </a:r>
            <a:r>
              <a:rPr sz="2400" spc="-5" dirty="0">
                <a:latin typeface="Times New Roman"/>
                <a:cs typeface="Times New Roman"/>
              </a:rPr>
              <a:t>such </a:t>
            </a:r>
            <a:r>
              <a:rPr sz="2400" dirty="0">
                <a:latin typeface="Times New Roman"/>
                <a:cs typeface="Times New Roman"/>
              </a:rPr>
              <a:t>as car and </a:t>
            </a:r>
            <a:r>
              <a:rPr sz="2400" spc="-5" dirty="0">
                <a:latin typeface="Times New Roman"/>
                <a:cs typeface="Times New Roman"/>
              </a:rPr>
              <a:t>aeroplane </a:t>
            </a:r>
            <a:r>
              <a:rPr sz="2400" dirty="0">
                <a:latin typeface="Times New Roman"/>
                <a:cs typeface="Times New Roman"/>
              </a:rPr>
              <a:t>bodies are  </a:t>
            </a:r>
            <a:r>
              <a:rPr sz="2400" spc="-5" dirty="0">
                <a:latin typeface="Times New Roman"/>
                <a:cs typeface="Times New Roman"/>
              </a:rPr>
              <a:t>examples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more complicated shell structures. </a:t>
            </a:r>
            <a:r>
              <a:rPr sz="2400" dirty="0">
                <a:latin typeface="Times New Roman"/>
                <a:cs typeface="Times New Roman"/>
              </a:rPr>
              <a:t>Most </a:t>
            </a:r>
            <a:r>
              <a:rPr sz="2400" spc="-5" dirty="0">
                <a:latin typeface="Times New Roman"/>
                <a:cs typeface="Times New Roman"/>
              </a:rPr>
              <a:t>shell  </a:t>
            </a:r>
            <a:r>
              <a:rPr sz="2400" dirty="0">
                <a:latin typeface="Times New Roman"/>
                <a:cs typeface="Times New Roman"/>
              </a:rPr>
              <a:t>structures are </a:t>
            </a:r>
            <a:r>
              <a:rPr sz="2400" spc="-5" dirty="0">
                <a:latin typeface="Times New Roman"/>
                <a:cs typeface="Times New Roman"/>
              </a:rPr>
              <a:t>made from </a:t>
            </a:r>
            <a:r>
              <a:rPr sz="2400" dirty="0">
                <a:latin typeface="Times New Roman"/>
                <a:cs typeface="Times New Roman"/>
              </a:rPr>
              <a:t>thin sheet </a:t>
            </a:r>
            <a:r>
              <a:rPr sz="2400" spc="-5" dirty="0">
                <a:latin typeface="Times New Roman"/>
                <a:cs typeface="Times New Roman"/>
              </a:rPr>
              <a:t>material </a:t>
            </a:r>
            <a:r>
              <a:rPr sz="2400" dirty="0">
                <a:latin typeface="Times New Roman"/>
                <a:cs typeface="Times New Roman"/>
              </a:rPr>
              <a:t>(which </a:t>
            </a:r>
            <a:r>
              <a:rPr sz="2400" spc="-5" dirty="0">
                <a:latin typeface="Times New Roman"/>
                <a:cs typeface="Times New Roman"/>
              </a:rPr>
              <a:t>makes  </a:t>
            </a:r>
            <a:r>
              <a:rPr sz="2400" dirty="0">
                <a:latin typeface="Times New Roman"/>
                <a:cs typeface="Times New Roman"/>
              </a:rPr>
              <a:t>them light) and </a:t>
            </a:r>
            <a:r>
              <a:rPr sz="2400" spc="-10" dirty="0">
                <a:latin typeface="Times New Roman"/>
                <a:cs typeface="Times New Roman"/>
              </a:rPr>
              <a:t>most </a:t>
            </a:r>
            <a:r>
              <a:rPr sz="2400" dirty="0">
                <a:latin typeface="Times New Roman"/>
                <a:cs typeface="Times New Roman"/>
              </a:rPr>
              <a:t>have ridges or curves </a:t>
            </a:r>
            <a:r>
              <a:rPr sz="2400" spc="-5" dirty="0">
                <a:latin typeface="Times New Roman"/>
                <a:cs typeface="Times New Roman"/>
              </a:rPr>
              <a:t>moulded </a:t>
            </a:r>
            <a:r>
              <a:rPr sz="2400" dirty="0">
                <a:latin typeface="Times New Roman"/>
                <a:cs typeface="Times New Roman"/>
              </a:rPr>
              <a:t>into </a:t>
            </a:r>
            <a:r>
              <a:rPr sz="2400" spc="-5" dirty="0">
                <a:latin typeface="Times New Roman"/>
                <a:cs typeface="Times New Roman"/>
              </a:rPr>
              <a:t>them  </a:t>
            </a:r>
            <a:r>
              <a:rPr sz="2400" dirty="0">
                <a:latin typeface="Times New Roman"/>
                <a:cs typeface="Times New Roman"/>
              </a:rPr>
              <a:t>(to </a:t>
            </a:r>
            <a:r>
              <a:rPr sz="2400" spc="-10" dirty="0">
                <a:latin typeface="Times New Roman"/>
                <a:cs typeface="Times New Roman"/>
              </a:rPr>
              <a:t>make </a:t>
            </a:r>
            <a:r>
              <a:rPr sz="2400" dirty="0">
                <a:latin typeface="Times New Roman"/>
                <a:cs typeface="Times New Roman"/>
              </a:rPr>
              <a:t>them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strong).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0" y="4076700"/>
            <a:ext cx="3605529" cy="2781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1550" y="4292600"/>
            <a:ext cx="3239770" cy="256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2060" y="0"/>
            <a:ext cx="41160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000099"/>
                </a:solidFill>
                <a:latin typeface="Times New Roman"/>
                <a:cs typeface="Times New Roman"/>
              </a:rPr>
              <a:t>Natural</a:t>
            </a:r>
            <a:r>
              <a:rPr sz="4000" spc="-5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4000" spc="-15" dirty="0">
                <a:solidFill>
                  <a:srgbClr val="000099"/>
                </a:solidFill>
                <a:latin typeface="Times New Roman"/>
                <a:cs typeface="Times New Roman"/>
              </a:rPr>
              <a:t>Structures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76070"/>
            <a:ext cx="8065134" cy="2056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15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355600" marR="5080" algn="just">
              <a:lnSpc>
                <a:spcPts val="2590"/>
              </a:lnSpc>
              <a:spcBef>
                <a:spcPts val="260"/>
              </a:spcBef>
            </a:pPr>
            <a:r>
              <a:rPr sz="2400" spc="-5" dirty="0">
                <a:latin typeface="Times New Roman"/>
                <a:cs typeface="Times New Roman"/>
              </a:rPr>
              <a:t>Structures </a:t>
            </a:r>
            <a:r>
              <a:rPr sz="2400" dirty="0">
                <a:latin typeface="Times New Roman"/>
                <a:cs typeface="Times New Roman"/>
              </a:rPr>
              <a:t>are not </a:t>
            </a:r>
            <a:r>
              <a:rPr sz="2400" spc="-45" dirty="0">
                <a:latin typeface="Times New Roman"/>
                <a:cs typeface="Times New Roman"/>
              </a:rPr>
              <a:t>new, </a:t>
            </a:r>
            <a:r>
              <a:rPr sz="2400" spc="-5" dirty="0">
                <a:latin typeface="Times New Roman"/>
                <a:cs typeface="Times New Roman"/>
              </a:rPr>
              <a:t>nature </a:t>
            </a:r>
            <a:r>
              <a:rPr sz="2400" dirty="0">
                <a:latin typeface="Times New Roman"/>
                <a:cs typeface="Times New Roman"/>
              </a:rPr>
              <a:t>produced the first structures  long </a:t>
            </a:r>
            <a:r>
              <a:rPr sz="2400" spc="-5" dirty="0">
                <a:latin typeface="Times New Roman"/>
                <a:cs typeface="Times New Roman"/>
              </a:rPr>
              <a:t>before humans were </a:t>
            </a:r>
            <a:r>
              <a:rPr sz="2400" dirty="0">
                <a:latin typeface="Times New Roman"/>
                <a:cs typeface="Times New Roman"/>
              </a:rPr>
              <a:t>able to. A leaf is a natural structure.  Its veins provide support and carry nutrients. A tree has to  carry the </a:t>
            </a:r>
            <a:r>
              <a:rPr sz="2400" spc="-5" dirty="0">
                <a:latin typeface="Times New Roman"/>
                <a:cs typeface="Times New Roman"/>
              </a:rPr>
              <a:t>weight </a:t>
            </a:r>
            <a:r>
              <a:rPr sz="2400" dirty="0">
                <a:latin typeface="Times New Roman"/>
                <a:cs typeface="Times New Roman"/>
              </a:rPr>
              <a:t>of its </a:t>
            </a:r>
            <a:r>
              <a:rPr sz="2400" spc="-5" dirty="0">
                <a:latin typeface="Times New Roman"/>
                <a:cs typeface="Times New Roman"/>
              </a:rPr>
              <a:t>own </a:t>
            </a:r>
            <a:r>
              <a:rPr sz="2400" dirty="0">
                <a:latin typeface="Times New Roman"/>
                <a:cs typeface="Times New Roman"/>
              </a:rPr>
              <a:t>branches as </a:t>
            </a:r>
            <a:r>
              <a:rPr sz="2400" spc="-5" dirty="0">
                <a:latin typeface="Times New Roman"/>
                <a:cs typeface="Times New Roman"/>
              </a:rPr>
              <a:t>well </a:t>
            </a:r>
            <a:r>
              <a:rPr sz="2400" dirty="0">
                <a:latin typeface="Times New Roman"/>
                <a:cs typeface="Times New Roman"/>
              </a:rPr>
              <a:t>as resisting strong  </a:t>
            </a:r>
            <a:r>
              <a:rPr sz="2400" spc="-5" dirty="0">
                <a:latin typeface="Times New Roman"/>
                <a:cs typeface="Times New Roman"/>
              </a:rPr>
              <a:t>winds.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4530" y="476250"/>
            <a:ext cx="1799589" cy="15125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87900" y="3716020"/>
            <a:ext cx="3209290" cy="2952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6729" y="146050"/>
            <a:ext cx="54610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>
                <a:latin typeface="Times New Roman"/>
                <a:cs typeface="Times New Roman"/>
              </a:rPr>
              <a:t>Manufactured</a:t>
            </a:r>
            <a:r>
              <a:rPr sz="4000" spc="-65" dirty="0">
                <a:latin typeface="Times New Roman"/>
                <a:cs typeface="Times New Roman"/>
              </a:rPr>
              <a:t> </a:t>
            </a:r>
            <a:r>
              <a:rPr sz="4000" spc="-15" dirty="0">
                <a:latin typeface="Times New Roman"/>
                <a:cs typeface="Times New Roman"/>
              </a:rPr>
              <a:t>structures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1099820"/>
            <a:ext cx="8217534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  <a:tab pos="748665" algn="l"/>
                <a:tab pos="2853690" algn="l"/>
                <a:tab pos="4255770" algn="l"/>
                <a:tab pos="4650740" algn="l"/>
                <a:tab pos="5518785" algn="l"/>
                <a:tab pos="6644005" algn="l"/>
                <a:tab pos="6958330" algn="l"/>
              </a:tabLst>
            </a:pPr>
            <a:r>
              <a:rPr sz="2800" dirty="0">
                <a:latin typeface="Times New Roman"/>
                <a:cs typeface="Times New Roman"/>
              </a:rPr>
              <a:t>A	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anu</a:t>
            </a:r>
            <a:r>
              <a:rPr sz="2800" spc="-10" dirty="0">
                <a:latin typeface="Times New Roman"/>
                <a:cs typeface="Times New Roman"/>
              </a:rPr>
              <a:t>f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5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re</a:t>
            </a:r>
            <a:r>
              <a:rPr sz="2800" dirty="0">
                <a:latin typeface="Times New Roman"/>
                <a:cs typeface="Times New Roman"/>
              </a:rPr>
              <a:t>d	</a:t>
            </a:r>
            <a:r>
              <a:rPr sz="2800" spc="5" dirty="0">
                <a:latin typeface="Times New Roman"/>
                <a:cs typeface="Times New Roman"/>
              </a:rPr>
              <a:t>s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spc="5" dirty="0">
                <a:latin typeface="Times New Roman"/>
                <a:cs typeface="Times New Roman"/>
              </a:rPr>
              <a:t>ru</a:t>
            </a:r>
            <a:r>
              <a:rPr sz="2800" spc="-15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tu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e	is	q</a:t>
            </a:r>
            <a:r>
              <a:rPr sz="2800" spc="5" dirty="0">
                <a:latin typeface="Times New Roman"/>
                <a:cs typeface="Times New Roman"/>
              </a:rPr>
              <a:t>u</a:t>
            </a:r>
            <a:r>
              <a:rPr sz="2800" spc="-10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te	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ly	a	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uctu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e  built by </a:t>
            </a:r>
            <a:r>
              <a:rPr sz="2800" spc="-10" dirty="0">
                <a:latin typeface="Times New Roman"/>
                <a:cs typeface="Times New Roman"/>
              </a:rPr>
              <a:t>human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beings.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6630" y="4824729"/>
            <a:ext cx="6964680" cy="173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Many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10" dirty="0">
                <a:latin typeface="Times New Roman"/>
                <a:cs typeface="Times New Roman"/>
              </a:rPr>
              <a:t>Nature's </a:t>
            </a:r>
            <a:r>
              <a:rPr sz="2800" spc="-5" dirty="0">
                <a:latin typeface="Times New Roman"/>
                <a:cs typeface="Times New Roman"/>
              </a:rPr>
              <a:t>structures have </a:t>
            </a:r>
            <a:r>
              <a:rPr sz="2800" dirty="0">
                <a:latin typeface="Times New Roman"/>
                <a:cs typeface="Times New Roman"/>
              </a:rPr>
              <a:t>been </a:t>
            </a:r>
            <a:r>
              <a:rPr sz="2800" spc="-5" dirty="0">
                <a:latin typeface="Times New Roman"/>
                <a:cs typeface="Times New Roman"/>
              </a:rPr>
              <a:t>copied </a:t>
            </a:r>
            <a:r>
              <a:rPr sz="2800" dirty="0">
                <a:latin typeface="Times New Roman"/>
                <a:cs typeface="Times New Roman"/>
              </a:rPr>
              <a:t>by  </a:t>
            </a:r>
            <a:r>
              <a:rPr sz="2800" spc="-5" dirty="0">
                <a:latin typeface="Times New Roman"/>
                <a:cs typeface="Times New Roman"/>
              </a:rPr>
              <a:t>humans. The </a:t>
            </a:r>
            <a:r>
              <a:rPr sz="2800" dirty="0">
                <a:latin typeface="Times New Roman"/>
                <a:cs typeface="Times New Roman"/>
              </a:rPr>
              <a:t>shell of a </a:t>
            </a:r>
            <a:r>
              <a:rPr sz="2800" spc="-5" dirty="0">
                <a:latin typeface="Times New Roman"/>
                <a:cs typeface="Times New Roman"/>
              </a:rPr>
              <a:t>snail and </a:t>
            </a:r>
            <a:r>
              <a:rPr sz="2800" dirty="0">
                <a:latin typeface="Times New Roman"/>
                <a:cs typeface="Times New Roman"/>
              </a:rPr>
              <a:t>the body of a  </a:t>
            </a:r>
            <a:r>
              <a:rPr sz="2800" spc="-5" dirty="0">
                <a:latin typeface="Times New Roman"/>
                <a:cs typeface="Times New Roman"/>
              </a:rPr>
              <a:t>modern car are </a:t>
            </a:r>
            <a:r>
              <a:rPr sz="2800" dirty="0">
                <a:latin typeface="Times New Roman"/>
                <a:cs typeface="Times New Roman"/>
              </a:rPr>
              <a:t>both </a:t>
            </a:r>
            <a:r>
              <a:rPr sz="2800" spc="-5" dirty="0">
                <a:latin typeface="Times New Roman"/>
                <a:cs typeface="Times New Roman"/>
              </a:rPr>
              <a:t>shell structures designed </a:t>
            </a:r>
            <a:r>
              <a:rPr sz="2800" dirty="0">
                <a:latin typeface="Times New Roman"/>
                <a:cs typeface="Times New Roman"/>
              </a:rPr>
              <a:t>to  </a:t>
            </a:r>
            <a:r>
              <a:rPr sz="2800" spc="-5" dirty="0">
                <a:latin typeface="Times New Roman"/>
                <a:cs typeface="Times New Roman"/>
              </a:rPr>
              <a:t>protect their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occupants.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4530" y="2636520"/>
            <a:ext cx="3804920" cy="2146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16779" y="2636520"/>
            <a:ext cx="3970020" cy="20180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0970" y="170179"/>
            <a:ext cx="37814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latin typeface="Times New Roman"/>
                <a:cs typeface="Times New Roman"/>
              </a:rPr>
              <a:t>Forces </a:t>
            </a:r>
            <a:r>
              <a:rPr sz="3600" b="0" dirty="0">
                <a:latin typeface="Times New Roman"/>
                <a:cs typeface="Times New Roman"/>
              </a:rPr>
              <a:t>on</a:t>
            </a:r>
            <a:r>
              <a:rPr sz="3600" b="0" spc="-80" dirty="0">
                <a:latin typeface="Times New Roman"/>
                <a:cs typeface="Times New Roman"/>
              </a:rPr>
              <a:t> </a:t>
            </a:r>
            <a:r>
              <a:rPr sz="3600" b="0" spc="-5" dirty="0">
                <a:latin typeface="Times New Roman"/>
                <a:cs typeface="Times New Roman"/>
              </a:rPr>
              <a:t>Structures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1012190"/>
            <a:ext cx="8222615" cy="498221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790"/>
              </a:spcBef>
              <a:buFont typeface="Times New Roman"/>
              <a:buChar char="•"/>
              <a:tabLst>
                <a:tab pos="355600" algn="l"/>
              </a:tabLst>
            </a:pPr>
            <a:r>
              <a:rPr sz="2800" b="1" spc="-15" dirty="0">
                <a:latin typeface="Times New Roman"/>
                <a:cs typeface="Times New Roman"/>
              </a:rPr>
              <a:t>Force </a:t>
            </a:r>
            <a:r>
              <a:rPr sz="2800" dirty="0">
                <a:latin typeface="Times New Roman"/>
                <a:cs typeface="Times New Roman"/>
              </a:rPr>
              <a:t>– push or pull </a:t>
            </a:r>
            <a:r>
              <a:rPr sz="2800" spc="-5" dirty="0">
                <a:latin typeface="Times New Roman"/>
                <a:cs typeface="Times New Roman"/>
              </a:rPr>
              <a:t>that transfers </a:t>
            </a:r>
            <a:r>
              <a:rPr sz="2800" spc="-15" dirty="0">
                <a:latin typeface="Times New Roman"/>
                <a:cs typeface="Times New Roman"/>
              </a:rPr>
              <a:t>energy </a:t>
            </a:r>
            <a:r>
              <a:rPr sz="2800" dirty="0">
                <a:latin typeface="Times New Roman"/>
                <a:cs typeface="Times New Roman"/>
              </a:rPr>
              <a:t>to </a:t>
            </a:r>
            <a:r>
              <a:rPr sz="2800" spc="-5" dirty="0">
                <a:latin typeface="Times New Roman"/>
                <a:cs typeface="Times New Roman"/>
              </a:rPr>
              <a:t>an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object</a:t>
            </a:r>
            <a:endParaRPr sz="2800"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690"/>
              </a:spcBef>
              <a:buFont typeface="Times New Roman"/>
              <a:buChar char="•"/>
              <a:tabLst>
                <a:tab pos="355600" algn="l"/>
              </a:tabLst>
            </a:pPr>
            <a:r>
              <a:rPr sz="2800" b="1" i="1" spc="-5" dirty="0">
                <a:latin typeface="Times New Roman"/>
                <a:cs typeface="Times New Roman"/>
              </a:rPr>
              <a:t>External force </a:t>
            </a:r>
            <a:r>
              <a:rPr sz="2800" dirty="0">
                <a:latin typeface="Times New Roman"/>
                <a:cs typeface="Times New Roman"/>
              </a:rPr>
              <a:t>– </a:t>
            </a:r>
            <a:r>
              <a:rPr sz="2800" spc="-5" dirty="0">
                <a:latin typeface="Times New Roman"/>
                <a:cs typeface="Times New Roman"/>
              </a:rPr>
              <a:t>come from </a:t>
            </a:r>
            <a:r>
              <a:rPr sz="2800" dirty="0">
                <a:latin typeface="Times New Roman"/>
                <a:cs typeface="Times New Roman"/>
              </a:rPr>
              <a:t>outside, </a:t>
            </a:r>
            <a:r>
              <a:rPr sz="2800" spc="-10" dirty="0">
                <a:latin typeface="Times New Roman"/>
                <a:cs typeface="Times New Roman"/>
              </a:rPr>
              <a:t>act </a:t>
            </a:r>
            <a:r>
              <a:rPr sz="2800" dirty="0">
                <a:latin typeface="Times New Roman"/>
                <a:cs typeface="Times New Roman"/>
              </a:rPr>
              <a:t>upon the  </a:t>
            </a:r>
            <a:r>
              <a:rPr sz="2800" spc="-5" dirty="0">
                <a:latin typeface="Times New Roman"/>
                <a:cs typeface="Times New Roman"/>
              </a:rPr>
              <a:t>structure. An </a:t>
            </a:r>
            <a:r>
              <a:rPr sz="2800" b="1" spc="-5" dirty="0">
                <a:latin typeface="Times New Roman"/>
                <a:cs typeface="Times New Roman"/>
              </a:rPr>
              <a:t>external </a:t>
            </a:r>
            <a:r>
              <a:rPr sz="2800" b="1" spc="-15" dirty="0">
                <a:latin typeface="Times New Roman"/>
                <a:cs typeface="Times New Roman"/>
              </a:rPr>
              <a:t>force </a:t>
            </a:r>
            <a:r>
              <a:rPr sz="2800" dirty="0">
                <a:latin typeface="Times New Roman"/>
                <a:cs typeface="Times New Roman"/>
              </a:rPr>
              <a:t>is a </a:t>
            </a:r>
            <a:r>
              <a:rPr sz="2800" spc="-5" dirty="0">
                <a:latin typeface="Times New Roman"/>
                <a:cs typeface="Times New Roman"/>
              </a:rPr>
              <a:t>force placed </a:t>
            </a:r>
            <a:r>
              <a:rPr sz="2800" dirty="0">
                <a:latin typeface="Times New Roman"/>
                <a:cs typeface="Times New Roman"/>
              </a:rPr>
              <a:t>on </a:t>
            </a:r>
            <a:r>
              <a:rPr sz="2800" spc="-5" dirty="0">
                <a:latin typeface="Times New Roman"/>
                <a:cs typeface="Times New Roman"/>
              </a:rPr>
              <a:t>the  </a:t>
            </a:r>
            <a:r>
              <a:rPr sz="2800" dirty="0">
                <a:latin typeface="Times New Roman"/>
                <a:cs typeface="Times New Roman"/>
              </a:rPr>
              <a:t>structure </a:t>
            </a:r>
            <a:r>
              <a:rPr sz="2800" spc="-5" dirty="0">
                <a:latin typeface="Times New Roman"/>
                <a:cs typeface="Times New Roman"/>
              </a:rPr>
              <a:t>from </a:t>
            </a:r>
            <a:r>
              <a:rPr sz="2800" dirty="0">
                <a:latin typeface="Times New Roman"/>
                <a:cs typeface="Times New Roman"/>
              </a:rPr>
              <a:t>outside, by the </a:t>
            </a:r>
            <a:r>
              <a:rPr sz="2800" spc="-5" dirty="0">
                <a:latin typeface="Times New Roman"/>
                <a:cs typeface="Times New Roman"/>
              </a:rPr>
              <a:t>wind perhaps </a:t>
            </a:r>
            <a:r>
              <a:rPr sz="2800" dirty="0">
                <a:latin typeface="Times New Roman"/>
                <a:cs typeface="Times New Roman"/>
              </a:rPr>
              <a:t>or </a:t>
            </a:r>
            <a:r>
              <a:rPr sz="2800" spc="-5" dirty="0">
                <a:latin typeface="Times New Roman"/>
                <a:cs typeface="Times New Roman"/>
              </a:rPr>
              <a:t>perhaps  </a:t>
            </a:r>
            <a:r>
              <a:rPr sz="2800" dirty="0">
                <a:latin typeface="Times New Roman"/>
                <a:cs typeface="Times New Roman"/>
              </a:rPr>
              <a:t>by </a:t>
            </a:r>
            <a:r>
              <a:rPr sz="2800" spc="-5" dirty="0">
                <a:latin typeface="Times New Roman"/>
                <a:cs typeface="Times New Roman"/>
              </a:rPr>
              <a:t>someone sitting </a:t>
            </a:r>
            <a:r>
              <a:rPr sz="2800" dirty="0">
                <a:latin typeface="Times New Roman"/>
                <a:cs typeface="Times New Roman"/>
              </a:rPr>
              <a:t>or </a:t>
            </a:r>
            <a:r>
              <a:rPr sz="2800" spc="-5" dirty="0">
                <a:latin typeface="Times New Roman"/>
                <a:cs typeface="Times New Roman"/>
              </a:rPr>
              <a:t>standing </a:t>
            </a:r>
            <a:r>
              <a:rPr sz="2800" dirty="0">
                <a:latin typeface="Times New Roman"/>
                <a:cs typeface="Times New Roman"/>
              </a:rPr>
              <a:t>on it.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700"/>
              </a:spcBef>
              <a:buFont typeface="Times New Roman"/>
              <a:buChar char="•"/>
              <a:tabLst>
                <a:tab pos="355600" algn="l"/>
              </a:tabLst>
            </a:pPr>
            <a:r>
              <a:rPr sz="2800" b="1" i="1" spc="-5" dirty="0">
                <a:latin typeface="Times New Roman"/>
                <a:cs typeface="Times New Roman"/>
              </a:rPr>
              <a:t>Internal </a:t>
            </a:r>
            <a:r>
              <a:rPr sz="2800" b="1" i="1" dirty="0">
                <a:latin typeface="Times New Roman"/>
                <a:cs typeface="Times New Roman"/>
              </a:rPr>
              <a:t>force </a:t>
            </a:r>
            <a:r>
              <a:rPr sz="2800" dirty="0">
                <a:latin typeface="Times New Roman"/>
                <a:cs typeface="Times New Roman"/>
              </a:rPr>
              <a:t>– </a:t>
            </a:r>
            <a:r>
              <a:rPr sz="2800" spc="-5" dirty="0">
                <a:latin typeface="Times New Roman"/>
                <a:cs typeface="Times New Roman"/>
              </a:rPr>
              <a:t>force </a:t>
            </a:r>
            <a:r>
              <a:rPr sz="2800" dirty="0">
                <a:latin typeface="Times New Roman"/>
                <a:cs typeface="Times New Roman"/>
              </a:rPr>
              <a:t>that </a:t>
            </a:r>
            <a:r>
              <a:rPr sz="2800" spc="-5" dirty="0">
                <a:latin typeface="Times New Roman"/>
                <a:cs typeface="Times New Roman"/>
              </a:rPr>
              <a:t>parts exert </a:t>
            </a:r>
            <a:r>
              <a:rPr sz="2800" dirty="0">
                <a:latin typeface="Times New Roman"/>
                <a:cs typeface="Times New Roman"/>
              </a:rPr>
              <a:t>on </a:t>
            </a:r>
            <a:r>
              <a:rPr sz="2800" spc="-10" dirty="0">
                <a:latin typeface="Times New Roman"/>
                <a:cs typeface="Times New Roman"/>
              </a:rPr>
              <a:t>each </a:t>
            </a:r>
            <a:r>
              <a:rPr sz="2800" spc="-20" dirty="0">
                <a:latin typeface="Times New Roman"/>
                <a:cs typeface="Times New Roman"/>
              </a:rPr>
              <a:t>other,  </a:t>
            </a:r>
            <a:r>
              <a:rPr sz="2800" spc="-10" dirty="0">
                <a:latin typeface="Times New Roman"/>
                <a:cs typeface="Times New Roman"/>
              </a:rPr>
              <a:t>act </a:t>
            </a:r>
            <a:r>
              <a:rPr sz="2800" spc="-5" dirty="0">
                <a:latin typeface="Times New Roman"/>
                <a:cs typeface="Times New Roman"/>
              </a:rPr>
              <a:t>within structure. </a:t>
            </a:r>
            <a:r>
              <a:rPr sz="2800" b="1" spc="-5" dirty="0">
                <a:latin typeface="Times New Roman"/>
                <a:cs typeface="Times New Roman"/>
              </a:rPr>
              <a:t>Internal </a:t>
            </a:r>
            <a:r>
              <a:rPr sz="2800" b="1" spc="-15" dirty="0">
                <a:latin typeface="Times New Roman"/>
                <a:cs typeface="Times New Roman"/>
              </a:rPr>
              <a:t>forces </a:t>
            </a:r>
            <a:r>
              <a:rPr sz="2800" spc="-5" dirty="0">
                <a:latin typeface="Times New Roman"/>
                <a:cs typeface="Times New Roman"/>
              </a:rPr>
              <a:t>are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10" dirty="0">
                <a:latin typeface="Times New Roman"/>
                <a:cs typeface="Times New Roman"/>
              </a:rPr>
              <a:t>forces  </a:t>
            </a:r>
            <a:r>
              <a:rPr sz="2800" spc="-5" dirty="0">
                <a:latin typeface="Times New Roman"/>
                <a:cs typeface="Times New Roman"/>
              </a:rPr>
              <a:t>which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structure must </a:t>
            </a:r>
            <a:r>
              <a:rPr sz="2800" dirty="0">
                <a:latin typeface="Times New Roman"/>
                <a:cs typeface="Times New Roman"/>
              </a:rPr>
              <a:t>provide </a:t>
            </a:r>
            <a:r>
              <a:rPr sz="2800" spc="-5" dirty="0">
                <a:latin typeface="Times New Roman"/>
                <a:cs typeface="Times New Roman"/>
              </a:rPr>
              <a:t>within itself </a:t>
            </a:r>
            <a:r>
              <a:rPr sz="2800" dirty="0">
                <a:latin typeface="Times New Roman"/>
                <a:cs typeface="Times New Roman"/>
              </a:rPr>
              <a:t>to </a:t>
            </a:r>
            <a:r>
              <a:rPr sz="2800" spc="-5" dirty="0">
                <a:latin typeface="Times New Roman"/>
                <a:cs typeface="Times New Roman"/>
              </a:rPr>
              <a:t>resist 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external forces placed </a:t>
            </a:r>
            <a:r>
              <a:rPr sz="2800" dirty="0">
                <a:latin typeface="Times New Roman"/>
                <a:cs typeface="Times New Roman"/>
              </a:rPr>
              <a:t>upon it. </a:t>
            </a:r>
            <a:r>
              <a:rPr sz="2800" spc="-5" dirty="0">
                <a:latin typeface="Times New Roman"/>
                <a:cs typeface="Times New Roman"/>
              </a:rPr>
              <a:t>If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external forces  are greater </a:t>
            </a:r>
            <a:r>
              <a:rPr sz="2800" dirty="0">
                <a:latin typeface="Times New Roman"/>
                <a:cs typeface="Times New Roman"/>
              </a:rPr>
              <a:t>than </a:t>
            </a:r>
            <a:r>
              <a:rPr sz="2800" spc="-5" dirty="0">
                <a:latin typeface="Times New Roman"/>
                <a:cs typeface="Times New Roman"/>
              </a:rPr>
              <a:t>the internal forces, 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-5" dirty="0">
                <a:latin typeface="Times New Roman"/>
                <a:cs typeface="Times New Roman"/>
              </a:rPr>
              <a:t>structure</a:t>
            </a:r>
            <a:r>
              <a:rPr sz="2800" spc="4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will  collapse.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6760" y="0"/>
            <a:ext cx="46526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>
                <a:latin typeface="Times New Roman"/>
                <a:cs typeface="Times New Roman"/>
              </a:rPr>
              <a:t>TYPES </a:t>
            </a:r>
            <a:r>
              <a:rPr sz="4000" spc="-5" dirty="0">
                <a:latin typeface="Times New Roman"/>
                <a:cs typeface="Times New Roman"/>
              </a:rPr>
              <a:t>OF</a:t>
            </a:r>
            <a:r>
              <a:rPr sz="4000" spc="-229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Times New Roman"/>
                <a:cs typeface="Times New Roman"/>
              </a:rPr>
              <a:t>FORCES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760" y="952500"/>
            <a:ext cx="7322184" cy="891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i="1" spc="-5" dirty="0">
                <a:latin typeface="Times New Roman"/>
                <a:cs typeface="Times New Roman"/>
              </a:rPr>
              <a:t>Forces acting </a:t>
            </a:r>
            <a:r>
              <a:rPr sz="2800" b="1" i="1" dirty="0">
                <a:latin typeface="Times New Roman"/>
                <a:cs typeface="Times New Roman"/>
              </a:rPr>
              <a:t>on</a:t>
            </a:r>
            <a:r>
              <a:rPr sz="2800" b="1" i="1" spc="-10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Structures</a:t>
            </a:r>
            <a:endParaRPr sz="28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Forces </a:t>
            </a:r>
            <a:r>
              <a:rPr sz="2800" spc="-10" dirty="0">
                <a:latin typeface="Times New Roman"/>
                <a:cs typeface="Times New Roman"/>
              </a:rPr>
              <a:t>can </a:t>
            </a:r>
            <a:r>
              <a:rPr sz="2800" dirty="0">
                <a:latin typeface="Times New Roman"/>
                <a:cs typeface="Times New Roman"/>
              </a:rPr>
              <a:t>be </a:t>
            </a:r>
            <a:r>
              <a:rPr sz="2800" spc="-5" dirty="0">
                <a:latin typeface="Times New Roman"/>
                <a:cs typeface="Times New Roman"/>
              </a:rPr>
              <a:t>either </a:t>
            </a:r>
            <a:r>
              <a:rPr sz="2800" b="1" dirty="0">
                <a:latin typeface="Times New Roman"/>
                <a:cs typeface="Times New Roman"/>
              </a:rPr>
              <a:t>static </a:t>
            </a:r>
            <a:r>
              <a:rPr sz="2800" spc="-5" dirty="0">
                <a:latin typeface="Times New Roman"/>
                <a:cs typeface="Times New Roman"/>
              </a:rPr>
              <a:t>(stationary)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dynamic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78150" y="2491739"/>
            <a:ext cx="2745740" cy="3890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8429" y="1818640"/>
            <a:ext cx="2757805" cy="4409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(moving).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2360"/>
              </a:spcBef>
            </a:pPr>
            <a:r>
              <a:rPr sz="2400" b="1" dirty="0">
                <a:latin typeface="Times New Roman"/>
                <a:cs typeface="Times New Roman"/>
              </a:rPr>
              <a:t>Static </a:t>
            </a:r>
            <a:r>
              <a:rPr sz="2400" spc="-5" dirty="0">
                <a:latin typeface="Times New Roman"/>
                <a:cs typeface="Times New Roman"/>
              </a:rPr>
              <a:t>forces </a:t>
            </a:r>
            <a:r>
              <a:rPr sz="2400" dirty="0">
                <a:latin typeface="Times New Roman"/>
                <a:cs typeface="Times New Roman"/>
              </a:rPr>
              <a:t>are  usually forces </a:t>
            </a:r>
            <a:r>
              <a:rPr sz="2400" spc="-5" dirty="0">
                <a:latin typeface="Times New Roman"/>
                <a:cs typeface="Times New Roman"/>
              </a:rPr>
              <a:t>caused  </a:t>
            </a:r>
            <a:r>
              <a:rPr sz="2400" dirty="0">
                <a:latin typeface="Times New Roman"/>
                <a:cs typeface="Times New Roman"/>
              </a:rPr>
              <a:t>by the </a:t>
            </a:r>
            <a:r>
              <a:rPr sz="2400" spc="-5" dirty="0">
                <a:latin typeface="Times New Roman"/>
                <a:cs typeface="Times New Roman"/>
              </a:rPr>
              <a:t>weight </a:t>
            </a:r>
            <a:r>
              <a:rPr sz="2400" dirty="0">
                <a:latin typeface="Times New Roman"/>
                <a:cs typeface="Times New Roman"/>
              </a:rPr>
              <a:t>of the  structure and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anything  </a:t>
            </a:r>
            <a:r>
              <a:rPr sz="2400" spc="-5" dirty="0">
                <a:latin typeface="Times New Roman"/>
                <a:cs typeface="Times New Roman"/>
              </a:rPr>
              <a:t>which </a:t>
            </a:r>
            <a:r>
              <a:rPr sz="2400" dirty="0">
                <a:latin typeface="Times New Roman"/>
                <a:cs typeface="Times New Roman"/>
              </a:rPr>
              <a:t>is </a:t>
            </a:r>
            <a:r>
              <a:rPr sz="2400" spc="-5" dirty="0">
                <a:latin typeface="Times New Roman"/>
                <a:cs typeface="Times New Roman"/>
              </a:rPr>
              <a:t>permanently  </a:t>
            </a:r>
            <a:r>
              <a:rPr sz="2400" dirty="0">
                <a:latin typeface="Times New Roman"/>
                <a:cs typeface="Times New Roman"/>
              </a:rPr>
              <a:t>attached to it. </a:t>
            </a:r>
            <a:r>
              <a:rPr sz="2400" b="1" i="1" spc="-5" dirty="0">
                <a:latin typeface="Times New Roman"/>
                <a:cs typeface="Times New Roman"/>
              </a:rPr>
              <a:t>Static  </a:t>
            </a:r>
            <a:r>
              <a:rPr sz="2400" b="1" i="1" dirty="0">
                <a:latin typeface="Times New Roman"/>
                <a:cs typeface="Times New Roman"/>
              </a:rPr>
              <a:t>Load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5" dirty="0">
                <a:latin typeface="Times New Roman"/>
                <a:cs typeface="Times New Roman"/>
              </a:rPr>
              <a:t>changes  slowly </a:t>
            </a:r>
            <a:r>
              <a:rPr sz="2400" dirty="0">
                <a:latin typeface="Times New Roman"/>
                <a:cs typeface="Times New Roman"/>
              </a:rPr>
              <a:t>or not at all,  eg: bricks </a:t>
            </a:r>
            <a:r>
              <a:rPr sz="2400" spc="5" dirty="0">
                <a:latin typeface="Times New Roman"/>
                <a:cs typeface="Times New Roman"/>
              </a:rPr>
              <a:t>in </a:t>
            </a:r>
            <a:r>
              <a:rPr sz="2400" dirty="0">
                <a:latin typeface="Times New Roman"/>
                <a:cs typeface="Times New Roman"/>
              </a:rPr>
              <a:t>a  building, </a:t>
            </a:r>
            <a:r>
              <a:rPr sz="2400" spc="-5" dirty="0">
                <a:latin typeface="Times New Roman"/>
                <a:cs typeface="Times New Roman"/>
              </a:rPr>
              <a:t>twigs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nest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92140" y="1996440"/>
            <a:ext cx="3369945" cy="4780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Dynamic </a:t>
            </a:r>
            <a:r>
              <a:rPr sz="2400" spc="-5" dirty="0">
                <a:latin typeface="Times New Roman"/>
                <a:cs typeface="Times New Roman"/>
              </a:rPr>
              <a:t>forces </a:t>
            </a:r>
            <a:r>
              <a:rPr sz="2400" dirty="0">
                <a:latin typeface="Times New Roman"/>
                <a:cs typeface="Times New Roman"/>
              </a:rPr>
              <a:t>are </a:t>
            </a:r>
            <a:r>
              <a:rPr sz="2400" spc="-5" dirty="0">
                <a:latin typeface="Times New Roman"/>
                <a:cs typeface="Times New Roman"/>
              </a:rPr>
              <a:t>caused  </a:t>
            </a:r>
            <a:r>
              <a:rPr sz="2400" dirty="0">
                <a:latin typeface="Times New Roman"/>
                <a:cs typeface="Times New Roman"/>
              </a:rPr>
              <a:t>by things such </a:t>
            </a:r>
            <a:r>
              <a:rPr sz="2400" spc="-5" dirty="0">
                <a:latin typeface="Times New Roman"/>
                <a:cs typeface="Times New Roman"/>
              </a:rPr>
              <a:t>as wind,  waves, people, and  vehicles. Dynamic forces  </a:t>
            </a:r>
            <a:r>
              <a:rPr sz="2400" dirty="0">
                <a:latin typeface="Times New Roman"/>
                <a:cs typeface="Times New Roman"/>
              </a:rPr>
              <a:t>are usually </a:t>
            </a:r>
            <a:r>
              <a:rPr sz="2400" spc="-5" dirty="0">
                <a:latin typeface="Times New Roman"/>
                <a:cs typeface="Times New Roman"/>
              </a:rPr>
              <a:t>much greater  </a:t>
            </a:r>
            <a:r>
              <a:rPr sz="2400" dirty="0">
                <a:latin typeface="Times New Roman"/>
                <a:cs typeface="Times New Roman"/>
              </a:rPr>
              <a:t>than static </a:t>
            </a:r>
            <a:r>
              <a:rPr sz="2400" spc="-5" dirty="0">
                <a:latin typeface="Times New Roman"/>
                <a:cs typeface="Times New Roman"/>
              </a:rPr>
              <a:t>forces and </a:t>
            </a:r>
            <a:r>
              <a:rPr sz="2400" dirty="0">
                <a:latin typeface="Times New Roman"/>
                <a:cs typeface="Times New Roman"/>
              </a:rPr>
              <a:t>are  very </a:t>
            </a:r>
            <a:r>
              <a:rPr sz="2400" spc="-5" dirty="0">
                <a:latin typeface="Times New Roman"/>
                <a:cs typeface="Times New Roman"/>
              </a:rPr>
              <a:t>difficult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predict.</a:t>
            </a:r>
            <a:endParaRPr sz="2400">
              <a:latin typeface="Times New Roman"/>
              <a:cs typeface="Times New Roman"/>
            </a:endParaRPr>
          </a:p>
          <a:p>
            <a:pPr marL="12700" marR="983615" algn="just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These are the </a:t>
            </a:r>
            <a:r>
              <a:rPr sz="2400" spc="-10" dirty="0">
                <a:latin typeface="Times New Roman"/>
                <a:cs typeface="Times New Roman"/>
              </a:rPr>
              <a:t>most  common </a:t>
            </a:r>
            <a:r>
              <a:rPr sz="2400" dirty="0">
                <a:latin typeface="Times New Roman"/>
                <a:cs typeface="Times New Roman"/>
              </a:rPr>
              <a:t>reason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for  </a:t>
            </a:r>
            <a:r>
              <a:rPr sz="2400" dirty="0">
                <a:latin typeface="Times New Roman"/>
                <a:cs typeface="Times New Roman"/>
              </a:rPr>
              <a:t>structural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failures.</a:t>
            </a:r>
            <a:endParaRPr sz="2400">
              <a:latin typeface="Times New Roman"/>
              <a:cs typeface="Times New Roman"/>
            </a:endParaRPr>
          </a:p>
          <a:p>
            <a:pPr marL="12700" marR="182880">
              <a:lnSpc>
                <a:spcPct val="100000"/>
              </a:lnSpc>
            </a:pPr>
            <a:r>
              <a:rPr sz="2400" b="1" i="1" dirty="0">
                <a:latin typeface="Times New Roman"/>
                <a:cs typeface="Times New Roman"/>
              </a:rPr>
              <a:t>Dynamic </a:t>
            </a:r>
            <a:r>
              <a:rPr sz="2400" b="1" i="1" spc="-5" dirty="0">
                <a:latin typeface="Times New Roman"/>
                <a:cs typeface="Times New Roman"/>
              </a:rPr>
              <a:t>Load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5" dirty="0">
                <a:latin typeface="Times New Roman"/>
                <a:cs typeface="Times New Roman"/>
              </a:rPr>
              <a:t>move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  </a:t>
            </a:r>
            <a:r>
              <a:rPr sz="2400" spc="-5" dirty="0">
                <a:latin typeface="Times New Roman"/>
                <a:cs typeface="Times New Roman"/>
              </a:rPr>
              <a:t>change, </a:t>
            </a:r>
            <a:r>
              <a:rPr sz="2400" dirty="0">
                <a:latin typeface="Times New Roman"/>
                <a:cs typeface="Times New Roman"/>
              </a:rPr>
              <a:t>eg: car crossing  bridge, oil in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pipeline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2413</Words>
  <Application>Microsoft Office PowerPoint</Application>
  <PresentationFormat>On-screen Show (4:3)</PresentationFormat>
  <Paragraphs>292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WHAT IS A  STRUCTURE?</vt:lpstr>
      <vt:lpstr>There are three types of structure :</vt:lpstr>
      <vt:lpstr>Slide 3</vt:lpstr>
      <vt:lpstr>Frame Structures</vt:lpstr>
      <vt:lpstr>Shell structures</vt:lpstr>
      <vt:lpstr>Natural Structures</vt:lpstr>
      <vt:lpstr>Manufactured structures</vt:lpstr>
      <vt:lpstr>Forces on Structures</vt:lpstr>
      <vt:lpstr>TYPES OF FORCES</vt:lpstr>
      <vt:lpstr>Forces can be internal or external</vt:lpstr>
      <vt:lpstr>Forces acting on and within Structures</vt:lpstr>
      <vt:lpstr>Slide 12</vt:lpstr>
      <vt:lpstr>Slide 13</vt:lpstr>
      <vt:lpstr>THE EFFECT OF FORCES ON MATERIALS</vt:lpstr>
      <vt:lpstr>MEMBERS IN A STRUCTURE</vt:lpstr>
      <vt:lpstr>Beams</vt:lpstr>
      <vt:lpstr>Frame structures</vt:lpstr>
      <vt:lpstr>Shell structures</vt:lpstr>
      <vt:lpstr>Stress versus Strain</vt:lpstr>
      <vt:lpstr>Testing Procedures</vt:lpstr>
      <vt:lpstr>Mechanical Test Considerations</vt:lpstr>
      <vt:lpstr>Terminology</vt:lpstr>
      <vt:lpstr>Stress</vt:lpstr>
      <vt:lpstr>Stress</vt:lpstr>
      <vt:lpstr>  P</vt:lpstr>
      <vt:lpstr>Strain</vt:lpstr>
      <vt:lpstr>Slide 27</vt:lpstr>
      <vt:lpstr>  l  l0</vt:lpstr>
      <vt:lpstr>Strain</vt:lpstr>
      <vt:lpstr>Strain</vt:lpstr>
      <vt:lpstr>Stress strain diagrams</vt:lpstr>
      <vt:lpstr>Stress Strain for Different Materials</vt:lpstr>
      <vt:lpstr>Modulus of Elasticity</vt:lpstr>
      <vt:lpstr>Young’s Modulus (Tension)</vt:lpstr>
      <vt:lpstr>Shear Modulus</vt:lpstr>
      <vt:lpstr>Slide 36</vt:lpstr>
      <vt:lpstr>Bulk Modulus</vt:lpstr>
      <vt:lpstr>Slide 38</vt:lpstr>
      <vt:lpstr>Calculation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 STRUCTURE?</dc:title>
  <cp:lastModifiedBy>Nasir</cp:lastModifiedBy>
  <cp:revision>3</cp:revision>
  <dcterms:created xsi:type="dcterms:W3CDTF">2021-01-31T13:05:49Z</dcterms:created>
  <dcterms:modified xsi:type="dcterms:W3CDTF">2021-01-31T13:22:24Z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2018-01-03T00:00:00Z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2021-01-31T00:00:00Z</vt:filetime>
  </property>
</Properties>
</file>