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2315" y="-36512"/>
            <a:ext cx="76581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27" y="1925815"/>
            <a:ext cx="8640445" cy="4121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9" Type="http://schemas.openxmlformats.org/officeDocument/2006/relationships/image" Target="../media/image47.png"/><Relationship Id="rId21" Type="http://schemas.openxmlformats.org/officeDocument/2006/relationships/image" Target="../media/image29.png"/><Relationship Id="rId34" Type="http://schemas.openxmlformats.org/officeDocument/2006/relationships/image" Target="../media/image42.png"/><Relationship Id="rId42" Type="http://schemas.openxmlformats.org/officeDocument/2006/relationships/image" Target="../media/image50.png"/><Relationship Id="rId47" Type="http://schemas.openxmlformats.org/officeDocument/2006/relationships/image" Target="../media/image55.png"/><Relationship Id="rId50" Type="http://schemas.openxmlformats.org/officeDocument/2006/relationships/image" Target="../media/image58.png"/><Relationship Id="rId55" Type="http://schemas.openxmlformats.org/officeDocument/2006/relationships/image" Target="../media/image63.png"/><Relationship Id="rId63" Type="http://schemas.openxmlformats.org/officeDocument/2006/relationships/image" Target="../media/image71.png"/><Relationship Id="rId68" Type="http://schemas.openxmlformats.org/officeDocument/2006/relationships/image" Target="../media/image76.png"/><Relationship Id="rId76" Type="http://schemas.openxmlformats.org/officeDocument/2006/relationships/image" Target="../media/image84.png"/><Relationship Id="rId84" Type="http://schemas.openxmlformats.org/officeDocument/2006/relationships/image" Target="../media/image92.png"/><Relationship Id="rId7" Type="http://schemas.openxmlformats.org/officeDocument/2006/relationships/image" Target="../media/image15.png"/><Relationship Id="rId71" Type="http://schemas.openxmlformats.org/officeDocument/2006/relationships/image" Target="../media/image79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9" Type="http://schemas.openxmlformats.org/officeDocument/2006/relationships/image" Target="../media/image37.png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37" Type="http://schemas.openxmlformats.org/officeDocument/2006/relationships/image" Target="../media/image45.png"/><Relationship Id="rId40" Type="http://schemas.openxmlformats.org/officeDocument/2006/relationships/image" Target="../media/image48.png"/><Relationship Id="rId45" Type="http://schemas.openxmlformats.org/officeDocument/2006/relationships/image" Target="../media/image53.png"/><Relationship Id="rId53" Type="http://schemas.openxmlformats.org/officeDocument/2006/relationships/image" Target="../media/image61.png"/><Relationship Id="rId58" Type="http://schemas.openxmlformats.org/officeDocument/2006/relationships/image" Target="../media/image66.png"/><Relationship Id="rId66" Type="http://schemas.openxmlformats.org/officeDocument/2006/relationships/image" Target="../media/image74.png"/><Relationship Id="rId74" Type="http://schemas.openxmlformats.org/officeDocument/2006/relationships/image" Target="../media/image82.png"/><Relationship Id="rId79" Type="http://schemas.openxmlformats.org/officeDocument/2006/relationships/image" Target="../media/image87.png"/><Relationship Id="rId5" Type="http://schemas.openxmlformats.org/officeDocument/2006/relationships/image" Target="../media/image13.png"/><Relationship Id="rId61" Type="http://schemas.openxmlformats.org/officeDocument/2006/relationships/image" Target="../media/image69.png"/><Relationship Id="rId82" Type="http://schemas.openxmlformats.org/officeDocument/2006/relationships/image" Target="../media/image90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Relationship Id="rId35" Type="http://schemas.openxmlformats.org/officeDocument/2006/relationships/image" Target="../media/image43.png"/><Relationship Id="rId43" Type="http://schemas.openxmlformats.org/officeDocument/2006/relationships/image" Target="../media/image51.png"/><Relationship Id="rId48" Type="http://schemas.openxmlformats.org/officeDocument/2006/relationships/image" Target="../media/image56.png"/><Relationship Id="rId56" Type="http://schemas.openxmlformats.org/officeDocument/2006/relationships/image" Target="../media/image64.png"/><Relationship Id="rId64" Type="http://schemas.openxmlformats.org/officeDocument/2006/relationships/image" Target="../media/image72.png"/><Relationship Id="rId69" Type="http://schemas.openxmlformats.org/officeDocument/2006/relationships/image" Target="../media/image77.png"/><Relationship Id="rId77" Type="http://schemas.openxmlformats.org/officeDocument/2006/relationships/image" Target="../media/image85.png"/><Relationship Id="rId8" Type="http://schemas.openxmlformats.org/officeDocument/2006/relationships/image" Target="../media/image16.png"/><Relationship Id="rId51" Type="http://schemas.openxmlformats.org/officeDocument/2006/relationships/image" Target="../media/image59.png"/><Relationship Id="rId72" Type="http://schemas.openxmlformats.org/officeDocument/2006/relationships/image" Target="../media/image80.png"/><Relationship Id="rId80" Type="http://schemas.openxmlformats.org/officeDocument/2006/relationships/image" Target="../media/image88.png"/><Relationship Id="rId85" Type="http://schemas.openxmlformats.org/officeDocument/2006/relationships/image" Target="../media/image93.png"/><Relationship Id="rId3" Type="http://schemas.openxmlformats.org/officeDocument/2006/relationships/image" Target="../media/image11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33" Type="http://schemas.openxmlformats.org/officeDocument/2006/relationships/image" Target="../media/image41.png"/><Relationship Id="rId38" Type="http://schemas.openxmlformats.org/officeDocument/2006/relationships/image" Target="../media/image46.png"/><Relationship Id="rId46" Type="http://schemas.openxmlformats.org/officeDocument/2006/relationships/image" Target="../media/image54.png"/><Relationship Id="rId59" Type="http://schemas.openxmlformats.org/officeDocument/2006/relationships/image" Target="../media/image67.png"/><Relationship Id="rId67" Type="http://schemas.openxmlformats.org/officeDocument/2006/relationships/image" Target="../media/image75.png"/><Relationship Id="rId20" Type="http://schemas.openxmlformats.org/officeDocument/2006/relationships/image" Target="../media/image28.png"/><Relationship Id="rId41" Type="http://schemas.openxmlformats.org/officeDocument/2006/relationships/image" Target="../media/image49.png"/><Relationship Id="rId54" Type="http://schemas.openxmlformats.org/officeDocument/2006/relationships/image" Target="../media/image62.png"/><Relationship Id="rId62" Type="http://schemas.openxmlformats.org/officeDocument/2006/relationships/image" Target="../media/image70.png"/><Relationship Id="rId70" Type="http://schemas.openxmlformats.org/officeDocument/2006/relationships/image" Target="../media/image78.png"/><Relationship Id="rId75" Type="http://schemas.openxmlformats.org/officeDocument/2006/relationships/image" Target="../media/image83.png"/><Relationship Id="rId83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28" Type="http://schemas.openxmlformats.org/officeDocument/2006/relationships/image" Target="../media/image36.png"/><Relationship Id="rId36" Type="http://schemas.openxmlformats.org/officeDocument/2006/relationships/image" Target="../media/image44.png"/><Relationship Id="rId49" Type="http://schemas.openxmlformats.org/officeDocument/2006/relationships/image" Target="../media/image57.png"/><Relationship Id="rId57" Type="http://schemas.openxmlformats.org/officeDocument/2006/relationships/image" Target="../media/image65.png"/><Relationship Id="rId10" Type="http://schemas.openxmlformats.org/officeDocument/2006/relationships/image" Target="../media/image18.png"/><Relationship Id="rId31" Type="http://schemas.openxmlformats.org/officeDocument/2006/relationships/image" Target="../media/image39.png"/><Relationship Id="rId44" Type="http://schemas.openxmlformats.org/officeDocument/2006/relationships/image" Target="../media/image52.png"/><Relationship Id="rId52" Type="http://schemas.openxmlformats.org/officeDocument/2006/relationships/image" Target="../media/image60.png"/><Relationship Id="rId60" Type="http://schemas.openxmlformats.org/officeDocument/2006/relationships/image" Target="../media/image68.png"/><Relationship Id="rId65" Type="http://schemas.openxmlformats.org/officeDocument/2006/relationships/image" Target="../media/image73.png"/><Relationship Id="rId73" Type="http://schemas.openxmlformats.org/officeDocument/2006/relationships/image" Target="../media/image81.png"/><Relationship Id="rId78" Type="http://schemas.openxmlformats.org/officeDocument/2006/relationships/image" Target="../media/image86.png"/><Relationship Id="rId81" Type="http://schemas.openxmlformats.org/officeDocument/2006/relationships/image" Target="../media/image8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39975" y="1557337"/>
            <a:ext cx="4681855" cy="1684655"/>
          </a:xfrm>
          <a:custGeom>
            <a:avLst/>
            <a:gdLst/>
            <a:ahLst/>
            <a:cxnLst/>
            <a:rect l="l" t="t" r="r" b="b"/>
            <a:pathLst>
              <a:path w="4681855" h="1684655">
                <a:moveTo>
                  <a:pt x="0" y="0"/>
                </a:moveTo>
                <a:lnTo>
                  <a:pt x="4681537" y="0"/>
                </a:lnTo>
                <a:lnTo>
                  <a:pt x="4681537" y="1684337"/>
                </a:lnTo>
                <a:lnTo>
                  <a:pt x="0" y="168433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282440" y="1645920"/>
            <a:ext cx="821436" cy="499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39975" y="1557337"/>
            <a:ext cx="4681855" cy="1341393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72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60"/>
              </a:spcBef>
            </a:pPr>
            <a:r>
              <a:rPr sz="2500" b="1" i="1" spc="-185" dirty="0">
                <a:solidFill>
                  <a:srgbClr val="006600"/>
                </a:solidFill>
                <a:latin typeface="Tahoma"/>
                <a:cs typeface="Tahoma"/>
              </a:rPr>
              <a:t>BY</a:t>
            </a:r>
            <a:endParaRPr lang="en-US" sz="2500" b="1" i="1" spc="-185" dirty="0">
              <a:solidFill>
                <a:srgbClr val="006600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360"/>
              </a:spcBef>
            </a:pPr>
            <a:r>
              <a:rPr lang="en-US" sz="2500" b="1" i="1" spc="-185" dirty="0">
                <a:solidFill>
                  <a:srgbClr val="006600"/>
                </a:solidFill>
                <a:latin typeface="Tahoma"/>
                <a:cs typeface="Tahoma"/>
              </a:rPr>
              <a:t>FAISAL SHEHZAD</a:t>
            </a:r>
            <a:endParaRPr sz="2400" dirty="0">
              <a:latin typeface="Tahoma"/>
              <a:cs typeface="Tahoma"/>
            </a:endParaRPr>
          </a:p>
          <a:p>
            <a:pPr marR="13970" algn="ctr">
              <a:lnSpc>
                <a:spcPts val="1714"/>
              </a:lnSpc>
            </a:pPr>
            <a:endParaRPr sz="1450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2563" y="143255"/>
            <a:ext cx="7906511" cy="740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93720" y="582168"/>
            <a:ext cx="2990087" cy="740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73963" y="273799"/>
            <a:ext cx="7195184" cy="101346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403475" marR="5080" indent="-2391410">
              <a:lnSpc>
                <a:spcPct val="80000"/>
              </a:lnSpc>
              <a:spcBef>
                <a:spcPts val="960"/>
              </a:spcBef>
            </a:pPr>
            <a:r>
              <a:rPr sz="3600" spc="-5" dirty="0">
                <a:latin typeface="Tahoma"/>
                <a:cs typeface="Tahoma"/>
              </a:rPr>
              <a:t>STATUS </a:t>
            </a:r>
            <a:r>
              <a:rPr sz="3600" dirty="0">
                <a:latin typeface="Tahoma"/>
                <a:cs typeface="Tahoma"/>
              </a:rPr>
              <a:t>OF SEED </a:t>
            </a:r>
            <a:r>
              <a:rPr sz="3600" spc="-5" dirty="0">
                <a:latin typeface="Tahoma"/>
                <a:cs typeface="Tahoma"/>
              </a:rPr>
              <a:t>INDUSTRY</a:t>
            </a:r>
            <a:r>
              <a:rPr sz="3600" spc="-145" dirty="0">
                <a:latin typeface="Tahoma"/>
                <a:cs typeface="Tahoma"/>
              </a:rPr>
              <a:t> </a:t>
            </a:r>
            <a:r>
              <a:rPr sz="3600" spc="-5" dirty="0">
                <a:latin typeface="Tahoma"/>
                <a:cs typeface="Tahoma"/>
              </a:rPr>
              <a:t>IN  PAKISTAN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51550" y="3789400"/>
            <a:ext cx="2160536" cy="12239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42987" y="3644900"/>
            <a:ext cx="2376487" cy="12969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24325" y="3716337"/>
            <a:ext cx="1152499" cy="11509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938" y="0"/>
            <a:ext cx="7579995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SEED </a:t>
            </a:r>
            <a:r>
              <a:rPr sz="2000" dirty="0"/>
              <a:t>GENERATION</a:t>
            </a:r>
            <a:r>
              <a:rPr sz="2000" spc="-25" dirty="0"/>
              <a:t> </a:t>
            </a:r>
            <a:r>
              <a:rPr sz="2000" spc="-5" dirty="0"/>
              <a:t>SYSTEM</a:t>
            </a:r>
            <a:endParaRPr sz="2000"/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800" spc="-10" dirty="0"/>
              <a:t>CATEGORIES/ CLASSES/ </a:t>
            </a:r>
            <a:r>
              <a:rPr sz="1800" spc="-5" dirty="0"/>
              <a:t>PRODUCTION/ IDENTIFICATION </a:t>
            </a:r>
            <a:r>
              <a:rPr sz="1800" dirty="0"/>
              <a:t>OF</a:t>
            </a:r>
            <a:r>
              <a:rPr sz="1800" spc="145" dirty="0"/>
              <a:t> </a:t>
            </a:r>
            <a:r>
              <a:rPr sz="1800" spc="-5" dirty="0"/>
              <a:t>SEEDS</a:t>
            </a:r>
            <a:endParaRPr sz="1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14287" y="677862"/>
          <a:ext cx="9145268" cy="5949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8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2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275"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Category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6034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/Class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471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Agency</a:t>
                      </a:r>
                      <a:r>
                        <a:rPr sz="16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Involved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211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Identification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pPr marL="105410" marR="1225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Breeder  Nucleus</a:t>
                      </a:r>
                      <a:r>
                        <a:rPr sz="14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(BNS)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70612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The purest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 particular variety  prepared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by the breeder 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particular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station/institute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35941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certified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by FSC&amp;RD so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labels</a:t>
                      </a:r>
                      <a:r>
                        <a:rPr sz="14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are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not issued.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Identified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Seed </a:t>
                      </a:r>
                      <a:r>
                        <a:rPr sz="1400" b="1" u="heavy" spc="-2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Testing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Report/Certificate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105410" marR="4819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e-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c  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2425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Progeny of Breeder/Nucleus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(BNS),  highest genetic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purity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seed produced by</a:t>
                      </a:r>
                      <a:r>
                        <a:rPr sz="14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the  respective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4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institutes/breeders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3530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White color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labels </a:t>
                      </a:r>
                      <a:r>
                        <a:rPr sz="1400" b="1" u="heavy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with </a:t>
                      </a: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diagonal</a:t>
                      </a:r>
                      <a:r>
                        <a:rPr sz="1400" b="1" u="heavy" spc="-20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violet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line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issued by</a:t>
                      </a:r>
                      <a:r>
                        <a:rPr sz="14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FSC&amp;RD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Basic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2724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Progeny of pre-basic seed and produced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by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an organization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set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up by the provincial  government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White color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labels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issued by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FSC&amp;RD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pPr marL="105410" marR="560705">
                        <a:lnSpc>
                          <a:spcPts val="2020"/>
                        </a:lnSpc>
                        <a:spcBef>
                          <a:spcPts val="10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d  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1492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Progeny 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basic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seed and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produced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registered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growers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400" b="1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producing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agencies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Blue color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labels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issued by</a:t>
                      </a:r>
                      <a:r>
                        <a:rPr sz="14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FSC&amp;RD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 marL="105410" marR="4616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pp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d  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5734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Seed true to species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as approved by</a:t>
                      </a:r>
                      <a:r>
                        <a:rPr sz="1400" b="1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the 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FSC&amp;RD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u="heavy" spc="-1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Yellow </a:t>
                      </a: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color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labels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issued by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FSC&amp;RD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pPr marL="105410" marR="1428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Truthfully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Labeled</a:t>
                      </a:r>
                      <a:r>
                        <a:rPr sz="14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1003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imported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by the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importers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under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(Truth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Labeling Rules, 1991) and</a:t>
                      </a:r>
                      <a:r>
                        <a:rPr sz="14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assurance  of the quality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lies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on the</a:t>
                      </a:r>
                      <a:r>
                        <a:rPr sz="140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importers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Pink </a:t>
                      </a:r>
                      <a:r>
                        <a:rPr sz="14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color </a:t>
                      </a:r>
                      <a:r>
                        <a:rPr sz="14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labels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importing</a:t>
                      </a:r>
                      <a:r>
                        <a:rPr sz="1400" b="1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agency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52895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8094" y="0"/>
            <a:ext cx="6606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TRADITIONAL VARIETY APPROVAL</a:t>
            </a:r>
            <a:r>
              <a:rPr u="heavy" spc="-2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472" y="806450"/>
            <a:ext cx="8515985" cy="570547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55600" marR="189230" indent="-342900">
              <a:lnSpc>
                <a:spcPts val="2160"/>
              </a:lnSpc>
              <a:spcBef>
                <a:spcPts val="3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Selection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of best performing strains by the plant breeder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in</a:t>
            </a:r>
            <a:r>
              <a:rPr sz="2000" b="1" spc="-204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Micro-  Varietal Trials</a:t>
            </a:r>
            <a:r>
              <a:rPr sz="2000" b="1" spc="-80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(MVTs)</a:t>
            </a:r>
            <a:endParaRPr sz="2000">
              <a:latin typeface="Arial"/>
              <a:cs typeface="Arial"/>
            </a:endParaRPr>
          </a:p>
          <a:p>
            <a:pPr marL="355600" marR="215265" indent="-342900">
              <a:lnSpc>
                <a:spcPts val="216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Performance and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Adaptability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testing through Zonal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Varietal</a:t>
            </a:r>
            <a:r>
              <a:rPr sz="2000" b="1" spc="-15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trails 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(ZVTs)</a:t>
            </a:r>
            <a:endParaRPr sz="2000">
              <a:latin typeface="Arial"/>
              <a:cs typeface="Arial"/>
            </a:endParaRPr>
          </a:p>
          <a:p>
            <a:pPr marL="355600" marR="156210" indent="-342900">
              <a:lnSpc>
                <a:spcPts val="216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National Uniform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Yield Trials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(NUYTs) by concerned National</a:t>
            </a:r>
            <a:r>
              <a:rPr sz="2000" b="1" spc="-185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Crop  Coordinator of PCCC for cotton and NARC/PARC (other</a:t>
            </a:r>
            <a:r>
              <a:rPr sz="2000" b="1" spc="-180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crops)</a:t>
            </a:r>
            <a:endParaRPr sz="2000">
              <a:latin typeface="Arial"/>
              <a:cs typeface="Arial"/>
            </a:endParaRPr>
          </a:p>
          <a:p>
            <a:pPr marL="354965" marR="41275" indent="-342265">
              <a:lnSpc>
                <a:spcPts val="216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Receive application,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Spot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examination, evaluation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for performance, 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quality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and resistance etc. by Technical Experts </a:t>
            </a:r>
            <a:r>
              <a:rPr sz="2000" b="1" spc="-5" dirty="0">
                <a:solidFill>
                  <a:srgbClr val="008000"/>
                </a:solidFill>
                <a:latin typeface="Arial"/>
                <a:cs typeface="Arial"/>
              </a:rPr>
              <a:t>Sub-Committees 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(TESCs)</a:t>
            </a:r>
            <a:endParaRPr sz="2000">
              <a:latin typeface="Arial"/>
              <a:cs typeface="Arial"/>
            </a:endParaRPr>
          </a:p>
          <a:p>
            <a:pPr marL="355600" marR="1140460" indent="-342900">
              <a:lnSpc>
                <a:spcPts val="216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TESCs recommend to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Provincial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Seed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Councils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(PrSC)</a:t>
            </a:r>
            <a:r>
              <a:rPr sz="2000" b="1" spc="-110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for 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approval/rejection </a:t>
            </a:r>
            <a:r>
              <a:rPr sz="2000" b="1" dirty="0">
                <a:solidFill>
                  <a:srgbClr val="3333FF"/>
                </a:solidFill>
                <a:latin typeface="Arial"/>
                <a:cs typeface="Arial"/>
              </a:rPr>
              <a:t>of the</a:t>
            </a:r>
            <a:r>
              <a:rPr sz="2000" b="1" spc="-75" dirty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33FF"/>
                </a:solidFill>
                <a:latin typeface="Arial"/>
                <a:cs typeface="Arial"/>
              </a:rPr>
              <a:t>variety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  <a:tab pos="2526665" algn="l"/>
              </a:tabLst>
            </a:pP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Respective</a:t>
            </a:r>
            <a:r>
              <a:rPr sz="2000" b="1" spc="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PrSC	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then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Approves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the</a:t>
            </a:r>
            <a:r>
              <a:rPr sz="2000" b="1" spc="-4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Variety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006600"/>
                </a:solidFill>
                <a:latin typeface="Arial"/>
                <a:cs typeface="Arial"/>
              </a:rPr>
              <a:t>NSC </a:t>
            </a:r>
            <a:r>
              <a:rPr sz="2000" b="1" spc="-5" dirty="0">
                <a:solidFill>
                  <a:srgbClr val="006600"/>
                </a:solidFill>
                <a:latin typeface="Arial"/>
                <a:cs typeface="Arial"/>
              </a:rPr>
              <a:t>finally notifies </a:t>
            </a:r>
            <a:r>
              <a:rPr sz="2000" b="1" dirty="0">
                <a:solidFill>
                  <a:srgbClr val="006600"/>
                </a:solidFill>
                <a:latin typeface="Arial"/>
                <a:cs typeface="Arial"/>
              </a:rPr>
              <a:t>the </a:t>
            </a:r>
            <a:r>
              <a:rPr sz="2000" b="1" spc="-5" dirty="0">
                <a:solidFill>
                  <a:srgbClr val="006600"/>
                </a:solidFill>
                <a:latin typeface="Arial"/>
                <a:cs typeface="Arial"/>
              </a:rPr>
              <a:t>variety </a:t>
            </a:r>
            <a:r>
              <a:rPr sz="2000" b="1" dirty="0">
                <a:solidFill>
                  <a:srgbClr val="006600"/>
                </a:solidFill>
                <a:latin typeface="Arial"/>
                <a:cs typeface="Arial"/>
              </a:rPr>
              <a:t>as</a:t>
            </a:r>
            <a:r>
              <a:rPr sz="2000" b="1" spc="-114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600"/>
                </a:solidFill>
                <a:latin typeface="Arial"/>
                <a:cs typeface="Arial"/>
              </a:rPr>
              <a:t>Released/Approved</a:t>
            </a:r>
            <a:endParaRPr sz="2000">
              <a:latin typeface="Arial"/>
              <a:cs typeface="Arial"/>
            </a:endParaRPr>
          </a:p>
          <a:p>
            <a:pPr marL="355600" marR="360680" indent="-342900">
              <a:lnSpc>
                <a:spcPts val="216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Registration of the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variety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by FSC&amp;RD on the basis of VCU  recommendations by PCCC/PARC and DUS tests for at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least</a:t>
            </a:r>
            <a:r>
              <a:rPr sz="2000" b="1" spc="-204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10" dirty="0">
                <a:solidFill>
                  <a:srgbClr val="3366FF"/>
                </a:solidFill>
                <a:latin typeface="Arial"/>
                <a:cs typeface="Arial"/>
              </a:rPr>
              <a:t>two 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consecutive</a:t>
            </a:r>
            <a:r>
              <a:rPr sz="2000" b="1" spc="-3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seasons/years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</a:pPr>
            <a:r>
              <a:rPr sz="1400" spc="-110" dirty="0">
                <a:latin typeface="Arial"/>
                <a:cs typeface="Arial"/>
              </a:rPr>
              <a:t>11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3585" y="4922939"/>
            <a:ext cx="0" cy="31115"/>
          </a:xfrm>
          <a:custGeom>
            <a:avLst/>
            <a:gdLst/>
            <a:ahLst/>
            <a:cxnLst/>
            <a:rect l="l" t="t" r="r" b="b"/>
            <a:pathLst>
              <a:path h="31114">
                <a:moveTo>
                  <a:pt x="0" y="0"/>
                </a:moveTo>
                <a:lnTo>
                  <a:pt x="0" y="309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75485" y="4941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13585" y="4244809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45104" y="6240564"/>
            <a:ext cx="2926080" cy="225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883919">
              <a:lnSpc>
                <a:spcPts val="1455"/>
              </a:lnSpc>
              <a:spcBef>
                <a:spcPts val="320"/>
              </a:spcBef>
            </a:pPr>
            <a:r>
              <a:rPr sz="1300" b="1" spc="-15" dirty="0">
                <a:latin typeface="Arial"/>
                <a:cs typeface="Arial"/>
              </a:rPr>
              <a:t>NOTIFICATION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1937" y="4341367"/>
            <a:ext cx="1413510" cy="1962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220"/>
              </a:lnSpc>
              <a:spcBef>
                <a:spcPts val="320"/>
              </a:spcBef>
            </a:pPr>
            <a:r>
              <a:rPr sz="1300" b="1" spc="-40" dirty="0">
                <a:latin typeface="Arial"/>
                <a:cs typeface="Arial"/>
              </a:rPr>
              <a:t>PARC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5298" y="4341367"/>
            <a:ext cx="1413510" cy="1943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35" algn="ctr">
              <a:lnSpc>
                <a:spcPts val="121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PCCC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7863" y="4337075"/>
            <a:ext cx="1413510" cy="1974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3855">
              <a:lnSpc>
                <a:spcPts val="1235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FSC&amp;RD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64944" y="4727651"/>
            <a:ext cx="1060450" cy="195580"/>
          </a:xfrm>
          <a:custGeom>
            <a:avLst/>
            <a:gdLst/>
            <a:ahLst/>
            <a:cxnLst/>
            <a:rect l="l" t="t" r="r" b="b"/>
            <a:pathLst>
              <a:path w="1060450" h="195579">
                <a:moveTo>
                  <a:pt x="0" y="0"/>
                </a:moveTo>
                <a:lnTo>
                  <a:pt x="1060119" y="0"/>
                </a:lnTo>
                <a:lnTo>
                  <a:pt x="1060119" y="195287"/>
                </a:lnTo>
                <a:lnTo>
                  <a:pt x="0" y="195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4944" y="4727651"/>
            <a:ext cx="1060450" cy="195580"/>
          </a:xfrm>
          <a:custGeom>
            <a:avLst/>
            <a:gdLst/>
            <a:ahLst/>
            <a:cxnLst/>
            <a:rect l="l" t="t" r="r" b="b"/>
            <a:pathLst>
              <a:path w="1060450" h="195579">
                <a:moveTo>
                  <a:pt x="0" y="0"/>
                </a:moveTo>
                <a:lnTo>
                  <a:pt x="1060119" y="0"/>
                </a:lnTo>
                <a:lnTo>
                  <a:pt x="1060119" y="195287"/>
                </a:lnTo>
                <a:lnTo>
                  <a:pt x="0" y="1952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811883" y="4756086"/>
            <a:ext cx="3638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VEC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59504" y="4727651"/>
            <a:ext cx="124206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195"/>
              </a:lnSpc>
              <a:spcBef>
                <a:spcPts val="320"/>
              </a:spcBef>
            </a:pPr>
            <a:r>
              <a:rPr sz="1500" b="1" spc="-5" dirty="0">
                <a:latin typeface="Arial"/>
                <a:cs typeface="Arial"/>
              </a:rPr>
              <a:t>V</a:t>
            </a:r>
            <a:r>
              <a:rPr sz="1300" b="1" spc="-5" dirty="0">
                <a:latin typeface="Arial"/>
                <a:cs typeface="Arial"/>
              </a:rPr>
              <a:t>EC</a:t>
            </a:r>
            <a:endParaRPr sz="13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71184" y="4727651"/>
            <a:ext cx="1060450" cy="195580"/>
          </a:xfrm>
          <a:custGeom>
            <a:avLst/>
            <a:gdLst/>
            <a:ahLst/>
            <a:cxnLst/>
            <a:rect l="l" t="t" r="r" b="b"/>
            <a:pathLst>
              <a:path w="1060450" h="195579">
                <a:moveTo>
                  <a:pt x="0" y="0"/>
                </a:moveTo>
                <a:lnTo>
                  <a:pt x="1060119" y="0"/>
                </a:lnTo>
                <a:lnTo>
                  <a:pt x="1060119" y="195287"/>
                </a:lnTo>
                <a:lnTo>
                  <a:pt x="0" y="195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71184" y="4727651"/>
            <a:ext cx="1060450" cy="195580"/>
          </a:xfrm>
          <a:custGeom>
            <a:avLst/>
            <a:gdLst/>
            <a:ahLst/>
            <a:cxnLst/>
            <a:rect l="l" t="t" r="r" b="b"/>
            <a:pathLst>
              <a:path w="1060450" h="195579">
                <a:moveTo>
                  <a:pt x="0" y="0"/>
                </a:moveTo>
                <a:lnTo>
                  <a:pt x="1060119" y="0"/>
                </a:lnTo>
                <a:lnTo>
                  <a:pt x="1060119" y="195287"/>
                </a:lnTo>
                <a:lnTo>
                  <a:pt x="0" y="1952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013551" y="4756086"/>
            <a:ext cx="3733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DUS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45104" y="5113921"/>
            <a:ext cx="310896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01955">
              <a:lnSpc>
                <a:spcPts val="1200"/>
              </a:lnSpc>
              <a:spcBef>
                <a:spcPts val="320"/>
              </a:spcBef>
            </a:pPr>
            <a:r>
              <a:rPr sz="1300" b="1" spc="-10" dirty="0">
                <a:latin typeface="Arial"/>
                <a:cs typeface="Arial"/>
              </a:rPr>
              <a:t>PROVINCIAL </a:t>
            </a:r>
            <a:r>
              <a:rPr sz="1300" b="1" spc="-5" dirty="0">
                <a:latin typeface="Arial"/>
                <a:cs typeface="Arial"/>
              </a:rPr>
              <a:t>SEED</a:t>
            </a:r>
            <a:r>
              <a:rPr sz="1300" b="1" spc="1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COUNCIL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30704" y="5500204"/>
            <a:ext cx="4572000" cy="193675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42390">
              <a:lnSpc>
                <a:spcPts val="1200"/>
              </a:lnSpc>
              <a:spcBef>
                <a:spcPts val="320"/>
              </a:spcBef>
            </a:pPr>
            <a:r>
              <a:rPr sz="1300" b="1" spc="-25" dirty="0">
                <a:latin typeface="Arial"/>
                <a:cs typeface="Arial"/>
              </a:rPr>
              <a:t>APPROVAL </a:t>
            </a:r>
            <a:r>
              <a:rPr sz="1300" b="1" spc="-5" dirty="0">
                <a:latin typeface="Arial"/>
                <a:cs typeface="Arial"/>
              </a:rPr>
              <a:t>&amp;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RELEASE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5104" y="5886475"/>
            <a:ext cx="2917825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94335">
              <a:lnSpc>
                <a:spcPts val="1200"/>
              </a:lnSpc>
              <a:spcBef>
                <a:spcPts val="320"/>
              </a:spcBef>
            </a:pPr>
            <a:r>
              <a:rPr sz="1300" b="1" spc="-25" dirty="0">
                <a:latin typeface="Arial"/>
                <a:cs typeface="Arial"/>
              </a:rPr>
              <a:t>NATIONAL </a:t>
            </a:r>
            <a:r>
              <a:rPr sz="1300" b="1" spc="-5" dirty="0">
                <a:latin typeface="Arial"/>
                <a:cs typeface="Arial"/>
              </a:rPr>
              <a:t>SEED</a:t>
            </a:r>
            <a:r>
              <a:rPr sz="1300" b="1" spc="4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COUNCIL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43508" y="4341367"/>
            <a:ext cx="883285" cy="193675"/>
          </a:xfrm>
          <a:custGeom>
            <a:avLst/>
            <a:gdLst/>
            <a:ahLst/>
            <a:cxnLst/>
            <a:rect l="l" t="t" r="r" b="b"/>
            <a:pathLst>
              <a:path w="883284" h="193675">
                <a:moveTo>
                  <a:pt x="0" y="0"/>
                </a:moveTo>
                <a:lnTo>
                  <a:pt x="883107" y="0"/>
                </a:lnTo>
                <a:lnTo>
                  <a:pt x="883107" y="193141"/>
                </a:lnTo>
                <a:lnTo>
                  <a:pt x="0" y="19314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43508" y="4341367"/>
            <a:ext cx="883285" cy="193675"/>
          </a:xfrm>
          <a:custGeom>
            <a:avLst/>
            <a:gdLst/>
            <a:ahLst/>
            <a:cxnLst/>
            <a:rect l="l" t="t" r="r" b="b"/>
            <a:pathLst>
              <a:path w="883284" h="193675">
                <a:moveTo>
                  <a:pt x="0" y="0"/>
                </a:moveTo>
                <a:lnTo>
                  <a:pt x="883107" y="0"/>
                </a:lnTo>
                <a:lnTo>
                  <a:pt x="883107" y="193141"/>
                </a:lnTo>
                <a:lnTo>
                  <a:pt x="0" y="19314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536484" y="4369815"/>
            <a:ext cx="4984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2</a:t>
            </a:r>
            <a:r>
              <a:rPr sz="1300" b="1" spc="-10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YRS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4341380"/>
            <a:ext cx="702310" cy="193675"/>
          </a:xfrm>
          <a:custGeom>
            <a:avLst/>
            <a:gdLst/>
            <a:ahLst/>
            <a:cxnLst/>
            <a:rect l="l" t="t" r="r" b="b"/>
            <a:pathLst>
              <a:path w="702310" h="193675">
                <a:moveTo>
                  <a:pt x="0" y="193128"/>
                </a:moveTo>
                <a:lnTo>
                  <a:pt x="702132" y="193128"/>
                </a:lnTo>
                <a:lnTo>
                  <a:pt x="702132" y="0"/>
                </a:lnTo>
                <a:lnTo>
                  <a:pt x="0" y="0"/>
                </a:lnTo>
                <a:lnTo>
                  <a:pt x="0" y="193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4341367"/>
            <a:ext cx="702310" cy="193675"/>
          </a:xfrm>
          <a:custGeom>
            <a:avLst/>
            <a:gdLst/>
            <a:ahLst/>
            <a:cxnLst/>
            <a:rect l="l" t="t" r="r" b="b"/>
            <a:pathLst>
              <a:path w="702310" h="193675">
                <a:moveTo>
                  <a:pt x="0" y="0"/>
                </a:moveTo>
                <a:lnTo>
                  <a:pt x="702132" y="0"/>
                </a:lnTo>
                <a:lnTo>
                  <a:pt x="702132" y="193141"/>
                </a:lnTo>
                <a:lnTo>
                  <a:pt x="0" y="19314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006" y="4369815"/>
            <a:ext cx="4984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2</a:t>
            </a:r>
            <a:r>
              <a:rPr sz="1300" b="1" spc="-10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YRS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51117" y="5113921"/>
            <a:ext cx="883285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17804">
              <a:lnSpc>
                <a:spcPts val="120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FSRC</a:t>
            </a:r>
            <a:endParaRPr sz="13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34225" y="5886475"/>
            <a:ext cx="1828800" cy="354965"/>
          </a:xfrm>
          <a:custGeom>
            <a:avLst/>
            <a:gdLst/>
            <a:ahLst/>
            <a:cxnLst/>
            <a:rect l="l" t="t" r="r" b="b"/>
            <a:pathLst>
              <a:path w="1828800" h="354964">
                <a:moveTo>
                  <a:pt x="0" y="0"/>
                </a:moveTo>
                <a:lnTo>
                  <a:pt x="1828800" y="0"/>
                </a:lnTo>
                <a:lnTo>
                  <a:pt x="1828800" y="354622"/>
                </a:lnTo>
                <a:lnTo>
                  <a:pt x="0" y="35462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34225" y="5886475"/>
            <a:ext cx="1828800" cy="354965"/>
          </a:xfrm>
          <a:custGeom>
            <a:avLst/>
            <a:gdLst/>
            <a:ahLst/>
            <a:cxnLst/>
            <a:rect l="l" t="t" r="r" b="b"/>
            <a:pathLst>
              <a:path w="1828800" h="354964">
                <a:moveTo>
                  <a:pt x="0" y="0"/>
                </a:moveTo>
                <a:lnTo>
                  <a:pt x="1828800" y="0"/>
                </a:lnTo>
                <a:lnTo>
                  <a:pt x="1828800" y="354622"/>
                </a:lnTo>
                <a:lnTo>
                  <a:pt x="0" y="35462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508608" y="5914911"/>
            <a:ext cx="1078865" cy="391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VARIETY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100" b="1" spc="-10" dirty="0">
                <a:latin typeface="Arial"/>
                <a:cs typeface="Arial"/>
              </a:rPr>
              <a:t>R</a:t>
            </a:r>
            <a:r>
              <a:rPr sz="1100" b="1" spc="-5" dirty="0">
                <a:latin typeface="Arial"/>
                <a:cs typeface="Arial"/>
              </a:rPr>
              <a:t>E</a:t>
            </a:r>
            <a:r>
              <a:rPr sz="1100" b="1" spc="5" dirty="0">
                <a:latin typeface="Arial"/>
                <a:cs typeface="Arial"/>
              </a:rPr>
              <a:t>GI</a:t>
            </a:r>
            <a:r>
              <a:rPr sz="1100" b="1" spc="-5" dirty="0">
                <a:latin typeface="Arial"/>
                <a:cs typeface="Arial"/>
              </a:rPr>
              <a:t>S</a:t>
            </a:r>
            <a:r>
              <a:rPr sz="1100" b="1" spc="-15" dirty="0">
                <a:latin typeface="Arial"/>
                <a:cs typeface="Arial"/>
              </a:rPr>
              <a:t>T</a:t>
            </a:r>
            <a:r>
              <a:rPr sz="1100" b="1" spc="-10" dirty="0">
                <a:latin typeface="Arial"/>
                <a:cs typeface="Arial"/>
              </a:rPr>
              <a:t>R</a:t>
            </a:r>
            <a:r>
              <a:rPr sz="1100" b="1" spc="-30" dirty="0">
                <a:latin typeface="Arial"/>
                <a:cs typeface="Arial"/>
              </a:rPr>
              <a:t>A</a:t>
            </a:r>
            <a:r>
              <a:rPr sz="1100" b="1" spc="-15" dirty="0">
                <a:latin typeface="Arial"/>
                <a:cs typeface="Arial"/>
              </a:rPr>
              <a:t>T</a:t>
            </a:r>
            <a:r>
              <a:rPr sz="1100" b="1" spc="5" dirty="0">
                <a:latin typeface="Arial"/>
                <a:cs typeface="Arial"/>
              </a:rPr>
              <a:t>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13585" y="4534509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75485" y="465145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08145" y="4534509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70045" y="465145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19825" y="4534509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81725" y="465145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208145" y="4920792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170045" y="503772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08145" y="5307063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70045" y="542400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08145" y="5693337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70045" y="581027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08145" y="6079613"/>
            <a:ext cx="0" cy="75565"/>
          </a:xfrm>
          <a:custGeom>
            <a:avLst/>
            <a:gdLst/>
            <a:ahLst/>
            <a:cxnLst/>
            <a:rect l="l" t="t" r="r" b="b"/>
            <a:pathLst>
              <a:path h="75564">
                <a:moveTo>
                  <a:pt x="0" y="0"/>
                </a:moveTo>
                <a:lnTo>
                  <a:pt x="0" y="754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170045" y="614236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199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832138" y="3955097"/>
            <a:ext cx="2473325" cy="193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195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SUBMITS</a:t>
            </a:r>
            <a:endParaRPr sz="13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562225" y="2796273"/>
            <a:ext cx="310896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539115">
              <a:lnSpc>
                <a:spcPts val="120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MICRO </a:t>
            </a:r>
            <a:r>
              <a:rPr sz="1300" b="1" spc="-35" dirty="0">
                <a:latin typeface="Arial"/>
                <a:cs typeface="Arial"/>
              </a:rPr>
              <a:t>VARIETAL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TRIALS</a:t>
            </a:r>
            <a:endParaRPr sz="13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62225" y="3140697"/>
            <a:ext cx="3179445" cy="1924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565150">
              <a:lnSpc>
                <a:spcPts val="1190"/>
              </a:lnSpc>
              <a:spcBef>
                <a:spcPts val="320"/>
              </a:spcBef>
            </a:pPr>
            <a:r>
              <a:rPr sz="1300" b="1" spc="-15" dirty="0">
                <a:latin typeface="Arial"/>
                <a:cs typeface="Arial"/>
              </a:rPr>
              <a:t>ZONAL </a:t>
            </a:r>
            <a:r>
              <a:rPr sz="1300" b="1" spc="-35" dirty="0">
                <a:latin typeface="Arial"/>
                <a:cs typeface="Arial"/>
              </a:rPr>
              <a:t>VARIETAL</a:t>
            </a:r>
            <a:r>
              <a:rPr sz="1300" b="1" spc="5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TRIALS</a:t>
            </a:r>
            <a:endParaRPr sz="13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62225" y="3568827"/>
            <a:ext cx="310896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51790">
              <a:lnSpc>
                <a:spcPts val="120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SELECTS PROMISING</a:t>
            </a:r>
            <a:r>
              <a:rPr sz="1300" b="1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STRAIN</a:t>
            </a:r>
            <a:endParaRPr sz="13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30250" y="2796806"/>
            <a:ext cx="1766570" cy="193040"/>
          </a:xfrm>
          <a:custGeom>
            <a:avLst/>
            <a:gdLst/>
            <a:ahLst/>
            <a:cxnLst/>
            <a:rect l="l" t="t" r="r" b="b"/>
            <a:pathLst>
              <a:path w="1766570" h="193039">
                <a:moveTo>
                  <a:pt x="0" y="0"/>
                </a:moveTo>
                <a:lnTo>
                  <a:pt x="1766214" y="0"/>
                </a:lnTo>
                <a:lnTo>
                  <a:pt x="1766214" y="192595"/>
                </a:lnTo>
                <a:lnTo>
                  <a:pt x="0" y="1925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0250" y="2796806"/>
            <a:ext cx="1766570" cy="193040"/>
          </a:xfrm>
          <a:custGeom>
            <a:avLst/>
            <a:gdLst/>
            <a:ahLst/>
            <a:cxnLst/>
            <a:rect l="l" t="t" r="r" b="b"/>
            <a:pathLst>
              <a:path w="1766570" h="193039">
                <a:moveTo>
                  <a:pt x="0" y="0"/>
                </a:moveTo>
                <a:lnTo>
                  <a:pt x="1766214" y="0"/>
                </a:lnTo>
                <a:lnTo>
                  <a:pt x="1766214" y="192595"/>
                </a:lnTo>
                <a:lnTo>
                  <a:pt x="0" y="192595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96427" y="2825242"/>
            <a:ext cx="12325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latin typeface="Arial"/>
                <a:cs typeface="Arial"/>
              </a:rPr>
              <a:t>SUB-STATIONS</a:t>
            </a:r>
            <a:endParaRPr sz="13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241338" y="3085973"/>
            <a:ext cx="1943735" cy="193040"/>
          </a:xfrm>
          <a:custGeom>
            <a:avLst/>
            <a:gdLst/>
            <a:ahLst/>
            <a:cxnLst/>
            <a:rect l="l" t="t" r="r" b="b"/>
            <a:pathLst>
              <a:path w="1943734" h="193039">
                <a:moveTo>
                  <a:pt x="0" y="0"/>
                </a:moveTo>
                <a:lnTo>
                  <a:pt x="1943226" y="0"/>
                </a:lnTo>
                <a:lnTo>
                  <a:pt x="1943226" y="192595"/>
                </a:lnTo>
                <a:lnTo>
                  <a:pt x="0" y="1925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41338" y="3085973"/>
            <a:ext cx="1943735" cy="193040"/>
          </a:xfrm>
          <a:custGeom>
            <a:avLst/>
            <a:gdLst/>
            <a:ahLst/>
            <a:cxnLst/>
            <a:rect l="l" t="t" r="r" b="b"/>
            <a:pathLst>
              <a:path w="1943734" h="193039">
                <a:moveTo>
                  <a:pt x="0" y="0"/>
                </a:moveTo>
                <a:lnTo>
                  <a:pt x="1943226" y="0"/>
                </a:lnTo>
                <a:lnTo>
                  <a:pt x="1943226" y="192595"/>
                </a:lnTo>
                <a:lnTo>
                  <a:pt x="0" y="19259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320066" y="3114420"/>
            <a:ext cx="11398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35" dirty="0">
                <a:latin typeface="Arial"/>
                <a:cs typeface="Arial"/>
              </a:rPr>
              <a:t>GOVT.</a:t>
            </a:r>
            <a:r>
              <a:rPr sz="1300" b="1" spc="-50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FARMS</a:t>
            </a:r>
            <a:endParaRPr sz="13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53478" y="3172358"/>
            <a:ext cx="1643380" cy="3003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31775">
              <a:lnSpc>
                <a:spcPct val="10000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ENLIGHTENED</a:t>
            </a:r>
            <a:endParaRPr sz="13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19784" y="3398913"/>
            <a:ext cx="7112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Arial"/>
                <a:cs typeface="Arial"/>
              </a:rPr>
              <a:t>F</a:t>
            </a:r>
            <a:r>
              <a:rPr sz="1100" b="1" spc="-45" dirty="0">
                <a:latin typeface="Arial"/>
                <a:cs typeface="Arial"/>
              </a:rPr>
              <a:t>A</a:t>
            </a:r>
            <a:r>
              <a:rPr sz="1100" b="1" spc="-10" dirty="0">
                <a:latin typeface="Arial"/>
                <a:cs typeface="Arial"/>
              </a:rPr>
              <a:t>R</a:t>
            </a:r>
            <a:r>
              <a:rPr sz="1100" b="1" dirty="0">
                <a:latin typeface="Arial"/>
                <a:cs typeface="Arial"/>
              </a:rPr>
              <a:t>M</a:t>
            </a:r>
            <a:r>
              <a:rPr sz="1100" b="1" spc="-5" dirty="0">
                <a:latin typeface="Arial"/>
                <a:cs typeface="Arial"/>
              </a:rPr>
              <a:t>E</a:t>
            </a:r>
            <a:r>
              <a:rPr sz="1100" b="1" spc="-10" dirty="0">
                <a:latin typeface="Arial"/>
                <a:cs typeface="Arial"/>
              </a:rPr>
              <a:t>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52191" y="2023719"/>
            <a:ext cx="301942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0680">
              <a:lnSpc>
                <a:spcPts val="103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BREEDER </a:t>
            </a:r>
            <a:r>
              <a:rPr sz="1300" b="1" spc="-10" dirty="0">
                <a:latin typeface="Arial"/>
                <a:cs typeface="Arial"/>
              </a:rPr>
              <a:t>MAKES</a:t>
            </a:r>
            <a:r>
              <a:rPr sz="1300" b="1" spc="1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CROSSES</a:t>
            </a:r>
            <a:endParaRPr sz="13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52191" y="2409990"/>
            <a:ext cx="3019425" cy="171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06070">
              <a:lnSpc>
                <a:spcPts val="1030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SELECTS PROMISING </a:t>
            </a:r>
            <a:r>
              <a:rPr sz="1300" b="1" spc="-10" dirty="0">
                <a:latin typeface="Arial"/>
                <a:cs typeface="Arial"/>
              </a:rPr>
              <a:t>STRAIN</a:t>
            </a:r>
            <a:endParaRPr sz="13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036945" y="2316111"/>
            <a:ext cx="1259205" cy="287020"/>
          </a:xfrm>
          <a:custGeom>
            <a:avLst/>
            <a:gdLst/>
            <a:ahLst/>
            <a:cxnLst/>
            <a:rect l="l" t="t" r="r" b="b"/>
            <a:pathLst>
              <a:path w="1259204" h="287019">
                <a:moveTo>
                  <a:pt x="0" y="0"/>
                </a:moveTo>
                <a:lnTo>
                  <a:pt x="1258646" y="0"/>
                </a:lnTo>
                <a:lnTo>
                  <a:pt x="1258646" y="287020"/>
                </a:lnTo>
                <a:lnTo>
                  <a:pt x="0" y="2870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36945" y="2316111"/>
            <a:ext cx="1259205" cy="287020"/>
          </a:xfrm>
          <a:custGeom>
            <a:avLst/>
            <a:gdLst/>
            <a:ahLst/>
            <a:cxnLst/>
            <a:rect l="l" t="t" r="r" b="b"/>
            <a:pathLst>
              <a:path w="1259204" h="287019">
                <a:moveTo>
                  <a:pt x="0" y="0"/>
                </a:moveTo>
                <a:lnTo>
                  <a:pt x="1258646" y="0"/>
                </a:lnTo>
                <a:lnTo>
                  <a:pt x="1258646" y="287020"/>
                </a:lnTo>
                <a:lnTo>
                  <a:pt x="0" y="28702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218148" y="2344547"/>
            <a:ext cx="89471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5080" indent="-33655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Arial"/>
                <a:cs typeface="Arial"/>
              </a:rPr>
              <a:t>BREEDING  </a:t>
            </a:r>
            <a:r>
              <a:rPr sz="1300" b="1" spc="-35" dirty="0">
                <a:latin typeface="Arial"/>
                <a:cs typeface="Arial"/>
              </a:rPr>
              <a:t>STATIONS</a:t>
            </a:r>
            <a:endParaRPr sz="13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208145" y="2216861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170045" y="233380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08145" y="2989414"/>
            <a:ext cx="0" cy="106680"/>
          </a:xfrm>
          <a:custGeom>
            <a:avLst/>
            <a:gdLst/>
            <a:ahLst/>
            <a:cxnLst/>
            <a:rect l="l" t="t" r="r" b="b"/>
            <a:pathLst>
              <a:path h="106680">
                <a:moveTo>
                  <a:pt x="0" y="0"/>
                </a:moveTo>
                <a:lnTo>
                  <a:pt x="0" y="10656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170045" y="308328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208145" y="2603131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70045" y="272007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208145" y="3375685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70045" y="349262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208145" y="3761956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170045" y="38788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416050" y="865428"/>
            <a:ext cx="1877695" cy="193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195"/>
              </a:lnSpc>
              <a:spcBef>
                <a:spcPts val="320"/>
              </a:spcBef>
            </a:pPr>
            <a:r>
              <a:rPr sz="1300" b="1" spc="-40" dirty="0">
                <a:latin typeface="Arial"/>
                <a:cs typeface="Arial"/>
              </a:rPr>
              <a:t>PARC</a:t>
            </a:r>
            <a:endParaRPr sz="13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144058" y="865428"/>
            <a:ext cx="1807845" cy="193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195"/>
              </a:lnSpc>
              <a:spcBef>
                <a:spcPts val="320"/>
              </a:spcBef>
            </a:pPr>
            <a:r>
              <a:rPr sz="1300" b="1" spc="-5" dirty="0">
                <a:latin typeface="Arial"/>
                <a:cs typeface="Arial"/>
              </a:rPr>
              <a:t>PCCC</a:t>
            </a:r>
            <a:endParaRPr sz="13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470812" y="1251165"/>
            <a:ext cx="185928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94335">
              <a:lnSpc>
                <a:spcPts val="1200"/>
              </a:lnSpc>
              <a:spcBef>
                <a:spcPts val="320"/>
              </a:spcBef>
            </a:pPr>
            <a:r>
              <a:rPr sz="1300" b="1" spc="-10" dirty="0">
                <a:latin typeface="Arial"/>
                <a:cs typeface="Arial"/>
              </a:rPr>
              <a:t>GERMPLASM</a:t>
            </a:r>
            <a:endParaRPr sz="13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122545" y="1251165"/>
            <a:ext cx="1828800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79095">
              <a:lnSpc>
                <a:spcPts val="1200"/>
              </a:lnSpc>
              <a:spcBef>
                <a:spcPts val="320"/>
              </a:spcBef>
            </a:pPr>
            <a:r>
              <a:rPr sz="1300" b="1" spc="-10" dirty="0">
                <a:latin typeface="Arial"/>
                <a:cs typeface="Arial"/>
              </a:rPr>
              <a:t>GERMPLASM</a:t>
            </a:r>
            <a:endParaRPr sz="13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099185" y="1637449"/>
            <a:ext cx="2738755" cy="193675"/>
          </a:xfrm>
          <a:custGeom>
            <a:avLst/>
            <a:gdLst/>
            <a:ahLst/>
            <a:cxnLst/>
            <a:rect l="l" t="t" r="r" b="b"/>
            <a:pathLst>
              <a:path w="2738754" h="193675">
                <a:moveTo>
                  <a:pt x="0" y="0"/>
                </a:moveTo>
                <a:lnTo>
                  <a:pt x="2738310" y="0"/>
                </a:lnTo>
                <a:lnTo>
                  <a:pt x="2738310" y="193141"/>
                </a:lnTo>
                <a:lnTo>
                  <a:pt x="0" y="19314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99185" y="1637449"/>
            <a:ext cx="2738755" cy="193675"/>
          </a:xfrm>
          <a:custGeom>
            <a:avLst/>
            <a:gdLst/>
            <a:ahLst/>
            <a:cxnLst/>
            <a:rect l="l" t="t" r="r" b="b"/>
            <a:pathLst>
              <a:path w="2738754" h="193675">
                <a:moveTo>
                  <a:pt x="0" y="0"/>
                </a:moveTo>
                <a:lnTo>
                  <a:pt x="2738310" y="0"/>
                </a:lnTo>
                <a:lnTo>
                  <a:pt x="2738310" y="193141"/>
                </a:lnTo>
                <a:lnTo>
                  <a:pt x="0" y="19314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144058" y="1638515"/>
            <a:ext cx="1807845" cy="192405"/>
          </a:xfrm>
          <a:custGeom>
            <a:avLst/>
            <a:gdLst/>
            <a:ahLst/>
            <a:cxnLst/>
            <a:rect l="l" t="t" r="r" b="b"/>
            <a:pathLst>
              <a:path w="1807845" h="192405">
                <a:moveTo>
                  <a:pt x="0" y="0"/>
                </a:moveTo>
                <a:lnTo>
                  <a:pt x="1807286" y="0"/>
                </a:lnTo>
                <a:lnTo>
                  <a:pt x="1807286" y="192062"/>
                </a:lnTo>
                <a:lnTo>
                  <a:pt x="0" y="19206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44058" y="1638515"/>
            <a:ext cx="1807845" cy="192405"/>
          </a:xfrm>
          <a:custGeom>
            <a:avLst/>
            <a:gdLst/>
            <a:ahLst/>
            <a:cxnLst/>
            <a:rect l="l" t="t" r="r" b="b"/>
            <a:pathLst>
              <a:path w="1807845" h="192405">
                <a:moveTo>
                  <a:pt x="0" y="0"/>
                </a:moveTo>
                <a:lnTo>
                  <a:pt x="1807286" y="0"/>
                </a:lnTo>
                <a:lnTo>
                  <a:pt x="1807286" y="192062"/>
                </a:lnTo>
                <a:lnTo>
                  <a:pt x="0" y="19206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1259103" y="1666951"/>
            <a:ext cx="53898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99890" algn="l"/>
              </a:tabLst>
            </a:pPr>
            <a:r>
              <a:rPr sz="1300" b="1" spc="-20" dirty="0">
                <a:latin typeface="Arial"/>
                <a:cs typeface="Arial"/>
              </a:rPr>
              <a:t>ALL </a:t>
            </a:r>
            <a:r>
              <a:rPr sz="1300" b="1" spc="-5" dirty="0">
                <a:latin typeface="Arial"/>
                <a:cs typeface="Arial"/>
              </a:rPr>
              <a:t>CROPS</a:t>
            </a:r>
            <a:r>
              <a:rPr sz="1300" b="1" spc="5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EXCEPT</a:t>
            </a:r>
            <a:r>
              <a:rPr sz="1300" b="1" spc="2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COTTON	</a:t>
            </a:r>
            <a:r>
              <a:rPr sz="1300" b="1" spc="-35" dirty="0">
                <a:latin typeface="Arial"/>
                <a:cs typeface="Arial"/>
              </a:rPr>
              <a:t>ONLY</a:t>
            </a:r>
            <a:r>
              <a:rPr sz="1300" b="1" spc="-8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COTTON</a:t>
            </a:r>
            <a:endParaRPr sz="13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110864" y="188912"/>
            <a:ext cx="2011680" cy="2628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1400" b="1" spc="-20" dirty="0">
                <a:latin typeface="Arial"/>
                <a:cs typeface="Arial"/>
              </a:rPr>
              <a:t>MINFAL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379345" y="1058036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341245" y="117496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208145" y="478624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170045" y="59555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036945" y="1058036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98845" y="117496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379345" y="1444307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341245" y="156124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036945" y="1444307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998845" y="156124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79345" y="671753"/>
            <a:ext cx="3657600" cy="0"/>
          </a:xfrm>
          <a:custGeom>
            <a:avLst/>
            <a:gdLst/>
            <a:ahLst/>
            <a:cxnLst/>
            <a:rect l="l" t="t" r="r" b="b"/>
            <a:pathLst>
              <a:path w="3657600">
                <a:moveTo>
                  <a:pt x="0" y="0"/>
                </a:moveTo>
                <a:lnTo>
                  <a:pt x="3657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379345" y="671753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41245" y="78869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36945" y="671753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998845" y="78869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259964" y="2892844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30226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196464" y="285474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671184" y="2506560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0" y="0"/>
                </a:moveTo>
                <a:lnTo>
                  <a:pt x="3022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960745" y="246846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036945" y="1894077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3307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998857" y="183059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087" y="0"/>
                </a:moveTo>
                <a:lnTo>
                  <a:pt x="0" y="76200"/>
                </a:lnTo>
                <a:lnTo>
                  <a:pt x="76200" y="76187"/>
                </a:lnTo>
                <a:lnTo>
                  <a:pt x="380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208145" y="1927148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0"/>
                </a:moveTo>
                <a:lnTo>
                  <a:pt x="0" y="330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170045" y="194751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379345" y="1927148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1828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208145" y="1927148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1828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79345" y="1894077"/>
            <a:ext cx="0" cy="33655"/>
          </a:xfrm>
          <a:custGeom>
            <a:avLst/>
            <a:gdLst/>
            <a:ahLst/>
            <a:cxnLst/>
            <a:rect l="l" t="t" r="r" b="b"/>
            <a:pathLst>
              <a:path h="33655">
                <a:moveTo>
                  <a:pt x="0" y="3307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41257" y="183059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087" y="0"/>
                </a:moveTo>
                <a:lnTo>
                  <a:pt x="0" y="76200"/>
                </a:lnTo>
                <a:lnTo>
                  <a:pt x="76200" y="76187"/>
                </a:lnTo>
                <a:lnTo>
                  <a:pt x="380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259964" y="3279114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30226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196464" y="324101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740615" y="3182543"/>
            <a:ext cx="415925" cy="0"/>
          </a:xfrm>
          <a:custGeom>
            <a:avLst/>
            <a:gdLst/>
            <a:ahLst/>
            <a:cxnLst/>
            <a:rect l="l" t="t" r="r" b="b"/>
            <a:pathLst>
              <a:path w="415925">
                <a:moveTo>
                  <a:pt x="0" y="0"/>
                </a:moveTo>
                <a:lnTo>
                  <a:pt x="4157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143625" y="314444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208145" y="4148239"/>
            <a:ext cx="0" cy="130175"/>
          </a:xfrm>
          <a:custGeom>
            <a:avLst/>
            <a:gdLst/>
            <a:ahLst/>
            <a:cxnLst/>
            <a:rect l="l" t="t" r="r" b="b"/>
            <a:pathLst>
              <a:path h="130175">
                <a:moveTo>
                  <a:pt x="0" y="0"/>
                </a:moveTo>
                <a:lnTo>
                  <a:pt x="0" y="12964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170045" y="426518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402704" y="424480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0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364604" y="426518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013585" y="424480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0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75485" y="426518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96925" y="4437938"/>
            <a:ext cx="485140" cy="0"/>
          </a:xfrm>
          <a:custGeom>
            <a:avLst/>
            <a:gdLst/>
            <a:ahLst/>
            <a:cxnLst/>
            <a:rect l="l" t="t" r="r" b="b"/>
            <a:pathLst>
              <a:path w="485140">
                <a:moveTo>
                  <a:pt x="48514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33426" y="4399838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951344" y="4437938"/>
            <a:ext cx="302260" cy="0"/>
          </a:xfrm>
          <a:custGeom>
            <a:avLst/>
            <a:gdLst/>
            <a:ahLst/>
            <a:cxnLst/>
            <a:rect l="l" t="t" r="r" b="b"/>
            <a:pathLst>
              <a:path w="302259">
                <a:moveTo>
                  <a:pt x="0" y="0"/>
                </a:moveTo>
                <a:lnTo>
                  <a:pt x="3022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240905" y="4399838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200"/>
                </a:lnTo>
                <a:lnTo>
                  <a:pt x="7620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013585" y="5017350"/>
            <a:ext cx="4206240" cy="0"/>
          </a:xfrm>
          <a:custGeom>
            <a:avLst/>
            <a:gdLst/>
            <a:ahLst/>
            <a:cxnLst/>
            <a:rect l="l" t="t" r="r" b="b"/>
            <a:pathLst>
              <a:path w="4206240">
                <a:moveTo>
                  <a:pt x="0" y="0"/>
                </a:moveTo>
                <a:lnTo>
                  <a:pt x="42062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219825" y="4920792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0"/>
                </a:moveTo>
                <a:lnTo>
                  <a:pt x="0" y="330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181725" y="494115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768465" y="5307063"/>
            <a:ext cx="0" cy="1062355"/>
          </a:xfrm>
          <a:custGeom>
            <a:avLst/>
            <a:gdLst/>
            <a:ahLst/>
            <a:cxnLst/>
            <a:rect l="l" t="t" r="r" b="b"/>
            <a:pathLst>
              <a:path h="1062354">
                <a:moveTo>
                  <a:pt x="0" y="0"/>
                </a:moveTo>
                <a:lnTo>
                  <a:pt x="0" y="106225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734684" y="6369319"/>
            <a:ext cx="1033780" cy="0"/>
          </a:xfrm>
          <a:custGeom>
            <a:avLst/>
            <a:gdLst/>
            <a:ahLst/>
            <a:cxnLst/>
            <a:rect l="l" t="t" r="r" b="b"/>
            <a:pathLst>
              <a:path w="1033779">
                <a:moveTo>
                  <a:pt x="1033779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671184" y="633121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768465" y="6079613"/>
            <a:ext cx="302260" cy="0"/>
          </a:xfrm>
          <a:custGeom>
            <a:avLst/>
            <a:gdLst/>
            <a:ahLst/>
            <a:cxnLst/>
            <a:rect l="l" t="t" r="r" b="b"/>
            <a:pathLst>
              <a:path w="302259">
                <a:moveTo>
                  <a:pt x="0" y="0"/>
                </a:moveTo>
                <a:lnTo>
                  <a:pt x="3022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058025" y="604150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0" y="76199"/>
                </a:lnTo>
                <a:lnTo>
                  <a:pt x="76200" y="3809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9026" y="642937"/>
            <a:ext cx="7445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Varieties Released &amp; Registered so far</a:t>
            </a:r>
            <a:r>
              <a:rPr spc="10" dirty="0"/>
              <a:t> </a:t>
            </a:r>
            <a:r>
              <a:rPr spc="-5" dirty="0"/>
              <a:t>(22-02-2011)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1962" y="1119187"/>
          <a:ext cx="8223247" cy="5253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797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2512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Crops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181863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No. of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Registered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Released</a:t>
                      </a:r>
                      <a:r>
                        <a:rPr sz="14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Varieties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5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Punjab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Sindh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KPK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Balochistan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Islamabad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PVT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Pakistan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Wheat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35" dirty="0">
                          <a:latin typeface="Arial"/>
                          <a:cs typeface="Arial"/>
                        </a:rPr>
                        <a:t>118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Barley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Maize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Rice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Cotton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Sugarcane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Pulses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Oilseeds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Fodders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Vegetables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Fruits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Total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267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159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549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9239" y="73888"/>
            <a:ext cx="50653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SEED LAWS/ RULES </a:t>
            </a:r>
            <a:r>
              <a:rPr dirty="0"/>
              <a:t>IN</a:t>
            </a:r>
            <a:r>
              <a:rPr spc="-55" dirty="0"/>
              <a:t> </a:t>
            </a:r>
            <a:r>
              <a:rPr spc="-5" dirty="0"/>
              <a:t>PAKISTAN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14287" y="534987"/>
          <a:ext cx="9144000" cy="6092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575"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0015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Title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Act/Rule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7525" marR="483234" indent="2419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Date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otifi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Act,</a:t>
                      </a:r>
                      <a:r>
                        <a:rPr sz="16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1976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1976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Seed (Registration) Rules,</a:t>
                      </a:r>
                      <a:r>
                        <a:rPr sz="1600" b="1" spc="4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1987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1987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Amendments </a:t>
                      </a: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in Seed (Registration) Rules,</a:t>
                      </a:r>
                      <a:r>
                        <a:rPr sz="1600" b="1" spc="14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1987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5-6-2003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45"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Procedures, Directions and Seed Standards,</a:t>
                      </a:r>
                      <a:r>
                        <a:rPr sz="16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1988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1988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Pakistan Fruit Plants Certification Rules,</a:t>
                      </a:r>
                      <a:r>
                        <a:rPr sz="1600" b="1" spc="114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1998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28-2-1998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Amendment </a:t>
                      </a: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in Pakistan Fruit Plants Certification Rules,</a:t>
                      </a:r>
                      <a:r>
                        <a:rPr sz="1600" b="1" spc="190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1998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009999"/>
                          </a:solidFill>
                          <a:latin typeface="Arial"/>
                          <a:cs typeface="Arial"/>
                        </a:rPr>
                        <a:t>6-5-2003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(Truth-in-Labeling)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Rules,</a:t>
                      </a:r>
                      <a:r>
                        <a:rPr sz="16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1991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12-3-1991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Amendment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(Truth-in-Labeling)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Rules,</a:t>
                      </a:r>
                      <a:r>
                        <a:rPr sz="1600" b="1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1991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19-1-1998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Amendment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(Truth-in-Labeling)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Rules,</a:t>
                      </a:r>
                      <a:r>
                        <a:rPr sz="1600" b="1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1991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12-10-1993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863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Amendment </a:t>
                      </a: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Bill –</a:t>
                      </a:r>
                      <a:r>
                        <a:rPr sz="1600" b="1" spc="1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2009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Under</a:t>
                      </a:r>
                      <a:r>
                        <a:rPr sz="1600" b="1" spc="-1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process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265"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90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Plant Breeders Rights Bill -</a:t>
                      </a:r>
                      <a:r>
                        <a:rPr sz="1600" b="1" spc="6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2009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0055">
                        <a:lnSpc>
                          <a:spcPts val="1739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Under</a:t>
                      </a:r>
                      <a:r>
                        <a:rPr sz="1600" b="1" spc="-1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669900"/>
                          </a:solidFill>
                          <a:latin typeface="Arial"/>
                          <a:cs typeface="Arial"/>
                        </a:rPr>
                        <a:t>process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R="527685" algn="r">
                        <a:lnSpc>
                          <a:spcPts val="15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53119" y="193039"/>
            <a:ext cx="43053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spc="-5" dirty="0">
                <a:uFill>
                  <a:solidFill>
                    <a:srgbClr val="000000"/>
                  </a:solidFill>
                </a:uFill>
              </a:rPr>
              <a:t>SEED </a:t>
            </a:r>
            <a:r>
              <a:rPr sz="2000" u="heavy" dirty="0">
                <a:uFill>
                  <a:solidFill>
                    <a:srgbClr val="000000"/>
                  </a:solidFill>
                </a:uFill>
              </a:rPr>
              <a:t>(AMMENDMENT) BILL –</a:t>
            </a:r>
            <a:r>
              <a:rPr sz="2000" u="heavy" spc="-10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</a:rPr>
              <a:t>2009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2397239" y="487667"/>
            <a:ext cx="68580" cy="27940"/>
          </a:xfrm>
          <a:custGeom>
            <a:avLst/>
            <a:gdLst/>
            <a:ahLst/>
            <a:cxnLst/>
            <a:rect l="l" t="t" r="r" b="b"/>
            <a:pathLst>
              <a:path w="68580" h="27940">
                <a:moveTo>
                  <a:pt x="0" y="0"/>
                </a:moveTo>
                <a:lnTo>
                  <a:pt x="68580" y="0"/>
                </a:lnTo>
                <a:lnTo>
                  <a:pt x="68580" y="27432"/>
                </a:lnTo>
                <a:lnTo>
                  <a:pt x="0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33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832" y="919988"/>
            <a:ext cx="8487410" cy="42424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167005" indent="46990">
              <a:lnSpc>
                <a:spcPct val="91800"/>
              </a:lnSpc>
              <a:spcBef>
                <a:spcPts val="300"/>
              </a:spcBef>
            </a:pPr>
            <a:r>
              <a:rPr sz="2000" b="1" dirty="0">
                <a:solidFill>
                  <a:srgbClr val="FF33CC"/>
                </a:solidFill>
                <a:latin typeface="Arial"/>
                <a:cs typeface="Arial"/>
              </a:rPr>
              <a:t>To broaden scope of regulation business, enhance </a:t>
            </a:r>
            <a:r>
              <a:rPr sz="2000" b="1" spc="-5" dirty="0">
                <a:solidFill>
                  <a:srgbClr val="FF33CC"/>
                </a:solidFill>
                <a:latin typeface="Arial"/>
                <a:cs typeface="Arial"/>
              </a:rPr>
              <a:t>participation</a:t>
            </a:r>
            <a:r>
              <a:rPr sz="2000" b="1" spc="-160" dirty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33CC"/>
                </a:solidFill>
                <a:latin typeface="Arial"/>
                <a:cs typeface="Arial"/>
              </a:rPr>
              <a:t>and  </a:t>
            </a:r>
            <a:r>
              <a:rPr sz="2000" b="1" spc="-5" dirty="0">
                <a:solidFill>
                  <a:srgbClr val="FF33CC"/>
                </a:solidFill>
                <a:latin typeface="Arial"/>
                <a:cs typeface="Arial"/>
              </a:rPr>
              <a:t>investment </a:t>
            </a:r>
            <a:r>
              <a:rPr sz="2000" b="1" dirty="0">
                <a:solidFill>
                  <a:srgbClr val="FF33CC"/>
                </a:solidFill>
                <a:latin typeface="Arial"/>
                <a:cs typeface="Arial"/>
              </a:rPr>
              <a:t>of </a:t>
            </a:r>
            <a:r>
              <a:rPr sz="2000" b="1" spc="-5" dirty="0">
                <a:solidFill>
                  <a:srgbClr val="FF33CC"/>
                </a:solidFill>
                <a:latin typeface="Arial"/>
                <a:cs typeface="Arial"/>
              </a:rPr>
              <a:t>private </a:t>
            </a:r>
            <a:r>
              <a:rPr sz="2000" b="1" dirty="0">
                <a:solidFill>
                  <a:srgbClr val="FF33CC"/>
                </a:solidFill>
                <a:latin typeface="Arial"/>
                <a:cs typeface="Arial"/>
              </a:rPr>
              <a:t>sector </a:t>
            </a:r>
            <a:r>
              <a:rPr sz="2000" b="1" spc="-5" dirty="0">
                <a:solidFill>
                  <a:srgbClr val="FF33CC"/>
                </a:solidFill>
                <a:latin typeface="Arial"/>
                <a:cs typeface="Arial"/>
              </a:rPr>
              <a:t>in </a:t>
            </a:r>
            <a:r>
              <a:rPr sz="2000" b="1" dirty="0">
                <a:solidFill>
                  <a:srgbClr val="FF33CC"/>
                </a:solidFill>
                <a:latin typeface="Arial"/>
                <a:cs typeface="Arial"/>
              </a:rPr>
              <a:t>seed industry and safeguard farmers  interest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89560" indent="-276860">
              <a:lnSpc>
                <a:spcPct val="100000"/>
              </a:lnSpc>
              <a:buAutoNum type="arabicPeriod"/>
              <a:tabLst>
                <a:tab pos="291465" algn="l"/>
              </a:tabLst>
            </a:pPr>
            <a:r>
              <a:rPr sz="2000" b="1" spc="-5" dirty="0">
                <a:latin typeface="Arial"/>
                <a:cs typeface="Arial"/>
              </a:rPr>
              <a:t>Availability </a:t>
            </a:r>
            <a:r>
              <a:rPr sz="2000" b="1" dirty="0">
                <a:latin typeface="Arial"/>
                <a:cs typeface="Arial"/>
              </a:rPr>
              <a:t>of Pre-basic seed to the </a:t>
            </a:r>
            <a:r>
              <a:rPr sz="2000" b="1" spc="-5" dirty="0">
                <a:latin typeface="Arial"/>
                <a:cs typeface="Arial"/>
              </a:rPr>
              <a:t>private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sector</a:t>
            </a:r>
            <a:endParaRPr sz="2000">
              <a:latin typeface="Arial"/>
              <a:cs typeface="Arial"/>
            </a:endParaRPr>
          </a:p>
          <a:p>
            <a:pPr marL="28956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291465" algn="l"/>
              </a:tabLst>
            </a:pPr>
            <a:r>
              <a:rPr sz="2000" b="1" spc="-5" dirty="0">
                <a:latin typeface="Arial"/>
                <a:cs typeface="Arial"/>
              </a:rPr>
              <a:t>Establishing </a:t>
            </a:r>
            <a:r>
              <a:rPr sz="2000" b="1" dirty="0">
                <a:latin typeface="Arial"/>
                <a:cs typeface="Arial"/>
              </a:rPr>
              <a:t>Accredited Seed Testing Laboratories </a:t>
            </a:r>
            <a:r>
              <a:rPr sz="2000" b="1" spc="-5" dirty="0">
                <a:latin typeface="Arial"/>
                <a:cs typeface="Arial"/>
              </a:rPr>
              <a:t>in private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sector</a:t>
            </a:r>
            <a:endParaRPr sz="2000">
              <a:latin typeface="Arial"/>
              <a:cs typeface="Arial"/>
            </a:endParaRPr>
          </a:p>
          <a:p>
            <a:pPr marL="28956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291465" algn="l"/>
              </a:tabLst>
            </a:pPr>
            <a:r>
              <a:rPr sz="2000" b="1" dirty="0">
                <a:latin typeface="Arial"/>
                <a:cs typeface="Arial"/>
              </a:rPr>
              <a:t>Registration of Seed Companies/ Dealers and Processing</a:t>
            </a:r>
            <a:r>
              <a:rPr sz="2000" b="1" spc="-18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Plants</a:t>
            </a:r>
            <a:endParaRPr sz="2000">
              <a:latin typeface="Arial"/>
              <a:cs typeface="Arial"/>
            </a:endParaRPr>
          </a:p>
          <a:p>
            <a:pPr marL="28956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291465" algn="l"/>
              </a:tabLst>
            </a:pPr>
            <a:r>
              <a:rPr sz="2000" b="1" dirty="0">
                <a:latin typeface="Arial"/>
                <a:cs typeface="Arial"/>
              </a:rPr>
              <a:t>Enhancement of </a:t>
            </a:r>
            <a:r>
              <a:rPr sz="2000" b="1" spc="-5" dirty="0">
                <a:latin typeface="Arial"/>
                <a:cs typeface="Arial"/>
              </a:rPr>
              <a:t>penalties/fines </a:t>
            </a:r>
            <a:r>
              <a:rPr sz="2000" b="1" dirty="0">
                <a:latin typeface="Arial"/>
                <a:cs typeface="Arial"/>
              </a:rPr>
              <a:t>for </a:t>
            </a:r>
            <a:r>
              <a:rPr sz="2000" b="1" spc="-5" dirty="0">
                <a:latin typeface="Arial"/>
                <a:cs typeface="Arial"/>
              </a:rPr>
              <a:t>effective </a:t>
            </a:r>
            <a:r>
              <a:rPr sz="2000" b="1" dirty="0">
                <a:latin typeface="Arial"/>
                <a:cs typeface="Arial"/>
              </a:rPr>
              <a:t>seed act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enforcement</a:t>
            </a:r>
            <a:endParaRPr sz="2000">
              <a:latin typeface="Arial"/>
              <a:cs typeface="Arial"/>
            </a:endParaRPr>
          </a:p>
          <a:p>
            <a:pPr marL="289560" indent="-276860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291465" algn="l"/>
              </a:tabLst>
            </a:pPr>
            <a:r>
              <a:rPr sz="2000" b="1" dirty="0">
                <a:latin typeface="Arial"/>
                <a:cs typeface="Arial"/>
              </a:rPr>
              <a:t>Restriction on unapproved/banned </a:t>
            </a:r>
            <a:r>
              <a:rPr sz="2000" b="1" spc="-5" dirty="0">
                <a:latin typeface="Arial"/>
                <a:cs typeface="Arial"/>
              </a:rPr>
              <a:t>varieties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misbranding</a:t>
            </a:r>
            <a:endParaRPr sz="2000">
              <a:latin typeface="Arial"/>
              <a:cs typeface="Arial"/>
            </a:endParaRPr>
          </a:p>
          <a:p>
            <a:pPr marL="28956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291465" algn="l"/>
              </a:tabLst>
            </a:pPr>
            <a:r>
              <a:rPr sz="2000" b="1" dirty="0">
                <a:latin typeface="Arial"/>
                <a:cs typeface="Arial"/>
              </a:rPr>
              <a:t>Registration of the seed related Persons/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Organizations</a:t>
            </a:r>
            <a:endParaRPr sz="2000">
              <a:latin typeface="Arial"/>
              <a:cs typeface="Arial"/>
            </a:endParaRPr>
          </a:p>
          <a:p>
            <a:pPr marL="289560" marR="123189" indent="-276860">
              <a:lnSpc>
                <a:spcPct val="110000"/>
              </a:lnSpc>
              <a:buAutoNum type="arabicPeriod"/>
              <a:tabLst>
                <a:tab pos="291465" algn="l"/>
              </a:tabLst>
            </a:pPr>
            <a:r>
              <a:rPr sz="2000" b="1" spc="-5" dirty="0">
                <a:latin typeface="Arial"/>
                <a:cs typeface="Arial"/>
              </a:rPr>
              <a:t>Every </a:t>
            </a:r>
            <a:r>
              <a:rPr sz="2000" b="1" dirty="0">
                <a:latin typeface="Arial"/>
                <a:cs typeface="Arial"/>
              </a:rPr>
              <a:t>Seed Dealer </a:t>
            </a:r>
            <a:r>
              <a:rPr sz="2000" b="1" spc="-5" dirty="0">
                <a:latin typeface="Arial"/>
                <a:cs typeface="Arial"/>
              </a:rPr>
              <a:t>shall clearly display </a:t>
            </a:r>
            <a:r>
              <a:rPr sz="2000" b="1" dirty="0">
                <a:latin typeface="Arial"/>
                <a:cs typeface="Arial"/>
              </a:rPr>
              <a:t>at </a:t>
            </a:r>
            <a:r>
              <a:rPr sz="2000" b="1" spc="-5" dirty="0">
                <a:latin typeface="Arial"/>
                <a:cs typeface="Arial"/>
              </a:rPr>
              <a:t>his </a:t>
            </a:r>
            <a:r>
              <a:rPr sz="2000" b="1" dirty="0">
                <a:latin typeface="Arial"/>
                <a:cs typeface="Arial"/>
              </a:rPr>
              <a:t>place of business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  </a:t>
            </a:r>
            <a:r>
              <a:rPr sz="2000" b="1" spc="-5" dirty="0">
                <a:latin typeface="Arial"/>
                <a:cs typeface="Arial"/>
              </a:rPr>
              <a:t>sale </a:t>
            </a:r>
            <a:r>
              <a:rPr sz="2000" b="1" dirty="0">
                <a:latin typeface="Arial"/>
                <a:cs typeface="Arial"/>
              </a:rPr>
              <a:t>prices of different crop seeds </a:t>
            </a:r>
            <a:r>
              <a:rPr sz="2000" b="1" spc="-5" dirty="0">
                <a:latin typeface="Arial"/>
                <a:cs typeface="Arial"/>
              </a:rPr>
              <a:t>held </a:t>
            </a:r>
            <a:r>
              <a:rPr sz="2000" b="1" dirty="0">
                <a:latin typeface="Arial"/>
                <a:cs typeface="Arial"/>
              </a:rPr>
              <a:t>by </a:t>
            </a:r>
            <a:r>
              <a:rPr sz="2000" b="1" spc="-5" dirty="0">
                <a:latin typeface="Arial"/>
                <a:cs typeface="Arial"/>
              </a:rPr>
              <a:t>him including </a:t>
            </a:r>
            <a:r>
              <a:rPr sz="2000" b="1" dirty="0">
                <a:latin typeface="Arial"/>
                <a:cs typeface="Arial"/>
              </a:rPr>
              <a:t>the  opening and </a:t>
            </a:r>
            <a:r>
              <a:rPr sz="2000" b="1" spc="-5" dirty="0">
                <a:latin typeface="Arial"/>
                <a:cs typeface="Arial"/>
              </a:rPr>
              <a:t>closing </a:t>
            </a:r>
            <a:r>
              <a:rPr sz="2000" b="1" dirty="0">
                <a:latin typeface="Arial"/>
                <a:cs typeface="Arial"/>
              </a:rPr>
              <a:t>stocks on a </a:t>
            </a:r>
            <a:r>
              <a:rPr sz="2000" b="1" spc="-5" dirty="0">
                <a:latin typeface="Arial"/>
                <a:cs typeface="Arial"/>
              </a:rPr>
              <a:t>daily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basis.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1703" y="0"/>
            <a:ext cx="5559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PLANT BREEDERS RIGHT BILL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-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</a:rPr>
              <a:t>2009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27" y="787387"/>
            <a:ext cx="8987155" cy="371411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69265" marR="6350" indent="-456565">
              <a:lnSpc>
                <a:spcPts val="2160"/>
              </a:lnSpc>
              <a:spcBef>
                <a:spcPts val="3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b="1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encourage plant </a:t>
            </a:r>
            <a:r>
              <a:rPr sz="2000" b="1" dirty="0">
                <a:latin typeface="Arial"/>
                <a:cs typeface="Arial"/>
              </a:rPr>
              <a:t>breeders/ </a:t>
            </a:r>
            <a:r>
              <a:rPr sz="2000" b="1" spc="-5" dirty="0">
                <a:latin typeface="Arial"/>
                <a:cs typeface="Arial"/>
              </a:rPr>
              <a:t>seed organizations/multinational seed  </a:t>
            </a:r>
            <a:r>
              <a:rPr sz="2000" b="1" dirty="0">
                <a:latin typeface="Arial"/>
                <a:cs typeface="Arial"/>
              </a:rPr>
              <a:t>companies to </a:t>
            </a:r>
            <a:r>
              <a:rPr sz="2000" b="1" spc="-5" dirty="0">
                <a:latin typeface="Arial"/>
                <a:cs typeface="Arial"/>
              </a:rPr>
              <a:t>invest in </a:t>
            </a:r>
            <a:r>
              <a:rPr sz="2000" b="1" dirty="0">
                <a:latin typeface="Arial"/>
                <a:cs typeface="Arial"/>
              </a:rPr>
              <a:t>research and plant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breeding</a:t>
            </a:r>
            <a:endParaRPr sz="2000">
              <a:latin typeface="Arial"/>
              <a:cs typeface="Arial"/>
            </a:endParaRPr>
          </a:p>
          <a:p>
            <a:pPr marL="469900" marR="5080" indent="-457200">
              <a:lnSpc>
                <a:spcPts val="216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  <a:tab pos="2376170" algn="l"/>
                <a:tab pos="2926715" algn="l"/>
                <a:tab pos="4252595" algn="l"/>
                <a:tab pos="5590540" algn="l"/>
                <a:tab pos="6139180" algn="l"/>
                <a:tab pos="7041515" algn="l"/>
                <a:tab pos="8521065" algn="l"/>
              </a:tabLst>
            </a:pPr>
            <a:r>
              <a:rPr sz="2000" b="1" dirty="0">
                <a:latin typeface="Arial"/>
                <a:cs typeface="Arial"/>
              </a:rPr>
              <a:t>De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op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10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t	of	sup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or	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ar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et</a:t>
            </a:r>
            <a:r>
              <a:rPr sz="2000" b="1" spc="-2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es	of	f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2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d,	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egeta</a:t>
            </a:r>
            <a:r>
              <a:rPr sz="2000" b="1" spc="-15" dirty="0">
                <a:latin typeface="Arial"/>
                <a:cs typeface="Arial"/>
              </a:rPr>
              <a:t>b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e	and  </a:t>
            </a:r>
            <a:r>
              <a:rPr sz="2000" b="1" spc="-5" dirty="0">
                <a:latin typeface="Arial"/>
                <a:cs typeface="Arial"/>
              </a:rPr>
              <a:t>ornamental/horticultural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crops</a:t>
            </a:r>
            <a:endParaRPr sz="2000">
              <a:latin typeface="Arial"/>
              <a:cs typeface="Arial"/>
            </a:endParaRPr>
          </a:p>
          <a:p>
            <a:pPr marL="469900" marR="5080" indent="-457200">
              <a:lnSpc>
                <a:spcPts val="2160"/>
              </a:lnSpc>
              <a:spcBef>
                <a:spcPts val="480"/>
              </a:spcBef>
              <a:buAutoNum type="arabicPeriod"/>
              <a:tabLst>
                <a:tab pos="469900" algn="l"/>
                <a:tab pos="470534" algn="l"/>
                <a:tab pos="1532255" algn="l"/>
                <a:tab pos="3118485" algn="l"/>
                <a:tab pos="3602990" algn="l"/>
                <a:tab pos="4565015" algn="l"/>
                <a:tab pos="6277610" algn="l"/>
                <a:tab pos="6649720" algn="l"/>
                <a:tab pos="7544434" algn="l"/>
                <a:tab pos="8141334" algn="l"/>
              </a:tabLst>
            </a:pPr>
            <a:r>
              <a:rPr sz="2000" b="1" dirty="0">
                <a:latin typeface="Arial"/>
                <a:cs typeface="Arial"/>
              </a:rPr>
              <a:t>Hea</a:t>
            </a:r>
            <a:r>
              <a:rPr sz="2000" b="1" spc="-2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10" dirty="0">
                <a:latin typeface="Arial"/>
                <a:cs typeface="Arial"/>
              </a:rPr>
              <a:t>h</a:t>
            </a:r>
            <a:r>
              <a:rPr sz="2000" b="1" dirty="0">
                <a:latin typeface="Arial"/>
                <a:cs typeface="Arial"/>
              </a:rPr>
              <a:t>y	c</a:t>
            </a:r>
            <a:r>
              <a:rPr sz="2000" b="1" spc="10" dirty="0">
                <a:latin typeface="Arial"/>
                <a:cs typeface="Arial"/>
              </a:rPr>
              <a:t>o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pet</a:t>
            </a:r>
            <a:r>
              <a:rPr sz="2000" b="1" spc="-2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on	f</a:t>
            </a:r>
            <a:r>
              <a:rPr sz="2000" b="1" spc="-15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r	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ar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1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y	de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op</a:t>
            </a:r>
            <a:r>
              <a:rPr sz="2000" b="1" spc="-10" dirty="0">
                <a:latin typeface="Arial"/>
                <a:cs typeface="Arial"/>
              </a:rPr>
              <a:t>m</a:t>
            </a:r>
            <a:r>
              <a:rPr sz="2000" b="1" dirty="0">
                <a:latin typeface="Arial"/>
                <a:cs typeface="Arial"/>
              </a:rPr>
              <a:t>ent	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n	pub</a:t>
            </a:r>
            <a:r>
              <a:rPr sz="2000" b="1" spc="-10" dirty="0">
                <a:latin typeface="Arial"/>
                <a:cs typeface="Arial"/>
              </a:rPr>
              <a:t>li</a:t>
            </a:r>
            <a:r>
              <a:rPr sz="2000" b="1" dirty="0">
                <a:latin typeface="Arial"/>
                <a:cs typeface="Arial"/>
              </a:rPr>
              <a:t>c	a</a:t>
            </a:r>
            <a:r>
              <a:rPr sz="2000" b="1" spc="-15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d	pr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ate  sector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facilitate </a:t>
            </a:r>
            <a:r>
              <a:rPr sz="2000" b="1" dirty="0">
                <a:latin typeface="Arial"/>
                <a:cs typeface="Arial"/>
              </a:rPr>
              <a:t>an access to protected foreign</a:t>
            </a:r>
            <a:r>
              <a:rPr sz="2000" b="1" spc="-19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varieties</a:t>
            </a:r>
            <a:endParaRPr sz="20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Protection of </a:t>
            </a:r>
            <a:r>
              <a:rPr sz="2000" b="1" spc="-5" dirty="0">
                <a:latin typeface="Arial"/>
                <a:cs typeface="Arial"/>
              </a:rPr>
              <a:t>local varieties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abroad</a:t>
            </a:r>
            <a:endParaRPr sz="2000">
              <a:latin typeface="Arial"/>
              <a:cs typeface="Arial"/>
            </a:endParaRPr>
          </a:p>
          <a:p>
            <a:pPr marL="469265" marR="5080" indent="-456565" algn="just">
              <a:lnSpc>
                <a:spcPts val="2160"/>
              </a:lnSpc>
              <a:spcBef>
                <a:spcPts val="509"/>
              </a:spcBef>
              <a:buAutoNum type="arabicPeriod"/>
              <a:tabLst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Encourage </a:t>
            </a:r>
            <a:r>
              <a:rPr sz="2000" b="1" spc="-5" dirty="0">
                <a:latin typeface="Arial"/>
                <a:cs typeface="Arial"/>
              </a:rPr>
              <a:t>state plant breeders through financial incentives </a:t>
            </a:r>
            <a:r>
              <a:rPr sz="2000" b="1" dirty="0">
                <a:latin typeface="Arial"/>
                <a:cs typeface="Arial"/>
              </a:rPr>
              <a:t>as </a:t>
            </a:r>
            <a:r>
              <a:rPr sz="2000" b="1" spc="-5" dirty="0">
                <a:latin typeface="Arial"/>
                <a:cs typeface="Arial"/>
              </a:rPr>
              <a:t>royalty  </a:t>
            </a:r>
            <a:r>
              <a:rPr sz="2000" b="1" dirty="0">
                <a:latin typeface="Arial"/>
                <a:cs typeface="Arial"/>
              </a:rPr>
              <a:t>on </a:t>
            </a:r>
            <a:r>
              <a:rPr sz="2000" b="1" spc="-5" dirty="0">
                <a:latin typeface="Arial"/>
                <a:cs typeface="Arial"/>
              </a:rPr>
              <a:t>their protected varieties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revenue </a:t>
            </a:r>
            <a:r>
              <a:rPr sz="2000" b="1" dirty="0">
                <a:latin typeface="Arial"/>
                <a:cs typeface="Arial"/>
              </a:rPr>
              <a:t>generation </a:t>
            </a:r>
            <a:r>
              <a:rPr sz="2000" b="1" spc="-5" dirty="0">
                <a:latin typeface="Arial"/>
                <a:cs typeface="Arial"/>
              </a:rPr>
              <a:t>for </a:t>
            </a:r>
            <a:r>
              <a:rPr sz="2000" b="1" dirty="0">
                <a:latin typeface="Arial"/>
                <a:cs typeface="Arial"/>
              </a:rPr>
              <a:t>research  </a:t>
            </a:r>
            <a:r>
              <a:rPr sz="2000" b="1" spc="-5" dirty="0">
                <a:latin typeface="Arial"/>
                <a:cs typeface="Arial"/>
              </a:rPr>
              <a:t>institutes</a:t>
            </a:r>
            <a:endParaRPr sz="20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21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000" b="1" spc="-5" dirty="0">
                <a:latin typeface="Arial"/>
                <a:cs typeface="Arial"/>
              </a:rPr>
              <a:t>Discipline in </a:t>
            </a:r>
            <a:r>
              <a:rPr sz="2000" b="1" dirty="0">
                <a:latin typeface="Arial"/>
                <a:cs typeface="Arial"/>
              </a:rPr>
              <a:t>seed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industry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17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6231" y="0"/>
            <a:ext cx="801306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91840" marR="5080" indent="-327977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NUMBER </a:t>
            </a:r>
            <a:r>
              <a:rPr sz="2200" spc="-10" dirty="0">
                <a:latin typeface="Times New Roman"/>
                <a:cs typeface="Times New Roman"/>
              </a:rPr>
              <a:t>OF </a:t>
            </a:r>
            <a:r>
              <a:rPr sz="2200" spc="-5" dirty="0">
                <a:latin typeface="Times New Roman"/>
                <a:cs typeface="Times New Roman"/>
              </a:rPr>
              <a:t>REGISTERED SEED </a:t>
            </a:r>
            <a:r>
              <a:rPr sz="2200" spc="-25" dirty="0">
                <a:latin typeface="Times New Roman"/>
                <a:cs typeface="Times New Roman"/>
              </a:rPr>
              <a:t>COMPANIES </a:t>
            </a:r>
            <a:r>
              <a:rPr sz="2200" spc="-10" dirty="0">
                <a:latin typeface="Times New Roman"/>
                <a:cs typeface="Times New Roman"/>
              </a:rPr>
              <a:t>IN </a:t>
            </a:r>
            <a:r>
              <a:rPr sz="2200" spc="-50" dirty="0">
                <a:latin typeface="Times New Roman"/>
                <a:cs typeface="Times New Roman"/>
              </a:rPr>
              <a:t>PAKISTAN  </a:t>
            </a:r>
            <a:r>
              <a:rPr sz="2200" spc="-10" dirty="0">
                <a:latin typeface="Times New Roman"/>
                <a:cs typeface="Times New Roman"/>
              </a:rPr>
              <a:t>(1980-2011)</a:t>
            </a:r>
            <a:endParaRPr sz="2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7500" y="830262"/>
          <a:ext cx="7995918" cy="4994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0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0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084"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Category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Punjab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100" b="1" spc="-5" dirty="0">
                          <a:latin typeface="Times New Roman"/>
                          <a:cs typeface="Times New Roman"/>
                        </a:rPr>
                        <a:t>Sindh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5" dirty="0">
                          <a:latin typeface="Arial"/>
                          <a:cs typeface="Arial"/>
                        </a:rPr>
                        <a:t>KPK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spc="-5" dirty="0">
                          <a:latin typeface="Arial"/>
                          <a:cs typeface="Arial"/>
                        </a:rPr>
                        <a:t>G.B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B.tan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1209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100" b="1" spc="-19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1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1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100" b="1" spc="5" dirty="0">
                          <a:latin typeface="Times New Roman"/>
                          <a:cs typeface="Times New Roman"/>
                        </a:rPr>
                        <a:t>al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Public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Sector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645">
                <a:tc>
                  <a:txBody>
                    <a:bodyPr/>
                    <a:lstStyle/>
                    <a:p>
                      <a:pPr marL="97155" marR="8324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Private</a:t>
                      </a:r>
                      <a:r>
                        <a:rPr sz="22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– 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National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600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91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20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720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 marL="97790" marR="1536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Private – 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Multin</a:t>
                      </a:r>
                      <a:r>
                        <a:rPr sz="22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22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2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ls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45" dirty="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sz="2200" b="1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Active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dirty="0">
                          <a:latin typeface="Times New Roman"/>
                          <a:cs typeface="Times New Roman"/>
                        </a:rPr>
                        <a:t>605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93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21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08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729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 marL="4248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Cancelled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129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14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07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05104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150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200" b="1" spc="-5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734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107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28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2200" b="1" spc="-5" dirty="0">
                          <a:latin typeface="Arial"/>
                          <a:cs typeface="Arial"/>
                        </a:rPr>
                        <a:t>08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R="205104" algn="r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Arial"/>
                          <a:cs typeface="Arial"/>
                        </a:rPr>
                        <a:t>879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8719" y="6206363"/>
            <a:ext cx="594360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b="1" spc="-5" dirty="0">
                <a:latin typeface="Arial"/>
                <a:cs typeface="Arial"/>
              </a:rPr>
              <a:t>* </a:t>
            </a:r>
            <a:r>
              <a:rPr sz="1600" b="1" spc="-5" dirty="0">
                <a:latin typeface="Arial"/>
                <a:cs typeface="Arial"/>
              </a:rPr>
              <a:t>Multinationals : Monsanto, </a:t>
            </a:r>
            <a:r>
              <a:rPr sz="1600" b="1" spc="-15" dirty="0">
                <a:latin typeface="Arial"/>
                <a:cs typeface="Arial"/>
              </a:rPr>
              <a:t>Pioneer, </a:t>
            </a:r>
            <a:r>
              <a:rPr sz="1600" b="1" spc="-5" dirty="0">
                <a:latin typeface="Arial"/>
                <a:cs typeface="Arial"/>
              </a:rPr>
              <a:t>ICI, </a:t>
            </a:r>
            <a:r>
              <a:rPr sz="1600" b="1" spc="-10" dirty="0">
                <a:latin typeface="Arial"/>
                <a:cs typeface="Arial"/>
              </a:rPr>
              <a:t>Syngenta </a:t>
            </a:r>
            <a:r>
              <a:rPr sz="1600" b="1" spc="-5" dirty="0">
                <a:latin typeface="Arial"/>
                <a:cs typeface="Arial"/>
              </a:rPr>
              <a:t>and</a:t>
            </a:r>
            <a:r>
              <a:rPr sz="1600" b="1" spc="17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Bayer</a:t>
            </a:r>
            <a:endParaRPr sz="1600">
              <a:latin typeface="Arial"/>
              <a:cs typeface="Arial"/>
            </a:endParaRPr>
          </a:p>
          <a:p>
            <a:pPr marL="67310">
              <a:lnSpc>
                <a:spcPct val="100000"/>
              </a:lnSpc>
              <a:tabLst>
                <a:tab pos="1951989" algn="l"/>
              </a:tabLst>
            </a:pPr>
            <a:r>
              <a:rPr sz="1600" b="1" i="1" spc="-5" dirty="0">
                <a:latin typeface="Arial"/>
                <a:cs typeface="Arial"/>
              </a:rPr>
              <a:t>Source:</a:t>
            </a:r>
            <a:r>
              <a:rPr sz="1600" b="1" i="1" spc="20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FSC&amp;RD,	Islamabad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0" y="0"/>
          <a:ext cx="8994136" cy="6847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4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3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8780">
                <a:tc gridSpan="7">
                  <a:txBody>
                    <a:bodyPr/>
                    <a:lstStyle/>
                    <a:p>
                      <a:pPr marL="178371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3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2000" b="1" spc="-25" dirty="0">
                          <a:latin typeface="Arial"/>
                          <a:cs typeface="Arial"/>
                        </a:rPr>
                        <a:t>AVAILABILITY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20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2007-08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20">
                <a:tc rowSpan="2">
                  <a:txBody>
                    <a:bodyPr/>
                    <a:lstStyle/>
                    <a:p>
                      <a:pPr marL="2197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Crop/Seed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3505" marR="787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me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nt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(MT)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8992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Availability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(MT)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Public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Private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968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Local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Imported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0" dirty="0">
                          <a:latin typeface="Arial"/>
                          <a:cs typeface="Arial"/>
                        </a:rPr>
                        <a:t>Total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Wheat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1044964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55534.0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5.31%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135099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12.92%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190634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18.23%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190634.94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18.3%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Paddy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39,660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2371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5.97%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9969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25.14%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12340.00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31.11%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1528.37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3.85%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13868.37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34.0%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Maize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30,036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214.00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465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0.71%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3072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10.23%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3286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10.94%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6499.22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131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21.64%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9785.22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667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32.57</a:t>
                      </a:r>
                      <a:r>
                        <a:rPr sz="1400" b="1" spc="-12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Cotton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40,000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3035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7.58%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26656.20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66.64%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29691.2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74.22%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29691.2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74.22%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Pulses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48346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591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1.22%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60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749.16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0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1.54%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1340.16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2.76%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1340.16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168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2.76</a:t>
                      </a:r>
                      <a:r>
                        <a:rPr sz="1400" b="1" spc="-4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Oilseeds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16041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190.9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1.19%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0.37%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250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1.56%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1653.39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131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10.30%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1903.93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11.86%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Fodders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70000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49.41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08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99.41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0.14%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9932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13.56%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10131.41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14.47%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Vegetables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5500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239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794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4.34%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534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9.70%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773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14.05%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5886.0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413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107.07%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6659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121.07%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Potato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311500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251.35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150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79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401.35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1275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0.13%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4889.56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1.56%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5290.90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1.69%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93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400" b="1" spc="-40" dirty="0">
                          <a:latin typeface="Arial"/>
                          <a:cs typeface="Arial"/>
                        </a:rPr>
                        <a:t>TOTAL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1614296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62476.25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3.87%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3876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176338.77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3782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10.92</a:t>
                      </a:r>
                      <a:r>
                        <a:rPr sz="1400" b="1" spc="-4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0029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238874.92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3909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14.79</a:t>
                      </a:r>
                      <a:r>
                        <a:rPr sz="14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901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30388.42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8925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1.88</a:t>
                      </a:r>
                      <a:r>
                        <a:rPr sz="1400" b="1" spc="-4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spc="-145" dirty="0">
                          <a:latin typeface="Arial"/>
                          <a:cs typeface="Arial"/>
                        </a:rPr>
                        <a:t>26930</a:t>
                      </a:r>
                      <a:r>
                        <a:rPr sz="2100" spc="-217" baseline="992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spc="-14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2100" spc="-217" baseline="992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b="1" spc="-145" dirty="0">
                          <a:latin typeface="Arial"/>
                          <a:cs typeface="Arial"/>
                        </a:rPr>
                        <a:t>.28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16.68%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19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0"/>
          <a:ext cx="8997949" cy="6863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1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620">
                <a:tc gridSpan="7">
                  <a:txBody>
                    <a:bodyPr/>
                    <a:lstStyle/>
                    <a:p>
                      <a:pPr marL="178371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3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2000" b="1" spc="-25" dirty="0">
                          <a:latin typeface="Arial"/>
                          <a:cs typeface="Arial"/>
                        </a:rPr>
                        <a:t>AVAILABILITY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20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2008-09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4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Crop/Seed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46050" marR="123825" indent="2540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me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nt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(MT)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9259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Availability</a:t>
                      </a:r>
                      <a:r>
                        <a:rPr sz="16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(MT)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Public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2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Private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794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Local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Imported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9539" marR="116839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30" dirty="0">
                          <a:latin typeface="Arial"/>
                          <a:cs typeface="Arial"/>
                        </a:rPr>
                        <a:t>Total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cal+I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p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Wheat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1085520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57,704.67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5.59%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435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157595.27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ts val="1435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15.25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215,299.94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20.84%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352425" algn="l"/>
                        </a:tabLst>
                      </a:pP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215,299.94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20.84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Paddy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36,960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6,643.52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17.97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24101.92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65.21%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30745.4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83.18%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932.73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2.52</a:t>
                      </a:r>
                      <a:r>
                        <a:rPr sz="1200" b="1" spc="-1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435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31,678.17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6525">
                        <a:lnSpc>
                          <a:spcPts val="1435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85.70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Maize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30,036.00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253.28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8542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0.84</a:t>
                      </a:r>
                      <a:r>
                        <a:rPr sz="1200" b="1" spc="-2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1625.097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5.41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1878.37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6.25%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10,259.62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34.16%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12137.99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40.61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Cotton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40,000.00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1,898.44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4.75%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435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16746.67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ts val="143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41.87%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18645.11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46.61%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438150" algn="l"/>
                        </a:tabLst>
                      </a:pP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18,645.11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46.61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Pulses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48,612.74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1,080.47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2.22</a:t>
                      </a:r>
                      <a:r>
                        <a:rPr sz="1200" b="1" spc="-2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284.75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90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0.59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1365.22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2.81%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38150" algn="l"/>
                        </a:tabLst>
                      </a:pP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1,365.22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2.81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Oil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16041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291.10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8.56</a:t>
                      </a:r>
                      <a:r>
                        <a:rPr sz="1200" b="1" spc="-1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170.00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5.00</a:t>
                      </a:r>
                      <a:r>
                        <a:rPr sz="1200" b="1" spc="-1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461.10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13.56%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1,562.88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45.96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2,023.98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65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59.52</a:t>
                      </a:r>
                      <a:r>
                        <a:rPr sz="1200" b="1" spc="-10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Fodders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70000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9.20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0.02</a:t>
                      </a:r>
                      <a:r>
                        <a:rPr sz="1200" b="1" spc="-2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268605" algn="l"/>
                        </a:tabLst>
                      </a:pP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9.20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9,221.20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77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13.17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9230.4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13.19%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Vegetables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5500.00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25" dirty="0">
                          <a:latin typeface="Arial"/>
                          <a:cs typeface="Arial"/>
                        </a:rPr>
                        <a:t>111.00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2.01</a:t>
                      </a:r>
                      <a:r>
                        <a:rPr sz="1200" b="1" spc="-1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1536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27.92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1647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29.94</a:t>
                      </a:r>
                      <a:r>
                        <a:rPr sz="1200" b="1" spc="-5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2,674.27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48.61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4321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78.56</a:t>
                      </a:r>
                      <a:r>
                        <a:rPr sz="1200" b="1" spc="-5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Potato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372,725.00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378.75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0.10</a:t>
                      </a:r>
                      <a:r>
                        <a:rPr sz="1200" b="1" spc="-1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12.00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0.00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390.75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0.10%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5,150.60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1.38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5,541.35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1.49</a:t>
                      </a:r>
                      <a:r>
                        <a:rPr sz="1200" b="1" spc="-3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863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40" dirty="0">
                          <a:latin typeface="Arial"/>
                          <a:cs typeface="Arial"/>
                        </a:rPr>
                        <a:t>TOTAL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1705394.00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6837043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16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4.25%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202071.17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9685" algn="ctr">
                        <a:lnSpc>
                          <a:spcPts val="16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12.571%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270441.57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6510" algn="ctr">
                        <a:lnSpc>
                          <a:spcPts val="1600"/>
                        </a:lnSpc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15.86%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29800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300241.57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76225">
                        <a:lnSpc>
                          <a:spcPts val="1600"/>
                        </a:lnSpc>
                      </a:pPr>
                      <a:r>
                        <a:rPr sz="1400" b="1" spc="-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(17.60%)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7971" y="46456"/>
            <a:ext cx="7066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/>
              <a:t>HISTORICAL BACKGROUND </a:t>
            </a:r>
            <a:r>
              <a:rPr sz="1800" dirty="0"/>
              <a:t>OF </a:t>
            </a:r>
            <a:r>
              <a:rPr sz="1800" spc="-5" dirty="0"/>
              <a:t>SEED INDUSTRY </a:t>
            </a:r>
            <a:r>
              <a:rPr sz="1800" dirty="0"/>
              <a:t>OF</a:t>
            </a:r>
            <a:r>
              <a:rPr sz="1800" spc="110" dirty="0"/>
              <a:t> </a:t>
            </a:r>
            <a:r>
              <a:rPr sz="1800" spc="-10" dirty="0"/>
              <a:t>PAKISTAN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3175" y="542925"/>
            <a:ext cx="0" cy="6315075"/>
          </a:xfrm>
          <a:custGeom>
            <a:avLst/>
            <a:gdLst/>
            <a:ahLst/>
            <a:cxnLst/>
            <a:rect l="l" t="t" r="r" b="b"/>
            <a:pathLst>
              <a:path h="6315075">
                <a:moveTo>
                  <a:pt x="0" y="0"/>
                </a:moveTo>
                <a:lnTo>
                  <a:pt x="0" y="631507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0825" y="542925"/>
            <a:ext cx="0" cy="6315075"/>
          </a:xfrm>
          <a:custGeom>
            <a:avLst/>
            <a:gdLst/>
            <a:ahLst/>
            <a:cxnLst/>
            <a:rect l="l" t="t" r="r" b="b"/>
            <a:pathLst>
              <a:path h="6315075">
                <a:moveTo>
                  <a:pt x="0" y="0"/>
                </a:moveTo>
                <a:lnTo>
                  <a:pt x="0" y="631507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4927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54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719" y="577710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0031" y="577710"/>
            <a:ext cx="673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1947-1961 – No independent seed production and distribution</a:t>
            </a:r>
            <a:r>
              <a:rPr sz="1600" b="1" spc="11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system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19" y="1162926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0031" y="1162926"/>
            <a:ext cx="768159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1961 – F&amp;A Commission - </a:t>
            </a:r>
            <a:r>
              <a:rPr sz="1600" b="1" spc="-10" dirty="0">
                <a:latin typeface="Arial"/>
                <a:cs typeface="Arial"/>
              </a:rPr>
              <a:t>West </a:t>
            </a:r>
            <a:r>
              <a:rPr sz="1600" b="1" spc="-5" dirty="0">
                <a:latin typeface="Arial"/>
                <a:cs typeface="Arial"/>
              </a:rPr>
              <a:t>Pakistan </a:t>
            </a:r>
            <a:r>
              <a:rPr sz="1600" b="1" spc="-10" dirty="0">
                <a:latin typeface="Arial"/>
                <a:cs typeface="Arial"/>
              </a:rPr>
              <a:t>Agricultural Development </a:t>
            </a:r>
            <a:r>
              <a:rPr sz="1600" b="1" spc="-5" dirty="0">
                <a:latin typeface="Arial"/>
                <a:cs typeface="Arial"/>
              </a:rPr>
              <a:t>Corporation  </a:t>
            </a:r>
            <a:r>
              <a:rPr sz="1600" b="1" spc="-30" dirty="0">
                <a:latin typeface="Arial"/>
                <a:cs typeface="Arial"/>
              </a:rPr>
              <a:t>(WPADC) </a:t>
            </a:r>
            <a:r>
              <a:rPr sz="1600" b="1" spc="10" dirty="0">
                <a:latin typeface="Arial"/>
                <a:cs typeface="Arial"/>
              </a:rPr>
              <a:t>was </a:t>
            </a:r>
            <a:r>
              <a:rPr sz="1600" b="1" spc="-5" dirty="0">
                <a:latin typeface="Arial"/>
                <a:cs typeface="Arial"/>
              </a:rPr>
              <a:t>created </a:t>
            </a:r>
            <a:r>
              <a:rPr sz="1600" b="1" spc="-10" dirty="0">
                <a:latin typeface="Arial"/>
                <a:cs typeface="Arial"/>
              </a:rPr>
              <a:t>for </a:t>
            </a:r>
            <a:r>
              <a:rPr sz="1600" b="1" spc="-5" dirty="0">
                <a:latin typeface="Arial"/>
                <a:cs typeface="Arial"/>
              </a:rPr>
              <a:t>procurement and distribution of</a:t>
            </a:r>
            <a:r>
              <a:rPr sz="1600" b="1" spc="1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seeds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19" y="1991982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031" y="1991982"/>
            <a:ext cx="2395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1972 - </a:t>
            </a:r>
            <a:r>
              <a:rPr sz="1600" b="1" spc="-40" dirty="0">
                <a:latin typeface="Arial"/>
                <a:cs typeface="Arial"/>
              </a:rPr>
              <a:t>WPADC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dissolved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719" y="2577198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719" y="3198990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9972" y="2529363"/>
            <a:ext cx="7739380" cy="14262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600" b="1" spc="-10" dirty="0">
                <a:latin typeface="Arial"/>
                <a:cs typeface="Arial"/>
              </a:rPr>
              <a:t>Provincial Govt. </a:t>
            </a:r>
            <a:r>
              <a:rPr sz="1600" b="1" spc="-5" dirty="0">
                <a:latin typeface="Arial"/>
                <a:cs typeface="Arial"/>
              </a:rPr>
              <a:t>- Seed </a:t>
            </a:r>
            <a:r>
              <a:rPr sz="1600" b="1" spc="-10" dirty="0">
                <a:latin typeface="Arial"/>
                <a:cs typeface="Arial"/>
              </a:rPr>
              <a:t>production, </a:t>
            </a:r>
            <a:r>
              <a:rPr sz="1600" b="1" spc="-5" dirty="0">
                <a:latin typeface="Arial"/>
                <a:cs typeface="Arial"/>
              </a:rPr>
              <a:t>multiplication, procurement and</a:t>
            </a:r>
            <a:r>
              <a:rPr sz="1600" b="1" spc="3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distribution</a:t>
            </a:r>
            <a:endParaRPr sz="1600">
              <a:latin typeface="Arial"/>
              <a:cs typeface="Arial"/>
            </a:endParaRPr>
          </a:p>
          <a:p>
            <a:pPr marL="60960" algn="ctr">
              <a:lnSpc>
                <a:spcPct val="100000"/>
              </a:lnSpc>
              <a:spcBef>
                <a:spcPts val="425"/>
              </a:spcBef>
            </a:pP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Seed 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Act,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1976</a:t>
            </a:r>
            <a:endParaRPr sz="1800">
              <a:latin typeface="Arial"/>
              <a:cs typeface="Arial"/>
            </a:endParaRPr>
          </a:p>
          <a:p>
            <a:pPr marL="12700" marR="60960">
              <a:lnSpc>
                <a:spcPct val="100000"/>
              </a:lnSpc>
              <a:spcBef>
                <a:spcPts val="390"/>
              </a:spcBef>
            </a:pPr>
            <a:r>
              <a:rPr sz="1600" b="1" spc="-10" dirty="0">
                <a:latin typeface="Arial"/>
                <a:cs typeface="Arial"/>
              </a:rPr>
              <a:t>Government </a:t>
            </a:r>
            <a:r>
              <a:rPr sz="1600" b="1" spc="-5" dirty="0">
                <a:latin typeface="Arial"/>
                <a:cs typeface="Arial"/>
              </a:rPr>
              <a:t>of Pakistan initiated “Seed Industry </a:t>
            </a:r>
            <a:r>
              <a:rPr sz="1600" b="1" spc="-10" dirty="0">
                <a:latin typeface="Arial"/>
                <a:cs typeface="Arial"/>
              </a:rPr>
              <a:t>Development </a:t>
            </a:r>
            <a:r>
              <a:rPr sz="1600" b="1" spc="-5" dirty="0">
                <a:latin typeface="Arial"/>
                <a:cs typeface="Arial"/>
              </a:rPr>
              <a:t>Project” on </a:t>
            </a:r>
            <a:r>
              <a:rPr sz="1600" b="1" spc="-10" dirty="0">
                <a:latin typeface="Arial"/>
                <a:cs typeface="Arial"/>
              </a:rPr>
              <a:t>the  </a:t>
            </a:r>
            <a:r>
              <a:rPr sz="1600" b="1" spc="-5" dirty="0">
                <a:latin typeface="Arial"/>
                <a:cs typeface="Arial"/>
              </a:rPr>
              <a:t>recommendation of </a:t>
            </a:r>
            <a:r>
              <a:rPr sz="1600" b="1" spc="-10" dirty="0">
                <a:latin typeface="Arial"/>
                <a:cs typeface="Arial"/>
              </a:rPr>
              <a:t>World </a:t>
            </a:r>
            <a:r>
              <a:rPr sz="1600" b="1" spc="-5" dirty="0">
                <a:latin typeface="Arial"/>
                <a:cs typeface="Arial"/>
              </a:rPr>
              <a:t>Bank </a:t>
            </a:r>
            <a:r>
              <a:rPr sz="1600" b="1" spc="-10" dirty="0">
                <a:latin typeface="Arial"/>
                <a:cs typeface="Arial"/>
              </a:rPr>
              <a:t>Appraisal Mission’s </a:t>
            </a:r>
            <a:r>
              <a:rPr sz="1600" b="1" spc="-5" dirty="0">
                <a:latin typeface="Arial"/>
                <a:cs typeface="Arial"/>
              </a:rPr>
              <a:t>Report (23 Million $) </a:t>
            </a:r>
            <a:r>
              <a:rPr sz="1600" b="1" dirty="0">
                <a:latin typeface="Arial"/>
                <a:cs typeface="Arial"/>
              </a:rPr>
              <a:t>which  </a:t>
            </a:r>
            <a:r>
              <a:rPr sz="1600" b="1" spc="-10" dirty="0">
                <a:latin typeface="Arial"/>
                <a:cs typeface="Arial"/>
              </a:rPr>
              <a:t>provided </a:t>
            </a:r>
            <a:r>
              <a:rPr sz="1600" b="1" spc="-5" dirty="0">
                <a:latin typeface="Arial"/>
                <a:cs typeface="Arial"/>
              </a:rPr>
              <a:t>legislative support </a:t>
            </a:r>
            <a:r>
              <a:rPr sz="1600" b="1" spc="-10" dirty="0">
                <a:latin typeface="Arial"/>
                <a:cs typeface="Arial"/>
              </a:rPr>
              <a:t>through </a:t>
            </a:r>
            <a:r>
              <a:rPr sz="1600" b="1" spc="-5" dirty="0">
                <a:latin typeface="Arial"/>
                <a:cs typeface="Arial"/>
              </a:rPr>
              <a:t>Seed </a:t>
            </a:r>
            <a:r>
              <a:rPr sz="1600" b="1" spc="-15" dirty="0">
                <a:latin typeface="Arial"/>
                <a:cs typeface="Arial"/>
              </a:rPr>
              <a:t>Act,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1976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719" y="4271886"/>
            <a:ext cx="965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9972" y="4271886"/>
            <a:ext cx="79070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This enactment </a:t>
            </a:r>
            <a:r>
              <a:rPr sz="1600" b="1" spc="-10" dirty="0">
                <a:latin typeface="Arial"/>
                <a:cs typeface="Arial"/>
              </a:rPr>
              <a:t>provided </a:t>
            </a:r>
            <a:r>
              <a:rPr sz="1600" b="1" spc="-5" dirty="0">
                <a:latin typeface="Arial"/>
                <a:cs typeface="Arial"/>
              </a:rPr>
              <a:t>regulatory mechanism </a:t>
            </a:r>
            <a:r>
              <a:rPr sz="1600" b="1" spc="-10" dirty="0">
                <a:latin typeface="Arial"/>
                <a:cs typeface="Arial"/>
              </a:rPr>
              <a:t>for </a:t>
            </a:r>
            <a:r>
              <a:rPr sz="1600" b="1" spc="-5" dirty="0">
                <a:latin typeface="Arial"/>
                <a:cs typeface="Arial"/>
              </a:rPr>
              <a:t>controlling and regulating </a:t>
            </a:r>
            <a:r>
              <a:rPr sz="1600" b="1" spc="-10" dirty="0">
                <a:latin typeface="Arial"/>
                <a:cs typeface="Arial"/>
              </a:rPr>
              <a:t>the  </a:t>
            </a:r>
            <a:r>
              <a:rPr sz="1600" b="1" spc="-5" dirty="0">
                <a:latin typeface="Arial"/>
                <a:cs typeface="Arial"/>
              </a:rPr>
              <a:t>quality seed </a:t>
            </a:r>
            <a:r>
              <a:rPr sz="1600" b="1" spc="-10" dirty="0">
                <a:latin typeface="Arial"/>
                <a:cs typeface="Arial"/>
              </a:rPr>
              <a:t>through </a:t>
            </a:r>
            <a:r>
              <a:rPr sz="1600" b="1" spc="-5" dirty="0">
                <a:latin typeface="Arial"/>
                <a:cs typeface="Arial"/>
              </a:rPr>
              <a:t>setting up of necessary institutional</a:t>
            </a:r>
            <a:r>
              <a:rPr sz="1600" b="1" spc="19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infrastructure;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719" y="5051439"/>
            <a:ext cx="93345" cy="61087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spc="-5" dirty="0"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719" y="5930109"/>
            <a:ext cx="933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3366FF"/>
                </a:solidFill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9972" y="5051439"/>
            <a:ext cx="7941945" cy="114744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spc="-5" dirty="0">
                <a:latin typeface="Arial"/>
                <a:cs typeface="Arial"/>
              </a:rPr>
              <a:t>National Seed Council (NSC)/ </a:t>
            </a:r>
            <a:r>
              <a:rPr sz="1600" b="1" spc="-10" dirty="0">
                <a:latin typeface="Arial"/>
                <a:cs typeface="Arial"/>
              </a:rPr>
              <a:t>Provincial </a:t>
            </a:r>
            <a:r>
              <a:rPr sz="1600" b="1" spc="-5" dirty="0">
                <a:latin typeface="Arial"/>
                <a:cs typeface="Arial"/>
              </a:rPr>
              <a:t>Seed</a:t>
            </a:r>
            <a:r>
              <a:rPr sz="1600" b="1" spc="13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Councils</a:t>
            </a:r>
            <a:endParaRPr sz="1600">
              <a:latin typeface="Arial"/>
              <a:cs typeface="Arial"/>
            </a:endParaRPr>
          </a:p>
          <a:p>
            <a:pPr marL="12700" marR="107314">
              <a:lnSpc>
                <a:spcPct val="100000"/>
              </a:lnSpc>
              <a:spcBef>
                <a:spcPts val="385"/>
              </a:spcBef>
            </a:pPr>
            <a:r>
              <a:rPr sz="1600" b="1" spc="-5" dirty="0">
                <a:latin typeface="Arial"/>
                <a:cs typeface="Arial"/>
              </a:rPr>
              <a:t>*Federal Seed Certification </a:t>
            </a:r>
            <a:r>
              <a:rPr sz="1600" b="1" spc="-10" dirty="0">
                <a:latin typeface="Arial"/>
                <a:cs typeface="Arial"/>
              </a:rPr>
              <a:t>Agency </a:t>
            </a:r>
            <a:r>
              <a:rPr sz="1600" b="1" spc="-15" dirty="0">
                <a:latin typeface="Arial"/>
                <a:cs typeface="Arial"/>
              </a:rPr>
              <a:t>(FSCA) </a:t>
            </a:r>
            <a:r>
              <a:rPr sz="1600" b="1" spc="-5" dirty="0">
                <a:latin typeface="Arial"/>
                <a:cs typeface="Arial"/>
              </a:rPr>
              <a:t>&amp; *National Seed Registration </a:t>
            </a:r>
            <a:r>
              <a:rPr sz="1600" b="1" spc="-15" dirty="0">
                <a:latin typeface="Arial"/>
                <a:cs typeface="Arial"/>
              </a:rPr>
              <a:t>Agency  (NSRA)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*FSCA &amp; NSRA </a:t>
            </a:r>
            <a:r>
              <a:rPr sz="1600" b="1" spc="5" dirty="0">
                <a:solidFill>
                  <a:srgbClr val="3366FF"/>
                </a:solidFill>
                <a:latin typeface="Arial"/>
                <a:cs typeface="Arial"/>
              </a:rPr>
              <a:t>were </a:t>
            </a: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merged </a:t>
            </a:r>
            <a:r>
              <a:rPr sz="1600" b="1" spc="-10" dirty="0">
                <a:solidFill>
                  <a:srgbClr val="3366FF"/>
                </a:solidFill>
                <a:latin typeface="Arial"/>
                <a:cs typeface="Arial"/>
              </a:rPr>
              <a:t>together </a:t>
            </a: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as Federal Seed Certification &amp;</a:t>
            </a:r>
            <a:r>
              <a:rPr sz="1600" b="1" spc="1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Registration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9972" y="6173947"/>
            <a:ext cx="51708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Department (FSC&amp;RD) in 1997 </a:t>
            </a:r>
            <a:r>
              <a:rPr sz="1600" b="1" spc="-10" dirty="0">
                <a:solidFill>
                  <a:srgbClr val="3366FF"/>
                </a:solidFill>
                <a:latin typeface="Arial"/>
                <a:cs typeface="Arial"/>
              </a:rPr>
              <a:t>for </a:t>
            </a: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austerity</a:t>
            </a:r>
            <a:r>
              <a:rPr sz="1600" b="1" spc="7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66FF"/>
                </a:solidFill>
                <a:latin typeface="Arial"/>
                <a:cs typeface="Arial"/>
              </a:rPr>
              <a:t>measures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0"/>
          <a:ext cx="8037829" cy="6580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1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4335">
                <a:tc gridSpan="7">
                  <a:txBody>
                    <a:bodyPr/>
                    <a:lstStyle/>
                    <a:p>
                      <a:pPr marL="13589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SECTOR-WISE SEED </a:t>
                      </a:r>
                      <a:r>
                        <a:rPr sz="2000" b="1" spc="-25" dirty="0">
                          <a:latin typeface="Arial"/>
                          <a:cs typeface="Arial"/>
                        </a:rPr>
                        <a:t>AVAILABILITY</a:t>
                      </a:r>
                      <a:r>
                        <a:rPr sz="20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2006-07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65">
                <a:tc rowSpan="2"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Crop/Seed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14300" marR="933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Seed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nt 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(TSR)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479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Seed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Availability</a:t>
                      </a:r>
                      <a:r>
                        <a:rPr sz="14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(MT)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00" marR="342265" indent="-203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mal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TSR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2270" marR="287020" indent="-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mal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TSR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Wheat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10,27,080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203946.96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19.86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823133.04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80.14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Paddy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39,660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14680.02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37.01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24979.98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62.99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Maize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30,036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11426.89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38.04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18609.11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61.96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Cotton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65,000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34169.67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52.57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30830.33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47.43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PULSES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48,346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1100.55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2.28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47245.45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97.72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OILSEEDS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16,041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1708.74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10.65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14332.26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89.35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FODDERS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70000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11763.48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16.00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61485.52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83.94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VEGETABLES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5,500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6546.39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5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119.03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???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???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Potato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3,11,500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8200.06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2.63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303299.94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97.37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40" dirty="0">
                          <a:latin typeface="Arial"/>
                          <a:cs typeface="Arial"/>
                        </a:rPr>
                        <a:t>TOTAL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16,16,412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2,93,542.76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18.16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13,23,915.63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solidFill>
                            <a:srgbClr val="3366FF"/>
                          </a:solidFill>
                          <a:latin typeface="Arial"/>
                          <a:cs typeface="Arial"/>
                        </a:rPr>
                        <a:t>81.90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5703" y="6301732"/>
            <a:ext cx="198755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50"/>
              </a:lnSpc>
            </a:pPr>
            <a:r>
              <a:rPr sz="1400" dirty="0">
                <a:latin typeface="Arial"/>
                <a:cs typeface="Arial"/>
              </a:rPr>
              <a:t>21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0"/>
            <a:ext cx="8552675" cy="466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7947" y="10477"/>
            <a:ext cx="79673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 indent="-89535">
              <a:lnSpc>
                <a:spcPct val="100000"/>
              </a:lnSpc>
              <a:spcBef>
                <a:spcPts val="100"/>
              </a:spcBef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spc="-15" dirty="0">
                <a:solidFill>
                  <a:srgbClr val="180C00"/>
                </a:solidFill>
                <a:latin typeface="Arial"/>
                <a:cs typeface="Arial"/>
              </a:rPr>
              <a:t>VEGETABLES </a:t>
            </a:r>
            <a:r>
              <a:rPr sz="2000" b="1" spc="-5" dirty="0">
                <a:solidFill>
                  <a:srgbClr val="180C00"/>
                </a:solidFill>
                <a:latin typeface="Arial"/>
                <a:cs typeface="Arial"/>
              </a:rPr>
              <a:t>SEED </a:t>
            </a:r>
            <a:r>
              <a:rPr sz="2000" b="1" dirty="0">
                <a:solidFill>
                  <a:srgbClr val="180C00"/>
                </a:solidFill>
                <a:latin typeface="Arial"/>
                <a:cs typeface="Arial"/>
              </a:rPr>
              <a:t>REQUIREMENT AND </a:t>
            </a:r>
            <a:r>
              <a:rPr sz="2000" b="1" spc="-40" dirty="0">
                <a:solidFill>
                  <a:srgbClr val="180C00"/>
                </a:solidFill>
                <a:latin typeface="Arial"/>
                <a:cs typeface="Arial"/>
              </a:rPr>
              <a:t>AVAILABILITY,</a:t>
            </a:r>
            <a:r>
              <a:rPr sz="2000" b="1" spc="-210" dirty="0">
                <a:solidFill>
                  <a:srgbClr val="180C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80C00"/>
                </a:solidFill>
                <a:latin typeface="Arial"/>
                <a:cs typeface="Arial"/>
              </a:rPr>
              <a:t>2001-09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1116330" cy="914400"/>
          </a:xfrm>
          <a:custGeom>
            <a:avLst/>
            <a:gdLst/>
            <a:ahLst/>
            <a:cxnLst/>
            <a:rect l="l" t="t" r="r" b="b"/>
            <a:pathLst>
              <a:path w="1116330" h="914400">
                <a:moveTo>
                  <a:pt x="0" y="914400"/>
                </a:moveTo>
                <a:lnTo>
                  <a:pt x="1116012" y="914400"/>
                </a:lnTo>
                <a:lnTo>
                  <a:pt x="1116012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16012" y="457200"/>
            <a:ext cx="1932305" cy="914400"/>
          </a:xfrm>
          <a:custGeom>
            <a:avLst/>
            <a:gdLst/>
            <a:ahLst/>
            <a:cxnLst/>
            <a:rect l="l" t="t" r="r" b="b"/>
            <a:pathLst>
              <a:path w="1932305" h="914400">
                <a:moveTo>
                  <a:pt x="0" y="0"/>
                </a:moveTo>
                <a:lnTo>
                  <a:pt x="1931987" y="0"/>
                </a:lnTo>
                <a:lnTo>
                  <a:pt x="1931987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457200"/>
            <a:ext cx="4572000" cy="914400"/>
          </a:xfrm>
          <a:custGeom>
            <a:avLst/>
            <a:gdLst/>
            <a:ahLst/>
            <a:cxnLst/>
            <a:rect l="l" t="t" r="r" b="b"/>
            <a:pathLst>
              <a:path w="4572000" h="914400">
                <a:moveTo>
                  <a:pt x="0" y="0"/>
                </a:moveTo>
                <a:lnTo>
                  <a:pt x="4572000" y="0"/>
                </a:lnTo>
                <a:lnTo>
                  <a:pt x="4572000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20000" y="457200"/>
            <a:ext cx="1524000" cy="914400"/>
          </a:xfrm>
          <a:custGeom>
            <a:avLst/>
            <a:gdLst/>
            <a:ahLst/>
            <a:cxnLst/>
            <a:rect l="l" t="t" r="r" b="b"/>
            <a:pathLst>
              <a:path w="1524000" h="914400">
                <a:moveTo>
                  <a:pt x="0" y="0"/>
                </a:moveTo>
                <a:lnTo>
                  <a:pt x="1524000" y="0"/>
                </a:lnTo>
                <a:lnTo>
                  <a:pt x="1524000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371600"/>
            <a:ext cx="3048000" cy="365760"/>
          </a:xfrm>
          <a:custGeom>
            <a:avLst/>
            <a:gdLst/>
            <a:ahLst/>
            <a:cxnLst/>
            <a:rect l="l" t="t" r="r" b="b"/>
            <a:pathLst>
              <a:path w="3048000" h="365760">
                <a:moveTo>
                  <a:pt x="0" y="365760"/>
                </a:moveTo>
                <a:lnTo>
                  <a:pt x="3048000" y="365760"/>
                </a:lnTo>
                <a:lnTo>
                  <a:pt x="3048000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1371600"/>
            <a:ext cx="1524000" cy="365760"/>
          </a:xfrm>
          <a:custGeom>
            <a:avLst/>
            <a:gdLst/>
            <a:ahLst/>
            <a:cxnLst/>
            <a:rect l="l" t="t" r="r" b="b"/>
            <a:pathLst>
              <a:path w="1524000" h="365760">
                <a:moveTo>
                  <a:pt x="0" y="0"/>
                </a:moveTo>
                <a:lnTo>
                  <a:pt x="1524000" y="0"/>
                </a:lnTo>
                <a:lnTo>
                  <a:pt x="1524000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2000" y="1371600"/>
            <a:ext cx="1524000" cy="365760"/>
          </a:xfrm>
          <a:custGeom>
            <a:avLst/>
            <a:gdLst/>
            <a:ahLst/>
            <a:cxnLst/>
            <a:rect l="l" t="t" r="r" b="b"/>
            <a:pathLst>
              <a:path w="1524000" h="365760">
                <a:moveTo>
                  <a:pt x="0" y="0"/>
                </a:moveTo>
                <a:lnTo>
                  <a:pt x="1524000" y="0"/>
                </a:lnTo>
                <a:lnTo>
                  <a:pt x="1524000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96000" y="1371600"/>
            <a:ext cx="1524000" cy="365760"/>
          </a:xfrm>
          <a:custGeom>
            <a:avLst/>
            <a:gdLst/>
            <a:ahLst/>
            <a:cxnLst/>
            <a:rect l="l" t="t" r="r" b="b"/>
            <a:pathLst>
              <a:path w="1524000" h="365760">
                <a:moveTo>
                  <a:pt x="0" y="0"/>
                </a:moveTo>
                <a:lnTo>
                  <a:pt x="1524000" y="0"/>
                </a:lnTo>
                <a:lnTo>
                  <a:pt x="1524000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20000" y="1371600"/>
            <a:ext cx="1524000" cy="365760"/>
          </a:xfrm>
          <a:custGeom>
            <a:avLst/>
            <a:gdLst/>
            <a:ahLst/>
            <a:cxnLst/>
            <a:rect l="l" t="t" r="r" b="b"/>
            <a:pathLst>
              <a:path w="1524000" h="365760">
                <a:moveTo>
                  <a:pt x="0" y="0"/>
                </a:moveTo>
                <a:lnTo>
                  <a:pt x="1524000" y="0"/>
                </a:lnTo>
                <a:lnTo>
                  <a:pt x="1524000" y="365760"/>
                </a:lnTo>
                <a:lnTo>
                  <a:pt x="0" y="36576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1737360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25"/>
                </a:moveTo>
                <a:lnTo>
                  <a:pt x="1116012" y="492125"/>
                </a:lnTo>
                <a:lnTo>
                  <a:pt x="1116012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16012" y="1737360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48000" y="173736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72000" y="173736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96000" y="173736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20000" y="173736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2229497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12"/>
                </a:moveTo>
                <a:lnTo>
                  <a:pt x="1116012" y="492112"/>
                </a:lnTo>
                <a:lnTo>
                  <a:pt x="1116012" y="0"/>
                </a:lnTo>
                <a:lnTo>
                  <a:pt x="0" y="0"/>
                </a:lnTo>
                <a:lnTo>
                  <a:pt x="0" y="492112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16012" y="2229485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48000" y="222948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72000" y="222948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96000" y="222948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20000" y="222948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2721610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25"/>
                </a:moveTo>
                <a:lnTo>
                  <a:pt x="1116012" y="492125"/>
                </a:lnTo>
                <a:lnTo>
                  <a:pt x="1116012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6012" y="2721610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0" y="272161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572000" y="272161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96000" y="272161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20000" y="2721610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3213747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12"/>
                </a:moveTo>
                <a:lnTo>
                  <a:pt x="1116012" y="492112"/>
                </a:lnTo>
                <a:lnTo>
                  <a:pt x="1116012" y="0"/>
                </a:lnTo>
                <a:lnTo>
                  <a:pt x="0" y="0"/>
                </a:lnTo>
                <a:lnTo>
                  <a:pt x="0" y="492112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16012" y="3213735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8000" y="321373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72000" y="321373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96000" y="321373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620000" y="3213735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3705859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25"/>
                </a:moveTo>
                <a:lnTo>
                  <a:pt x="1116012" y="492125"/>
                </a:lnTo>
                <a:lnTo>
                  <a:pt x="1116012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16012" y="3705859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48000" y="370585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72000" y="370585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96000" y="370585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20000" y="370585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4197997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12"/>
                </a:moveTo>
                <a:lnTo>
                  <a:pt x="1116012" y="492112"/>
                </a:lnTo>
                <a:lnTo>
                  <a:pt x="1116012" y="0"/>
                </a:lnTo>
                <a:lnTo>
                  <a:pt x="0" y="0"/>
                </a:lnTo>
                <a:lnTo>
                  <a:pt x="0" y="492112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16012" y="4197984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048000" y="4197984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72000" y="4197984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0" y="4197984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620000" y="4197984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4690109"/>
            <a:ext cx="1116330" cy="492125"/>
          </a:xfrm>
          <a:custGeom>
            <a:avLst/>
            <a:gdLst/>
            <a:ahLst/>
            <a:cxnLst/>
            <a:rect l="l" t="t" r="r" b="b"/>
            <a:pathLst>
              <a:path w="1116330" h="492125">
                <a:moveTo>
                  <a:pt x="0" y="492125"/>
                </a:moveTo>
                <a:lnTo>
                  <a:pt x="1116012" y="492125"/>
                </a:lnTo>
                <a:lnTo>
                  <a:pt x="1116012" y="0"/>
                </a:lnTo>
                <a:lnTo>
                  <a:pt x="0" y="0"/>
                </a:lnTo>
                <a:lnTo>
                  <a:pt x="0" y="492125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16012" y="4690109"/>
            <a:ext cx="1932305" cy="492125"/>
          </a:xfrm>
          <a:custGeom>
            <a:avLst/>
            <a:gdLst/>
            <a:ahLst/>
            <a:cxnLst/>
            <a:rect l="l" t="t" r="r" b="b"/>
            <a:pathLst>
              <a:path w="1932305" h="492125">
                <a:moveTo>
                  <a:pt x="0" y="0"/>
                </a:moveTo>
                <a:lnTo>
                  <a:pt x="1931987" y="0"/>
                </a:lnTo>
                <a:lnTo>
                  <a:pt x="1931987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048000" y="469010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572000" y="469010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096000" y="469010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620000" y="4690109"/>
            <a:ext cx="1524000" cy="492125"/>
          </a:xfrm>
          <a:custGeom>
            <a:avLst/>
            <a:gdLst/>
            <a:ahLst/>
            <a:cxnLst/>
            <a:rect l="l" t="t" r="r" b="b"/>
            <a:pathLst>
              <a:path w="1524000" h="492125">
                <a:moveTo>
                  <a:pt x="0" y="0"/>
                </a:moveTo>
                <a:lnTo>
                  <a:pt x="1524000" y="0"/>
                </a:lnTo>
                <a:lnTo>
                  <a:pt x="1524000" y="492125"/>
                </a:lnTo>
                <a:lnTo>
                  <a:pt x="0" y="4921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5182234"/>
            <a:ext cx="1116330" cy="593725"/>
          </a:xfrm>
          <a:custGeom>
            <a:avLst/>
            <a:gdLst/>
            <a:ahLst/>
            <a:cxnLst/>
            <a:rect l="l" t="t" r="r" b="b"/>
            <a:pathLst>
              <a:path w="1116330" h="593725">
                <a:moveTo>
                  <a:pt x="0" y="593724"/>
                </a:moveTo>
                <a:lnTo>
                  <a:pt x="1116012" y="593724"/>
                </a:lnTo>
                <a:lnTo>
                  <a:pt x="1116012" y="0"/>
                </a:lnTo>
                <a:lnTo>
                  <a:pt x="0" y="0"/>
                </a:lnTo>
                <a:lnTo>
                  <a:pt x="0" y="59372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16012" y="5182234"/>
            <a:ext cx="1932305" cy="593725"/>
          </a:xfrm>
          <a:custGeom>
            <a:avLst/>
            <a:gdLst/>
            <a:ahLst/>
            <a:cxnLst/>
            <a:rect l="l" t="t" r="r" b="b"/>
            <a:pathLst>
              <a:path w="1932305" h="593725">
                <a:moveTo>
                  <a:pt x="0" y="0"/>
                </a:moveTo>
                <a:lnTo>
                  <a:pt x="1931987" y="0"/>
                </a:lnTo>
                <a:lnTo>
                  <a:pt x="1931987" y="593725"/>
                </a:lnTo>
                <a:lnTo>
                  <a:pt x="0" y="5937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048000" y="5182234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5"/>
                </a:lnTo>
                <a:lnTo>
                  <a:pt x="0" y="5937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572000" y="5182234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5"/>
                </a:lnTo>
                <a:lnTo>
                  <a:pt x="0" y="5937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96000" y="5182234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5"/>
                </a:lnTo>
                <a:lnTo>
                  <a:pt x="0" y="5937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620000" y="5182234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5"/>
                </a:lnTo>
                <a:lnTo>
                  <a:pt x="0" y="59372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5775947"/>
            <a:ext cx="1116330" cy="594360"/>
          </a:xfrm>
          <a:custGeom>
            <a:avLst/>
            <a:gdLst/>
            <a:ahLst/>
            <a:cxnLst/>
            <a:rect l="l" t="t" r="r" b="b"/>
            <a:pathLst>
              <a:path w="1116330" h="594360">
                <a:moveTo>
                  <a:pt x="0" y="593737"/>
                </a:moveTo>
                <a:lnTo>
                  <a:pt x="1116012" y="593737"/>
                </a:lnTo>
                <a:lnTo>
                  <a:pt x="1116012" y="0"/>
                </a:lnTo>
                <a:lnTo>
                  <a:pt x="0" y="0"/>
                </a:lnTo>
                <a:lnTo>
                  <a:pt x="0" y="593737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16012" y="5775959"/>
            <a:ext cx="1932305" cy="593725"/>
          </a:xfrm>
          <a:custGeom>
            <a:avLst/>
            <a:gdLst/>
            <a:ahLst/>
            <a:cxnLst/>
            <a:rect l="l" t="t" r="r" b="b"/>
            <a:pathLst>
              <a:path w="1932305" h="593725">
                <a:moveTo>
                  <a:pt x="0" y="0"/>
                </a:moveTo>
                <a:lnTo>
                  <a:pt x="1931987" y="0"/>
                </a:lnTo>
                <a:lnTo>
                  <a:pt x="1931987" y="593724"/>
                </a:lnTo>
                <a:lnTo>
                  <a:pt x="0" y="59372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48000" y="5775959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4"/>
                </a:lnTo>
                <a:lnTo>
                  <a:pt x="0" y="59372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72000" y="5775959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4"/>
                </a:lnTo>
                <a:lnTo>
                  <a:pt x="0" y="59372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096000" y="5775959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4"/>
                </a:lnTo>
                <a:lnTo>
                  <a:pt x="0" y="59372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620000" y="5775959"/>
            <a:ext cx="1524000" cy="593725"/>
          </a:xfrm>
          <a:custGeom>
            <a:avLst/>
            <a:gdLst/>
            <a:ahLst/>
            <a:cxnLst/>
            <a:rect l="l" t="t" r="r" b="b"/>
            <a:pathLst>
              <a:path w="1524000" h="593725">
                <a:moveTo>
                  <a:pt x="0" y="0"/>
                </a:moveTo>
                <a:lnTo>
                  <a:pt x="1524000" y="0"/>
                </a:lnTo>
                <a:lnTo>
                  <a:pt x="1524000" y="593724"/>
                </a:lnTo>
                <a:lnTo>
                  <a:pt x="0" y="59372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6369684"/>
            <a:ext cx="1116330" cy="488315"/>
          </a:xfrm>
          <a:custGeom>
            <a:avLst/>
            <a:gdLst/>
            <a:ahLst/>
            <a:cxnLst/>
            <a:rect l="l" t="t" r="r" b="b"/>
            <a:pathLst>
              <a:path w="1116330" h="488315">
                <a:moveTo>
                  <a:pt x="0" y="488314"/>
                </a:moveTo>
                <a:lnTo>
                  <a:pt x="1116012" y="488314"/>
                </a:lnTo>
                <a:lnTo>
                  <a:pt x="1116012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16012" y="6369684"/>
            <a:ext cx="1932305" cy="488315"/>
          </a:xfrm>
          <a:custGeom>
            <a:avLst/>
            <a:gdLst/>
            <a:ahLst/>
            <a:cxnLst/>
            <a:rect l="l" t="t" r="r" b="b"/>
            <a:pathLst>
              <a:path w="1932305" h="488315">
                <a:moveTo>
                  <a:pt x="0" y="488314"/>
                </a:moveTo>
                <a:lnTo>
                  <a:pt x="1931987" y="488314"/>
                </a:lnTo>
                <a:lnTo>
                  <a:pt x="1931987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048000" y="6369684"/>
            <a:ext cx="1524000" cy="488315"/>
          </a:xfrm>
          <a:custGeom>
            <a:avLst/>
            <a:gdLst/>
            <a:ahLst/>
            <a:cxnLst/>
            <a:rect l="l" t="t" r="r" b="b"/>
            <a:pathLst>
              <a:path w="1524000" h="488315">
                <a:moveTo>
                  <a:pt x="0" y="488314"/>
                </a:moveTo>
                <a:lnTo>
                  <a:pt x="1524000" y="488314"/>
                </a:lnTo>
                <a:lnTo>
                  <a:pt x="1524000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572000" y="6369684"/>
            <a:ext cx="1524000" cy="488315"/>
          </a:xfrm>
          <a:custGeom>
            <a:avLst/>
            <a:gdLst/>
            <a:ahLst/>
            <a:cxnLst/>
            <a:rect l="l" t="t" r="r" b="b"/>
            <a:pathLst>
              <a:path w="1524000" h="488315">
                <a:moveTo>
                  <a:pt x="0" y="488314"/>
                </a:moveTo>
                <a:lnTo>
                  <a:pt x="1524000" y="488314"/>
                </a:lnTo>
                <a:lnTo>
                  <a:pt x="1524000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096000" y="6369684"/>
            <a:ext cx="1524635" cy="488315"/>
          </a:xfrm>
          <a:custGeom>
            <a:avLst/>
            <a:gdLst/>
            <a:ahLst/>
            <a:cxnLst/>
            <a:rect l="l" t="t" r="r" b="b"/>
            <a:pathLst>
              <a:path w="1524634" h="488315">
                <a:moveTo>
                  <a:pt x="0" y="488314"/>
                </a:moveTo>
                <a:lnTo>
                  <a:pt x="1524012" y="488314"/>
                </a:lnTo>
                <a:lnTo>
                  <a:pt x="1524012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620000" y="6369684"/>
            <a:ext cx="1524000" cy="488315"/>
          </a:xfrm>
          <a:custGeom>
            <a:avLst/>
            <a:gdLst/>
            <a:ahLst/>
            <a:cxnLst/>
            <a:rect l="l" t="t" r="r" b="b"/>
            <a:pathLst>
              <a:path w="1524000" h="488315">
                <a:moveTo>
                  <a:pt x="0" y="488314"/>
                </a:moveTo>
                <a:lnTo>
                  <a:pt x="1524000" y="488314"/>
                </a:lnTo>
                <a:lnTo>
                  <a:pt x="1524000" y="0"/>
                </a:lnTo>
                <a:lnTo>
                  <a:pt x="0" y="0"/>
                </a:lnTo>
                <a:lnTo>
                  <a:pt x="0" y="488314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096000" y="1352550"/>
            <a:ext cx="0" cy="5505450"/>
          </a:xfrm>
          <a:custGeom>
            <a:avLst/>
            <a:gdLst/>
            <a:ahLst/>
            <a:cxnLst/>
            <a:rect l="l" t="t" r="r" b="b"/>
            <a:pathLst>
              <a:path h="5505450">
                <a:moveTo>
                  <a:pt x="0" y="0"/>
                </a:moveTo>
                <a:lnTo>
                  <a:pt x="0" y="55054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0" y="457200"/>
          <a:ext cx="9140823" cy="6394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3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1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3295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Year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9565" marR="316865" indent="-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3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8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Seed  R</a:t>
                      </a:r>
                      <a:r>
                        <a:rPr sz="1800" b="1" spc="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qu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spc="-3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spc="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b="1" spc="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nt  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(MT)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855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Seed </a:t>
                      </a:r>
                      <a:r>
                        <a:rPr sz="1800" b="1" spc="-1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sz="1800" b="1" spc="-15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(MT)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940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4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Value 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8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800" b="1" spc="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800" b="1" spc="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d  Seed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Local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Imported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2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Total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Million</a:t>
                      </a:r>
                      <a:r>
                        <a:rPr sz="1800" spc="-5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Rs.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2000-01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5085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211.90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3445.72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3657.62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314.68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(4.17%)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(67.76%)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(71.93%)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2001-02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5150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592.82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2635.20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3228.02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309.81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(11.51%)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(51.17%)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(62.68%)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2002-03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5156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645.50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2450.63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3087.13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393.97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(12.53%)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(47.53%)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(59.87%)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2003-04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5268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861.06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3151.32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4012.38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434.13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(16.34%)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(59.82%)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(76.17%)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2004-05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5270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408.00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4631.68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5039.68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599.54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(7.74%)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(87.89%)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(95.63%)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2005-06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713.17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6526.14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7239.31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803.80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(12.97%)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ts val="1365"/>
                        </a:lnSpc>
                      </a:pPr>
                      <a:r>
                        <a:rPr sz="1200" b="1" spc="-1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(118.66%)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(131.62%)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5213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741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1562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6287.62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7028.62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875.57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(14.21%)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(120.61%)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(134.81%)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1023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5886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27329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6659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1066.76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(14.05%)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6084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(107.01%)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(121.07%)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1647.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1023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2674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27329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4321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sz="1200" b="1" spc="-2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48</a:t>
                      </a:r>
                      <a:r>
                        <a:rPr sz="1200" b="1" spc="-2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78</a:t>
                      </a:r>
                      <a:r>
                        <a:rPr sz="1200" b="1" spc="-2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3045">
                <a:tc>
                  <a:txBody>
                    <a:bodyPr/>
                    <a:lstStyle/>
                    <a:p>
                      <a:pPr marL="303530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2009-10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10235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3553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27329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5533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5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36</a:t>
                      </a:r>
                      <a:r>
                        <a:rPr sz="1200" b="1" spc="-2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64</a:t>
                      </a:r>
                      <a:r>
                        <a:rPr sz="1200" b="1" spc="-20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0815">
                        <a:lnSpc>
                          <a:spcPts val="1365"/>
                        </a:lnSpc>
                      </a:pP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b="1" spc="-25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180C00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5175" y="311911"/>
            <a:ext cx="79114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CONSTRAINTS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IN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VEGETABLE SEED</a:t>
            </a:r>
            <a:r>
              <a:rPr u="heavy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CERTIFICATION</a:t>
            </a:r>
          </a:p>
          <a:p>
            <a:pPr marL="417195" algn="ctr">
              <a:lnSpc>
                <a:spcPct val="100000"/>
              </a:lnSpc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27" y="1596644"/>
            <a:ext cx="8805545" cy="4305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1800" marR="94615" indent="-4191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600" b="1" dirty="0">
                <a:latin typeface="Arial"/>
                <a:cs typeface="Arial"/>
              </a:rPr>
              <a:t>There </a:t>
            </a:r>
            <a:r>
              <a:rPr sz="2600" b="1" spc="-5" dirty="0">
                <a:latin typeface="Arial"/>
                <a:cs typeface="Arial"/>
              </a:rPr>
              <a:t>is </a:t>
            </a:r>
            <a:r>
              <a:rPr sz="2600" b="1" dirty="0">
                <a:latin typeface="Arial"/>
                <a:cs typeface="Arial"/>
              </a:rPr>
              <a:t>lack of professional strength </a:t>
            </a:r>
            <a:r>
              <a:rPr sz="2600" b="1" spc="5" dirty="0">
                <a:latin typeface="Arial"/>
                <a:cs typeface="Arial"/>
              </a:rPr>
              <a:t>and </a:t>
            </a:r>
            <a:r>
              <a:rPr sz="2600" b="1" dirty="0">
                <a:latin typeface="Arial"/>
                <a:cs typeface="Arial"/>
              </a:rPr>
              <a:t>incentives  </a:t>
            </a:r>
            <a:r>
              <a:rPr sz="2600" b="1" spc="-5" dirty="0">
                <a:latin typeface="Arial"/>
                <a:cs typeface="Arial"/>
              </a:rPr>
              <a:t>to </a:t>
            </a:r>
            <a:r>
              <a:rPr sz="2600" b="1" dirty="0">
                <a:latin typeface="Arial"/>
                <a:cs typeface="Arial"/>
              </a:rPr>
              <a:t>the vegetables research</a:t>
            </a:r>
            <a:r>
              <a:rPr sz="2600" b="1" spc="-4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institutes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50">
              <a:latin typeface="Times New Roman"/>
              <a:cs typeface="Times New Roman"/>
            </a:endParaRPr>
          </a:p>
          <a:p>
            <a:pPr marL="431800" marR="38100" indent="-4191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600" b="1" spc="5" dirty="0">
                <a:latin typeface="Arial"/>
                <a:cs typeface="Arial"/>
              </a:rPr>
              <a:t>Lack </a:t>
            </a:r>
            <a:r>
              <a:rPr sz="2600" b="1" dirty="0">
                <a:latin typeface="Arial"/>
                <a:cs typeface="Arial"/>
              </a:rPr>
              <a:t>of efficient breeding programs, commercially  released varieties </a:t>
            </a:r>
            <a:r>
              <a:rPr sz="2600" b="1" spc="-5" dirty="0">
                <a:latin typeface="Arial"/>
                <a:cs typeface="Arial"/>
              </a:rPr>
              <a:t>are </a:t>
            </a:r>
            <a:r>
              <a:rPr sz="2600" b="1" dirty="0">
                <a:latin typeface="Arial"/>
                <a:cs typeface="Arial"/>
              </a:rPr>
              <a:t>either introduction or selection  </a:t>
            </a:r>
            <a:r>
              <a:rPr sz="2600" b="1" spc="-5" dirty="0">
                <a:latin typeface="Arial"/>
                <a:cs typeface="Arial"/>
              </a:rPr>
              <a:t>from </a:t>
            </a:r>
            <a:r>
              <a:rPr sz="2600" b="1" dirty="0">
                <a:latin typeface="Arial"/>
                <a:cs typeface="Arial"/>
              </a:rPr>
              <a:t>imported exotic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germplasm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750">
              <a:latin typeface="Times New Roman"/>
              <a:cs typeface="Times New Roman"/>
            </a:endParaRPr>
          </a:p>
          <a:p>
            <a:pPr marL="431165" marR="5080" indent="-418465">
              <a:lnSpc>
                <a:spcPct val="100000"/>
              </a:lnSpc>
              <a:buFont typeface="Arial"/>
              <a:buChar char="•"/>
              <a:tabLst>
                <a:tab pos="431165" algn="l"/>
                <a:tab pos="431800" algn="l"/>
                <a:tab pos="6231255" algn="l"/>
              </a:tabLst>
            </a:pPr>
            <a:r>
              <a:rPr sz="2600" b="1" spc="5" dirty="0">
                <a:latin typeface="Arial"/>
                <a:cs typeface="Arial"/>
              </a:rPr>
              <a:t>poor </a:t>
            </a:r>
            <a:r>
              <a:rPr sz="2600" b="1" spc="-5" dirty="0">
                <a:latin typeface="Arial"/>
                <a:cs typeface="Arial"/>
              </a:rPr>
              <a:t>availability </a:t>
            </a:r>
            <a:r>
              <a:rPr sz="2600" b="1" dirty="0">
                <a:latin typeface="Arial"/>
                <a:cs typeface="Arial"/>
              </a:rPr>
              <a:t>of high quality </a:t>
            </a:r>
            <a:r>
              <a:rPr sz="2600" b="1" spc="-5" dirty="0">
                <a:latin typeface="Arial"/>
                <a:cs typeface="Arial"/>
              </a:rPr>
              <a:t>early </a:t>
            </a:r>
            <a:r>
              <a:rPr sz="2600" b="1" dirty="0">
                <a:latin typeface="Arial"/>
                <a:cs typeface="Arial"/>
              </a:rPr>
              <a:t>generation </a:t>
            </a:r>
            <a:r>
              <a:rPr sz="2600" b="1" spc="5" dirty="0">
                <a:latin typeface="Arial"/>
                <a:cs typeface="Arial"/>
              </a:rPr>
              <a:t>seed  </a:t>
            </a:r>
            <a:r>
              <a:rPr sz="2600" b="1" spc="-5" dirty="0">
                <a:latin typeface="Arial"/>
                <a:cs typeface="Arial"/>
              </a:rPr>
              <a:t>in </a:t>
            </a:r>
            <a:r>
              <a:rPr sz="2600" b="1" dirty="0">
                <a:latin typeface="Arial"/>
                <a:cs typeface="Arial"/>
              </a:rPr>
              <a:t>public sector for</a:t>
            </a:r>
            <a:r>
              <a:rPr sz="2600" b="1" spc="40" dirty="0">
                <a:latin typeface="Arial"/>
                <a:cs typeface="Arial"/>
              </a:rPr>
              <a:t> </a:t>
            </a:r>
            <a:r>
              <a:rPr sz="2600" b="1" spc="-5" dirty="0">
                <a:latin typeface="Arial"/>
                <a:cs typeface="Arial"/>
              </a:rPr>
              <a:t>multiplication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b="1" spc="-5" dirty="0">
                <a:latin typeface="Arial"/>
                <a:cs typeface="Arial"/>
              </a:rPr>
              <a:t>to	</a:t>
            </a:r>
            <a:r>
              <a:rPr sz="2600" b="1" dirty="0">
                <a:latin typeface="Arial"/>
                <a:cs typeface="Arial"/>
              </a:rPr>
              <a:t>basic </a:t>
            </a:r>
            <a:r>
              <a:rPr sz="2600" b="1" spc="5" dirty="0">
                <a:latin typeface="Arial"/>
                <a:cs typeface="Arial"/>
              </a:rPr>
              <a:t>and  </a:t>
            </a:r>
            <a:r>
              <a:rPr sz="2600" b="1" spc="-5" dirty="0">
                <a:latin typeface="Arial"/>
                <a:cs typeface="Arial"/>
              </a:rPr>
              <a:t>certified </a:t>
            </a:r>
            <a:r>
              <a:rPr sz="2600" b="1" spc="5" dirty="0">
                <a:latin typeface="Arial"/>
                <a:cs typeface="Arial"/>
              </a:rPr>
              <a:t>seed </a:t>
            </a:r>
            <a:r>
              <a:rPr sz="2600" b="1" dirty="0">
                <a:latin typeface="Arial"/>
                <a:cs typeface="Arial"/>
              </a:rPr>
              <a:t>by private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sector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2207" y="474967"/>
            <a:ext cx="66357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</a:rPr>
              <a:t>ACTION PLAN FOR VEGETABLE</a:t>
            </a:r>
            <a:r>
              <a:rPr sz="2800" u="heavy" spc="6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</a:rPr>
              <a:t>SEED</a:t>
            </a:r>
            <a:endParaRPr sz="2800"/>
          </a:p>
          <a:p>
            <a:pPr marL="2459990">
              <a:lnSpc>
                <a:spcPct val="100000"/>
              </a:lnSpc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</a:rPr>
              <a:t>PRODUCTION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0085" marR="335280" indent="-66738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680085" algn="l"/>
                <a:tab pos="680720" algn="l"/>
              </a:tabLst>
            </a:pPr>
            <a:r>
              <a:rPr spc="-5" dirty="0"/>
              <a:t>Arrangement </a:t>
            </a:r>
            <a:r>
              <a:rPr spc="-10" dirty="0"/>
              <a:t>of </a:t>
            </a:r>
            <a:r>
              <a:rPr dirty="0"/>
              <a:t>elite </a:t>
            </a:r>
            <a:r>
              <a:rPr spc="-5" dirty="0"/>
              <a:t>germplasm from  International </a:t>
            </a:r>
            <a:r>
              <a:rPr dirty="0"/>
              <a:t>research </a:t>
            </a:r>
            <a:r>
              <a:rPr spc="-5" dirty="0"/>
              <a:t>institutes </a:t>
            </a:r>
            <a:r>
              <a:rPr spc="-10" dirty="0"/>
              <a:t>(AVRDC</a:t>
            </a:r>
            <a:r>
              <a:rPr spc="80" dirty="0"/>
              <a:t> </a:t>
            </a:r>
            <a:r>
              <a:rPr dirty="0"/>
              <a:t>etc)</a:t>
            </a:r>
          </a:p>
          <a:p>
            <a:pPr marL="603250" marR="5080" indent="-60325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603250" algn="l"/>
                <a:tab pos="604520" algn="l"/>
              </a:tabLst>
            </a:pPr>
            <a:r>
              <a:rPr spc="-5" dirty="0"/>
              <a:t>International cooperation in </a:t>
            </a:r>
            <a:r>
              <a:rPr dirty="0"/>
              <a:t>research </a:t>
            </a:r>
            <a:r>
              <a:rPr spc="-5" dirty="0"/>
              <a:t>for </a:t>
            </a:r>
            <a:r>
              <a:rPr spc="-15" dirty="0"/>
              <a:t>hybrid  </a:t>
            </a:r>
            <a:r>
              <a:rPr spc="-5" dirty="0"/>
              <a:t>vegetable </a:t>
            </a:r>
            <a:r>
              <a:rPr dirty="0"/>
              <a:t>seed research </a:t>
            </a:r>
            <a:r>
              <a:rPr spc="-5" dirty="0"/>
              <a:t>and </a:t>
            </a:r>
            <a:r>
              <a:rPr spc="-10" dirty="0"/>
              <a:t>production  </a:t>
            </a:r>
            <a:r>
              <a:rPr spc="-5" dirty="0"/>
              <a:t>technology</a:t>
            </a:r>
          </a:p>
          <a:p>
            <a:pPr marL="680085" marR="995680" indent="-66738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680085" algn="l"/>
                <a:tab pos="680720" algn="l"/>
              </a:tabLst>
            </a:pPr>
            <a:r>
              <a:rPr spc="-10" dirty="0"/>
              <a:t>Trainings </a:t>
            </a:r>
            <a:r>
              <a:rPr spc="-5" dirty="0"/>
              <a:t>(3-4/anum) </a:t>
            </a:r>
            <a:r>
              <a:rPr spc="-10" dirty="0"/>
              <a:t>on </a:t>
            </a:r>
            <a:r>
              <a:rPr spc="-5" dirty="0"/>
              <a:t>vegetable </a:t>
            </a:r>
            <a:r>
              <a:rPr dirty="0"/>
              <a:t>seed  </a:t>
            </a:r>
            <a:r>
              <a:rPr spc="-10" dirty="0"/>
              <a:t>production </a:t>
            </a:r>
            <a:r>
              <a:rPr spc="-5" dirty="0"/>
              <a:t>technology, </a:t>
            </a:r>
            <a:r>
              <a:rPr dirty="0"/>
              <a:t>seed </a:t>
            </a:r>
            <a:r>
              <a:rPr spc="-5" dirty="0"/>
              <a:t>processing,  packaging, storage</a:t>
            </a:r>
            <a:r>
              <a:rPr spc="45" dirty="0"/>
              <a:t> </a:t>
            </a:r>
            <a:r>
              <a:rPr dirty="0"/>
              <a:t>etc.</a:t>
            </a:r>
          </a:p>
          <a:p>
            <a:pPr marL="680085" indent="-66738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680085" algn="l"/>
                <a:tab pos="680720" algn="l"/>
              </a:tabLst>
            </a:pPr>
            <a:r>
              <a:rPr spc="-5" dirty="0"/>
              <a:t>Joint ventures </a:t>
            </a:r>
            <a:r>
              <a:rPr spc="-10" dirty="0"/>
              <a:t>of </a:t>
            </a:r>
            <a:r>
              <a:rPr spc="-5" dirty="0"/>
              <a:t>national and foreign</a:t>
            </a:r>
            <a:r>
              <a:rPr spc="90" dirty="0"/>
              <a:t> </a:t>
            </a:r>
            <a:r>
              <a:rPr dirty="0"/>
              <a:t>seed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6300" y="6022866"/>
            <a:ext cx="72612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companies for vegetables </a:t>
            </a:r>
            <a:r>
              <a:rPr sz="2800" b="1" dirty="0">
                <a:latin typeface="Arial"/>
                <a:cs typeface="Arial"/>
              </a:rPr>
              <a:t>seed</a:t>
            </a:r>
            <a:r>
              <a:rPr sz="2800" b="1" spc="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4591" y="0"/>
            <a:ext cx="78136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SUNFLOWER </a:t>
            </a:r>
            <a:r>
              <a:rPr sz="2000" spc="-5" dirty="0"/>
              <a:t>SEED </a:t>
            </a:r>
            <a:r>
              <a:rPr sz="2000" dirty="0"/>
              <a:t>REQUIREMENT AND </a:t>
            </a:r>
            <a:r>
              <a:rPr sz="2000" spc="-40" dirty="0"/>
              <a:t>AVAILABILITY,</a:t>
            </a:r>
            <a:r>
              <a:rPr sz="2000" spc="-229" dirty="0"/>
              <a:t> </a:t>
            </a:r>
            <a:r>
              <a:rPr sz="2000" dirty="0"/>
              <a:t>2000-08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398462"/>
          <a:ext cx="9149079" cy="6377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3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0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96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7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197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45770" indent="103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Seed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100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Seed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sz="1400" b="1" spc="-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5960" marR="172085" indent="-5137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Value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Imported  Seed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Local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505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Imported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54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Million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Rs.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14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2000-01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224.80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(17.98%)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257.20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(20.58%)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502.00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(40.16%)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50.27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2001-02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432.36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(32.03%)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359.90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(26.66%)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468.35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(34.69%)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70.01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82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(0.49%)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468.00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(29.03%)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475.88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(29.52%)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94.40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2003-04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(0.20%)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1093.00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(63.18%)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97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1097.00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66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(63.41%)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213.14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82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(0.20%)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1436.36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(70.93%)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97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1440.36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66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(71.13%)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315.42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35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1618.20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(71.44%)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973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1618.02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66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(71.44%)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358.18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1133.67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3384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(37.35%)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1133.67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66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(37.35%)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306.63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2979.79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(55.00)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55%)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422.00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182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2398.0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(63</a:t>
                      </a:r>
                      <a:r>
                        <a:rPr sz="1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(63%)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00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562</a:t>
                      </a:r>
                      <a:r>
                        <a:rPr sz="2100" spc="22" baseline="-23809" dirty="0">
                          <a:latin typeface="Arial"/>
                          <a:cs typeface="Arial"/>
                        </a:rPr>
                        <a:t>24</a:t>
                      </a:r>
                      <a:endParaRPr sz="2100" baseline="-23809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2647" y="51117"/>
            <a:ext cx="69170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MAIZE </a:t>
            </a:r>
            <a:r>
              <a:rPr sz="2000" spc="-5" dirty="0"/>
              <a:t>SEED </a:t>
            </a:r>
            <a:r>
              <a:rPr sz="2000" dirty="0"/>
              <a:t>REQUIREMENT AND </a:t>
            </a:r>
            <a:r>
              <a:rPr sz="2000" spc="-25" dirty="0"/>
              <a:t>AVAILABILITY</a:t>
            </a:r>
            <a:r>
              <a:rPr sz="2000" spc="-270" dirty="0"/>
              <a:t> </a:t>
            </a:r>
            <a:r>
              <a:rPr sz="2000" dirty="0"/>
              <a:t>2000-08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492125"/>
          <a:ext cx="8931273" cy="6341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005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50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41300" marR="221615" indent="103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Seed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1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Seed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sz="1500" b="1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17170" indent="2679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30" dirty="0">
                          <a:latin typeface="Times New Roman"/>
                          <a:cs typeface="Times New Roman"/>
                        </a:rPr>
                        <a:t>Value </a:t>
                      </a: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Imported</a:t>
                      </a:r>
                      <a:r>
                        <a:rPr sz="15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Local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Imported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095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Million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Rs.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2000-01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28,740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629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(2.19%)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2300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(8.00%)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2929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(10.19%)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216.41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2001-02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27,970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908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(3.25%)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2227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(7.96%)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3135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(11.21%)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223.87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37,760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1470.78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(3.90%)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3536.50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5529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(9.37%)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4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5007.28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704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(13.26%)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443.44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370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2003-04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37,782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1572.00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(4.16%)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3749.00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5465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(9.92%)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48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5321.00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(14.08%)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441.00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38,010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1987.33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(5.23%)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4318.07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(11.53%)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6305.40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(16.59%)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798.17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30,888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429895" indent="133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3393.01*  (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98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7443.61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(24.10%)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10836.62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(35.08%)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397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1337.24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09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30,036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545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4947.70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76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(16.47%)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6479.19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1020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(21.57%)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11426.89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577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(38.04%)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441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1100.22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30,000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3286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(10.95%)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6175.00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095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(20.58%)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35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9785.00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577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(32.62%)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441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1152.86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30,036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770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(2.56%)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3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10259.00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095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(34.19%)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35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9785.00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577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(32.62%)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2360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31170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2144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(7.15%)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6735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7260.00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5339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(24.2%)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35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9785.00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5134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(32.62%)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1852</a:t>
                      </a:r>
                      <a:r>
                        <a:rPr sz="1400" b="1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baseline="25793" dirty="0">
                          <a:latin typeface="Arial"/>
                          <a:cs typeface="Arial"/>
                        </a:rPr>
                        <a:t>25</a:t>
                      </a:r>
                      <a:endParaRPr sz="2100" baseline="25793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26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469900"/>
          <a:ext cx="9145904" cy="571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6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4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30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Seed</a:t>
                      </a:r>
                      <a:r>
                        <a:rPr sz="1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45" dirty="0">
                          <a:latin typeface="Times New Roman"/>
                          <a:cs typeface="Times New Roman"/>
                        </a:rPr>
                        <a:t>Requirement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0350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Seed </a:t>
                      </a:r>
                      <a:r>
                        <a:rPr sz="1400" b="1" spc="55" dirty="0"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sz="1400" b="1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60" dirty="0">
                          <a:latin typeface="Times New Roman"/>
                          <a:cs typeface="Times New Roman"/>
                        </a:rPr>
                        <a:t>Value </a:t>
                      </a: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400" b="1" spc="35" dirty="0">
                          <a:latin typeface="Times New Roman"/>
                          <a:cs typeface="Times New Roman"/>
                        </a:rPr>
                        <a:t>Imported</a:t>
                      </a:r>
                      <a:r>
                        <a:rPr sz="1400" b="1" spc="-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80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70">
                <a:tc gridSpan="2">
                  <a:txBody>
                    <a:bodyPr/>
                    <a:lstStyle/>
                    <a:p>
                      <a:pPr marL="15716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Local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40" dirty="0">
                          <a:latin typeface="Times New Roman"/>
                          <a:cs typeface="Times New Roman"/>
                        </a:rPr>
                        <a:t>Imported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3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75" dirty="0">
                          <a:latin typeface="Times New Roman"/>
                          <a:cs typeface="Times New Roman"/>
                        </a:rPr>
                        <a:t>Million</a:t>
                      </a:r>
                      <a:r>
                        <a:rPr sz="14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Rs.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2000-01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44250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4594.36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3.15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4597.51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2001-02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43360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4866.0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4891.03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44500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5716.0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63.0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5779.00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2003-04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49010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10219.0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10239.06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39184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11037.0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141.55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11178.55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39645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15452.01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360.49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15812.50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39660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44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13574.0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34.23%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1106.02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2.78%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14680.02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2745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37.02%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39660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44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12340.0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3380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31.12%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1528.37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3.85%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13868.37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2745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34.97%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225.70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36960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30745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83.18%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2.52%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31677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85.70%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38920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19278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49.53%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7.64%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22253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57.18%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603.0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2118" y="0"/>
            <a:ext cx="8258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35" dirty="0">
                <a:latin typeface="Georgia"/>
                <a:cs typeface="Georgia"/>
              </a:rPr>
              <a:t>Rice </a:t>
            </a:r>
            <a:r>
              <a:rPr b="0" spc="-5" dirty="0">
                <a:latin typeface="Georgia"/>
                <a:cs typeface="Georgia"/>
              </a:rPr>
              <a:t>Seed </a:t>
            </a:r>
            <a:r>
              <a:rPr b="0" spc="-20" dirty="0">
                <a:latin typeface="Georgia"/>
                <a:cs typeface="Georgia"/>
              </a:rPr>
              <a:t>Requirement, </a:t>
            </a:r>
            <a:r>
              <a:rPr b="0" spc="30" dirty="0">
                <a:latin typeface="Georgia"/>
                <a:cs typeface="Georgia"/>
              </a:rPr>
              <a:t>Availability, </a:t>
            </a:r>
            <a:r>
              <a:rPr b="0" spc="-25" dirty="0">
                <a:latin typeface="Georgia"/>
                <a:cs typeface="Georgia"/>
              </a:rPr>
              <a:t>Import </a:t>
            </a:r>
            <a:r>
              <a:rPr b="0" spc="160" dirty="0">
                <a:latin typeface="Georgia"/>
                <a:cs typeface="Georgia"/>
              </a:rPr>
              <a:t>&amp; </a:t>
            </a:r>
            <a:r>
              <a:rPr b="0" spc="35" dirty="0">
                <a:latin typeface="Georgia"/>
                <a:cs typeface="Georgia"/>
              </a:rPr>
              <a:t>Value</a:t>
            </a:r>
            <a:r>
              <a:rPr b="0" spc="65" dirty="0">
                <a:latin typeface="Georgia"/>
                <a:cs typeface="Georgia"/>
              </a:rPr>
              <a:t> </a:t>
            </a:r>
            <a:r>
              <a:rPr b="0" spc="-170" dirty="0">
                <a:latin typeface="Georgia"/>
                <a:cs typeface="Georgia"/>
              </a:rPr>
              <a:t>2000-10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27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3034" y="65405"/>
            <a:ext cx="73164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POTATO </a:t>
            </a:r>
            <a:r>
              <a:rPr sz="2000" spc="-5" dirty="0"/>
              <a:t>SEED </a:t>
            </a:r>
            <a:r>
              <a:rPr sz="2000" dirty="0"/>
              <a:t>REQUIREMENT AND AVAILABILITY,</a:t>
            </a:r>
            <a:r>
              <a:rPr sz="2000" spc="-95" dirty="0"/>
              <a:t> </a:t>
            </a:r>
            <a:r>
              <a:rPr sz="2000" dirty="0"/>
              <a:t>2002-10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6096000" y="1018514"/>
            <a:ext cx="0" cy="5840095"/>
          </a:xfrm>
          <a:custGeom>
            <a:avLst/>
            <a:gdLst/>
            <a:ahLst/>
            <a:cxnLst/>
            <a:rect l="l" t="t" r="r" b="b"/>
            <a:pathLst>
              <a:path h="5840095">
                <a:moveTo>
                  <a:pt x="0" y="0"/>
                </a:moveTo>
                <a:lnTo>
                  <a:pt x="0" y="583948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0" y="469900"/>
          <a:ext cx="9136379" cy="6418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6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00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50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35305" marR="522605" indent="103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Seed 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43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Seed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Availability</a:t>
                      </a:r>
                      <a:r>
                        <a:rPr sz="1500" b="1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77545" marR="108585" indent="-55054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30" dirty="0">
                          <a:latin typeface="Times New Roman"/>
                          <a:cs typeface="Times New Roman"/>
                        </a:rPr>
                        <a:t>Value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Imported  Seed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Local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Imported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Million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Rs.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2,89,500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818.2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(0.28%)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4210.42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(1.45%)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5028.62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(1.73%)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133.284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2003-04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2,74,300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40" dirty="0">
                          <a:latin typeface="Times New Roman"/>
                          <a:cs typeface="Times New Roman"/>
                        </a:rPr>
                        <a:t>1115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(0.41%)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805.4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241935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(0.29%)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1920.4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(0.70%)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26.103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2,74,300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1025.90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51155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(0.37%)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5027.00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(1.83%)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6052.90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(2.20%)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186.80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2,76,250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2031.90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51155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(0.74%)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10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6511.03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(2.36%)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8542.93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(3.09%)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229.19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2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3,11,500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1315.00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51155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(0.42%)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6885.00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(2.21%)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8200.00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(2.63%)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306.68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3,11,800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401.35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51155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(0.13%)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4869.56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132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(1.56%)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5290.91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(1.69%)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245.03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691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372725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480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(0.13%)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5151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241935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(1.38%)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3939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5.631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238760" algn="ctr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(1.51%)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309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74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372725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298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7536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38125" algn="ctr">
                        <a:lnSpc>
                          <a:spcPts val="1800"/>
                        </a:lnSpc>
                        <a:spcBef>
                          <a:spcPts val="310"/>
                        </a:spcBef>
                      </a:pP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7834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238760" algn="ctr">
                        <a:lnSpc>
                          <a:spcPts val="1725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(2.10%)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545.0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223" y="71437"/>
            <a:ext cx="76060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IMPORT </a:t>
            </a:r>
            <a:r>
              <a:rPr dirty="0"/>
              <a:t>OF </a:t>
            </a:r>
            <a:r>
              <a:rPr spc="-5" dirty="0"/>
              <a:t>FODDER SEEDS </a:t>
            </a:r>
            <a:r>
              <a:rPr dirty="0"/>
              <a:t>IN MT </a:t>
            </a:r>
            <a:r>
              <a:rPr spc="-5" dirty="0"/>
              <a:t>DURING</a:t>
            </a:r>
            <a:r>
              <a:rPr spc="-65" dirty="0"/>
              <a:t> </a:t>
            </a:r>
            <a:r>
              <a:rPr spc="-5" dirty="0"/>
              <a:t>2001-09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390525"/>
          <a:ext cx="9131298" cy="6450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8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7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9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0425">
                <a:tc>
                  <a:txBody>
                    <a:bodyPr/>
                    <a:lstStyle/>
                    <a:p>
                      <a:pPr marL="169545" marR="155575" indent="1155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30" dirty="0">
                          <a:latin typeface="Arial"/>
                          <a:cs typeface="Arial"/>
                        </a:rPr>
                        <a:t>Year/ 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Fodd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Alfalfa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Barseem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Sorghum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Pearl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Millet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Grasses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70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30" dirty="0">
                          <a:latin typeface="Arial"/>
                          <a:cs typeface="Arial"/>
                        </a:rPr>
                        <a:t>Total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84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(Million</a:t>
                      </a:r>
                      <a:r>
                        <a:rPr sz="14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Rs.)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4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2001-02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4.84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(0.87)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5117.65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(201.12)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22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805.05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(38.63)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0.60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(0.18)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5928.14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(240.80)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2002-03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(6.03)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9,929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(453.39)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1,367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(53.17)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0.63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(0.17)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11383.63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(512.76)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87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2003-04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5.0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(1.00)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4,348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(177.91)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1,203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7211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(60.28)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1.14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(0.22)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0.83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(0.17)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5557.97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(239.58)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04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2004-05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2374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(116.39)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1,663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(54.32)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2.31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(10.52)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1.67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(0.33)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4040.98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(181.56)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2005-06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67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(7.50)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5,740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(223.26)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3,925.09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(110.84)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18.01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(1.06)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1.30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(0.32)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9751.40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(342.98)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2006-07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298.52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0830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(40.44)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6304.00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(291.46)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4872.03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(146.09)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64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255.72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3560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(32.24)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3.76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(1.40)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11754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51484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(526)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04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2007-08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1045.24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(147.00)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4106.00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(316.23)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3743.15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321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(159.14)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64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531.49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435609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(42.18)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6.16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(2.28)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9432.04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2829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(666.83)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2008-09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579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(92.84)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220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(15.48)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6590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(348.44)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1831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(229.40)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9222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(686.0)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039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2009-10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596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(86.55)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484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(30.01)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8972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(488.72)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1726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(171.89)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0.31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(0.64)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655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235" dirty="0">
                          <a:latin typeface="Arial"/>
                          <a:cs typeface="Arial"/>
                        </a:rPr>
                        <a:t>11</a:t>
                      </a:r>
                      <a:r>
                        <a:rPr sz="2100" spc="-352" baseline="992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400" b="1" spc="-23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2100" spc="-352" baseline="9920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b="1" spc="-235" dirty="0">
                          <a:latin typeface="Arial"/>
                          <a:cs typeface="Arial"/>
                        </a:rPr>
                        <a:t>80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771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(780.0)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049" y="86144"/>
            <a:ext cx="6425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IMPORT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SEEDS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20" dirty="0">
                <a:latin typeface="Arial"/>
                <a:cs typeface="Arial"/>
              </a:rPr>
              <a:t>ALL </a:t>
            </a:r>
            <a:r>
              <a:rPr sz="1800" b="1" spc="-5" dirty="0">
                <a:latin typeface="Arial"/>
                <a:cs typeface="Arial"/>
              </a:rPr>
              <a:t>CROPS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45" dirty="0">
                <a:latin typeface="Arial"/>
                <a:cs typeface="Arial"/>
              </a:rPr>
              <a:t>PAKISTAN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(2006-10)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3037" y="542925"/>
          <a:ext cx="8867136" cy="6092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9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4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0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48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81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0495" indent="-53975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91666"/>
                        <a:buFont typeface="Times New Roman"/>
                        <a:buChar char="•"/>
                        <a:tabLst>
                          <a:tab pos="151130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8590" indent="-53975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91666"/>
                        <a:buFont typeface="Times New Roman"/>
                        <a:buChar char="•"/>
                        <a:tabLst>
                          <a:tab pos="149225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6050" indent="-53975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91666"/>
                        <a:buFont typeface="Times New Roman"/>
                        <a:buChar char="•"/>
                        <a:tabLst>
                          <a:tab pos="146685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3510" indent="-53975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91666"/>
                        <a:buFont typeface="Times New Roman"/>
                        <a:buChar char="•"/>
                        <a:tabLst>
                          <a:tab pos="144145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Category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Crops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/Seeds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 marR="211454">
                        <a:lnSpc>
                          <a:spcPct val="110000"/>
                        </a:lnSpc>
                        <a:spcBef>
                          <a:spcPts val="3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Quan-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200025">
                        <a:lnSpc>
                          <a:spcPct val="110000"/>
                        </a:lnSpc>
                        <a:spcBef>
                          <a:spcPts val="35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Value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Rs.</a:t>
                      </a:r>
                      <a:r>
                        <a:rPr sz="12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(Mil.)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10922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it  y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224790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Value</a:t>
                      </a:r>
                      <a:r>
                        <a:rPr sz="12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Rs.  (Mills)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8905" marR="395605" indent="-368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ty  (MT)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038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Value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Rs.  (M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ills)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1854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Quan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ty  (MT)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 marR="2616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Value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illion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Rs.)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Vegetables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Species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763.0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5804.52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862.50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5885.88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Cereals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7260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10259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2360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6479.19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1100.22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6175.32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1152.86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1106.02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1528.37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225.70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Fodders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Alfalfa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86.55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579.60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92.84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298.52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40.44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1045.24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Berseem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484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6304.00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293.73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4106.00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316.23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Sorghum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8972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6569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348.44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4872.03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158.30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3743.15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159.14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407034">
                        <a:lnSpc>
                          <a:spcPts val="1300"/>
                        </a:lnSpc>
                        <a:spcBef>
                          <a:spcPts val="34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Pearl 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ill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1726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171.89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229.40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255.72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322.40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6.16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Grasses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0.31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3.76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531.49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42.18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11780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780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9222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11734.03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526.12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Oilseeds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Sunflower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958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562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1133.67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306.63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1639.36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421.97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Canola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Jatropha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0.005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1566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1144.77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309.60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Others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7536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5151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6885.06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306.68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4869.56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245.03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09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G.Total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5" dirty="0">
                          <a:solidFill>
                            <a:srgbClr val="FF5050"/>
                          </a:solidFill>
                          <a:latin typeface="Times New Roman"/>
                          <a:cs typeface="Times New Roman"/>
                        </a:rPr>
                        <a:t>35322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5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5851.13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ts val="1595"/>
                        </a:lnSpc>
                        <a:spcBef>
                          <a:spcPts val="170"/>
                        </a:spcBef>
                      </a:pPr>
                      <a:r>
                        <a:rPr sz="1400" b="1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68.84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5250">
                        <a:lnSpc>
                          <a:spcPts val="1595"/>
                        </a:lnSpc>
                      </a:pPr>
                      <a:r>
                        <a:rPr sz="1400" b="1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Mil. </a:t>
                      </a:r>
                      <a:r>
                        <a:rPr sz="1400" b="1" spc="-5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US</a:t>
                      </a:r>
                      <a:r>
                        <a:rPr sz="1400" b="1" spc="-75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339966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5" dirty="0">
                          <a:solidFill>
                            <a:srgbClr val="3366FF"/>
                          </a:solidFill>
                          <a:latin typeface="Times New Roman"/>
                          <a:cs typeface="Times New Roman"/>
                        </a:rPr>
                        <a:t>29801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5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4872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ts val="1595"/>
                        </a:lnSpc>
                        <a:spcBef>
                          <a:spcPts val="170"/>
                        </a:spcBef>
                      </a:pPr>
                      <a:r>
                        <a:rPr sz="1400" b="1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57.32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ts val="1595"/>
                        </a:lnSpc>
                      </a:pPr>
                      <a:r>
                        <a:rPr sz="1400" b="1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Mil. </a:t>
                      </a:r>
                      <a:r>
                        <a:rPr sz="1400" b="1" spc="-5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US</a:t>
                      </a:r>
                      <a:r>
                        <a:rPr sz="1400" b="1" spc="-70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009999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dirty="0">
                          <a:solidFill>
                            <a:srgbClr val="660033"/>
                          </a:solidFill>
                          <a:latin typeface="Times New Roman"/>
                          <a:cs typeface="Times New Roman"/>
                        </a:rPr>
                        <a:t>33,153.59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400" b="1" spc="5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3233.12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52.20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Mil. </a:t>
                      </a:r>
                      <a:r>
                        <a:rPr sz="1400" b="1" spc="-5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US</a:t>
                      </a:r>
                      <a:r>
                        <a:rPr sz="1400" b="1" spc="-70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solidFill>
                            <a:srgbClr val="CC0099"/>
                          </a:solidFill>
                          <a:latin typeface="Times New Roman"/>
                          <a:cs typeface="Times New Roman"/>
                        </a:rPr>
                        <a:t>$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dirty="0">
                          <a:solidFill>
                            <a:srgbClr val="99CC00"/>
                          </a:solidFill>
                          <a:latin typeface="Times New Roman"/>
                          <a:cs typeface="Times New Roman"/>
                        </a:rPr>
                        <a:t>29544.56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9652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spc="5" dirty="0">
                          <a:solidFill>
                            <a:srgbClr val="6600CC"/>
                          </a:solidFill>
                          <a:latin typeface="Times New Roman"/>
                          <a:cs typeface="Times New Roman"/>
                        </a:rPr>
                        <a:t>2817.29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217804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18004" y="284988"/>
            <a:ext cx="5501640" cy="461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34155" y="620268"/>
            <a:ext cx="3002279" cy="4602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81795" y="355714"/>
            <a:ext cx="508063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26820" marR="5080" indent="-121475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Ministry </a:t>
            </a:r>
            <a:r>
              <a:rPr sz="2200" dirty="0">
                <a:latin typeface="Times New Roman"/>
                <a:cs typeface="Times New Roman"/>
              </a:rPr>
              <a:t>of Food, </a:t>
            </a:r>
            <a:r>
              <a:rPr sz="2200" spc="-10" dirty="0">
                <a:latin typeface="Times New Roman"/>
                <a:cs typeface="Times New Roman"/>
              </a:rPr>
              <a:t>Agriculture </a:t>
            </a:r>
            <a:r>
              <a:rPr sz="2200" spc="-5" dirty="0">
                <a:latin typeface="Times New Roman"/>
                <a:cs typeface="Times New Roman"/>
              </a:rPr>
              <a:t>&amp;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Livestock  </a:t>
            </a:r>
            <a:r>
              <a:rPr sz="2200" spc="-30" dirty="0">
                <a:latin typeface="Times New Roman"/>
                <a:cs typeface="Times New Roman"/>
              </a:rPr>
              <a:t>(MINFAL)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Islamabad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182" y="3234279"/>
            <a:ext cx="463550" cy="3854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5"/>
              </a:spcBef>
            </a:pPr>
            <a:r>
              <a:rPr sz="1100" b="1" dirty="0">
                <a:latin typeface="Times New Roman"/>
                <a:cs typeface="Times New Roman"/>
              </a:rPr>
              <a:t>PrSC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10" dirty="0">
                <a:latin typeface="Times New Roman"/>
                <a:cs typeface="Times New Roman"/>
              </a:rPr>
              <a:t>P</a:t>
            </a:r>
            <a:r>
              <a:rPr sz="1100" b="1" spc="-5" dirty="0">
                <a:latin typeface="Times New Roman"/>
                <a:cs typeface="Times New Roman"/>
              </a:rPr>
              <a:t>un</a:t>
            </a:r>
            <a:r>
              <a:rPr sz="1100" b="1" dirty="0">
                <a:latin typeface="Times New Roman"/>
                <a:cs typeface="Times New Roman"/>
              </a:rPr>
              <a:t>jab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88489" y="3234279"/>
            <a:ext cx="375920" cy="3854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100" b="1" dirty="0">
                <a:latin typeface="Times New Roman"/>
                <a:cs typeface="Times New Roman"/>
              </a:rPr>
              <a:t>PrSC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spc="-5" dirty="0">
                <a:latin typeface="Times New Roman"/>
                <a:cs typeface="Times New Roman"/>
              </a:rPr>
              <a:t>S</a:t>
            </a:r>
            <a:r>
              <a:rPr sz="1100" b="1" spc="5" dirty="0">
                <a:latin typeface="Times New Roman"/>
                <a:cs typeface="Times New Roman"/>
              </a:rPr>
              <a:t>i</a:t>
            </a:r>
            <a:r>
              <a:rPr sz="1100" b="1" spc="-5" dirty="0">
                <a:latin typeface="Times New Roman"/>
                <a:cs typeface="Times New Roman"/>
              </a:rPr>
              <a:t>ndh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9904" y="3234279"/>
            <a:ext cx="438784" cy="385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300"/>
              </a:lnSpc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PrSC  </a:t>
            </a:r>
            <a:r>
              <a:rPr sz="1100" b="1" spc="-10" dirty="0">
                <a:latin typeface="Times New Roman"/>
                <a:cs typeface="Times New Roman"/>
              </a:rPr>
              <a:t>N</a:t>
            </a:r>
            <a:r>
              <a:rPr sz="1100" b="1" dirty="0">
                <a:latin typeface="Times New Roman"/>
                <a:cs typeface="Times New Roman"/>
              </a:rPr>
              <a:t>W</a:t>
            </a:r>
            <a:r>
              <a:rPr sz="1100" b="1" spc="10" dirty="0">
                <a:latin typeface="Times New Roman"/>
                <a:cs typeface="Times New Roman"/>
              </a:rPr>
              <a:t>F</a:t>
            </a:r>
            <a:r>
              <a:rPr sz="1100" b="1" dirty="0">
                <a:latin typeface="Times New Roman"/>
                <a:cs typeface="Times New Roman"/>
              </a:rPr>
              <a:t>P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03975" y="3234279"/>
            <a:ext cx="728345" cy="3854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R="86360" algn="ctr">
              <a:lnSpc>
                <a:spcPct val="100000"/>
              </a:lnSpc>
              <a:spcBef>
                <a:spcPts val="195"/>
              </a:spcBef>
            </a:pPr>
            <a:r>
              <a:rPr sz="1100" b="1" dirty="0">
                <a:latin typeface="Times New Roman"/>
                <a:cs typeface="Times New Roman"/>
              </a:rPr>
              <a:t>PrSC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100" b="1" spc="5" dirty="0">
                <a:latin typeface="Times New Roman"/>
                <a:cs typeface="Times New Roman"/>
              </a:rPr>
              <a:t>B</a:t>
            </a:r>
            <a:r>
              <a:rPr sz="1100" b="1" dirty="0">
                <a:latin typeface="Times New Roman"/>
                <a:cs typeface="Times New Roman"/>
              </a:rPr>
              <a:t>a</a:t>
            </a:r>
            <a:r>
              <a:rPr sz="1100" b="1" spc="5" dirty="0">
                <a:latin typeface="Times New Roman"/>
                <a:cs typeface="Times New Roman"/>
              </a:rPr>
              <a:t>l</a:t>
            </a:r>
            <a:r>
              <a:rPr sz="1100" b="1" dirty="0">
                <a:latin typeface="Times New Roman"/>
                <a:cs typeface="Times New Roman"/>
              </a:rPr>
              <a:t>oc</a:t>
            </a:r>
            <a:r>
              <a:rPr sz="1100" b="1" spc="-5" dirty="0">
                <a:latin typeface="Times New Roman"/>
                <a:cs typeface="Times New Roman"/>
              </a:rPr>
              <a:t>h</a:t>
            </a:r>
            <a:r>
              <a:rPr sz="1100" b="1" spc="5" dirty="0">
                <a:latin typeface="Times New Roman"/>
                <a:cs typeface="Times New Roman"/>
              </a:rPr>
              <a:t>i</a:t>
            </a:r>
            <a:r>
              <a:rPr sz="1100" b="1" dirty="0">
                <a:latin typeface="Times New Roman"/>
                <a:cs typeface="Times New Roman"/>
              </a:rPr>
              <a:t>s</a:t>
            </a:r>
            <a:r>
              <a:rPr sz="1100" b="1" spc="-10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an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37992" y="3234279"/>
            <a:ext cx="662940" cy="3854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195"/>
              </a:spcBef>
            </a:pPr>
            <a:r>
              <a:rPr sz="1100" b="1" spc="-5" dirty="0">
                <a:latin typeface="Times New Roman"/>
                <a:cs typeface="Times New Roman"/>
              </a:rPr>
              <a:t>FSC&amp;RD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b="1" dirty="0">
                <a:latin typeface="Times New Roman"/>
                <a:cs typeface="Times New Roman"/>
              </a:rPr>
              <a:t>Islamabad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4642" y="4242612"/>
            <a:ext cx="3365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Times New Roman"/>
                <a:cs typeface="Times New Roman"/>
              </a:rPr>
              <a:t>PSC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10446" y="4242612"/>
            <a:ext cx="3270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Times New Roman"/>
                <a:cs typeface="Times New Roman"/>
              </a:rPr>
              <a:t>S</a:t>
            </a:r>
            <a:r>
              <a:rPr sz="1300" b="1" spc="-10" dirty="0">
                <a:latin typeface="Times New Roman"/>
                <a:cs typeface="Times New Roman"/>
              </a:rPr>
              <a:t>SC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10610" y="4242612"/>
            <a:ext cx="3911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Times New Roman"/>
                <a:cs typeface="Times New Roman"/>
              </a:rPr>
              <a:t>DOA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03901" y="4242612"/>
            <a:ext cx="3911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Times New Roman"/>
                <a:cs typeface="Times New Roman"/>
              </a:rPr>
              <a:t>DOA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226611" y="4905467"/>
          <a:ext cx="7334249" cy="1125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 marL="31750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PrSC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6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Provincial Seed</a:t>
                      </a:r>
                      <a:r>
                        <a:rPr sz="15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Council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1750">
                        <a:lnSpc>
                          <a:spcPts val="17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PSC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Punjab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r>
                        <a:rPr sz="1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Corporation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1750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SSC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Sindh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r>
                        <a:rPr sz="15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Corporation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31750">
                        <a:lnSpc>
                          <a:spcPts val="1700"/>
                        </a:lnSpc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DOA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7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700"/>
                        </a:lnSpc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Department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5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Agriculture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31750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FSC&amp;RD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ts val="16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=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Federal Seed Certification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Registration Department,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Islamabad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176337" y="3092450"/>
            <a:ext cx="901700" cy="673100"/>
          </a:xfrm>
          <a:custGeom>
            <a:avLst/>
            <a:gdLst/>
            <a:ahLst/>
            <a:cxnLst/>
            <a:rect l="l" t="t" r="r" b="b"/>
            <a:pathLst>
              <a:path w="901700" h="673100">
                <a:moveTo>
                  <a:pt x="0" y="0"/>
                </a:moveTo>
                <a:lnTo>
                  <a:pt x="901700" y="0"/>
                </a:lnTo>
                <a:lnTo>
                  <a:pt x="901700" y="673100"/>
                </a:lnTo>
                <a:lnTo>
                  <a:pt x="0" y="673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00337" y="3092450"/>
            <a:ext cx="973455" cy="673100"/>
          </a:xfrm>
          <a:custGeom>
            <a:avLst/>
            <a:gdLst/>
            <a:ahLst/>
            <a:cxnLst/>
            <a:rect l="l" t="t" r="r" b="b"/>
            <a:pathLst>
              <a:path w="973454" h="673100">
                <a:moveTo>
                  <a:pt x="0" y="0"/>
                </a:moveTo>
                <a:lnTo>
                  <a:pt x="973137" y="0"/>
                </a:lnTo>
                <a:lnTo>
                  <a:pt x="973137" y="673100"/>
                </a:lnTo>
                <a:lnTo>
                  <a:pt x="0" y="673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24337" y="3092450"/>
            <a:ext cx="1038225" cy="673100"/>
          </a:xfrm>
          <a:custGeom>
            <a:avLst/>
            <a:gdLst/>
            <a:ahLst/>
            <a:cxnLst/>
            <a:rect l="l" t="t" r="r" b="b"/>
            <a:pathLst>
              <a:path w="1038225" h="673100">
                <a:moveTo>
                  <a:pt x="0" y="0"/>
                </a:moveTo>
                <a:lnTo>
                  <a:pt x="1038225" y="0"/>
                </a:lnTo>
                <a:lnTo>
                  <a:pt x="1038225" y="673100"/>
                </a:lnTo>
                <a:lnTo>
                  <a:pt x="0" y="673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05437" y="3092450"/>
            <a:ext cx="1938655" cy="673100"/>
          </a:xfrm>
          <a:custGeom>
            <a:avLst/>
            <a:gdLst/>
            <a:ahLst/>
            <a:cxnLst/>
            <a:rect l="l" t="t" r="r" b="b"/>
            <a:pathLst>
              <a:path w="1938654" h="673100">
                <a:moveTo>
                  <a:pt x="0" y="0"/>
                </a:moveTo>
                <a:lnTo>
                  <a:pt x="1938337" y="0"/>
                </a:lnTo>
                <a:lnTo>
                  <a:pt x="1938337" y="673100"/>
                </a:lnTo>
                <a:lnTo>
                  <a:pt x="0" y="673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91437" y="3092450"/>
            <a:ext cx="1176655" cy="673100"/>
          </a:xfrm>
          <a:custGeom>
            <a:avLst/>
            <a:gdLst/>
            <a:ahLst/>
            <a:cxnLst/>
            <a:rect l="l" t="t" r="r" b="b"/>
            <a:pathLst>
              <a:path w="1176654" h="673100">
                <a:moveTo>
                  <a:pt x="0" y="0"/>
                </a:moveTo>
                <a:lnTo>
                  <a:pt x="1176337" y="0"/>
                </a:lnTo>
                <a:lnTo>
                  <a:pt x="1176337" y="673100"/>
                </a:lnTo>
                <a:lnTo>
                  <a:pt x="0" y="6731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76337" y="4168775"/>
            <a:ext cx="973455" cy="403225"/>
          </a:xfrm>
          <a:custGeom>
            <a:avLst/>
            <a:gdLst/>
            <a:ahLst/>
            <a:cxnLst/>
            <a:rect l="l" t="t" r="r" b="b"/>
            <a:pathLst>
              <a:path w="973455" h="403225">
                <a:moveTo>
                  <a:pt x="0" y="0"/>
                </a:moveTo>
                <a:lnTo>
                  <a:pt x="973137" y="0"/>
                </a:lnTo>
                <a:lnTo>
                  <a:pt x="973137" y="403225"/>
                </a:lnTo>
                <a:lnTo>
                  <a:pt x="0" y="40322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00337" y="4168775"/>
            <a:ext cx="1038225" cy="469900"/>
          </a:xfrm>
          <a:custGeom>
            <a:avLst/>
            <a:gdLst/>
            <a:ahLst/>
            <a:cxnLst/>
            <a:rect l="l" t="t" r="r" b="b"/>
            <a:pathLst>
              <a:path w="1038225" h="469900">
                <a:moveTo>
                  <a:pt x="0" y="0"/>
                </a:moveTo>
                <a:lnTo>
                  <a:pt x="1038225" y="0"/>
                </a:lnTo>
                <a:lnTo>
                  <a:pt x="1038225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95775" y="4168775"/>
            <a:ext cx="967105" cy="469900"/>
          </a:xfrm>
          <a:custGeom>
            <a:avLst/>
            <a:gdLst/>
            <a:ahLst/>
            <a:cxnLst/>
            <a:rect l="l" t="t" r="r" b="b"/>
            <a:pathLst>
              <a:path w="967104" h="469900">
                <a:moveTo>
                  <a:pt x="0" y="0"/>
                </a:moveTo>
                <a:lnTo>
                  <a:pt x="966787" y="0"/>
                </a:lnTo>
                <a:lnTo>
                  <a:pt x="966787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05437" y="4168775"/>
            <a:ext cx="1938655" cy="469900"/>
          </a:xfrm>
          <a:custGeom>
            <a:avLst/>
            <a:gdLst/>
            <a:ahLst/>
            <a:cxnLst/>
            <a:rect l="l" t="t" r="r" b="b"/>
            <a:pathLst>
              <a:path w="1938654" h="469900">
                <a:moveTo>
                  <a:pt x="0" y="0"/>
                </a:moveTo>
                <a:lnTo>
                  <a:pt x="1938337" y="0"/>
                </a:lnTo>
                <a:lnTo>
                  <a:pt x="1938337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117850" y="1928812"/>
            <a:ext cx="3254375" cy="469900"/>
          </a:xfrm>
          <a:prstGeom prst="rect">
            <a:avLst/>
          </a:prstGeom>
          <a:solidFill>
            <a:srgbClr val="BBE0E3"/>
          </a:solidFill>
          <a:ln w="12700">
            <a:solidFill>
              <a:srgbClr val="000000"/>
            </a:solidFill>
          </a:ln>
        </p:spPr>
        <p:txBody>
          <a:bodyPr vert="horz" wrap="square" lIns="0" tIns="17780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400"/>
              </a:spcBef>
            </a:pPr>
            <a:r>
              <a:rPr sz="1500" b="1" dirty="0">
                <a:latin typeface="Times New Roman"/>
                <a:cs typeface="Times New Roman"/>
              </a:rPr>
              <a:t>National </a:t>
            </a:r>
            <a:r>
              <a:rPr sz="1500" b="1" spc="-5" dirty="0">
                <a:latin typeface="Times New Roman"/>
                <a:cs typeface="Times New Roman"/>
              </a:rPr>
              <a:t>Seed Council</a:t>
            </a:r>
            <a:r>
              <a:rPr sz="1500" b="1" spc="-60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(NSC)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24000" y="2890837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0" y="0"/>
                </a:moveTo>
                <a:lnTo>
                  <a:pt x="6858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24000" y="2890837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98600" y="304165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19437" y="2890837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94037" y="304165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779962" y="2500312"/>
            <a:ext cx="0" cy="298450"/>
          </a:xfrm>
          <a:custGeom>
            <a:avLst/>
            <a:gdLst/>
            <a:ahLst/>
            <a:cxnLst/>
            <a:rect l="l" t="t" r="r" b="b"/>
            <a:pathLst>
              <a:path h="298450">
                <a:moveTo>
                  <a:pt x="0" y="0"/>
                </a:moveTo>
                <a:lnTo>
                  <a:pt x="0" y="2984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54562" y="278606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03962" y="2890837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78562" y="304165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382000" y="2890837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356600" y="304165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24000" y="3765550"/>
            <a:ext cx="0" cy="365125"/>
          </a:xfrm>
          <a:custGeom>
            <a:avLst/>
            <a:gdLst/>
            <a:ahLst/>
            <a:cxnLst/>
            <a:rect l="l" t="t" r="r" b="b"/>
            <a:pathLst>
              <a:path h="365125">
                <a:moveTo>
                  <a:pt x="0" y="0"/>
                </a:moveTo>
                <a:lnTo>
                  <a:pt x="0" y="3651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98600" y="4117975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19437" y="3765550"/>
            <a:ext cx="0" cy="365125"/>
          </a:xfrm>
          <a:custGeom>
            <a:avLst/>
            <a:gdLst/>
            <a:ahLst/>
            <a:cxnLst/>
            <a:rect l="l" t="t" r="r" b="b"/>
            <a:pathLst>
              <a:path h="365125">
                <a:moveTo>
                  <a:pt x="0" y="0"/>
                </a:moveTo>
                <a:lnTo>
                  <a:pt x="0" y="3651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94037" y="4117975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79962" y="3765550"/>
            <a:ext cx="0" cy="365125"/>
          </a:xfrm>
          <a:custGeom>
            <a:avLst/>
            <a:gdLst/>
            <a:ahLst/>
            <a:cxnLst/>
            <a:rect l="l" t="t" r="r" b="b"/>
            <a:pathLst>
              <a:path h="365125">
                <a:moveTo>
                  <a:pt x="0" y="0"/>
                </a:moveTo>
                <a:lnTo>
                  <a:pt x="0" y="3651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54562" y="4117975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73812" y="3765550"/>
            <a:ext cx="0" cy="365125"/>
          </a:xfrm>
          <a:custGeom>
            <a:avLst/>
            <a:gdLst/>
            <a:ahLst/>
            <a:cxnLst/>
            <a:rect l="l" t="t" r="r" b="b"/>
            <a:pathLst>
              <a:path h="365125">
                <a:moveTo>
                  <a:pt x="0" y="0"/>
                </a:moveTo>
                <a:lnTo>
                  <a:pt x="0" y="3651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348412" y="4117975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800" y="0"/>
                </a:moveTo>
                <a:lnTo>
                  <a:pt x="0" y="0"/>
                </a:lnTo>
                <a:lnTo>
                  <a:pt x="25400" y="5080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599" y="0"/>
            <a:ext cx="84474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ESTIMATED </a:t>
            </a:r>
            <a:r>
              <a:rPr sz="1600" b="1" spc="-15" dirty="0">
                <a:latin typeface="Arial"/>
                <a:cs typeface="Arial"/>
              </a:rPr>
              <a:t>NATIONAL </a:t>
            </a:r>
            <a:r>
              <a:rPr sz="1600" b="1" spc="-5" dirty="0">
                <a:latin typeface="Arial"/>
                <a:cs typeface="Arial"/>
              </a:rPr>
              <a:t>SEED REQUIREMENT </a:t>
            </a:r>
            <a:r>
              <a:rPr sz="1600" b="1" spc="-20" dirty="0">
                <a:latin typeface="Arial"/>
                <a:cs typeface="Arial"/>
              </a:rPr>
              <a:t>AND </a:t>
            </a:r>
            <a:r>
              <a:rPr sz="1600" b="1" spc="-5" dirty="0">
                <a:latin typeface="Arial"/>
                <a:cs typeface="Arial"/>
              </a:rPr>
              <a:t>ITS </a:t>
            </a:r>
            <a:r>
              <a:rPr sz="1600" b="1" spc="-10" dirty="0">
                <a:latin typeface="Arial"/>
                <a:cs typeface="Arial"/>
              </a:rPr>
              <a:t>COMMERICAL </a:t>
            </a:r>
            <a:r>
              <a:rPr sz="1600" b="1" spc="-15" dirty="0">
                <a:latin typeface="Arial"/>
                <a:cs typeface="Arial"/>
              </a:rPr>
              <a:t>VALUE</a:t>
            </a:r>
            <a:r>
              <a:rPr sz="1600" b="1" spc="3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2008-09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08025" y="422275"/>
          <a:ext cx="7793351" cy="5859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9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8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9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69644"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40" dirty="0">
                          <a:latin typeface="Arial"/>
                          <a:cs typeface="Arial"/>
                        </a:rPr>
                        <a:t>Sr.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No.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Crop/Seed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 marR="118745" indent="387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Rate  (kg</a:t>
                      </a:r>
                      <a:r>
                        <a:rPr sz="12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per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Hec)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Area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96520" indent="-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  Re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qui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01295" marR="173355" indent="-171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Av.</a:t>
                      </a:r>
                      <a:r>
                        <a:rPr sz="12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Price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(Rs./Kg)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3040" marR="182245" indent="-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Internal  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ial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Market  (Mill.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PKR.)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16535" marR="2101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Internal  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ial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Market  (Mill. US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$)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95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Wheat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3812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9046000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1085520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481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32565.6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378.67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Barley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3812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86000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8600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2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(Fine)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1696800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11877.60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481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700.78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568960" indent="2266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addy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(Course)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55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1265800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25316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481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860.74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020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r>
                        <a:rPr sz="1200" b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(OPV)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55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704540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21136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417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528.40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6.22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5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r>
                        <a:rPr sz="1200" b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(HYB)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55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347160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29.41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00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Cotton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622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2820000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39480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3948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37.16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OIL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SEED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Sunflower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319473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1597.365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1.56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Canola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12400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58.8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35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4.42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3695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Rapeseeds</a:t>
                      </a:r>
                      <a:r>
                        <a:rPr sz="12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&amp;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Mustards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244900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1224.5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35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36.735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0.432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Soybean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432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3.97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835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2.81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25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Sesame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90700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607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63.56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Linseed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7432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5432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81.48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48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Groundnut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3622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92800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9280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448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243139" y="6541675"/>
            <a:ext cx="16167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400" spc="-10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ue………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218" y="446105"/>
            <a:ext cx="740473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ESTIMATED </a:t>
            </a:r>
            <a:r>
              <a:rPr sz="1400" b="1" spc="-10" dirty="0">
                <a:latin typeface="Arial"/>
                <a:cs typeface="Arial"/>
              </a:rPr>
              <a:t>NATIONAL </a:t>
            </a:r>
            <a:r>
              <a:rPr sz="1400" b="1" dirty="0">
                <a:latin typeface="Arial"/>
                <a:cs typeface="Arial"/>
              </a:rPr>
              <a:t>SEED REQUIREMENT </a:t>
            </a:r>
            <a:r>
              <a:rPr sz="1400" b="1" spc="-20" dirty="0">
                <a:latin typeface="Arial"/>
                <a:cs typeface="Arial"/>
              </a:rPr>
              <a:t>AND </a:t>
            </a:r>
            <a:r>
              <a:rPr sz="1400" b="1" dirty="0">
                <a:latin typeface="Arial"/>
                <a:cs typeface="Arial"/>
              </a:rPr>
              <a:t>ITS </a:t>
            </a:r>
            <a:r>
              <a:rPr sz="1400" b="1" spc="-5" dirty="0">
                <a:latin typeface="Arial"/>
                <a:cs typeface="Arial"/>
              </a:rPr>
              <a:t>COMMERICAL </a:t>
            </a:r>
            <a:r>
              <a:rPr sz="1400" b="1" spc="-15" dirty="0">
                <a:latin typeface="Arial"/>
                <a:cs typeface="Arial"/>
              </a:rPr>
              <a:t>VALUE</a:t>
            </a:r>
            <a:r>
              <a:rPr sz="1400" b="1" spc="17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2007-08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8312" y="771525"/>
            <a:ext cx="522605" cy="1002030"/>
          </a:xfrm>
          <a:custGeom>
            <a:avLst/>
            <a:gdLst/>
            <a:ahLst/>
            <a:cxnLst/>
            <a:rect l="l" t="t" r="r" b="b"/>
            <a:pathLst>
              <a:path w="522605" h="1002030">
                <a:moveTo>
                  <a:pt x="0" y="0"/>
                </a:moveTo>
                <a:lnTo>
                  <a:pt x="522287" y="0"/>
                </a:lnTo>
                <a:lnTo>
                  <a:pt x="522287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0600" y="771525"/>
            <a:ext cx="1123950" cy="1002030"/>
          </a:xfrm>
          <a:custGeom>
            <a:avLst/>
            <a:gdLst/>
            <a:ahLst/>
            <a:cxnLst/>
            <a:rect l="l" t="t" r="r" b="b"/>
            <a:pathLst>
              <a:path w="1123950" h="1002030">
                <a:moveTo>
                  <a:pt x="0" y="0"/>
                </a:moveTo>
                <a:lnTo>
                  <a:pt x="1123950" y="0"/>
                </a:lnTo>
                <a:lnTo>
                  <a:pt x="1123950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4550" y="771525"/>
            <a:ext cx="1198880" cy="1002030"/>
          </a:xfrm>
          <a:custGeom>
            <a:avLst/>
            <a:gdLst/>
            <a:ahLst/>
            <a:cxnLst/>
            <a:rect l="l" t="t" r="r" b="b"/>
            <a:pathLst>
              <a:path w="1198879" h="1002030">
                <a:moveTo>
                  <a:pt x="0" y="0"/>
                </a:moveTo>
                <a:lnTo>
                  <a:pt x="1198562" y="0"/>
                </a:lnTo>
                <a:lnTo>
                  <a:pt x="1198562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13112" y="771525"/>
            <a:ext cx="758825" cy="1002030"/>
          </a:xfrm>
          <a:custGeom>
            <a:avLst/>
            <a:gdLst/>
            <a:ahLst/>
            <a:cxnLst/>
            <a:rect l="l" t="t" r="r" b="b"/>
            <a:pathLst>
              <a:path w="758825" h="1002030">
                <a:moveTo>
                  <a:pt x="0" y="0"/>
                </a:moveTo>
                <a:lnTo>
                  <a:pt x="758825" y="0"/>
                </a:lnTo>
                <a:lnTo>
                  <a:pt x="758825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71937" y="771525"/>
            <a:ext cx="1192530" cy="1002030"/>
          </a:xfrm>
          <a:custGeom>
            <a:avLst/>
            <a:gdLst/>
            <a:ahLst/>
            <a:cxnLst/>
            <a:rect l="l" t="t" r="r" b="b"/>
            <a:pathLst>
              <a:path w="1192529" h="1002030">
                <a:moveTo>
                  <a:pt x="0" y="0"/>
                </a:moveTo>
                <a:lnTo>
                  <a:pt x="1192212" y="0"/>
                </a:lnTo>
                <a:lnTo>
                  <a:pt x="1192212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64150" y="771525"/>
            <a:ext cx="958850" cy="1002030"/>
          </a:xfrm>
          <a:custGeom>
            <a:avLst/>
            <a:gdLst/>
            <a:ahLst/>
            <a:cxnLst/>
            <a:rect l="l" t="t" r="r" b="b"/>
            <a:pathLst>
              <a:path w="958850" h="1002030">
                <a:moveTo>
                  <a:pt x="0" y="0"/>
                </a:moveTo>
                <a:lnTo>
                  <a:pt x="958850" y="0"/>
                </a:lnTo>
                <a:lnTo>
                  <a:pt x="958850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23000" y="771525"/>
            <a:ext cx="1325880" cy="1002030"/>
          </a:xfrm>
          <a:custGeom>
            <a:avLst/>
            <a:gdLst/>
            <a:ahLst/>
            <a:cxnLst/>
            <a:rect l="l" t="t" r="r" b="b"/>
            <a:pathLst>
              <a:path w="1325879" h="1002030">
                <a:moveTo>
                  <a:pt x="0" y="0"/>
                </a:moveTo>
                <a:lnTo>
                  <a:pt x="1325562" y="0"/>
                </a:lnTo>
                <a:lnTo>
                  <a:pt x="1325562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48562" y="771525"/>
            <a:ext cx="1056005" cy="1002030"/>
          </a:xfrm>
          <a:custGeom>
            <a:avLst/>
            <a:gdLst/>
            <a:ahLst/>
            <a:cxnLst/>
            <a:rect l="l" t="t" r="r" b="b"/>
            <a:pathLst>
              <a:path w="1056004" h="1002030">
                <a:moveTo>
                  <a:pt x="0" y="0"/>
                </a:moveTo>
                <a:lnTo>
                  <a:pt x="1055687" y="0"/>
                </a:lnTo>
                <a:lnTo>
                  <a:pt x="1055687" y="1001712"/>
                </a:lnTo>
                <a:lnTo>
                  <a:pt x="0" y="100171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8312" y="4137025"/>
            <a:ext cx="522605" cy="471805"/>
          </a:xfrm>
          <a:custGeom>
            <a:avLst/>
            <a:gdLst/>
            <a:ahLst/>
            <a:cxnLst/>
            <a:rect l="l" t="t" r="r" b="b"/>
            <a:pathLst>
              <a:path w="522605" h="471804">
                <a:moveTo>
                  <a:pt x="0" y="0"/>
                </a:moveTo>
                <a:lnTo>
                  <a:pt x="522287" y="0"/>
                </a:lnTo>
                <a:lnTo>
                  <a:pt x="522287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0600" y="4137025"/>
            <a:ext cx="1123950" cy="471805"/>
          </a:xfrm>
          <a:custGeom>
            <a:avLst/>
            <a:gdLst/>
            <a:ahLst/>
            <a:cxnLst/>
            <a:rect l="l" t="t" r="r" b="b"/>
            <a:pathLst>
              <a:path w="1123950" h="471804">
                <a:moveTo>
                  <a:pt x="0" y="0"/>
                </a:moveTo>
                <a:lnTo>
                  <a:pt x="1123950" y="0"/>
                </a:lnTo>
                <a:lnTo>
                  <a:pt x="1123950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14550" y="4137025"/>
            <a:ext cx="1198880" cy="471805"/>
          </a:xfrm>
          <a:custGeom>
            <a:avLst/>
            <a:gdLst/>
            <a:ahLst/>
            <a:cxnLst/>
            <a:rect l="l" t="t" r="r" b="b"/>
            <a:pathLst>
              <a:path w="1198879" h="471804">
                <a:moveTo>
                  <a:pt x="0" y="0"/>
                </a:moveTo>
                <a:lnTo>
                  <a:pt x="1198562" y="0"/>
                </a:lnTo>
                <a:lnTo>
                  <a:pt x="1198562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13112" y="4137025"/>
            <a:ext cx="758825" cy="471805"/>
          </a:xfrm>
          <a:custGeom>
            <a:avLst/>
            <a:gdLst/>
            <a:ahLst/>
            <a:cxnLst/>
            <a:rect l="l" t="t" r="r" b="b"/>
            <a:pathLst>
              <a:path w="758825" h="471804">
                <a:moveTo>
                  <a:pt x="0" y="0"/>
                </a:moveTo>
                <a:lnTo>
                  <a:pt x="758825" y="0"/>
                </a:lnTo>
                <a:lnTo>
                  <a:pt x="758825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71937" y="4137025"/>
            <a:ext cx="1192530" cy="471805"/>
          </a:xfrm>
          <a:custGeom>
            <a:avLst/>
            <a:gdLst/>
            <a:ahLst/>
            <a:cxnLst/>
            <a:rect l="l" t="t" r="r" b="b"/>
            <a:pathLst>
              <a:path w="1192529" h="471804">
                <a:moveTo>
                  <a:pt x="0" y="0"/>
                </a:moveTo>
                <a:lnTo>
                  <a:pt x="1192212" y="0"/>
                </a:lnTo>
                <a:lnTo>
                  <a:pt x="1192212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64150" y="4137025"/>
            <a:ext cx="958850" cy="471805"/>
          </a:xfrm>
          <a:custGeom>
            <a:avLst/>
            <a:gdLst/>
            <a:ahLst/>
            <a:cxnLst/>
            <a:rect l="l" t="t" r="r" b="b"/>
            <a:pathLst>
              <a:path w="958850" h="471804">
                <a:moveTo>
                  <a:pt x="0" y="0"/>
                </a:moveTo>
                <a:lnTo>
                  <a:pt x="958850" y="0"/>
                </a:lnTo>
                <a:lnTo>
                  <a:pt x="958850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23000" y="4137025"/>
            <a:ext cx="1325880" cy="471805"/>
          </a:xfrm>
          <a:custGeom>
            <a:avLst/>
            <a:gdLst/>
            <a:ahLst/>
            <a:cxnLst/>
            <a:rect l="l" t="t" r="r" b="b"/>
            <a:pathLst>
              <a:path w="1325879" h="471804">
                <a:moveTo>
                  <a:pt x="0" y="0"/>
                </a:moveTo>
                <a:lnTo>
                  <a:pt x="1325562" y="0"/>
                </a:lnTo>
                <a:lnTo>
                  <a:pt x="1325562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48562" y="4137025"/>
            <a:ext cx="1056005" cy="471805"/>
          </a:xfrm>
          <a:custGeom>
            <a:avLst/>
            <a:gdLst/>
            <a:ahLst/>
            <a:cxnLst/>
            <a:rect l="l" t="t" r="r" b="b"/>
            <a:pathLst>
              <a:path w="1056004" h="471804">
                <a:moveTo>
                  <a:pt x="0" y="0"/>
                </a:moveTo>
                <a:lnTo>
                  <a:pt x="1055687" y="0"/>
                </a:lnTo>
                <a:lnTo>
                  <a:pt x="1055687" y="471487"/>
                </a:lnTo>
                <a:lnTo>
                  <a:pt x="0" y="4714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8312" y="4608512"/>
            <a:ext cx="522605" cy="473075"/>
          </a:xfrm>
          <a:custGeom>
            <a:avLst/>
            <a:gdLst/>
            <a:ahLst/>
            <a:cxnLst/>
            <a:rect l="l" t="t" r="r" b="b"/>
            <a:pathLst>
              <a:path w="522605" h="473075">
                <a:moveTo>
                  <a:pt x="0" y="0"/>
                </a:moveTo>
                <a:lnTo>
                  <a:pt x="522287" y="0"/>
                </a:lnTo>
                <a:lnTo>
                  <a:pt x="522287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0600" y="4608512"/>
            <a:ext cx="1123950" cy="473075"/>
          </a:xfrm>
          <a:custGeom>
            <a:avLst/>
            <a:gdLst/>
            <a:ahLst/>
            <a:cxnLst/>
            <a:rect l="l" t="t" r="r" b="b"/>
            <a:pathLst>
              <a:path w="1123950" h="473075">
                <a:moveTo>
                  <a:pt x="0" y="0"/>
                </a:moveTo>
                <a:lnTo>
                  <a:pt x="1123950" y="0"/>
                </a:lnTo>
                <a:lnTo>
                  <a:pt x="1123950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14550" y="4608512"/>
            <a:ext cx="1198880" cy="473075"/>
          </a:xfrm>
          <a:custGeom>
            <a:avLst/>
            <a:gdLst/>
            <a:ahLst/>
            <a:cxnLst/>
            <a:rect l="l" t="t" r="r" b="b"/>
            <a:pathLst>
              <a:path w="1198879" h="473075">
                <a:moveTo>
                  <a:pt x="0" y="0"/>
                </a:moveTo>
                <a:lnTo>
                  <a:pt x="1198562" y="0"/>
                </a:lnTo>
                <a:lnTo>
                  <a:pt x="1198562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13112" y="4608512"/>
            <a:ext cx="758825" cy="473075"/>
          </a:xfrm>
          <a:custGeom>
            <a:avLst/>
            <a:gdLst/>
            <a:ahLst/>
            <a:cxnLst/>
            <a:rect l="l" t="t" r="r" b="b"/>
            <a:pathLst>
              <a:path w="758825" h="473075">
                <a:moveTo>
                  <a:pt x="0" y="0"/>
                </a:moveTo>
                <a:lnTo>
                  <a:pt x="758825" y="0"/>
                </a:lnTo>
                <a:lnTo>
                  <a:pt x="758825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71937" y="4608512"/>
            <a:ext cx="1192530" cy="473075"/>
          </a:xfrm>
          <a:custGeom>
            <a:avLst/>
            <a:gdLst/>
            <a:ahLst/>
            <a:cxnLst/>
            <a:rect l="l" t="t" r="r" b="b"/>
            <a:pathLst>
              <a:path w="1192529" h="473075">
                <a:moveTo>
                  <a:pt x="0" y="0"/>
                </a:moveTo>
                <a:lnTo>
                  <a:pt x="1192212" y="0"/>
                </a:lnTo>
                <a:lnTo>
                  <a:pt x="1192212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64150" y="4608512"/>
            <a:ext cx="958850" cy="473075"/>
          </a:xfrm>
          <a:custGeom>
            <a:avLst/>
            <a:gdLst/>
            <a:ahLst/>
            <a:cxnLst/>
            <a:rect l="l" t="t" r="r" b="b"/>
            <a:pathLst>
              <a:path w="958850" h="473075">
                <a:moveTo>
                  <a:pt x="0" y="0"/>
                </a:moveTo>
                <a:lnTo>
                  <a:pt x="958850" y="0"/>
                </a:lnTo>
                <a:lnTo>
                  <a:pt x="958850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23000" y="4608512"/>
            <a:ext cx="1325880" cy="473075"/>
          </a:xfrm>
          <a:custGeom>
            <a:avLst/>
            <a:gdLst/>
            <a:ahLst/>
            <a:cxnLst/>
            <a:rect l="l" t="t" r="r" b="b"/>
            <a:pathLst>
              <a:path w="1325879" h="473075">
                <a:moveTo>
                  <a:pt x="0" y="0"/>
                </a:moveTo>
                <a:lnTo>
                  <a:pt x="1325562" y="0"/>
                </a:lnTo>
                <a:lnTo>
                  <a:pt x="1325562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48562" y="4608512"/>
            <a:ext cx="1056005" cy="473075"/>
          </a:xfrm>
          <a:custGeom>
            <a:avLst/>
            <a:gdLst/>
            <a:ahLst/>
            <a:cxnLst/>
            <a:rect l="l" t="t" r="r" b="b"/>
            <a:pathLst>
              <a:path w="1056004" h="473075">
                <a:moveTo>
                  <a:pt x="0" y="0"/>
                </a:moveTo>
                <a:lnTo>
                  <a:pt x="1055687" y="0"/>
                </a:lnTo>
                <a:lnTo>
                  <a:pt x="1055687" y="473075"/>
                </a:lnTo>
                <a:lnTo>
                  <a:pt x="0" y="4730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8312" y="5081587"/>
            <a:ext cx="522605" cy="462280"/>
          </a:xfrm>
          <a:custGeom>
            <a:avLst/>
            <a:gdLst/>
            <a:ahLst/>
            <a:cxnLst/>
            <a:rect l="l" t="t" r="r" b="b"/>
            <a:pathLst>
              <a:path w="522605" h="462279">
                <a:moveTo>
                  <a:pt x="0" y="0"/>
                </a:moveTo>
                <a:lnTo>
                  <a:pt x="522287" y="0"/>
                </a:lnTo>
                <a:lnTo>
                  <a:pt x="522287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0600" y="5081587"/>
            <a:ext cx="1123950" cy="462280"/>
          </a:xfrm>
          <a:custGeom>
            <a:avLst/>
            <a:gdLst/>
            <a:ahLst/>
            <a:cxnLst/>
            <a:rect l="l" t="t" r="r" b="b"/>
            <a:pathLst>
              <a:path w="1123950" h="462279">
                <a:moveTo>
                  <a:pt x="0" y="0"/>
                </a:moveTo>
                <a:lnTo>
                  <a:pt x="1123950" y="0"/>
                </a:lnTo>
                <a:lnTo>
                  <a:pt x="1123950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14550" y="5081587"/>
            <a:ext cx="1198880" cy="462280"/>
          </a:xfrm>
          <a:custGeom>
            <a:avLst/>
            <a:gdLst/>
            <a:ahLst/>
            <a:cxnLst/>
            <a:rect l="l" t="t" r="r" b="b"/>
            <a:pathLst>
              <a:path w="1198879" h="462279">
                <a:moveTo>
                  <a:pt x="0" y="0"/>
                </a:moveTo>
                <a:lnTo>
                  <a:pt x="1198562" y="0"/>
                </a:lnTo>
                <a:lnTo>
                  <a:pt x="1198562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13112" y="5081587"/>
            <a:ext cx="758825" cy="462280"/>
          </a:xfrm>
          <a:custGeom>
            <a:avLst/>
            <a:gdLst/>
            <a:ahLst/>
            <a:cxnLst/>
            <a:rect l="l" t="t" r="r" b="b"/>
            <a:pathLst>
              <a:path w="758825" h="462279">
                <a:moveTo>
                  <a:pt x="0" y="0"/>
                </a:moveTo>
                <a:lnTo>
                  <a:pt x="758825" y="0"/>
                </a:lnTo>
                <a:lnTo>
                  <a:pt x="758825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71937" y="5081587"/>
            <a:ext cx="1192530" cy="462280"/>
          </a:xfrm>
          <a:custGeom>
            <a:avLst/>
            <a:gdLst/>
            <a:ahLst/>
            <a:cxnLst/>
            <a:rect l="l" t="t" r="r" b="b"/>
            <a:pathLst>
              <a:path w="1192529" h="462279">
                <a:moveTo>
                  <a:pt x="0" y="0"/>
                </a:moveTo>
                <a:lnTo>
                  <a:pt x="1192212" y="0"/>
                </a:lnTo>
                <a:lnTo>
                  <a:pt x="1192212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64150" y="5081587"/>
            <a:ext cx="958850" cy="462280"/>
          </a:xfrm>
          <a:custGeom>
            <a:avLst/>
            <a:gdLst/>
            <a:ahLst/>
            <a:cxnLst/>
            <a:rect l="l" t="t" r="r" b="b"/>
            <a:pathLst>
              <a:path w="958850" h="462279">
                <a:moveTo>
                  <a:pt x="0" y="0"/>
                </a:moveTo>
                <a:lnTo>
                  <a:pt x="958850" y="0"/>
                </a:lnTo>
                <a:lnTo>
                  <a:pt x="958850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23000" y="5081587"/>
            <a:ext cx="1325880" cy="462280"/>
          </a:xfrm>
          <a:custGeom>
            <a:avLst/>
            <a:gdLst/>
            <a:ahLst/>
            <a:cxnLst/>
            <a:rect l="l" t="t" r="r" b="b"/>
            <a:pathLst>
              <a:path w="1325879" h="462279">
                <a:moveTo>
                  <a:pt x="0" y="0"/>
                </a:moveTo>
                <a:lnTo>
                  <a:pt x="1325562" y="0"/>
                </a:lnTo>
                <a:lnTo>
                  <a:pt x="1325562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48562" y="5081587"/>
            <a:ext cx="1056005" cy="462280"/>
          </a:xfrm>
          <a:custGeom>
            <a:avLst/>
            <a:gdLst/>
            <a:ahLst/>
            <a:cxnLst/>
            <a:rect l="l" t="t" r="r" b="b"/>
            <a:pathLst>
              <a:path w="1056004" h="462279">
                <a:moveTo>
                  <a:pt x="0" y="0"/>
                </a:moveTo>
                <a:lnTo>
                  <a:pt x="1055687" y="0"/>
                </a:lnTo>
                <a:lnTo>
                  <a:pt x="1055687" y="461962"/>
                </a:lnTo>
                <a:lnTo>
                  <a:pt x="0" y="4619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8312" y="5543550"/>
            <a:ext cx="2844800" cy="640080"/>
          </a:xfrm>
          <a:custGeom>
            <a:avLst/>
            <a:gdLst/>
            <a:ahLst/>
            <a:cxnLst/>
            <a:rect l="l" t="t" r="r" b="b"/>
            <a:pathLst>
              <a:path w="2844800" h="640079">
                <a:moveTo>
                  <a:pt x="0" y="0"/>
                </a:moveTo>
                <a:lnTo>
                  <a:pt x="2844800" y="0"/>
                </a:lnTo>
                <a:lnTo>
                  <a:pt x="2844800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313112" y="5543550"/>
            <a:ext cx="758825" cy="640080"/>
          </a:xfrm>
          <a:custGeom>
            <a:avLst/>
            <a:gdLst/>
            <a:ahLst/>
            <a:cxnLst/>
            <a:rect l="l" t="t" r="r" b="b"/>
            <a:pathLst>
              <a:path w="758825" h="640079">
                <a:moveTo>
                  <a:pt x="0" y="0"/>
                </a:moveTo>
                <a:lnTo>
                  <a:pt x="758825" y="0"/>
                </a:lnTo>
                <a:lnTo>
                  <a:pt x="758825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71937" y="5543550"/>
            <a:ext cx="1192530" cy="640080"/>
          </a:xfrm>
          <a:custGeom>
            <a:avLst/>
            <a:gdLst/>
            <a:ahLst/>
            <a:cxnLst/>
            <a:rect l="l" t="t" r="r" b="b"/>
            <a:pathLst>
              <a:path w="1192529" h="640079">
                <a:moveTo>
                  <a:pt x="0" y="0"/>
                </a:moveTo>
                <a:lnTo>
                  <a:pt x="1192212" y="0"/>
                </a:lnTo>
                <a:lnTo>
                  <a:pt x="1192212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64150" y="5543550"/>
            <a:ext cx="958850" cy="640080"/>
          </a:xfrm>
          <a:custGeom>
            <a:avLst/>
            <a:gdLst/>
            <a:ahLst/>
            <a:cxnLst/>
            <a:rect l="l" t="t" r="r" b="b"/>
            <a:pathLst>
              <a:path w="958850" h="640079">
                <a:moveTo>
                  <a:pt x="0" y="0"/>
                </a:moveTo>
                <a:lnTo>
                  <a:pt x="958850" y="0"/>
                </a:lnTo>
                <a:lnTo>
                  <a:pt x="958850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223000" y="5543550"/>
            <a:ext cx="1325880" cy="640080"/>
          </a:xfrm>
          <a:custGeom>
            <a:avLst/>
            <a:gdLst/>
            <a:ahLst/>
            <a:cxnLst/>
            <a:rect l="l" t="t" r="r" b="b"/>
            <a:pathLst>
              <a:path w="1325879" h="640079">
                <a:moveTo>
                  <a:pt x="0" y="0"/>
                </a:moveTo>
                <a:lnTo>
                  <a:pt x="1325562" y="0"/>
                </a:lnTo>
                <a:lnTo>
                  <a:pt x="1325562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548562" y="5543550"/>
            <a:ext cx="1056005" cy="640080"/>
          </a:xfrm>
          <a:custGeom>
            <a:avLst/>
            <a:gdLst/>
            <a:ahLst/>
            <a:cxnLst/>
            <a:rect l="l" t="t" r="r" b="b"/>
            <a:pathLst>
              <a:path w="1056004" h="640079">
                <a:moveTo>
                  <a:pt x="0" y="0"/>
                </a:moveTo>
                <a:lnTo>
                  <a:pt x="1055687" y="0"/>
                </a:lnTo>
                <a:lnTo>
                  <a:pt x="1055687" y="640054"/>
                </a:lnTo>
                <a:lnTo>
                  <a:pt x="0" y="64005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461962" y="765175"/>
          <a:ext cx="8147045" cy="5410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77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79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1394">
                <a:tc>
                  <a:txBody>
                    <a:bodyPr/>
                    <a:lstStyle/>
                    <a:p>
                      <a:pPr marR="1663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Crop/Seed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 marR="214629" indent="1384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2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Rate  (kg per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Hec)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Area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162560" indent="-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  Re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qui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nt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(MT)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07645" marR="184150" indent="-152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Av.</a:t>
                      </a:r>
                      <a:r>
                        <a:rPr sz="12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Price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(Rs./Kg)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9079" marR="255270" indent="-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Internal  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ial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Market  (Mill.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PKR.)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7000" marR="127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Internal  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ial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Market  (Mill. US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$)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Pulses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Gram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1080600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43224.00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956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2290.872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26.95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Mungbean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219700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5492.5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956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411.94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4.85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Lentil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30900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956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Mash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27600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9560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44.16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0.52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170"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145000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362500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949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11600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136.47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Vegetable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252.9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568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19.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 marR="187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Fodder</a:t>
                      </a:r>
                      <a:r>
                        <a:rPr sz="12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and  Forages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29.6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2369700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70000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3568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12600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148.24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445">
                <a:tc gridSpan="3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20.85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95250" marR="9588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Million  H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ec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1.7000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million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tonne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71800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845.0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3" name="object 43"/>
          <p:cNvSpPr txBox="1"/>
          <p:nvPr/>
        </p:nvSpPr>
        <p:spPr>
          <a:xfrm>
            <a:off x="78719" y="6410261"/>
            <a:ext cx="726185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*</a:t>
            </a:r>
            <a:r>
              <a:rPr sz="1200" b="1" spc="-5" dirty="0">
                <a:latin typeface="Arial"/>
                <a:cs typeface="Arial"/>
              </a:rPr>
              <a:t>Reflects the commercial value of the available seed </a:t>
            </a:r>
            <a:r>
              <a:rPr sz="1200" b="1" dirty="0">
                <a:latin typeface="Arial"/>
                <a:cs typeface="Arial"/>
              </a:rPr>
              <a:t>in </a:t>
            </a:r>
            <a:r>
              <a:rPr sz="1200" b="1" spc="-5" dirty="0">
                <a:latin typeface="Arial"/>
                <a:cs typeface="Arial"/>
              </a:rPr>
              <a:t>the country during 2008-09( 1 US $= 85</a:t>
            </a:r>
            <a:r>
              <a:rPr sz="1200" b="1" spc="10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PKR</a:t>
            </a:r>
            <a:r>
              <a:rPr sz="1400" b="1" spc="-5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9630" y="254482"/>
            <a:ext cx="33629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Potential Seed </a:t>
            </a:r>
            <a:r>
              <a:rPr sz="1800" b="1" dirty="0">
                <a:latin typeface="Times New Roman"/>
                <a:cs typeface="Times New Roman"/>
              </a:rPr>
              <a:t>Market of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Pakistan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42912" y="606425"/>
          <a:ext cx="8229600" cy="5875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3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Crop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Requirement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Price/kg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725170">
                        <a:lnSpc>
                          <a:spcPct val="120000"/>
                        </a:lnSpc>
                        <a:spcBef>
                          <a:spcPts val="3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Domestic</a:t>
                      </a:r>
                      <a:r>
                        <a:rPr sz="12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Market  (Million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Rs.)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Wheat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(OP)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1085520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32565.0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395">
                <a:tc>
                  <a:txBody>
                    <a:bodyPr/>
                    <a:lstStyle/>
                    <a:p>
                      <a:pPr marL="105410" marR="1132205">
                        <a:lnSpc>
                          <a:spcPct val="120000"/>
                        </a:lnSpc>
                        <a:spcBef>
                          <a:spcPts val="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Cotton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(OP)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Bt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Hybrid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40000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40000.0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Paddy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(Fine)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15" dirty="0">
                          <a:latin typeface="Arial"/>
                          <a:cs typeface="Arial"/>
                        </a:rPr>
                        <a:t>11877.0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Paddy Coarse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(Hyb)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25316.0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7594.0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Maize (Hyb)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31000.0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450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13950.0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Gram,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Lentil, Mung,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Mash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50000.0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3600.0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Canola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(Hyb)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790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47.4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Rape&amp;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Mustard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1224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36.72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Potato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362500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11600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Vegetables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(Hyb)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2000.0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Fodder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(Hyb)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70000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21000.0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133092.7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US $=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1565.0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tabLst>
                          <a:tab pos="1779905" algn="l"/>
                        </a:tabLst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million	</a:t>
                      </a:r>
                      <a:r>
                        <a:rPr sz="2100" baseline="-17857" dirty="0">
                          <a:latin typeface="Arial"/>
                          <a:cs typeface="Arial"/>
                        </a:rPr>
                        <a:t>32</a:t>
                      </a:r>
                      <a:endParaRPr sz="2100" baseline="-17857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SALE PRICES </a:t>
            </a:r>
            <a:r>
              <a:rPr dirty="0"/>
              <a:t>OF </a:t>
            </a:r>
            <a:r>
              <a:rPr spc="-5" dirty="0"/>
              <a:t>CERTIFIED SEEDS, 2001- 10</a:t>
            </a:r>
            <a:r>
              <a:rPr dirty="0"/>
              <a:t> </a:t>
            </a:r>
            <a:r>
              <a:rPr spc="-5" dirty="0"/>
              <a:t>(PSC)</a:t>
            </a:r>
          </a:p>
        </p:txBody>
      </p:sp>
      <p:sp>
        <p:nvSpPr>
          <p:cNvPr id="3" name="object 3"/>
          <p:cNvSpPr/>
          <p:nvPr/>
        </p:nvSpPr>
        <p:spPr>
          <a:xfrm>
            <a:off x="468312" y="6375400"/>
            <a:ext cx="0" cy="287020"/>
          </a:xfrm>
          <a:custGeom>
            <a:avLst/>
            <a:gdLst/>
            <a:ahLst/>
            <a:cxnLst/>
            <a:rect l="l" t="t" r="r" b="b"/>
            <a:pathLst>
              <a:path h="287020">
                <a:moveTo>
                  <a:pt x="0" y="0"/>
                </a:moveTo>
                <a:lnTo>
                  <a:pt x="0" y="2870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83050" y="6375400"/>
            <a:ext cx="0" cy="287020"/>
          </a:xfrm>
          <a:custGeom>
            <a:avLst/>
            <a:gdLst/>
            <a:ahLst/>
            <a:cxnLst/>
            <a:rect l="l" t="t" r="r" b="b"/>
            <a:pathLst>
              <a:path h="287020">
                <a:moveTo>
                  <a:pt x="0" y="0"/>
                </a:moveTo>
                <a:lnTo>
                  <a:pt x="0" y="2870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29675" y="583056"/>
            <a:ext cx="0" cy="6275070"/>
          </a:xfrm>
          <a:custGeom>
            <a:avLst/>
            <a:gdLst/>
            <a:ahLst/>
            <a:cxnLst/>
            <a:rect l="l" t="t" r="r" b="b"/>
            <a:pathLst>
              <a:path h="6275070">
                <a:moveTo>
                  <a:pt x="0" y="0"/>
                </a:moveTo>
                <a:lnTo>
                  <a:pt x="0" y="627494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0" y="320675"/>
          <a:ext cx="9147173" cy="6521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73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77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55904">
                <a:tc rowSpan="2">
                  <a:txBody>
                    <a:bodyPr/>
                    <a:lstStyle/>
                    <a:p>
                      <a:pPr marL="91440" marR="1110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op/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Average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Sale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Price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Certified Seed</a:t>
                      </a:r>
                      <a:r>
                        <a:rPr sz="12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(Rs/Kg)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3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2000-01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2001-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2003-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Wheat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29.20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Cotton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(Fuzzy)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30.11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61.25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49.50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Cotton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(Delinted)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38.88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(Fine)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19.17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23.33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52.5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(Coarse)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(OPVs)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78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(Hybrids)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455.0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Gram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53.60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Mung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110.0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33.33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Canola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Raya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Berseem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Sesame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(Til)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Millet(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Bajra)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154">
                <a:tc>
                  <a:txBody>
                    <a:bodyPr/>
                    <a:lstStyle/>
                    <a:p>
                      <a:pPr marL="559435">
                        <a:lnSpc>
                          <a:spcPts val="1345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Source: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Punjab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45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Bef>
                          <a:spcPts val="3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poration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ts val="919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Guar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2302" y="266700"/>
            <a:ext cx="765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SALE PRICES </a:t>
            </a:r>
            <a:r>
              <a:rPr dirty="0"/>
              <a:t>OF </a:t>
            </a:r>
            <a:r>
              <a:rPr spc="-5" dirty="0"/>
              <a:t>CERTIFIED SEEDS, 2006- 09</a:t>
            </a:r>
            <a:r>
              <a:rPr dirty="0"/>
              <a:t> </a:t>
            </a:r>
            <a:r>
              <a:rPr spc="-5" dirty="0"/>
              <a:t>(PSC)</a:t>
            </a:r>
          </a:p>
        </p:txBody>
      </p:sp>
      <p:sp>
        <p:nvSpPr>
          <p:cNvPr id="4" name="object 4"/>
          <p:cNvSpPr/>
          <p:nvPr/>
        </p:nvSpPr>
        <p:spPr>
          <a:xfrm>
            <a:off x="611187" y="928687"/>
            <a:ext cx="1513205" cy="1056640"/>
          </a:xfrm>
          <a:custGeom>
            <a:avLst/>
            <a:gdLst/>
            <a:ahLst/>
            <a:cxnLst/>
            <a:rect l="l" t="t" r="r" b="b"/>
            <a:pathLst>
              <a:path w="1513205" h="1056639">
                <a:moveTo>
                  <a:pt x="0" y="0"/>
                </a:moveTo>
                <a:lnTo>
                  <a:pt x="1512887" y="0"/>
                </a:lnTo>
                <a:lnTo>
                  <a:pt x="1512887" y="1056627"/>
                </a:lnTo>
                <a:lnTo>
                  <a:pt x="0" y="105662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24075" y="928687"/>
            <a:ext cx="3024505" cy="640080"/>
          </a:xfrm>
          <a:custGeom>
            <a:avLst/>
            <a:gdLst/>
            <a:ahLst/>
            <a:cxnLst/>
            <a:rect l="l" t="t" r="r" b="b"/>
            <a:pathLst>
              <a:path w="3024504" h="640080">
                <a:moveTo>
                  <a:pt x="0" y="0"/>
                </a:moveTo>
                <a:lnTo>
                  <a:pt x="3024187" y="0"/>
                </a:lnTo>
                <a:lnTo>
                  <a:pt x="3024187" y="640079"/>
                </a:lnTo>
                <a:lnTo>
                  <a:pt x="0" y="640079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48262" y="928687"/>
            <a:ext cx="3168650" cy="640080"/>
          </a:xfrm>
          <a:custGeom>
            <a:avLst/>
            <a:gdLst/>
            <a:ahLst/>
            <a:cxnLst/>
            <a:rect l="l" t="t" r="r" b="b"/>
            <a:pathLst>
              <a:path w="3168650" h="640080">
                <a:moveTo>
                  <a:pt x="0" y="0"/>
                </a:moveTo>
                <a:lnTo>
                  <a:pt x="3168650" y="0"/>
                </a:lnTo>
                <a:lnTo>
                  <a:pt x="3168650" y="640079"/>
                </a:lnTo>
                <a:lnTo>
                  <a:pt x="0" y="640079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24075" y="1568767"/>
            <a:ext cx="1008380" cy="416559"/>
          </a:xfrm>
          <a:custGeom>
            <a:avLst/>
            <a:gdLst/>
            <a:ahLst/>
            <a:cxnLst/>
            <a:rect l="l" t="t" r="r" b="b"/>
            <a:pathLst>
              <a:path w="1008380" h="416560">
                <a:moveTo>
                  <a:pt x="0" y="0"/>
                </a:moveTo>
                <a:lnTo>
                  <a:pt x="1008062" y="0"/>
                </a:lnTo>
                <a:lnTo>
                  <a:pt x="1008062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32137" y="1568767"/>
            <a:ext cx="1008380" cy="416559"/>
          </a:xfrm>
          <a:custGeom>
            <a:avLst/>
            <a:gdLst/>
            <a:ahLst/>
            <a:cxnLst/>
            <a:rect l="l" t="t" r="r" b="b"/>
            <a:pathLst>
              <a:path w="1008379" h="416560">
                <a:moveTo>
                  <a:pt x="0" y="0"/>
                </a:moveTo>
                <a:lnTo>
                  <a:pt x="1008062" y="0"/>
                </a:lnTo>
                <a:lnTo>
                  <a:pt x="1008062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40200" y="1568767"/>
            <a:ext cx="1008380" cy="416559"/>
          </a:xfrm>
          <a:custGeom>
            <a:avLst/>
            <a:gdLst/>
            <a:ahLst/>
            <a:cxnLst/>
            <a:rect l="l" t="t" r="r" b="b"/>
            <a:pathLst>
              <a:path w="1008379" h="416560">
                <a:moveTo>
                  <a:pt x="0" y="0"/>
                </a:moveTo>
                <a:lnTo>
                  <a:pt x="1008062" y="0"/>
                </a:lnTo>
                <a:lnTo>
                  <a:pt x="1008062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48262" y="1568767"/>
            <a:ext cx="1079500" cy="416559"/>
          </a:xfrm>
          <a:custGeom>
            <a:avLst/>
            <a:gdLst/>
            <a:ahLst/>
            <a:cxnLst/>
            <a:rect l="l" t="t" r="r" b="b"/>
            <a:pathLst>
              <a:path w="1079500" h="416560">
                <a:moveTo>
                  <a:pt x="0" y="0"/>
                </a:moveTo>
                <a:lnTo>
                  <a:pt x="1079500" y="0"/>
                </a:lnTo>
                <a:lnTo>
                  <a:pt x="1079500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27762" y="1568767"/>
            <a:ext cx="936625" cy="416559"/>
          </a:xfrm>
          <a:custGeom>
            <a:avLst/>
            <a:gdLst/>
            <a:ahLst/>
            <a:cxnLst/>
            <a:rect l="l" t="t" r="r" b="b"/>
            <a:pathLst>
              <a:path w="936625" h="416560">
                <a:moveTo>
                  <a:pt x="0" y="0"/>
                </a:moveTo>
                <a:lnTo>
                  <a:pt x="936625" y="0"/>
                </a:lnTo>
                <a:lnTo>
                  <a:pt x="936625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64387" y="1568767"/>
            <a:ext cx="1152525" cy="416559"/>
          </a:xfrm>
          <a:custGeom>
            <a:avLst/>
            <a:gdLst/>
            <a:ahLst/>
            <a:cxnLst/>
            <a:rect l="l" t="t" r="r" b="b"/>
            <a:pathLst>
              <a:path w="1152525" h="416560">
                <a:moveTo>
                  <a:pt x="0" y="0"/>
                </a:moveTo>
                <a:lnTo>
                  <a:pt x="1152525" y="0"/>
                </a:lnTo>
                <a:lnTo>
                  <a:pt x="1152525" y="416547"/>
                </a:lnTo>
                <a:lnTo>
                  <a:pt x="0" y="41654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1187" y="1985314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24075" y="198531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32137" y="198531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40200" y="198531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48262" y="1985314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27762" y="1985314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64387" y="1985314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1187" y="2382189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24075" y="23821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32137" y="23821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40200" y="23821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48262" y="2382189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27762" y="2382189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64387" y="2382189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11187" y="2779064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24075" y="277906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32137" y="277906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40200" y="277906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48262" y="2779064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27762" y="2779064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64387" y="2779064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1187" y="3175939"/>
            <a:ext cx="1513205" cy="398780"/>
          </a:xfrm>
          <a:custGeom>
            <a:avLst/>
            <a:gdLst/>
            <a:ahLst/>
            <a:cxnLst/>
            <a:rect l="l" t="t" r="r" b="b"/>
            <a:pathLst>
              <a:path w="1513205" h="398779">
                <a:moveTo>
                  <a:pt x="0" y="0"/>
                </a:moveTo>
                <a:lnTo>
                  <a:pt x="1512887" y="0"/>
                </a:lnTo>
                <a:lnTo>
                  <a:pt x="1512887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24075" y="3175939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80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32137" y="3175939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79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40200" y="3175939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79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8262" y="3175939"/>
            <a:ext cx="1079500" cy="398780"/>
          </a:xfrm>
          <a:custGeom>
            <a:avLst/>
            <a:gdLst/>
            <a:ahLst/>
            <a:cxnLst/>
            <a:rect l="l" t="t" r="r" b="b"/>
            <a:pathLst>
              <a:path w="1079500" h="398779">
                <a:moveTo>
                  <a:pt x="0" y="0"/>
                </a:moveTo>
                <a:lnTo>
                  <a:pt x="1079500" y="0"/>
                </a:lnTo>
                <a:lnTo>
                  <a:pt x="1079500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27762" y="3175939"/>
            <a:ext cx="936625" cy="398780"/>
          </a:xfrm>
          <a:custGeom>
            <a:avLst/>
            <a:gdLst/>
            <a:ahLst/>
            <a:cxnLst/>
            <a:rect l="l" t="t" r="r" b="b"/>
            <a:pathLst>
              <a:path w="936625" h="398779">
                <a:moveTo>
                  <a:pt x="0" y="0"/>
                </a:moveTo>
                <a:lnTo>
                  <a:pt x="936625" y="0"/>
                </a:lnTo>
                <a:lnTo>
                  <a:pt x="936625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164387" y="3175939"/>
            <a:ext cx="1152525" cy="398780"/>
          </a:xfrm>
          <a:custGeom>
            <a:avLst/>
            <a:gdLst/>
            <a:ahLst/>
            <a:cxnLst/>
            <a:rect l="l" t="t" r="r" b="b"/>
            <a:pathLst>
              <a:path w="1152525" h="398779">
                <a:moveTo>
                  <a:pt x="0" y="0"/>
                </a:moveTo>
                <a:lnTo>
                  <a:pt x="1152525" y="0"/>
                </a:lnTo>
                <a:lnTo>
                  <a:pt x="1152525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1187" y="3574402"/>
            <a:ext cx="1513205" cy="400050"/>
          </a:xfrm>
          <a:custGeom>
            <a:avLst/>
            <a:gdLst/>
            <a:ahLst/>
            <a:cxnLst/>
            <a:rect l="l" t="t" r="r" b="b"/>
            <a:pathLst>
              <a:path w="1513205" h="400050">
                <a:moveTo>
                  <a:pt x="0" y="0"/>
                </a:moveTo>
                <a:lnTo>
                  <a:pt x="1512887" y="0"/>
                </a:lnTo>
                <a:lnTo>
                  <a:pt x="1512887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24075" y="3574402"/>
            <a:ext cx="1008380" cy="400050"/>
          </a:xfrm>
          <a:custGeom>
            <a:avLst/>
            <a:gdLst/>
            <a:ahLst/>
            <a:cxnLst/>
            <a:rect l="l" t="t" r="r" b="b"/>
            <a:pathLst>
              <a:path w="1008380" h="400050">
                <a:moveTo>
                  <a:pt x="0" y="0"/>
                </a:moveTo>
                <a:lnTo>
                  <a:pt x="1008062" y="0"/>
                </a:lnTo>
                <a:lnTo>
                  <a:pt x="1008062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32137" y="3574402"/>
            <a:ext cx="1008380" cy="400050"/>
          </a:xfrm>
          <a:custGeom>
            <a:avLst/>
            <a:gdLst/>
            <a:ahLst/>
            <a:cxnLst/>
            <a:rect l="l" t="t" r="r" b="b"/>
            <a:pathLst>
              <a:path w="1008379" h="400050">
                <a:moveTo>
                  <a:pt x="0" y="0"/>
                </a:moveTo>
                <a:lnTo>
                  <a:pt x="1008062" y="0"/>
                </a:lnTo>
                <a:lnTo>
                  <a:pt x="1008062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140200" y="3574402"/>
            <a:ext cx="1008380" cy="400050"/>
          </a:xfrm>
          <a:custGeom>
            <a:avLst/>
            <a:gdLst/>
            <a:ahLst/>
            <a:cxnLst/>
            <a:rect l="l" t="t" r="r" b="b"/>
            <a:pathLst>
              <a:path w="1008379" h="400050">
                <a:moveTo>
                  <a:pt x="0" y="0"/>
                </a:moveTo>
                <a:lnTo>
                  <a:pt x="1008062" y="0"/>
                </a:lnTo>
                <a:lnTo>
                  <a:pt x="1008062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48262" y="3574402"/>
            <a:ext cx="1079500" cy="400050"/>
          </a:xfrm>
          <a:custGeom>
            <a:avLst/>
            <a:gdLst/>
            <a:ahLst/>
            <a:cxnLst/>
            <a:rect l="l" t="t" r="r" b="b"/>
            <a:pathLst>
              <a:path w="1079500" h="400050">
                <a:moveTo>
                  <a:pt x="0" y="0"/>
                </a:moveTo>
                <a:lnTo>
                  <a:pt x="1079500" y="0"/>
                </a:lnTo>
                <a:lnTo>
                  <a:pt x="1079500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227762" y="3574402"/>
            <a:ext cx="936625" cy="400050"/>
          </a:xfrm>
          <a:custGeom>
            <a:avLst/>
            <a:gdLst/>
            <a:ahLst/>
            <a:cxnLst/>
            <a:rect l="l" t="t" r="r" b="b"/>
            <a:pathLst>
              <a:path w="936625" h="400050">
                <a:moveTo>
                  <a:pt x="0" y="0"/>
                </a:moveTo>
                <a:lnTo>
                  <a:pt x="936625" y="0"/>
                </a:lnTo>
                <a:lnTo>
                  <a:pt x="936625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164387" y="3574402"/>
            <a:ext cx="1152525" cy="400050"/>
          </a:xfrm>
          <a:custGeom>
            <a:avLst/>
            <a:gdLst/>
            <a:ahLst/>
            <a:cxnLst/>
            <a:rect l="l" t="t" r="r" b="b"/>
            <a:pathLst>
              <a:path w="1152525" h="400050">
                <a:moveTo>
                  <a:pt x="0" y="0"/>
                </a:moveTo>
                <a:lnTo>
                  <a:pt x="1152525" y="0"/>
                </a:lnTo>
                <a:lnTo>
                  <a:pt x="1152525" y="400050"/>
                </a:lnTo>
                <a:lnTo>
                  <a:pt x="0" y="400050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1187" y="3974452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124075" y="3974452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32137" y="3974452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40200" y="3974452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148262" y="3974452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227762" y="3974452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64387" y="3974452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11187" y="4371327"/>
            <a:ext cx="1513205" cy="398780"/>
          </a:xfrm>
          <a:custGeom>
            <a:avLst/>
            <a:gdLst/>
            <a:ahLst/>
            <a:cxnLst/>
            <a:rect l="l" t="t" r="r" b="b"/>
            <a:pathLst>
              <a:path w="1513205" h="398779">
                <a:moveTo>
                  <a:pt x="0" y="0"/>
                </a:moveTo>
                <a:lnTo>
                  <a:pt x="1512887" y="0"/>
                </a:lnTo>
                <a:lnTo>
                  <a:pt x="1512887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124075" y="4371327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80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132137" y="4371327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79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40200" y="4371327"/>
            <a:ext cx="1008380" cy="398780"/>
          </a:xfrm>
          <a:custGeom>
            <a:avLst/>
            <a:gdLst/>
            <a:ahLst/>
            <a:cxnLst/>
            <a:rect l="l" t="t" r="r" b="b"/>
            <a:pathLst>
              <a:path w="1008379" h="398779">
                <a:moveTo>
                  <a:pt x="0" y="0"/>
                </a:moveTo>
                <a:lnTo>
                  <a:pt x="1008062" y="0"/>
                </a:lnTo>
                <a:lnTo>
                  <a:pt x="1008062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48262" y="4371327"/>
            <a:ext cx="1079500" cy="398780"/>
          </a:xfrm>
          <a:custGeom>
            <a:avLst/>
            <a:gdLst/>
            <a:ahLst/>
            <a:cxnLst/>
            <a:rect l="l" t="t" r="r" b="b"/>
            <a:pathLst>
              <a:path w="1079500" h="398779">
                <a:moveTo>
                  <a:pt x="0" y="0"/>
                </a:moveTo>
                <a:lnTo>
                  <a:pt x="1079500" y="0"/>
                </a:lnTo>
                <a:lnTo>
                  <a:pt x="1079500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27762" y="4371327"/>
            <a:ext cx="936625" cy="398780"/>
          </a:xfrm>
          <a:custGeom>
            <a:avLst/>
            <a:gdLst/>
            <a:ahLst/>
            <a:cxnLst/>
            <a:rect l="l" t="t" r="r" b="b"/>
            <a:pathLst>
              <a:path w="936625" h="398779">
                <a:moveTo>
                  <a:pt x="0" y="0"/>
                </a:moveTo>
                <a:lnTo>
                  <a:pt x="936625" y="0"/>
                </a:lnTo>
                <a:lnTo>
                  <a:pt x="936625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164387" y="4371327"/>
            <a:ext cx="1152525" cy="398780"/>
          </a:xfrm>
          <a:custGeom>
            <a:avLst/>
            <a:gdLst/>
            <a:ahLst/>
            <a:cxnLst/>
            <a:rect l="l" t="t" r="r" b="b"/>
            <a:pathLst>
              <a:path w="1152525" h="398779">
                <a:moveTo>
                  <a:pt x="0" y="0"/>
                </a:moveTo>
                <a:lnTo>
                  <a:pt x="1152525" y="0"/>
                </a:lnTo>
                <a:lnTo>
                  <a:pt x="1152525" y="398462"/>
                </a:lnTo>
                <a:lnTo>
                  <a:pt x="0" y="398462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11187" y="4769789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124075" y="47697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32137" y="47697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40200" y="476978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148262" y="4769789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227762" y="4769789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164387" y="4769789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5"/>
                </a:lnTo>
                <a:lnTo>
                  <a:pt x="0" y="3968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11187" y="5166664"/>
            <a:ext cx="1513205" cy="358775"/>
          </a:xfrm>
          <a:custGeom>
            <a:avLst/>
            <a:gdLst/>
            <a:ahLst/>
            <a:cxnLst/>
            <a:rect l="l" t="t" r="r" b="b"/>
            <a:pathLst>
              <a:path w="1513205" h="358775">
                <a:moveTo>
                  <a:pt x="0" y="0"/>
                </a:moveTo>
                <a:lnTo>
                  <a:pt x="1512887" y="0"/>
                </a:lnTo>
                <a:lnTo>
                  <a:pt x="1512887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24075" y="5166664"/>
            <a:ext cx="1008380" cy="358775"/>
          </a:xfrm>
          <a:custGeom>
            <a:avLst/>
            <a:gdLst/>
            <a:ahLst/>
            <a:cxnLst/>
            <a:rect l="l" t="t" r="r" b="b"/>
            <a:pathLst>
              <a:path w="1008380" h="358775">
                <a:moveTo>
                  <a:pt x="0" y="0"/>
                </a:moveTo>
                <a:lnTo>
                  <a:pt x="1008062" y="0"/>
                </a:lnTo>
                <a:lnTo>
                  <a:pt x="1008062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132137" y="5166664"/>
            <a:ext cx="1008380" cy="358775"/>
          </a:xfrm>
          <a:custGeom>
            <a:avLst/>
            <a:gdLst/>
            <a:ahLst/>
            <a:cxnLst/>
            <a:rect l="l" t="t" r="r" b="b"/>
            <a:pathLst>
              <a:path w="1008379" h="358775">
                <a:moveTo>
                  <a:pt x="0" y="0"/>
                </a:moveTo>
                <a:lnTo>
                  <a:pt x="1008062" y="0"/>
                </a:lnTo>
                <a:lnTo>
                  <a:pt x="1008062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140200" y="5166664"/>
            <a:ext cx="1008380" cy="358775"/>
          </a:xfrm>
          <a:custGeom>
            <a:avLst/>
            <a:gdLst/>
            <a:ahLst/>
            <a:cxnLst/>
            <a:rect l="l" t="t" r="r" b="b"/>
            <a:pathLst>
              <a:path w="1008379" h="358775">
                <a:moveTo>
                  <a:pt x="0" y="0"/>
                </a:moveTo>
                <a:lnTo>
                  <a:pt x="1008062" y="0"/>
                </a:lnTo>
                <a:lnTo>
                  <a:pt x="1008062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48262" y="5166664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0"/>
                </a:moveTo>
                <a:lnTo>
                  <a:pt x="1079500" y="0"/>
                </a:lnTo>
                <a:lnTo>
                  <a:pt x="1079500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27762" y="5166664"/>
            <a:ext cx="936625" cy="358775"/>
          </a:xfrm>
          <a:custGeom>
            <a:avLst/>
            <a:gdLst/>
            <a:ahLst/>
            <a:cxnLst/>
            <a:rect l="l" t="t" r="r" b="b"/>
            <a:pathLst>
              <a:path w="936625" h="358775">
                <a:moveTo>
                  <a:pt x="0" y="0"/>
                </a:moveTo>
                <a:lnTo>
                  <a:pt x="936625" y="0"/>
                </a:lnTo>
                <a:lnTo>
                  <a:pt x="936625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164387" y="5166664"/>
            <a:ext cx="1152525" cy="358775"/>
          </a:xfrm>
          <a:custGeom>
            <a:avLst/>
            <a:gdLst/>
            <a:ahLst/>
            <a:cxnLst/>
            <a:rect l="l" t="t" r="r" b="b"/>
            <a:pathLst>
              <a:path w="1152525" h="358775">
                <a:moveTo>
                  <a:pt x="0" y="0"/>
                </a:moveTo>
                <a:lnTo>
                  <a:pt x="1152525" y="0"/>
                </a:lnTo>
                <a:lnTo>
                  <a:pt x="1152525" y="358775"/>
                </a:lnTo>
                <a:lnTo>
                  <a:pt x="0" y="358775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11187" y="5525439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24075" y="552543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80" h="396875">
                <a:moveTo>
                  <a:pt x="0" y="0"/>
                </a:moveTo>
                <a:lnTo>
                  <a:pt x="1008062" y="0"/>
                </a:lnTo>
                <a:lnTo>
                  <a:pt x="1008062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32137" y="552543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140200" y="5525439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148262" y="5525439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227762" y="5525439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164387" y="5525439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11187" y="5922314"/>
            <a:ext cx="1513205" cy="396875"/>
          </a:xfrm>
          <a:custGeom>
            <a:avLst/>
            <a:gdLst/>
            <a:ahLst/>
            <a:cxnLst/>
            <a:rect l="l" t="t" r="r" b="b"/>
            <a:pathLst>
              <a:path w="1513205" h="396875">
                <a:moveTo>
                  <a:pt x="0" y="0"/>
                </a:moveTo>
                <a:lnTo>
                  <a:pt x="1512887" y="0"/>
                </a:lnTo>
                <a:lnTo>
                  <a:pt x="1512887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124075" y="5922314"/>
            <a:ext cx="1008380" cy="364490"/>
          </a:xfrm>
          <a:custGeom>
            <a:avLst/>
            <a:gdLst/>
            <a:ahLst/>
            <a:cxnLst/>
            <a:rect l="l" t="t" r="r" b="b"/>
            <a:pathLst>
              <a:path w="1008380" h="364489">
                <a:moveTo>
                  <a:pt x="0" y="364185"/>
                </a:moveTo>
                <a:lnTo>
                  <a:pt x="1008062" y="364185"/>
                </a:lnTo>
                <a:lnTo>
                  <a:pt x="1008062" y="0"/>
                </a:lnTo>
                <a:lnTo>
                  <a:pt x="0" y="0"/>
                </a:lnTo>
                <a:lnTo>
                  <a:pt x="0" y="364185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132137" y="592231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140200" y="5922314"/>
            <a:ext cx="1008380" cy="396875"/>
          </a:xfrm>
          <a:custGeom>
            <a:avLst/>
            <a:gdLst/>
            <a:ahLst/>
            <a:cxnLst/>
            <a:rect l="l" t="t" r="r" b="b"/>
            <a:pathLst>
              <a:path w="1008379" h="396875">
                <a:moveTo>
                  <a:pt x="0" y="0"/>
                </a:moveTo>
                <a:lnTo>
                  <a:pt x="1008062" y="0"/>
                </a:lnTo>
                <a:lnTo>
                  <a:pt x="1008062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48262" y="5922314"/>
            <a:ext cx="1079500" cy="396875"/>
          </a:xfrm>
          <a:custGeom>
            <a:avLst/>
            <a:gdLst/>
            <a:ahLst/>
            <a:cxnLst/>
            <a:rect l="l" t="t" r="r" b="b"/>
            <a:pathLst>
              <a:path w="1079500" h="396875">
                <a:moveTo>
                  <a:pt x="0" y="0"/>
                </a:moveTo>
                <a:lnTo>
                  <a:pt x="1079500" y="0"/>
                </a:lnTo>
                <a:lnTo>
                  <a:pt x="1079500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227762" y="5922314"/>
            <a:ext cx="936625" cy="396875"/>
          </a:xfrm>
          <a:custGeom>
            <a:avLst/>
            <a:gdLst/>
            <a:ahLst/>
            <a:cxnLst/>
            <a:rect l="l" t="t" r="r" b="b"/>
            <a:pathLst>
              <a:path w="936625" h="396875">
                <a:moveTo>
                  <a:pt x="0" y="0"/>
                </a:moveTo>
                <a:lnTo>
                  <a:pt x="936625" y="0"/>
                </a:lnTo>
                <a:lnTo>
                  <a:pt x="936625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164387" y="5922314"/>
            <a:ext cx="1152525" cy="396875"/>
          </a:xfrm>
          <a:custGeom>
            <a:avLst/>
            <a:gdLst/>
            <a:ahLst/>
            <a:cxnLst/>
            <a:rect l="l" t="t" r="r" b="b"/>
            <a:pathLst>
              <a:path w="1152525" h="396875">
                <a:moveTo>
                  <a:pt x="0" y="0"/>
                </a:moveTo>
                <a:lnTo>
                  <a:pt x="1152525" y="0"/>
                </a:lnTo>
                <a:lnTo>
                  <a:pt x="1152525" y="396874"/>
                </a:lnTo>
                <a:lnTo>
                  <a:pt x="0" y="396874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0" name="object 90"/>
          <p:cNvGraphicFramePr>
            <a:graphicFrameLocks noGrp="1"/>
          </p:cNvGraphicFramePr>
          <p:nvPr/>
        </p:nvGraphicFramePr>
        <p:xfrm>
          <a:off x="604832" y="922337"/>
          <a:ext cx="7709532" cy="538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72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3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9445">
                <a:tc rowSpan="2" gridSpan="2">
                  <a:txBody>
                    <a:bodyPr/>
                    <a:lstStyle/>
                    <a:p>
                      <a:pPr marL="97790" marR="1854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VEGE</a:t>
                      </a:r>
                      <a:r>
                        <a:rPr sz="1800" b="1" spc="-13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5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  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CROP/SEED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97155" marR="543560" indent="1644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Average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Sale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Price of Certified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Vegetable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Seed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(Rs/Kg)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Sale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Price of Imported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Hybrid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Seed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92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2006-07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050" b="1" dirty="0">
                          <a:latin typeface="Arial"/>
                          <a:cs typeface="Arial"/>
                        </a:rPr>
                        <a:t>2007-08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1336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2008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09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CROP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050" b="1" spc="5" dirty="0">
                          <a:latin typeface="Arial"/>
                          <a:cs typeface="Arial"/>
                        </a:rPr>
                        <a:t>PRICE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4615">
                        <a:lnSpc>
                          <a:spcPts val="1170"/>
                        </a:lnSpc>
                        <a:spcBef>
                          <a:spcPts val="25"/>
                        </a:spcBef>
                      </a:pPr>
                      <a:r>
                        <a:rPr sz="1050" b="1" spc="5" dirty="0">
                          <a:latin typeface="Arial"/>
                          <a:cs typeface="Arial"/>
                        </a:rPr>
                        <a:t>RS/kg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US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$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Okra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82.00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Tomato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95000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5" dirty="0">
                          <a:latin typeface="Arial"/>
                          <a:cs typeface="Arial"/>
                        </a:rPr>
                        <a:t>1117.0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Peas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56.00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60.00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Chillies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80000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941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Carrot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150.00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250.00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280.00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Cucumber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13000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153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145">
                <a:tc gridSpan="2"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Radish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78.00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904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120.00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Watermelon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17000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Turnip(Purple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top)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75.00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85.00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100.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Okra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Turnip(Gold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Ball)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75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95.00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2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Cauliflower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35000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145"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Bitter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gourd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550.00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2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600.00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Onion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18000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Bottle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gourd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160.00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527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200.00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Bitter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gourd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25" dirty="0">
                          <a:latin typeface="Arial"/>
                          <a:cs typeface="Arial"/>
                        </a:rPr>
                        <a:t>118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140">
                <a:tc gridSpan="2"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Spinach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45.00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875">
                <a:tc gridSpan="2"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Methi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Tinda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gourd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300.00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R="25463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180.00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1" name="object 91"/>
          <p:cNvSpPr/>
          <p:nvPr/>
        </p:nvSpPr>
        <p:spPr>
          <a:xfrm>
            <a:off x="1143000" y="6286500"/>
            <a:ext cx="2929255" cy="357505"/>
          </a:xfrm>
          <a:custGeom>
            <a:avLst/>
            <a:gdLst/>
            <a:ahLst/>
            <a:cxnLst/>
            <a:rect l="l" t="t" r="r" b="b"/>
            <a:pathLst>
              <a:path w="2929254" h="357504">
                <a:moveTo>
                  <a:pt x="0" y="0"/>
                </a:moveTo>
                <a:lnTo>
                  <a:pt x="2928937" y="0"/>
                </a:lnTo>
                <a:lnTo>
                  <a:pt x="2928937" y="357187"/>
                </a:lnTo>
                <a:lnTo>
                  <a:pt x="0" y="357187"/>
                </a:lnTo>
                <a:lnTo>
                  <a:pt x="0" y="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1221727" y="6313416"/>
            <a:ext cx="2680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Source: Punjab Seed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Corporation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967751" y="6577312"/>
            <a:ext cx="16732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dirty="0">
                <a:latin typeface="Arial"/>
                <a:cs typeface="Arial"/>
              </a:rPr>
              <a:t>Importers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Price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3248" y="34925"/>
            <a:ext cx="3797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FRUIT NURSERY</a:t>
            </a:r>
            <a:r>
              <a:rPr spc="-45" dirty="0"/>
              <a:t> </a:t>
            </a:r>
            <a:r>
              <a:rPr spc="-5" dirty="0"/>
              <a:t>PLANTS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27" y="745363"/>
            <a:ext cx="114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1667" y="745363"/>
            <a:ext cx="8213725" cy="106235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b="1" dirty="0">
                <a:latin typeface="Arial"/>
                <a:cs typeface="Arial"/>
              </a:rPr>
              <a:t>There </a:t>
            </a:r>
            <a:r>
              <a:rPr sz="2000" b="1" spc="-5" dirty="0">
                <a:latin typeface="Arial"/>
                <a:cs typeface="Arial"/>
              </a:rPr>
              <a:t>is </a:t>
            </a:r>
            <a:r>
              <a:rPr sz="2000" b="1" dirty="0">
                <a:latin typeface="Arial"/>
                <a:cs typeface="Arial"/>
              </a:rPr>
              <a:t>no </a:t>
            </a:r>
            <a:r>
              <a:rPr sz="2000" b="1" spc="-5" dirty="0">
                <a:latin typeface="Arial"/>
                <a:cs typeface="Arial"/>
              </a:rPr>
              <a:t>fruit </a:t>
            </a:r>
            <a:r>
              <a:rPr sz="2000" b="1" dirty="0">
                <a:latin typeface="Arial"/>
                <a:cs typeface="Arial"/>
              </a:rPr>
              <a:t>plant </a:t>
            </a:r>
            <a:r>
              <a:rPr sz="2000" b="1" spc="-5" dirty="0">
                <a:latin typeface="Arial"/>
                <a:cs typeface="Arial"/>
              </a:rPr>
              <a:t>certification </a:t>
            </a:r>
            <a:r>
              <a:rPr sz="2000" b="1" dirty="0">
                <a:latin typeface="Arial"/>
                <a:cs typeface="Arial"/>
              </a:rPr>
              <a:t>programme </a:t>
            </a:r>
            <a:r>
              <a:rPr sz="2000" b="1" spc="-5" dirty="0">
                <a:latin typeface="Arial"/>
                <a:cs typeface="Arial"/>
              </a:rPr>
              <a:t>in </a:t>
            </a:r>
            <a:r>
              <a:rPr sz="2000" b="1" dirty="0">
                <a:latin typeface="Arial"/>
                <a:cs typeface="Arial"/>
              </a:rPr>
              <a:t>the country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except  KPK </a:t>
            </a:r>
            <a:r>
              <a:rPr sz="2000" b="1" spc="5" dirty="0">
                <a:latin typeface="Arial"/>
                <a:cs typeface="Arial"/>
              </a:rPr>
              <a:t>where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proactive </a:t>
            </a:r>
            <a:r>
              <a:rPr sz="2000" b="1" dirty="0">
                <a:latin typeface="Arial"/>
                <a:cs typeface="Arial"/>
              </a:rPr>
              <a:t>programme of registration of </a:t>
            </a:r>
            <a:r>
              <a:rPr sz="2000" b="1" spc="-5" dirty="0">
                <a:latin typeface="Arial"/>
                <a:cs typeface="Arial"/>
              </a:rPr>
              <a:t>fruit </a:t>
            </a:r>
            <a:r>
              <a:rPr sz="2000" b="1" dirty="0">
                <a:latin typeface="Arial"/>
                <a:cs typeface="Arial"/>
              </a:rPr>
              <a:t>nurseries  and </a:t>
            </a:r>
            <a:r>
              <a:rPr sz="2000" b="1" spc="-5" dirty="0">
                <a:latin typeface="Arial"/>
                <a:cs typeface="Arial"/>
              </a:rPr>
              <a:t>certification </a:t>
            </a:r>
            <a:r>
              <a:rPr sz="2000" b="1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fruit </a:t>
            </a:r>
            <a:r>
              <a:rPr sz="2000" b="1" dirty="0">
                <a:latin typeface="Arial"/>
                <a:cs typeface="Arial"/>
              </a:rPr>
              <a:t>plants </a:t>
            </a:r>
            <a:r>
              <a:rPr sz="2000" b="1" spc="-5" dirty="0">
                <a:latin typeface="Arial"/>
                <a:cs typeface="Arial"/>
              </a:rPr>
              <a:t>specifically </a:t>
            </a:r>
            <a:r>
              <a:rPr sz="2000" b="1" dirty="0">
                <a:latin typeface="Arial"/>
                <a:cs typeface="Arial"/>
              </a:rPr>
              <a:t>of pome and stone fruits  has been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initiated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27" y="2086470"/>
            <a:ext cx="114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1667" y="2086470"/>
            <a:ext cx="8292465" cy="106235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b="1" dirty="0">
                <a:latin typeface="Arial"/>
                <a:cs typeface="Arial"/>
              </a:rPr>
              <a:t>Three Germplasm Units (GPUs) for </a:t>
            </a:r>
            <a:r>
              <a:rPr sz="2000" b="1" spc="-5" dirty="0">
                <a:latin typeface="Arial"/>
                <a:cs typeface="Arial"/>
              </a:rPr>
              <a:t>certification </a:t>
            </a:r>
            <a:r>
              <a:rPr sz="2000" b="1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fruit </a:t>
            </a:r>
            <a:r>
              <a:rPr sz="2000" b="1" dirty="0">
                <a:latin typeface="Arial"/>
                <a:cs typeface="Arial"/>
              </a:rPr>
              <a:t>plants/  propagating </a:t>
            </a:r>
            <a:r>
              <a:rPr sz="2000" b="1" spc="-5" dirty="0">
                <a:latin typeface="Arial"/>
                <a:cs typeface="Arial"/>
              </a:rPr>
              <a:t>material </a:t>
            </a:r>
            <a:r>
              <a:rPr sz="2000" b="1" spc="5" dirty="0">
                <a:latin typeface="Arial"/>
                <a:cs typeface="Arial"/>
              </a:rPr>
              <a:t>were </a:t>
            </a:r>
            <a:r>
              <a:rPr sz="2000" b="1" dirty="0">
                <a:latin typeface="Arial"/>
                <a:cs typeface="Arial"/>
              </a:rPr>
              <a:t>set up </a:t>
            </a:r>
            <a:r>
              <a:rPr sz="2000" b="1" spc="-5" dirty="0">
                <a:latin typeface="Arial"/>
                <a:cs typeface="Arial"/>
              </a:rPr>
              <a:t>in </a:t>
            </a:r>
            <a:r>
              <a:rPr sz="2000" b="1" dirty="0">
                <a:latin typeface="Arial"/>
                <a:cs typeface="Arial"/>
              </a:rPr>
              <a:t>KPK for </a:t>
            </a:r>
            <a:r>
              <a:rPr sz="2000" b="1" spc="-5" dirty="0">
                <a:latin typeface="Arial"/>
                <a:cs typeface="Arial"/>
              </a:rPr>
              <a:t>certification </a:t>
            </a:r>
            <a:r>
              <a:rPr sz="2000" b="1" dirty="0">
                <a:latin typeface="Arial"/>
                <a:cs typeface="Arial"/>
              </a:rPr>
              <a:t>of tropical  (D. </a:t>
            </a:r>
            <a:r>
              <a:rPr sz="2000" b="1" spc="-5" dirty="0">
                <a:latin typeface="Arial"/>
                <a:cs typeface="Arial"/>
              </a:rPr>
              <a:t>I. </a:t>
            </a:r>
            <a:r>
              <a:rPr sz="2000" b="1" dirty="0">
                <a:latin typeface="Arial"/>
                <a:cs typeface="Arial"/>
              </a:rPr>
              <a:t>Khan), sub-tropical (Dargai, </a:t>
            </a:r>
            <a:r>
              <a:rPr sz="2000" b="1" spc="5" dirty="0">
                <a:latin typeface="Arial"/>
                <a:cs typeface="Arial"/>
              </a:rPr>
              <a:t>Swat), </a:t>
            </a:r>
            <a:r>
              <a:rPr sz="2000" b="1" dirty="0">
                <a:latin typeface="Arial"/>
                <a:cs typeface="Arial"/>
              </a:rPr>
              <a:t>and temperate </a:t>
            </a:r>
            <a:r>
              <a:rPr sz="2000" b="1" spc="-5" dirty="0">
                <a:latin typeface="Arial"/>
                <a:cs typeface="Arial"/>
              </a:rPr>
              <a:t>fruits/pome</a:t>
            </a:r>
            <a:r>
              <a:rPr sz="2000" b="1" spc="-3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  stone fruits (Baikan, </a:t>
            </a:r>
            <a:r>
              <a:rPr sz="2000" b="1" spc="5" dirty="0">
                <a:latin typeface="Arial"/>
                <a:cs typeface="Arial"/>
              </a:rPr>
              <a:t>Swat) </a:t>
            </a:r>
            <a:r>
              <a:rPr sz="2000" b="1" spc="-5" dirty="0">
                <a:latin typeface="Arial"/>
                <a:cs typeface="Arial"/>
              </a:rPr>
              <a:t>shift </a:t>
            </a: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2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Haripur.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27" y="3427590"/>
            <a:ext cx="114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1667" y="3427590"/>
            <a:ext cx="7726680" cy="81851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585"/>
              </a:spcBef>
            </a:pPr>
            <a:r>
              <a:rPr sz="2000" b="1" dirty="0">
                <a:latin typeface="Arial"/>
                <a:cs typeface="Arial"/>
              </a:rPr>
              <a:t>More than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62 nurseries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have </a:t>
            </a:r>
            <a:r>
              <a:rPr sz="2000" b="1" dirty="0">
                <a:latin typeface="Arial"/>
                <a:cs typeface="Arial"/>
              </a:rPr>
              <a:t>been registered </a:t>
            </a:r>
            <a:r>
              <a:rPr sz="2000" b="1" spc="5" dirty="0">
                <a:latin typeface="Arial"/>
                <a:cs typeface="Arial"/>
              </a:rPr>
              <a:t>while </a:t>
            </a:r>
            <a:r>
              <a:rPr sz="2000" b="1" dirty="0">
                <a:latin typeface="Arial"/>
                <a:cs typeface="Arial"/>
              </a:rPr>
              <a:t>about</a:t>
            </a:r>
            <a:r>
              <a:rPr sz="2000" b="1" spc="-260" dirty="0"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27,000 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certified </a:t>
            </a:r>
            <a:r>
              <a:rPr sz="2000" b="1" dirty="0">
                <a:latin typeface="Arial"/>
                <a:cs typeface="Arial"/>
              </a:rPr>
              <a:t>plants </a:t>
            </a:r>
            <a:r>
              <a:rPr sz="2000" b="1" spc="10" dirty="0">
                <a:latin typeface="Arial"/>
                <a:cs typeface="Arial"/>
              </a:rPr>
              <a:t>were </a:t>
            </a:r>
            <a:r>
              <a:rPr sz="2000" b="1" dirty="0">
                <a:latin typeface="Arial"/>
                <a:cs typeface="Arial"/>
              </a:rPr>
              <a:t>distributed through these nurseries during  2006-07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27" y="4524870"/>
            <a:ext cx="1149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1720" y="4524870"/>
            <a:ext cx="8222615" cy="81851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b="1" spc="-5" dirty="0">
                <a:latin typeface="Arial"/>
                <a:cs typeface="Arial"/>
              </a:rPr>
              <a:t>Punjab Province </a:t>
            </a:r>
            <a:r>
              <a:rPr sz="2000" b="1" dirty="0">
                <a:latin typeface="Arial"/>
                <a:cs typeface="Arial"/>
              </a:rPr>
              <a:t>has </a:t>
            </a:r>
            <a:r>
              <a:rPr sz="2000" b="1" spc="-5" dirty="0">
                <a:latin typeface="Arial"/>
                <a:cs typeface="Arial"/>
              </a:rPr>
              <a:t>also initiated this </a:t>
            </a:r>
            <a:r>
              <a:rPr sz="2000" b="1" dirty="0">
                <a:latin typeface="Arial"/>
                <a:cs typeface="Arial"/>
              </a:rPr>
              <a:t>project on citrus, peaches,  mango and date </a:t>
            </a:r>
            <a:r>
              <a:rPr sz="2000" b="1" spc="-5" dirty="0">
                <a:latin typeface="Arial"/>
                <a:cs typeface="Arial"/>
              </a:rPr>
              <a:t>palm </a:t>
            </a:r>
            <a:r>
              <a:rPr sz="2000" b="1" dirty="0">
                <a:latin typeface="Arial"/>
                <a:cs typeface="Arial"/>
              </a:rPr>
              <a:t>etc and has established 4 GPUs </a:t>
            </a:r>
            <a:r>
              <a:rPr sz="2000" b="1" spc="-5" dirty="0">
                <a:latin typeface="Arial"/>
                <a:cs typeface="Arial"/>
              </a:rPr>
              <a:t>i.e.</a:t>
            </a:r>
            <a:r>
              <a:rPr sz="2000" b="1" spc="-22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Khanewal  </a:t>
            </a:r>
            <a:r>
              <a:rPr sz="2000" b="1" dirty="0">
                <a:latin typeface="Arial"/>
                <a:cs typeface="Arial"/>
              </a:rPr>
              <a:t>(Mango).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659" y="51815"/>
            <a:ext cx="4675632" cy="582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45161"/>
            <a:ext cx="60032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GPU </a:t>
            </a:r>
            <a:r>
              <a:rPr sz="2800" spc="-5" dirty="0"/>
              <a:t>OF</a:t>
            </a:r>
            <a:r>
              <a:rPr sz="2800" spc="-75" dirty="0"/>
              <a:t> </a:t>
            </a:r>
            <a:r>
              <a:rPr sz="2800" spc="-5" dirty="0"/>
              <a:t>PUNJAB/GILGIT-NA/NWFP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35940" y="574928"/>
            <a:ext cx="958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PUNJAB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0850" y="833437"/>
          <a:ext cx="8231505" cy="5923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spc="-15" dirty="0">
                          <a:latin typeface="Arial"/>
                          <a:cs typeface="Arial"/>
                        </a:rPr>
                        <a:t>Sr.No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GPU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Name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Location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spc="-15" dirty="0">
                          <a:latin typeface="Arial"/>
                          <a:cs typeface="Arial"/>
                        </a:rPr>
                        <a:t>Varieties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240" marR="278765" indent="-22415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Sub-tropical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  GPU-Citrus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1416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 Block, Mohammad Nagar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Arif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walla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,Agri-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Farm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7840" marR="430530" indent="-4572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Tropical</a:t>
                      </a:r>
                      <a:r>
                        <a:rPr sz="12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  GPU-Mango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 Block,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Khanewal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Farm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,Agri-Farm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240" marR="278765" indent="-22415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Sub-tropical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  GPU-Citrus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 Block,SodiJai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Wali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Sargodha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Peaches</a:t>
                      </a:r>
                      <a:r>
                        <a:rPr sz="12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GPU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1428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 &amp; Multiplication Block. Horticulture Sub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-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Research Station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Khatwai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Sargodha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gridSpan="4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Gilgit-NA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area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Temperate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GPU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15170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 &amp; Multiplication Block 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Agriculture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Gilgit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 marR="54038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Rootstock 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Pla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on(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44)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40">
                <a:tc gridSpan="4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NWFP-Province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Tropical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GPU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58928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Mother+Multpication Block, Agri-Research  Ratakulachi D.I.Khan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NWFP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7840" marR="304165" indent="-1739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Subtropical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  GPU(Citrus)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58928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Mother+Multpication Block, Agri-Research  Sherkhana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Dargai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NWFP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4515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7840" marR="304165" indent="-1739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Subtropical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  GPU(Citrus)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4146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Mother+Multpication Block,Purrain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Agri-farm 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Haripur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NWFP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44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R="80645" algn="r">
                        <a:lnSpc>
                          <a:spcPts val="98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Temperate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Fruit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GPU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Agriculture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Research Station Bafa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Manshera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527803" y="51815"/>
            <a:ext cx="594360" cy="582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6676" y="51815"/>
            <a:ext cx="2133600" cy="582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859" y="516636"/>
            <a:ext cx="1246632" cy="381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5508" y="835152"/>
            <a:ext cx="597408" cy="2636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8800" y="835152"/>
            <a:ext cx="1004315" cy="2636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19828" y="835152"/>
            <a:ext cx="851915" cy="2636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64552" y="835152"/>
            <a:ext cx="800100" cy="2636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0476" y="1327403"/>
            <a:ext cx="301752" cy="2621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4296" y="1327403"/>
            <a:ext cx="265175" cy="2621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88008" y="1327403"/>
            <a:ext cx="504443" cy="2621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76044" y="1327403"/>
            <a:ext cx="266700" cy="2621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26335" y="1327403"/>
            <a:ext cx="1193291" cy="2621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12035" y="1510283"/>
            <a:ext cx="547115" cy="26212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42744" y="1510283"/>
            <a:ext cx="266700" cy="2621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93035" y="1510283"/>
            <a:ext cx="656844" cy="2621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50692" y="1327403"/>
            <a:ext cx="3685031" cy="2621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20840" y="1327403"/>
            <a:ext cx="266700" cy="26212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50692" y="1510283"/>
            <a:ext cx="589787" cy="2621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73340" y="1327403"/>
            <a:ext cx="387096" cy="26212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0476" y="1847088"/>
            <a:ext cx="301752" cy="26365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4296" y="1847088"/>
            <a:ext cx="265175" cy="2636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40407" y="1847088"/>
            <a:ext cx="1181100" cy="26365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86127" y="2029967"/>
            <a:ext cx="547115" cy="2636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16835" y="2029967"/>
            <a:ext cx="266700" cy="26365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68651" y="2029967"/>
            <a:ext cx="707136" cy="26365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52215" y="1847088"/>
            <a:ext cx="2776728" cy="26365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11011" y="1847088"/>
            <a:ext cx="266700" cy="26365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61303" y="1847088"/>
            <a:ext cx="588263" cy="26365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73340" y="1847088"/>
            <a:ext cx="387096" cy="26365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0476" y="2388107"/>
            <a:ext cx="301752" cy="26365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4296" y="2388107"/>
            <a:ext cx="265175" cy="26365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588008" y="2388107"/>
            <a:ext cx="504443" cy="26365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76044" y="2388107"/>
            <a:ext cx="266700" cy="26365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26335" y="2388107"/>
            <a:ext cx="1193291" cy="26365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812035" y="2570988"/>
            <a:ext cx="547115" cy="26365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42744" y="2570988"/>
            <a:ext cx="266700" cy="26365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193035" y="2570988"/>
            <a:ext cx="656844" cy="26365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52215" y="2388107"/>
            <a:ext cx="2865119" cy="26365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673340" y="2388107"/>
            <a:ext cx="387096" cy="263651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60476" y="2950464"/>
            <a:ext cx="301752" cy="26212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44296" y="2950464"/>
            <a:ext cx="265175" cy="262127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729739" y="2950464"/>
            <a:ext cx="1203960" cy="262127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252215" y="2950464"/>
            <a:ext cx="3685032" cy="262127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19316" y="2950464"/>
            <a:ext cx="266700" cy="262127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252215" y="3133344"/>
            <a:ext cx="2831591" cy="26365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673340" y="2950464"/>
            <a:ext cx="387096" cy="262127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58723" y="3677411"/>
            <a:ext cx="606552" cy="26365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47344" y="3677411"/>
            <a:ext cx="265175" cy="263651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99160" y="3677411"/>
            <a:ext cx="789431" cy="26365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84859" y="4008120"/>
            <a:ext cx="301752" cy="26365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395983" y="4008120"/>
            <a:ext cx="1728215" cy="26365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252215" y="4008120"/>
            <a:ext cx="2362200" cy="263651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250692" y="4191000"/>
            <a:ext cx="2186939" cy="263651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027164" y="4008120"/>
            <a:ext cx="1002792" cy="263651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27164" y="4191000"/>
            <a:ext cx="1225296" cy="263651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57200" y="4579620"/>
            <a:ext cx="664463" cy="263651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06780" y="4579620"/>
            <a:ext cx="265175" cy="263651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58596" y="4579620"/>
            <a:ext cx="859536" cy="263651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60476" y="4861559"/>
            <a:ext cx="301752" cy="263651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44296" y="4861559"/>
            <a:ext cx="265175" cy="263651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44979" y="4861559"/>
            <a:ext cx="1173480" cy="263651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50692" y="4861559"/>
            <a:ext cx="2549652" cy="263651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583935" y="4861559"/>
            <a:ext cx="266700" cy="263651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634228" y="4861559"/>
            <a:ext cx="944879" cy="263651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50692" y="5044440"/>
            <a:ext cx="2223516" cy="263652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60476" y="5326379"/>
            <a:ext cx="301752" cy="263652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4296" y="5326379"/>
            <a:ext cx="265175" cy="26365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12391" y="5326379"/>
            <a:ext cx="1479804" cy="263652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787651" y="5509259"/>
            <a:ext cx="1088136" cy="263652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50692" y="5326379"/>
            <a:ext cx="2549652" cy="263652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583935" y="5326379"/>
            <a:ext cx="266700" cy="26365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34228" y="5326379"/>
            <a:ext cx="944879" cy="263652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52215" y="5509259"/>
            <a:ext cx="1036319" cy="263652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072128" y="5512308"/>
            <a:ext cx="292608" cy="260603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146803" y="5509259"/>
            <a:ext cx="1181100" cy="263652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60476" y="5852159"/>
            <a:ext cx="301752" cy="263652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44296" y="5852159"/>
            <a:ext cx="265175" cy="263652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612391" y="5852159"/>
            <a:ext cx="1479804" cy="263652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787651" y="6035040"/>
            <a:ext cx="1088136" cy="262128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50692" y="5852159"/>
            <a:ext cx="3081528" cy="263652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117335" y="5852159"/>
            <a:ext cx="265175" cy="263652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167628" y="5852159"/>
            <a:ext cx="591312" cy="263652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50692" y="6035040"/>
            <a:ext cx="1248156" cy="262128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673340" y="5852159"/>
            <a:ext cx="387096" cy="263652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60476" y="6417564"/>
            <a:ext cx="301752" cy="263652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44296" y="6417564"/>
            <a:ext cx="265175" cy="263652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467611" y="6417564"/>
            <a:ext cx="1728216" cy="263652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427476" y="6417564"/>
            <a:ext cx="3441191" cy="263652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673340" y="6417564"/>
            <a:ext cx="387096" cy="263652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37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SALE PRICES </a:t>
            </a:r>
            <a:r>
              <a:rPr dirty="0"/>
              <a:t>OF </a:t>
            </a:r>
            <a:r>
              <a:rPr spc="-5" dirty="0"/>
              <a:t>CERTIFIED SEEDS, 2008- 09</a:t>
            </a:r>
            <a:r>
              <a:rPr dirty="0"/>
              <a:t> </a:t>
            </a:r>
            <a:r>
              <a:rPr spc="-5" dirty="0"/>
              <a:t>(PSC)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8312" y="6381750"/>
            <a:ext cx="3615054" cy="274320"/>
          </a:xfrm>
          <a:prstGeom prst="rect">
            <a:avLst/>
          </a:prstGeom>
          <a:solidFill>
            <a:srgbClr val="BBE0E3"/>
          </a:solidFill>
          <a:ln w="1270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200" spc="-5" dirty="0">
                <a:latin typeface="Arial"/>
                <a:cs typeface="Arial"/>
              </a:rPr>
              <a:t>Source: Punjab Seed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Corporation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29675" y="609600"/>
            <a:ext cx="0" cy="5711825"/>
          </a:xfrm>
          <a:custGeom>
            <a:avLst/>
            <a:gdLst/>
            <a:ahLst/>
            <a:cxnLst/>
            <a:rect l="l" t="t" r="r" b="b"/>
            <a:pathLst>
              <a:path h="5711825">
                <a:moveTo>
                  <a:pt x="0" y="0"/>
                </a:moveTo>
                <a:lnTo>
                  <a:pt x="0" y="57118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-12700" y="320675"/>
          <a:ext cx="9153523" cy="5973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73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77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2575">
                <a:tc rowSpan="2">
                  <a:txBody>
                    <a:bodyPr/>
                    <a:lstStyle/>
                    <a:p>
                      <a:pPr marL="104139" marR="11042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op/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Average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Sale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Price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Certified Seed</a:t>
                      </a:r>
                      <a:r>
                        <a:rPr sz="1200" b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(Rs/Kg)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2000-01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2001-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2002-03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ts val="137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2003-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2235">
                        <a:lnSpc>
                          <a:spcPts val="137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2004-05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2005-06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2006-07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2007-08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2008-09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2009-10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Wheat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29.20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Cotton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(Fuzzy)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30.11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61.25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49.50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Cotton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(Delinted)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38.88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41.39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110.00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(Fine)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19.17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23.33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24.38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52.5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Paddy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(Coarse)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13.50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 (OPVs)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12.75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16.80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Maize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(Hybrids)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175.00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455.0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Gram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29.00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31.50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18.00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21.00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53.60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Mung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47.50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74.50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110.0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Potato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20.67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28.67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33.33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26.00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32.0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Canola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24.00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75.00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85.0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070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Raya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67.00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Berseem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90.00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100.0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Sesame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(Til)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80.00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140.00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Millet(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Bajra)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22.50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Guar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seed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25.00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35.00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27" y="20815"/>
            <a:ext cx="60833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ACTION PLAN/</a:t>
            </a:r>
            <a:r>
              <a:rPr sz="3200" b="1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STRATEGIES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3147" y="908316"/>
            <a:ext cx="7823200" cy="82740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spc="-5" dirty="0">
                <a:latin typeface="Arial"/>
                <a:cs typeface="Arial"/>
              </a:rPr>
              <a:t>Establishment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of an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independent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seed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act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enforcement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wing,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5" dirty="0">
                <a:latin typeface="Arial"/>
                <a:cs typeface="Arial"/>
              </a:rPr>
              <a:t>with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all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requisite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infrastructure</a:t>
            </a:r>
            <a:endParaRPr sz="1400">
              <a:latin typeface="Arial"/>
              <a:cs typeface="Arial"/>
            </a:endParaRPr>
          </a:p>
          <a:p>
            <a:pPr marL="12700" marR="525145">
              <a:lnSpc>
                <a:spcPct val="100000"/>
              </a:lnSpc>
              <a:spcBef>
                <a:spcPts val="635"/>
              </a:spcBef>
            </a:pPr>
            <a:r>
              <a:rPr sz="1400" b="1" dirty="0">
                <a:latin typeface="Arial"/>
                <a:cs typeface="Arial"/>
              </a:rPr>
              <a:t>is </a:t>
            </a:r>
            <a:r>
              <a:rPr sz="1400" b="1" spc="-5" dirty="0">
                <a:latin typeface="Arial"/>
                <a:cs typeface="Arial"/>
              </a:rPr>
              <a:t>suggested, </a:t>
            </a:r>
            <a:r>
              <a:rPr sz="1400" b="1" dirty="0">
                <a:latin typeface="Arial"/>
                <a:cs typeface="Arial"/>
              </a:rPr>
              <a:t>to effectively </a:t>
            </a:r>
            <a:r>
              <a:rPr sz="1400" b="1" spc="-5" dirty="0">
                <a:latin typeface="Arial"/>
                <a:cs typeface="Arial"/>
              </a:rPr>
              <a:t>control sub-standard </a:t>
            </a:r>
            <a:r>
              <a:rPr sz="1400" b="1" dirty="0">
                <a:latin typeface="Arial"/>
                <a:cs typeface="Arial"/>
              </a:rPr>
              <a:t>seed </a:t>
            </a:r>
            <a:r>
              <a:rPr sz="1400" b="1" spc="-5" dirty="0">
                <a:latin typeface="Arial"/>
                <a:cs typeface="Arial"/>
              </a:rPr>
              <a:t>business </a:t>
            </a:r>
            <a:r>
              <a:rPr sz="1400" b="1" dirty="0">
                <a:latin typeface="Arial"/>
                <a:cs typeface="Arial"/>
              </a:rPr>
              <a:t>activities </a:t>
            </a:r>
            <a:r>
              <a:rPr sz="1400" b="1" spc="-5" dirty="0">
                <a:latin typeface="Arial"/>
                <a:cs typeface="Arial"/>
              </a:rPr>
              <a:t>and</a:t>
            </a:r>
            <a:r>
              <a:rPr sz="1400" b="1" spc="-254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promote  </a:t>
            </a:r>
            <a:r>
              <a:rPr sz="1400" b="1" dirty="0">
                <a:latin typeface="Arial"/>
                <a:cs typeface="Arial"/>
              </a:rPr>
              <a:t>certified seed</a:t>
            </a:r>
            <a:r>
              <a:rPr sz="1400" b="1" spc="-9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business.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5551" y="200811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3147" y="2008111"/>
            <a:ext cx="787654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Seed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(Amendment)</a:t>
            </a:r>
            <a:r>
              <a:rPr sz="1400" b="1" spc="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Bill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2009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and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Plant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Breeders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Bill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–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2009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are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required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be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promulgated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  </a:t>
            </a:r>
            <a:r>
              <a:rPr sz="1400" b="1" spc="-5" dirty="0">
                <a:latin typeface="Arial"/>
                <a:cs typeface="Arial"/>
              </a:rPr>
              <a:t>accommodate the private sector for investment and </a:t>
            </a:r>
            <a:r>
              <a:rPr sz="1400" b="1" dirty="0">
                <a:latin typeface="Arial"/>
                <a:cs typeface="Arial"/>
              </a:rPr>
              <a:t>research </a:t>
            </a:r>
            <a:r>
              <a:rPr sz="1400" b="1" spc="-5" dirty="0">
                <a:latin typeface="Arial"/>
                <a:cs typeface="Arial"/>
              </a:rPr>
              <a:t>and seed</a:t>
            </a:r>
            <a:r>
              <a:rPr sz="1400" b="1" spc="-1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industry.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147" y="2733535"/>
            <a:ext cx="7825105" cy="2074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To </a:t>
            </a:r>
            <a:r>
              <a:rPr sz="1400" b="1" dirty="0">
                <a:latin typeface="Arial"/>
                <a:cs typeface="Arial"/>
              </a:rPr>
              <a:t>meet </a:t>
            </a:r>
            <a:r>
              <a:rPr sz="1400" b="1" spc="-5" dirty="0">
                <a:latin typeface="Arial"/>
                <a:cs typeface="Arial"/>
              </a:rPr>
              <a:t>the modern </a:t>
            </a:r>
            <a:r>
              <a:rPr sz="1400" b="1" dirty="0">
                <a:latin typeface="Arial"/>
                <a:cs typeface="Arial"/>
              </a:rPr>
              <a:t>era </a:t>
            </a:r>
            <a:r>
              <a:rPr sz="1400" b="1" spc="-5" dirty="0">
                <a:latin typeface="Arial"/>
                <a:cs typeface="Arial"/>
              </a:rPr>
              <a:t>challenge </a:t>
            </a:r>
            <a:r>
              <a:rPr sz="1400" b="1" spc="20" dirty="0">
                <a:latin typeface="Arial"/>
                <a:cs typeface="Arial"/>
              </a:rPr>
              <a:t>we </a:t>
            </a:r>
            <a:r>
              <a:rPr sz="1400" b="1" spc="-5" dirty="0">
                <a:latin typeface="Arial"/>
                <a:cs typeface="Arial"/>
              </a:rPr>
              <a:t>need </a:t>
            </a:r>
            <a:r>
              <a:rPr sz="1400" b="1" dirty="0">
                <a:latin typeface="Arial"/>
                <a:cs typeface="Arial"/>
              </a:rPr>
              <a:t>to </a:t>
            </a:r>
            <a:r>
              <a:rPr sz="1400" b="1" spc="-5" dirty="0">
                <a:latin typeface="Arial"/>
                <a:cs typeface="Arial"/>
              </a:rPr>
              <a:t>develop our human resource </a:t>
            </a:r>
            <a:r>
              <a:rPr sz="1400" b="1" dirty="0">
                <a:latin typeface="Arial"/>
                <a:cs typeface="Arial"/>
              </a:rPr>
              <a:t>capacity</a:t>
            </a:r>
            <a:r>
              <a:rPr sz="1400" b="1" spc="-26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through  </a:t>
            </a:r>
            <a:r>
              <a:rPr sz="1400" b="1" dirty="0">
                <a:latin typeface="Arial"/>
                <a:cs typeface="Arial"/>
              </a:rPr>
              <a:t>foreign trainings especially in </a:t>
            </a:r>
            <a:r>
              <a:rPr sz="1400" b="1" spc="-5" dirty="0">
                <a:latin typeface="Arial"/>
                <a:cs typeface="Arial"/>
              </a:rPr>
              <a:t>plant </a:t>
            </a:r>
            <a:r>
              <a:rPr sz="1400" b="1" dirty="0">
                <a:latin typeface="Arial"/>
                <a:cs typeface="Arial"/>
              </a:rPr>
              <a:t>variety </a:t>
            </a:r>
            <a:r>
              <a:rPr sz="1400" b="1" spc="-5" dirty="0">
                <a:latin typeface="Arial"/>
                <a:cs typeface="Arial"/>
              </a:rPr>
              <a:t>Registration </a:t>
            </a:r>
            <a:r>
              <a:rPr sz="1400" b="1" dirty="0">
                <a:latin typeface="Arial"/>
                <a:cs typeface="Arial"/>
              </a:rPr>
              <a:t>, Plant Variety Protection </a:t>
            </a:r>
            <a:r>
              <a:rPr sz="1400" b="1" spc="-5" dirty="0">
                <a:latin typeface="Arial"/>
                <a:cs typeface="Arial"/>
              </a:rPr>
              <a:t>Systems,  Fruit Certification </a:t>
            </a:r>
            <a:r>
              <a:rPr sz="1400" b="1" spc="-10" dirty="0">
                <a:latin typeface="Arial"/>
                <a:cs typeface="Arial"/>
              </a:rPr>
              <a:t>System, </a:t>
            </a:r>
            <a:r>
              <a:rPr sz="1400" b="1" spc="5" dirty="0">
                <a:latin typeface="Arial"/>
                <a:cs typeface="Arial"/>
              </a:rPr>
              <a:t>GMOs </a:t>
            </a:r>
            <a:r>
              <a:rPr sz="1400" b="1" spc="-5" dirty="0">
                <a:latin typeface="Arial"/>
                <a:cs typeface="Arial"/>
              </a:rPr>
              <a:t>Testing, Accreditation of Laboratories</a:t>
            </a:r>
            <a:r>
              <a:rPr sz="1400" b="1" spc="-18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etc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indent="-635">
              <a:lnSpc>
                <a:spcPct val="100000"/>
              </a:lnSpc>
            </a:pP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Hybrid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seed production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projects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maize, sunflower,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canola, fodders</a:t>
            </a:r>
            <a:r>
              <a:rPr sz="1400" b="1" spc="-16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(sorghum-Sudangrass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35"/>
              </a:spcBef>
            </a:pP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hybrid,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mazenta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hybrid,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bajra-napiergrass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hybrid, hybrid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Pearlmillet etc.)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and vegetables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etc.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should be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initiated.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Joint ventures of public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research institutes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and private sector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seed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companies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are a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good option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to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promote </a:t>
            </a:r>
            <a:r>
              <a:rPr sz="1400" b="1" spc="-10" dirty="0">
                <a:solidFill>
                  <a:srgbClr val="333399"/>
                </a:solidFill>
                <a:latin typeface="Arial"/>
                <a:cs typeface="Arial"/>
              </a:rPr>
              <a:t>hybrid</a:t>
            </a:r>
            <a:r>
              <a:rPr sz="1400" b="1" spc="-1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seed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5551" y="508049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3147" y="5080495"/>
            <a:ext cx="790384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Production of biotech seeds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 various crops on local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basis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independently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as </a:t>
            </a:r>
            <a:r>
              <a:rPr sz="1400" b="1" spc="10" dirty="0">
                <a:solidFill>
                  <a:srgbClr val="333399"/>
                </a:solidFill>
                <a:latin typeface="Arial"/>
                <a:cs typeface="Arial"/>
              </a:rPr>
              <a:t>well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as through  joint ventures </a:t>
            </a:r>
            <a:r>
              <a:rPr sz="1400" b="1" spc="5" dirty="0">
                <a:solidFill>
                  <a:srgbClr val="333399"/>
                </a:solidFill>
                <a:latin typeface="Arial"/>
                <a:cs typeface="Arial"/>
              </a:rPr>
              <a:t>with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foreign stakeholders should be promoted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to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encourage and popularize the  </a:t>
            </a:r>
            <a:r>
              <a:rPr sz="1400" b="1" dirty="0">
                <a:solidFill>
                  <a:srgbClr val="333399"/>
                </a:solidFill>
                <a:latin typeface="Arial"/>
                <a:cs typeface="Arial"/>
              </a:rPr>
              <a:t>biotech seed</a:t>
            </a:r>
            <a:r>
              <a:rPr sz="1400" b="1" spc="-8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industry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3147" y="6019284"/>
            <a:ext cx="75603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Fruit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seed certification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system </a:t>
            </a:r>
            <a:r>
              <a:rPr sz="1400" b="1" spc="-5" dirty="0">
                <a:latin typeface="Arial"/>
                <a:cs typeface="Arial"/>
              </a:rPr>
              <a:t>should be extended throughout the country for</a:t>
            </a:r>
            <a:r>
              <a:rPr sz="1400" b="1" spc="-16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production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3063" y="6232719"/>
            <a:ext cx="68262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and distribution of </a:t>
            </a:r>
            <a:r>
              <a:rPr sz="1400" b="1" dirty="0">
                <a:latin typeface="Arial"/>
                <a:cs typeface="Arial"/>
              </a:rPr>
              <a:t>true to </a:t>
            </a:r>
            <a:r>
              <a:rPr sz="1400" b="1" spc="-15" dirty="0">
                <a:latin typeface="Arial"/>
                <a:cs typeface="Arial"/>
              </a:rPr>
              <a:t>type </a:t>
            </a:r>
            <a:r>
              <a:rPr sz="1400" b="1" spc="-5" dirty="0">
                <a:latin typeface="Arial"/>
                <a:cs typeface="Arial"/>
              </a:rPr>
              <a:t>and disease </a:t>
            </a:r>
            <a:r>
              <a:rPr sz="1400" b="1" dirty="0">
                <a:latin typeface="Arial"/>
                <a:cs typeface="Arial"/>
              </a:rPr>
              <a:t>free fruit </a:t>
            </a:r>
            <a:r>
              <a:rPr sz="1400" b="1" spc="-5" dirty="0">
                <a:latin typeface="Arial"/>
                <a:cs typeface="Arial"/>
              </a:rPr>
              <a:t>plants of improved</a:t>
            </a:r>
            <a:r>
              <a:rPr sz="1400" b="1" spc="-1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varieties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39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27" y="116395"/>
            <a:ext cx="8070850" cy="2188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2681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"/>
                <a:cs typeface="Arial"/>
              </a:rPr>
              <a:t>Continue….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Times New Roman"/>
              <a:cs typeface="Times New Roman"/>
            </a:endParaRPr>
          </a:p>
          <a:p>
            <a:pPr marL="355600" marR="6350" indent="-342900">
              <a:lnSpc>
                <a:spcPts val="1939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Testing results of such </a:t>
            </a:r>
            <a:r>
              <a:rPr sz="1800" dirty="0">
                <a:latin typeface="Arial"/>
                <a:cs typeface="Arial"/>
              </a:rPr>
              <a:t>R&amp;D </a:t>
            </a:r>
            <a:r>
              <a:rPr sz="1800" spc="-5" dirty="0">
                <a:latin typeface="Arial"/>
                <a:cs typeface="Arial"/>
              </a:rPr>
              <a:t>based seed companies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5" dirty="0">
                <a:latin typeface="Arial"/>
                <a:cs typeface="Arial"/>
              </a:rPr>
              <a:t>official Testing  </a:t>
            </a:r>
            <a:r>
              <a:rPr sz="1800" spc="-10" dirty="0">
                <a:latin typeface="Arial"/>
                <a:cs typeface="Arial"/>
              </a:rPr>
              <a:t>and be evaluated by </a:t>
            </a:r>
            <a:r>
              <a:rPr sz="1800" spc="-5" dirty="0">
                <a:latin typeface="Arial"/>
                <a:cs typeface="Arial"/>
              </a:rPr>
              <a:t>some </a:t>
            </a:r>
            <a:r>
              <a:rPr sz="1800" spc="-10" dirty="0">
                <a:latin typeface="Arial"/>
                <a:cs typeface="Arial"/>
              </a:rPr>
              <a:t>designated team </a:t>
            </a:r>
            <a:r>
              <a:rPr sz="1800" spc="-5" dirty="0">
                <a:latin typeface="Arial"/>
                <a:cs typeface="Arial"/>
              </a:rPr>
              <a:t>visiting </a:t>
            </a:r>
            <a:r>
              <a:rPr sz="1800" spc="-10" dirty="0">
                <a:latin typeface="Arial"/>
                <a:cs typeface="Arial"/>
              </a:rPr>
              <a:t>their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trials.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spc="-5" dirty="0">
                <a:latin typeface="Arial"/>
                <a:cs typeface="Arial"/>
              </a:rPr>
              <a:t>dealers of multinational </a:t>
            </a: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spc="-5" dirty="0">
                <a:latin typeface="Arial"/>
                <a:cs typeface="Arial"/>
              </a:rPr>
              <a:t>companies </a:t>
            </a:r>
            <a:r>
              <a:rPr sz="1800" spc="-10" dirty="0">
                <a:latin typeface="Arial"/>
                <a:cs typeface="Arial"/>
              </a:rPr>
              <a:t>keep </a:t>
            </a:r>
            <a:r>
              <a:rPr sz="1800" spc="-5" dirty="0">
                <a:latin typeface="Arial"/>
                <a:cs typeface="Arial"/>
              </a:rPr>
              <a:t>the record of </a:t>
            </a:r>
            <a:r>
              <a:rPr sz="1800" spc="-10" dirty="0">
                <a:latin typeface="Arial"/>
                <a:cs typeface="Arial"/>
              </a:rPr>
              <a:t>their </a:t>
            </a:r>
            <a:r>
              <a:rPr sz="1800" spc="-5" dirty="0">
                <a:latin typeface="Arial"/>
                <a:cs typeface="Arial"/>
              </a:rPr>
              <a:t>sale  in register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stop the </a:t>
            </a:r>
            <a:r>
              <a:rPr sz="1800" spc="-10" dirty="0">
                <a:latin typeface="Arial"/>
                <a:cs typeface="Arial"/>
              </a:rPr>
              <a:t>black </a:t>
            </a:r>
            <a:r>
              <a:rPr sz="1800" spc="-5" dirty="0">
                <a:latin typeface="Arial"/>
                <a:cs typeface="Arial"/>
              </a:rPr>
              <a:t>marketing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avoid </a:t>
            </a:r>
            <a:r>
              <a:rPr sz="1800" spc="-5" dirty="0">
                <a:latin typeface="Arial"/>
                <a:cs typeface="Arial"/>
              </a:rPr>
              <a:t>the role of </a:t>
            </a:r>
            <a:r>
              <a:rPr sz="1800" spc="-10" dirty="0">
                <a:latin typeface="Arial"/>
                <a:cs typeface="Arial"/>
              </a:rPr>
              <a:t>middle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155" y="2608313"/>
            <a:ext cx="2201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059180" algn="l"/>
              </a:tabLst>
            </a:pPr>
            <a:r>
              <a:rPr sz="1800" spc="-10" dirty="0">
                <a:latin typeface="Arial"/>
                <a:cs typeface="Arial"/>
              </a:rPr>
              <a:t>Plant	Quarantine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96908" y="2608313"/>
            <a:ext cx="5711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3020" algn="l"/>
                <a:tab pos="1740535" algn="l"/>
                <a:tab pos="2662555" algn="l"/>
                <a:tab pos="3645535" algn="l"/>
                <a:tab pos="4008120" algn="l"/>
                <a:tab pos="4648200" algn="l"/>
                <a:tab pos="5149850" algn="l"/>
              </a:tabLst>
            </a:pP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a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/</a:t>
            </a:r>
            <a:r>
              <a:rPr sz="1800" spc="-10" dirty="0">
                <a:latin typeface="Arial"/>
                <a:cs typeface="Arial"/>
              </a:rPr>
              <a:t>R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les	</a:t>
            </a:r>
            <a:r>
              <a:rPr sz="1800" spc="-15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	k</a:t>
            </a:r>
            <a:r>
              <a:rPr sz="1800" spc="-15" dirty="0">
                <a:latin typeface="Arial"/>
                <a:cs typeface="Arial"/>
              </a:rPr>
              <a:t>eep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v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	t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384" y="2855201"/>
            <a:ext cx="8070215" cy="1150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00"/>
              </a:spcBef>
              <a:tabLst>
                <a:tab pos="4899660" algn="l"/>
              </a:tabLst>
            </a:pPr>
            <a:r>
              <a:rPr sz="1800" spc="-10" dirty="0">
                <a:latin typeface="Arial"/>
                <a:cs typeface="Arial"/>
              </a:rPr>
              <a:t>requirements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international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seed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business	and </a:t>
            </a:r>
            <a:r>
              <a:rPr sz="1800" dirty="0">
                <a:latin typeface="Arial"/>
                <a:cs typeface="Arial"/>
              </a:rPr>
              <a:t>SPS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measures.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354965" marR="5080" indent="-342265">
              <a:lnSpc>
                <a:spcPts val="1939"/>
              </a:lnSpc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Arial"/>
                <a:cs typeface="Arial"/>
              </a:rPr>
              <a:t>Provincial and </a:t>
            </a:r>
            <a:r>
              <a:rPr sz="1800" spc="-10" dirty="0">
                <a:latin typeface="Arial"/>
                <a:cs typeface="Arial"/>
              </a:rPr>
              <a:t>Federal </a:t>
            </a:r>
            <a:r>
              <a:rPr sz="1800" spc="-5" dirty="0">
                <a:latin typeface="Arial"/>
                <a:cs typeface="Arial"/>
              </a:rPr>
              <a:t>Research Institutes Facilitation for access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genetic  </a:t>
            </a:r>
            <a:r>
              <a:rPr sz="1800" spc="-5" dirty="0">
                <a:latin typeface="Arial"/>
                <a:cs typeface="Arial"/>
              </a:rPr>
              <a:t>resources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R&amp;D </a:t>
            </a:r>
            <a:r>
              <a:rPr sz="1800" spc="-10" dirty="0">
                <a:latin typeface="Arial"/>
                <a:cs typeface="Arial"/>
              </a:rPr>
              <a:t>based seed companies under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MTA.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835" y="36195"/>
            <a:ext cx="3145155" cy="60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FUNCTIONS OF</a:t>
            </a:r>
            <a:r>
              <a:rPr sz="2000" spc="-95" dirty="0"/>
              <a:t> </a:t>
            </a:r>
            <a:r>
              <a:rPr sz="2000" dirty="0"/>
              <a:t>FSC&amp;RD</a:t>
            </a:r>
            <a:endParaRPr sz="2000"/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solidFill>
                  <a:srgbClr val="3366FF"/>
                </a:solidFill>
              </a:rPr>
              <a:t>(Section 6 </a:t>
            </a:r>
            <a:r>
              <a:rPr sz="1800" dirty="0">
                <a:solidFill>
                  <a:srgbClr val="3366FF"/>
                </a:solidFill>
              </a:rPr>
              <a:t>of </a:t>
            </a:r>
            <a:r>
              <a:rPr sz="1800" spc="-5" dirty="0">
                <a:solidFill>
                  <a:srgbClr val="3366FF"/>
                </a:solidFill>
              </a:rPr>
              <a:t>Seed </a:t>
            </a:r>
            <a:r>
              <a:rPr sz="1800" spc="-20" dirty="0">
                <a:solidFill>
                  <a:srgbClr val="3366FF"/>
                </a:solidFill>
              </a:rPr>
              <a:t>Act,</a:t>
            </a:r>
            <a:r>
              <a:rPr sz="1800" spc="15" dirty="0">
                <a:solidFill>
                  <a:srgbClr val="3366FF"/>
                </a:solidFill>
              </a:rPr>
              <a:t> </a:t>
            </a:r>
            <a:r>
              <a:rPr sz="1800" spc="-15" dirty="0">
                <a:solidFill>
                  <a:srgbClr val="3366FF"/>
                </a:solidFill>
              </a:rPr>
              <a:t>1976)</a:t>
            </a:r>
            <a:endParaRPr sz="1800"/>
          </a:p>
        </p:txBody>
      </p:sp>
      <p:sp>
        <p:nvSpPr>
          <p:cNvPr id="3" name="object 3"/>
          <p:cNvSpPr/>
          <p:nvPr/>
        </p:nvSpPr>
        <p:spPr>
          <a:xfrm>
            <a:off x="3175" y="685800"/>
            <a:ext cx="0" cy="6172200"/>
          </a:xfrm>
          <a:custGeom>
            <a:avLst/>
            <a:gdLst/>
            <a:ahLst/>
            <a:cxnLst/>
            <a:rect l="l" t="t" r="r" b="b"/>
            <a:pathLst>
              <a:path h="6172200">
                <a:moveTo>
                  <a:pt x="0" y="0"/>
                </a:moveTo>
                <a:lnTo>
                  <a:pt x="0" y="61722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0825" y="685800"/>
            <a:ext cx="0" cy="6172200"/>
          </a:xfrm>
          <a:custGeom>
            <a:avLst/>
            <a:gdLst/>
            <a:ahLst/>
            <a:cxnLst/>
            <a:rect l="l" t="t" r="r" b="b"/>
            <a:pathLst>
              <a:path h="6172200">
                <a:moveTo>
                  <a:pt x="0" y="0"/>
                </a:moveTo>
                <a:lnTo>
                  <a:pt x="0" y="61722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921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854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19" y="932421"/>
            <a:ext cx="8983980" cy="556704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603885" indent="-591185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latin typeface="Arial"/>
                <a:cs typeface="Arial"/>
              </a:rPr>
              <a:t>Controlling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quality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seeds</a:t>
            </a:r>
            <a:endParaRPr sz="1800">
              <a:latin typeface="Arial"/>
              <a:cs typeface="Arial"/>
            </a:endParaRPr>
          </a:p>
          <a:p>
            <a:pPr marL="603885" marR="274320" indent="-59118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Registering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growers in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such manner and subject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such condition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as may 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be</a:t>
            </a:r>
            <a:r>
              <a:rPr sz="1800" b="1" spc="-2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prescribed</a:t>
            </a:r>
            <a:endParaRPr sz="1800">
              <a:latin typeface="Arial"/>
              <a:cs typeface="Arial"/>
            </a:endParaRPr>
          </a:p>
          <a:p>
            <a:pPr marL="603885" indent="-59118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latin typeface="Arial"/>
                <a:cs typeface="Arial"/>
              </a:rPr>
              <a:t>Certification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seeds</a:t>
            </a:r>
            <a:endParaRPr sz="1800">
              <a:latin typeface="Arial"/>
              <a:cs typeface="Arial"/>
            </a:endParaRPr>
          </a:p>
          <a:p>
            <a:pPr marL="603885" marR="381635" indent="-59118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Field inspection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the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crops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registered varieties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and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released </a:t>
            </a:r>
            <a:r>
              <a:rPr sz="1800" b="1" spc="-15" dirty="0">
                <a:solidFill>
                  <a:srgbClr val="3366FF"/>
                </a:solidFill>
                <a:latin typeface="Arial"/>
                <a:cs typeface="Arial"/>
              </a:rPr>
              <a:t>varieties 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intended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10" dirty="0">
                <a:latin typeface="Arial"/>
                <a:cs typeface="Arial"/>
              </a:rPr>
              <a:t>sale as </a:t>
            </a:r>
            <a:r>
              <a:rPr sz="1800" b="1" spc="-5" dirty="0">
                <a:latin typeface="Arial"/>
                <a:cs typeface="Arial"/>
              </a:rPr>
              <a:t>basic </a:t>
            </a:r>
            <a:r>
              <a:rPr sz="1800" b="1" spc="-10" dirty="0">
                <a:latin typeface="Arial"/>
                <a:cs typeface="Arial"/>
              </a:rPr>
              <a:t>seed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certified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seed</a:t>
            </a:r>
            <a:endParaRPr sz="1800">
              <a:latin typeface="Arial"/>
              <a:cs typeface="Arial"/>
            </a:endParaRPr>
          </a:p>
          <a:p>
            <a:pPr marL="603885" marR="516255" indent="-59118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Sampling and testing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seed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lots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intended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for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sale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in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order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as certain 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their </a:t>
            </a:r>
            <a:r>
              <a:rPr sz="1800" b="1" spc="-25" dirty="0">
                <a:solidFill>
                  <a:srgbClr val="3366FF"/>
                </a:solidFill>
                <a:latin typeface="Arial"/>
                <a:cs typeface="Arial"/>
              </a:rPr>
              <a:t>purity, viability,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germination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capacity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and health status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in the 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prescribed</a:t>
            </a:r>
            <a:r>
              <a:rPr sz="1800" b="1" spc="-1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manner</a:t>
            </a:r>
            <a:endParaRPr sz="1800">
              <a:latin typeface="Arial"/>
              <a:cs typeface="Arial"/>
            </a:endParaRPr>
          </a:p>
          <a:p>
            <a:pPr marL="603885" marR="198120" indent="-59118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latin typeface="Arial"/>
                <a:cs typeface="Arial"/>
              </a:rPr>
              <a:t>Issuing certificates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respect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seed </a:t>
            </a:r>
            <a:r>
              <a:rPr sz="1800" b="1" spc="5" dirty="0">
                <a:latin typeface="Arial"/>
                <a:cs typeface="Arial"/>
              </a:rPr>
              <a:t>which </a:t>
            </a:r>
            <a:r>
              <a:rPr sz="1800" b="1" spc="-10" dirty="0">
                <a:latin typeface="Arial"/>
                <a:cs typeface="Arial"/>
              </a:rPr>
              <a:t>meet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10" dirty="0">
                <a:latin typeface="Arial"/>
                <a:cs typeface="Arial"/>
              </a:rPr>
              <a:t>prescribed </a:t>
            </a:r>
            <a:r>
              <a:rPr sz="1800" b="1" spc="-5" dirty="0">
                <a:latin typeface="Arial"/>
                <a:cs typeface="Arial"/>
              </a:rPr>
              <a:t>standards 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particular category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seeds</a:t>
            </a:r>
            <a:endParaRPr sz="1800">
              <a:latin typeface="Arial"/>
              <a:cs typeface="Arial"/>
            </a:endParaRPr>
          </a:p>
          <a:p>
            <a:pPr marL="603885" indent="-59118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carrying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out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post-control trials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on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pre-basic, basic and certified</a:t>
            </a:r>
            <a:r>
              <a:rPr sz="1800" b="1" spc="1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seeds</a:t>
            </a:r>
            <a:endParaRPr sz="1800">
              <a:latin typeface="Arial"/>
              <a:cs typeface="Arial"/>
            </a:endParaRPr>
          </a:p>
          <a:p>
            <a:pPr marL="603885" marR="666750" indent="-59118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5" dirty="0">
                <a:latin typeface="Arial"/>
                <a:cs typeface="Arial"/>
              </a:rPr>
              <a:t>Sampling and analyzing </a:t>
            </a:r>
            <a:r>
              <a:rPr sz="1800" b="1" spc="-10" dirty="0">
                <a:latin typeface="Arial"/>
                <a:cs typeface="Arial"/>
              </a:rPr>
              <a:t>seed </a:t>
            </a:r>
            <a:r>
              <a:rPr sz="1800" b="1" dirty="0">
                <a:latin typeface="Arial"/>
                <a:cs typeface="Arial"/>
              </a:rPr>
              <a:t>lots </a:t>
            </a:r>
            <a:r>
              <a:rPr sz="1800" b="1" spc="-10" dirty="0">
                <a:latin typeface="Arial"/>
                <a:cs typeface="Arial"/>
              </a:rPr>
              <a:t>delivered </a:t>
            </a:r>
            <a:r>
              <a:rPr sz="1800" b="1" dirty="0">
                <a:latin typeface="Arial"/>
                <a:cs typeface="Arial"/>
              </a:rPr>
              <a:t>to the </a:t>
            </a:r>
            <a:r>
              <a:rPr sz="1800" b="1" spc="-5" dirty="0">
                <a:latin typeface="Arial"/>
                <a:cs typeface="Arial"/>
              </a:rPr>
              <a:t>processing plants </a:t>
            </a: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establish a basis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for the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purchase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such</a:t>
            </a:r>
            <a:r>
              <a:rPr sz="1800" b="1" spc="-5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lots</a:t>
            </a:r>
            <a:endParaRPr sz="1800">
              <a:latin typeface="Arial"/>
              <a:cs typeface="Arial"/>
            </a:endParaRPr>
          </a:p>
          <a:p>
            <a:pPr marL="603885" indent="-59118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10" dirty="0">
                <a:latin typeface="Arial"/>
                <a:cs typeface="Arial"/>
              </a:rPr>
              <a:t>Arranging </a:t>
            </a:r>
            <a:r>
              <a:rPr sz="1800" b="1" spc="-5" dirty="0">
                <a:latin typeface="Arial"/>
                <a:cs typeface="Arial"/>
              </a:rPr>
              <a:t>training </a:t>
            </a:r>
            <a:r>
              <a:rPr sz="1800" b="1" spc="-10" dirty="0">
                <a:latin typeface="Arial"/>
                <a:cs typeface="Arial"/>
              </a:rPr>
              <a:t>courses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Seed Certification Officer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603885" marR="440055" indent="-59118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603885" algn="l"/>
                <a:tab pos="604520" algn="l"/>
              </a:tabLst>
            </a:pP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Providing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technical and specialist </a:t>
            </a:r>
            <a:r>
              <a:rPr sz="1800" b="1" spc="-15" dirty="0">
                <a:solidFill>
                  <a:srgbClr val="3366FF"/>
                </a:solidFill>
                <a:latin typeface="Arial"/>
                <a:cs typeface="Arial"/>
              </a:rPr>
              <a:t>advices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and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assistance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to the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National  </a:t>
            </a:r>
            <a:r>
              <a:rPr sz="1800" b="1" spc="-10" dirty="0">
                <a:solidFill>
                  <a:srgbClr val="3366FF"/>
                </a:solidFill>
                <a:latin typeface="Arial"/>
                <a:cs typeface="Arial"/>
              </a:rPr>
              <a:t>Seed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Council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in the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performance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its</a:t>
            </a:r>
            <a:r>
              <a:rPr sz="1800" b="1" spc="-3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functions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3366FF"/>
                </a:solidFill>
                <a:latin typeface="Arial"/>
                <a:cs typeface="Arial"/>
              </a:rPr>
              <a:t>(</a:t>
            </a:r>
            <a:r>
              <a:rPr sz="1800" spc="-10" dirty="0">
                <a:solidFill>
                  <a:srgbClr val="3366FF"/>
                </a:solidFill>
                <a:latin typeface="Arial"/>
                <a:cs typeface="Arial"/>
              </a:rPr>
              <a:t>C</a:t>
            </a:r>
            <a:r>
              <a:rPr sz="1800" spc="-15" dirty="0">
                <a:solidFill>
                  <a:srgbClr val="3366FF"/>
                </a:solidFill>
                <a:latin typeface="Arial"/>
                <a:cs typeface="Arial"/>
              </a:rPr>
              <a:t>on</a:t>
            </a:r>
            <a:r>
              <a:rPr sz="1800" spc="-5" dirty="0">
                <a:solidFill>
                  <a:srgbClr val="3366FF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3366FF"/>
                </a:solidFill>
                <a:latin typeface="Arial"/>
                <a:cs typeface="Arial"/>
              </a:rPr>
              <a:t>i</a:t>
            </a:r>
            <a:r>
              <a:rPr sz="1800" spc="-805" dirty="0">
                <a:solidFill>
                  <a:srgbClr val="3366FF"/>
                </a:solidFill>
                <a:latin typeface="Arial"/>
                <a:cs typeface="Arial"/>
              </a:rPr>
              <a:t>n</a:t>
            </a:r>
            <a:r>
              <a:rPr sz="2100" spc="7" baseline="-7936" dirty="0">
                <a:latin typeface="Arial"/>
                <a:cs typeface="Arial"/>
              </a:rPr>
              <a:t>4</a:t>
            </a:r>
            <a:r>
              <a:rPr sz="1800" spc="-15" dirty="0">
                <a:solidFill>
                  <a:srgbClr val="3366FF"/>
                </a:solidFill>
                <a:latin typeface="Arial"/>
                <a:cs typeface="Arial"/>
              </a:rPr>
              <a:t>ued)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3003" y="6272141"/>
            <a:ext cx="2241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40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0304" y="352425"/>
            <a:ext cx="3663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9E11E"/>
                </a:solidFill>
                <a:latin typeface="Arial"/>
                <a:cs typeface="Arial"/>
              </a:rPr>
              <a:t>NATIONAL SEED</a:t>
            </a:r>
            <a:r>
              <a:rPr b="0" spc="-60" dirty="0">
                <a:solidFill>
                  <a:srgbClr val="09E11E"/>
                </a:solidFill>
                <a:latin typeface="Arial"/>
                <a:cs typeface="Arial"/>
              </a:rPr>
              <a:t> </a:t>
            </a:r>
            <a:r>
              <a:rPr b="0" spc="-5" dirty="0">
                <a:solidFill>
                  <a:srgbClr val="09E11E"/>
                </a:solidFill>
                <a:latin typeface="Arial"/>
                <a:cs typeface="Arial"/>
              </a:rPr>
              <a:t>POLICY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7657" y="1082992"/>
            <a:ext cx="8339455" cy="463423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5715" indent="-342900" algn="just">
              <a:lnSpc>
                <a:spcPct val="80000"/>
              </a:lnSpc>
              <a:spcBef>
                <a:spcPts val="530"/>
              </a:spcBef>
              <a:buChar char="•"/>
              <a:tabLst>
                <a:tab pos="356235" algn="l"/>
              </a:tabLst>
            </a:pPr>
            <a:r>
              <a:rPr sz="1800" spc="-5" dirty="0">
                <a:latin typeface="Arial"/>
                <a:cs typeface="Arial"/>
              </a:rPr>
              <a:t>National Seed Policy need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be </a:t>
            </a:r>
            <a:r>
              <a:rPr sz="1800" spc="-5" dirty="0">
                <a:latin typeface="Arial"/>
                <a:cs typeface="Arial"/>
              </a:rPr>
              <a:t>developed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establish road </a:t>
            </a:r>
            <a:r>
              <a:rPr sz="1800" dirty="0">
                <a:latin typeface="Arial"/>
                <a:cs typeface="Arial"/>
              </a:rPr>
              <a:t>map </a:t>
            </a:r>
            <a:r>
              <a:rPr sz="1800" spc="-5" dirty="0">
                <a:latin typeface="Arial"/>
                <a:cs typeface="Arial"/>
              </a:rPr>
              <a:t>for Public  Private Partnership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Consortium model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spc="-5" dirty="0">
                <a:latin typeface="Arial"/>
                <a:cs typeface="Arial"/>
              </a:rPr>
              <a:t>develop </a:t>
            </a:r>
            <a:r>
              <a:rPr sz="1800" dirty="0">
                <a:latin typeface="Arial"/>
                <a:cs typeface="Arial"/>
              </a:rPr>
              <a:t>by ICRISAT, </a:t>
            </a:r>
            <a:r>
              <a:rPr sz="1800" spc="-10" dirty="0">
                <a:latin typeface="Arial"/>
                <a:cs typeface="Arial"/>
              </a:rPr>
              <a:t>India, where  </a:t>
            </a:r>
            <a:r>
              <a:rPr sz="1800" spc="-5" dirty="0">
                <a:latin typeface="Arial"/>
                <a:cs typeface="Arial"/>
              </a:rPr>
              <a:t>private </a:t>
            </a: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spc="-5" dirty="0">
                <a:latin typeface="Arial"/>
                <a:cs typeface="Arial"/>
              </a:rPr>
              <a:t>companies can jointly fund research that results in publically  available Inbred </a:t>
            </a:r>
            <a:r>
              <a:rPr sz="1800" spc="-10" dirty="0">
                <a:latin typeface="Arial"/>
                <a:cs typeface="Arial"/>
              </a:rPr>
              <a:t>lines/ </a:t>
            </a:r>
            <a:r>
              <a:rPr sz="1800" spc="-5" dirty="0">
                <a:latin typeface="Arial"/>
                <a:cs typeface="Arial"/>
              </a:rPr>
              <a:t>Parental material. </a:t>
            </a:r>
            <a:r>
              <a:rPr sz="1800" dirty="0">
                <a:latin typeface="Arial"/>
                <a:cs typeface="Arial"/>
              </a:rPr>
              <a:t>ICRISTA </a:t>
            </a:r>
            <a:r>
              <a:rPr sz="1800" spc="-5" dirty="0">
                <a:latin typeface="Arial"/>
                <a:cs typeface="Arial"/>
              </a:rPr>
              <a:t>is emphasizing more </a:t>
            </a:r>
            <a:r>
              <a:rPr sz="1800" spc="-15" dirty="0">
                <a:latin typeface="Arial"/>
                <a:cs typeface="Arial"/>
              </a:rPr>
              <a:t>on  </a:t>
            </a:r>
            <a:r>
              <a:rPr sz="1800" spc="-5" dirty="0">
                <a:latin typeface="Arial"/>
                <a:cs typeface="Arial"/>
              </a:rPr>
              <a:t>Pub-Pvt Partnership </a:t>
            </a:r>
            <a:r>
              <a:rPr sz="1800" spc="-10" dirty="0">
                <a:latin typeface="Arial"/>
                <a:cs typeface="Arial"/>
              </a:rPr>
              <a:t>due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effectiveness of Private sector for transferring  results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farmers.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80000"/>
              </a:lnSpc>
              <a:buChar char="•"/>
              <a:tabLst>
                <a:tab pos="356235" algn="l"/>
              </a:tabLst>
            </a:pPr>
            <a:r>
              <a:rPr sz="1800" spc="-5" dirty="0">
                <a:latin typeface="Arial"/>
                <a:cs typeface="Arial"/>
              </a:rPr>
              <a:t>National seed policy </a:t>
            </a:r>
            <a:r>
              <a:rPr sz="180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define for contractual research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5" dirty="0">
                <a:latin typeface="Arial"/>
                <a:cs typeface="Arial"/>
              </a:rPr>
              <a:t>Public Sector  Research Institute </a:t>
            </a:r>
            <a:r>
              <a:rPr sz="1800" spc="-10" dirty="0">
                <a:latin typeface="Arial"/>
                <a:cs typeface="Arial"/>
              </a:rPr>
              <a:t>and availability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inbred lines on exclusive </a:t>
            </a:r>
            <a:r>
              <a:rPr sz="1800" spc="-5" dirty="0">
                <a:latin typeface="Arial"/>
                <a:cs typeface="Arial"/>
              </a:rPr>
              <a:t>rights</a:t>
            </a:r>
            <a:r>
              <a:rPr sz="1800" spc="2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basis.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80000"/>
              </a:lnSpc>
              <a:buChar char="•"/>
              <a:tabLst>
                <a:tab pos="356235" algn="l"/>
              </a:tabLst>
            </a:pPr>
            <a:r>
              <a:rPr sz="1800" spc="-10" dirty="0">
                <a:latin typeface="Arial"/>
                <a:cs typeface="Arial"/>
              </a:rPr>
              <a:t>Public </a:t>
            </a:r>
            <a:r>
              <a:rPr sz="1800" spc="-5" dirty="0">
                <a:latin typeface="Arial"/>
                <a:cs typeface="Arial"/>
              </a:rPr>
              <a:t>Sector </a:t>
            </a: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spc="-5" dirty="0">
                <a:latin typeface="Arial"/>
                <a:cs typeface="Arial"/>
              </a:rPr>
              <a:t>Corporation should confine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spc="-5" dirty="0">
                <a:latin typeface="Arial"/>
                <a:cs typeface="Arial"/>
              </a:rPr>
              <a:t>multiplication of high  volume and low value crops along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production of pre-basic </a:t>
            </a:r>
            <a:r>
              <a:rPr sz="1800" spc="-10" dirty="0">
                <a:latin typeface="Arial"/>
                <a:cs typeface="Arial"/>
              </a:rPr>
              <a:t>seed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cater 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requirements </a:t>
            </a:r>
            <a:r>
              <a:rPr sz="1800" spc="-5" dirty="0">
                <a:latin typeface="Arial"/>
                <a:cs typeface="Arial"/>
              </a:rPr>
              <a:t>of private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sector.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buChar char="•"/>
              <a:tabLst>
                <a:tab pos="356235" algn="l"/>
              </a:tabLst>
            </a:pPr>
            <a:r>
              <a:rPr sz="1800" spc="-5" dirty="0">
                <a:latin typeface="Arial"/>
                <a:cs typeface="Arial"/>
              </a:rPr>
              <a:t>Restriction </a:t>
            </a:r>
            <a:r>
              <a:rPr sz="1800" dirty="0">
                <a:latin typeface="Arial"/>
                <a:cs typeface="Arial"/>
              </a:rPr>
              <a:t>to MSC to </a:t>
            </a:r>
            <a:r>
              <a:rPr sz="1800" spc="-5" dirty="0">
                <a:latin typeface="Arial"/>
                <a:cs typeface="Arial"/>
              </a:rPr>
              <a:t>transfer hybrid technology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Pakistan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spc="-15" dirty="0">
                <a:latin typeface="Arial"/>
                <a:cs typeface="Arial"/>
              </a:rPr>
              <a:t>was </a:t>
            </a:r>
            <a:r>
              <a:rPr sz="1800" spc="-5" dirty="0">
                <a:latin typeface="Arial"/>
                <a:cs typeface="Arial"/>
              </a:rPr>
              <a:t>done </a:t>
            </a:r>
            <a:r>
              <a:rPr sz="1800" spc="10" dirty="0">
                <a:latin typeface="Arial"/>
                <a:cs typeface="Arial"/>
              </a:rPr>
              <a:t>in  </a:t>
            </a:r>
            <a:r>
              <a:rPr sz="1800" spc="-10" dirty="0">
                <a:latin typeface="Arial"/>
                <a:cs typeface="Arial"/>
              </a:rPr>
              <a:t>India </a:t>
            </a:r>
            <a:r>
              <a:rPr sz="1800" spc="-5" dirty="0">
                <a:latin typeface="Arial"/>
                <a:cs typeface="Arial"/>
              </a:rPr>
              <a:t>(3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years).</a:t>
            </a:r>
            <a:endParaRPr sz="1800">
              <a:latin typeface="Arial"/>
              <a:cs typeface="Arial"/>
            </a:endParaRPr>
          </a:p>
          <a:p>
            <a:pPr marL="355600" marR="6985" indent="-342900" algn="just">
              <a:lnSpc>
                <a:spcPts val="1730"/>
              </a:lnSpc>
              <a:spcBef>
                <a:spcPts val="415"/>
              </a:spcBef>
              <a:buChar char="•"/>
              <a:tabLst>
                <a:tab pos="356235" algn="l"/>
              </a:tabLst>
            </a:pPr>
            <a:r>
              <a:rPr sz="1800" dirty="0">
                <a:latin typeface="Arial"/>
                <a:cs typeface="Arial"/>
              </a:rPr>
              <a:t>It </a:t>
            </a:r>
            <a:r>
              <a:rPr sz="1800" spc="-10" dirty="0">
                <a:latin typeface="Arial"/>
                <a:cs typeface="Arial"/>
              </a:rPr>
              <a:t>should </a:t>
            </a:r>
            <a:r>
              <a:rPr sz="1800" spc="-5" dirty="0">
                <a:latin typeface="Arial"/>
                <a:cs typeface="Arial"/>
              </a:rPr>
              <a:t>facilitate acquisition of </a:t>
            </a:r>
            <a:r>
              <a:rPr sz="1800" spc="-10" dirty="0">
                <a:latin typeface="Arial"/>
                <a:cs typeface="Arial"/>
              </a:rPr>
              <a:t>genetic resources </a:t>
            </a:r>
            <a:r>
              <a:rPr sz="1800" spc="-5" dirty="0">
                <a:latin typeface="Arial"/>
                <a:cs typeface="Arial"/>
              </a:rPr>
              <a:t>from </a:t>
            </a:r>
            <a:r>
              <a:rPr sz="1800" spc="-10" dirty="0">
                <a:latin typeface="Arial"/>
                <a:cs typeface="Arial"/>
              </a:rPr>
              <a:t>abroad </a:t>
            </a:r>
            <a:r>
              <a:rPr sz="1800" dirty="0">
                <a:latin typeface="Arial"/>
                <a:cs typeface="Arial"/>
              </a:rPr>
              <a:t>by </a:t>
            </a:r>
            <a:r>
              <a:rPr sz="1800" spc="-5" dirty="0">
                <a:latin typeface="Arial"/>
                <a:cs typeface="Arial"/>
              </a:rPr>
              <a:t>public  sector </a:t>
            </a:r>
            <a:r>
              <a:rPr sz="1800" spc="-10" dirty="0">
                <a:latin typeface="Arial"/>
                <a:cs typeface="Arial"/>
              </a:rPr>
              <a:t>organization, </a:t>
            </a:r>
            <a:r>
              <a:rPr sz="1800" spc="-5" dirty="0">
                <a:latin typeface="Arial"/>
                <a:cs typeface="Arial"/>
              </a:rPr>
              <a:t>evaluation in the country </a:t>
            </a:r>
            <a:r>
              <a:rPr sz="1800" spc="-10" dirty="0">
                <a:latin typeface="Arial"/>
                <a:cs typeface="Arial"/>
              </a:rPr>
              <a:t>and then </a:t>
            </a:r>
            <a:r>
              <a:rPr sz="1800" spc="-5" dirty="0">
                <a:latin typeface="Arial"/>
                <a:cs typeface="Arial"/>
              </a:rPr>
              <a:t>availability of targeted  </a:t>
            </a:r>
            <a:r>
              <a:rPr sz="1800" spc="-10" dirty="0">
                <a:latin typeface="Arial"/>
                <a:cs typeface="Arial"/>
              </a:rPr>
              <a:t>germplasm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R&amp;D </a:t>
            </a:r>
            <a:r>
              <a:rPr sz="1800" spc="-10" dirty="0">
                <a:latin typeface="Arial"/>
                <a:cs typeface="Arial"/>
              </a:rPr>
              <a:t>based seed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companies.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0507" y="36195"/>
            <a:ext cx="30626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FUNCTIONS OF</a:t>
            </a:r>
            <a:r>
              <a:rPr sz="2000" spc="-105" dirty="0"/>
              <a:t> </a:t>
            </a:r>
            <a:r>
              <a:rPr sz="2000" dirty="0"/>
              <a:t>FSC&amp;RD</a:t>
            </a:r>
            <a:endParaRPr sz="2000"/>
          </a:p>
        </p:txBody>
      </p:sp>
      <p:sp>
        <p:nvSpPr>
          <p:cNvPr id="4" name="object 4"/>
          <p:cNvSpPr/>
          <p:nvPr/>
        </p:nvSpPr>
        <p:spPr>
          <a:xfrm>
            <a:off x="3175" y="685800"/>
            <a:ext cx="0" cy="6172200"/>
          </a:xfrm>
          <a:custGeom>
            <a:avLst/>
            <a:gdLst/>
            <a:ahLst/>
            <a:cxnLst/>
            <a:rect l="l" t="t" r="r" b="b"/>
            <a:pathLst>
              <a:path h="6172200">
                <a:moveTo>
                  <a:pt x="0" y="0"/>
                </a:moveTo>
                <a:lnTo>
                  <a:pt x="0" y="61722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0825" y="685800"/>
            <a:ext cx="0" cy="6172200"/>
          </a:xfrm>
          <a:custGeom>
            <a:avLst/>
            <a:gdLst/>
            <a:ahLst/>
            <a:cxnLst/>
            <a:rect l="l" t="t" r="r" b="b"/>
            <a:pathLst>
              <a:path h="6172200">
                <a:moveTo>
                  <a:pt x="0" y="0"/>
                </a:moveTo>
                <a:lnTo>
                  <a:pt x="0" y="61722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921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854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696" y="252071"/>
            <a:ext cx="8469630" cy="536829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931795">
              <a:lnSpc>
                <a:spcPct val="100000"/>
              </a:lnSpc>
              <a:spcBef>
                <a:spcPts val="810"/>
              </a:spcBef>
            </a:pP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(Section 8 </a:t>
            </a:r>
            <a:r>
              <a:rPr sz="1800" b="1" dirty="0">
                <a:solidFill>
                  <a:srgbClr val="3366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366FF"/>
                </a:solidFill>
                <a:latin typeface="Arial"/>
                <a:cs typeface="Arial"/>
              </a:rPr>
              <a:t>Seed </a:t>
            </a:r>
            <a:r>
              <a:rPr sz="1800" b="1" spc="-20" dirty="0">
                <a:solidFill>
                  <a:srgbClr val="3366FF"/>
                </a:solidFill>
                <a:latin typeface="Arial"/>
                <a:cs typeface="Arial"/>
              </a:rPr>
              <a:t>Act,</a:t>
            </a:r>
            <a:r>
              <a:rPr sz="1800" b="1" spc="4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366FF"/>
                </a:solidFill>
                <a:latin typeface="Arial"/>
                <a:cs typeface="Arial"/>
              </a:rPr>
              <a:t>1976)</a:t>
            </a:r>
            <a:endParaRPr sz="1800">
              <a:latin typeface="Arial"/>
              <a:cs typeface="Arial"/>
            </a:endParaRPr>
          </a:p>
          <a:p>
            <a:pPr marL="603885" marR="204470" indent="-452755">
              <a:lnSpc>
                <a:spcPct val="100000"/>
              </a:lnSpc>
              <a:spcBef>
                <a:spcPts val="800"/>
              </a:spcBef>
            </a:pPr>
            <a:r>
              <a:rPr sz="2000" b="1" spc="-35" dirty="0">
                <a:latin typeface="Arial"/>
                <a:cs typeface="Arial"/>
              </a:rPr>
              <a:t>11. </a:t>
            </a:r>
            <a:r>
              <a:rPr sz="2000" b="1" dirty="0">
                <a:latin typeface="Arial"/>
                <a:cs typeface="Arial"/>
              </a:rPr>
              <a:t>Conduct pre-registration checking of </a:t>
            </a:r>
            <a:r>
              <a:rPr sz="2000" b="1" spc="-5" dirty="0">
                <a:latin typeface="Arial"/>
                <a:cs typeface="Arial"/>
              </a:rPr>
              <a:t>varieties submitted </a:t>
            </a:r>
            <a:r>
              <a:rPr sz="2000" b="1" dirty="0">
                <a:latin typeface="Arial"/>
                <a:cs typeface="Arial"/>
              </a:rPr>
              <a:t>for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  purpose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603885" indent="-5911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03885" algn="l"/>
                <a:tab pos="604520" algn="l"/>
              </a:tabLst>
            </a:pPr>
            <a:r>
              <a:rPr sz="2000" b="1" spc="-5" dirty="0">
                <a:latin typeface="Arial"/>
                <a:cs typeface="Arial"/>
              </a:rPr>
              <a:t>determining suitability </a:t>
            </a:r>
            <a:r>
              <a:rPr sz="2000" b="1" dirty="0">
                <a:latin typeface="Arial"/>
                <a:cs typeface="Arial"/>
              </a:rPr>
              <a:t>for registration as a</a:t>
            </a:r>
            <a:r>
              <a:rPr sz="2000" b="1" spc="-17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variety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603885" indent="-5911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03885" algn="l"/>
                <a:tab pos="604520" algn="l"/>
              </a:tabLst>
            </a:pP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providing definitive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botanical description of crop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varieties</a:t>
            </a:r>
            <a:r>
              <a:rPr sz="2000" b="1" spc="-14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603885" marR="334010" indent="-5911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03885" algn="l"/>
                <a:tab pos="604520" algn="l"/>
              </a:tabLst>
            </a:pPr>
            <a:r>
              <a:rPr sz="2000" b="1" spc="-5" dirty="0">
                <a:latin typeface="Arial"/>
                <a:cs typeface="Arial"/>
              </a:rPr>
              <a:t>providing information </a:t>
            </a:r>
            <a:r>
              <a:rPr sz="2000" b="1" dirty="0">
                <a:latin typeface="Arial"/>
                <a:cs typeface="Arial"/>
              </a:rPr>
              <a:t>on genetic </a:t>
            </a:r>
            <a:r>
              <a:rPr sz="2000" b="1" spc="-5" dirty="0">
                <a:latin typeface="Arial"/>
                <a:cs typeface="Arial"/>
              </a:rPr>
              <a:t>suitability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adaptability </a:t>
            </a:r>
            <a:r>
              <a:rPr sz="2000" b="1" dirty="0">
                <a:latin typeface="Arial"/>
                <a:cs typeface="Arial"/>
              </a:rPr>
              <a:t>of  </a:t>
            </a:r>
            <a:r>
              <a:rPr sz="2000" b="1" spc="-5" dirty="0">
                <a:latin typeface="Arial"/>
                <a:cs typeface="Arial"/>
              </a:rPr>
              <a:t>varieties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603885" marR="5080" indent="-591185">
              <a:lnSpc>
                <a:spcPct val="100000"/>
              </a:lnSpc>
              <a:buFont typeface="Arial"/>
              <a:buChar char="•"/>
              <a:tabLst>
                <a:tab pos="603885" algn="l"/>
                <a:tab pos="604520" algn="l"/>
              </a:tabLst>
            </a:pP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register seed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varieties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after conducting pre-registration</a:t>
            </a:r>
            <a:r>
              <a:rPr sz="2000" b="1" spc="-24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checking  under clause</a:t>
            </a:r>
            <a:r>
              <a:rPr sz="2000" b="1" spc="-5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(i)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603885" indent="-591185">
              <a:lnSpc>
                <a:spcPct val="100000"/>
              </a:lnSpc>
              <a:buFont typeface="Arial"/>
              <a:buChar char="•"/>
              <a:tabLst>
                <a:tab pos="603885" algn="l"/>
                <a:tab pos="604520" algn="l"/>
              </a:tabLst>
            </a:pPr>
            <a:r>
              <a:rPr sz="2000" b="1" spc="-5" dirty="0">
                <a:latin typeface="Arial"/>
                <a:cs typeface="Arial"/>
              </a:rPr>
              <a:t>publish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list </a:t>
            </a:r>
            <a:r>
              <a:rPr sz="2000" b="1" dirty="0">
                <a:latin typeface="Arial"/>
                <a:cs typeface="Arial"/>
              </a:rPr>
              <a:t>of registered seed </a:t>
            </a:r>
            <a:r>
              <a:rPr sz="2000" b="1" spc="-5" dirty="0">
                <a:latin typeface="Arial"/>
                <a:cs typeface="Arial"/>
              </a:rPr>
              <a:t>varieties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19" y="6021060"/>
            <a:ext cx="828802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885" marR="5080" indent="-5911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603250" algn="l"/>
                <a:tab pos="604520" algn="l"/>
              </a:tabLst>
            </a:pP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perform such other functions as the National Seed Council</a:t>
            </a:r>
            <a:r>
              <a:rPr sz="2000" b="1" spc="-225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may  </a:t>
            </a:r>
            <a:r>
              <a:rPr sz="2000" b="1" dirty="0">
                <a:solidFill>
                  <a:srgbClr val="3366FF"/>
                </a:solidFill>
                <a:latin typeface="Arial"/>
                <a:cs typeface="Arial"/>
              </a:rPr>
              <a:t>entrust to</a:t>
            </a:r>
            <a:r>
              <a:rPr sz="2000" b="1" spc="-60" dirty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366FF"/>
                </a:solidFill>
                <a:latin typeface="Arial"/>
                <a:cs typeface="Arial"/>
              </a:rPr>
              <a:t>it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981075"/>
          </a:xfrm>
          <a:custGeom>
            <a:avLst/>
            <a:gdLst/>
            <a:ahLst/>
            <a:cxnLst/>
            <a:rect l="l" t="t" r="r" b="b"/>
            <a:pathLst>
              <a:path w="9144000" h="981075">
                <a:moveTo>
                  <a:pt x="0" y="0"/>
                </a:moveTo>
                <a:lnTo>
                  <a:pt x="9144000" y="0"/>
                </a:lnTo>
                <a:lnTo>
                  <a:pt x="9144000" y="981075"/>
                </a:lnTo>
                <a:lnTo>
                  <a:pt x="0" y="98107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36547" y="334581"/>
            <a:ext cx="5469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/>
              <a:t>FUNCTIONS </a:t>
            </a:r>
            <a:r>
              <a:rPr sz="1800" dirty="0"/>
              <a:t>OF </a:t>
            </a:r>
            <a:r>
              <a:rPr sz="1800" spc="-10" dirty="0"/>
              <a:t>NATIONAL </a:t>
            </a:r>
            <a:r>
              <a:rPr sz="1800" spc="-5" dirty="0"/>
              <a:t>SEED COUNCIL</a:t>
            </a:r>
            <a:r>
              <a:rPr sz="1800" spc="20" dirty="0"/>
              <a:t> </a:t>
            </a:r>
            <a:r>
              <a:rPr sz="1800" spc="-5" dirty="0"/>
              <a:t>(NSC)</a:t>
            </a:r>
            <a:endParaRPr sz="1800"/>
          </a:p>
        </p:txBody>
      </p:sp>
      <p:sp>
        <p:nvSpPr>
          <p:cNvPr id="5" name="object 5"/>
          <p:cNvSpPr/>
          <p:nvPr/>
        </p:nvSpPr>
        <p:spPr>
          <a:xfrm>
            <a:off x="317500" y="5899151"/>
            <a:ext cx="8653780" cy="0"/>
          </a:xfrm>
          <a:custGeom>
            <a:avLst/>
            <a:gdLst/>
            <a:ahLst/>
            <a:cxnLst/>
            <a:rect l="l" t="t" r="r" b="b"/>
            <a:pathLst>
              <a:path w="8653780">
                <a:moveTo>
                  <a:pt x="0" y="0"/>
                </a:moveTo>
                <a:lnTo>
                  <a:pt x="865346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3850" y="1046162"/>
            <a:ext cx="0" cy="5812155"/>
          </a:xfrm>
          <a:custGeom>
            <a:avLst/>
            <a:gdLst/>
            <a:ahLst/>
            <a:cxnLst/>
            <a:rect l="l" t="t" r="r" b="b"/>
            <a:pathLst>
              <a:path h="5812155">
                <a:moveTo>
                  <a:pt x="0" y="0"/>
                </a:moveTo>
                <a:lnTo>
                  <a:pt x="0" y="58118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64612" y="1046162"/>
            <a:ext cx="0" cy="5812155"/>
          </a:xfrm>
          <a:custGeom>
            <a:avLst/>
            <a:gdLst/>
            <a:ahLst/>
            <a:cxnLst/>
            <a:rect l="l" t="t" r="r" b="b"/>
            <a:pathLst>
              <a:path h="5812155">
                <a:moveTo>
                  <a:pt x="0" y="0"/>
                </a:moveTo>
                <a:lnTo>
                  <a:pt x="0" y="581183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7500" y="1052512"/>
            <a:ext cx="8653780" cy="0"/>
          </a:xfrm>
          <a:custGeom>
            <a:avLst/>
            <a:gdLst/>
            <a:ahLst/>
            <a:cxnLst/>
            <a:rect l="l" t="t" r="r" b="b"/>
            <a:pathLst>
              <a:path w="8653780">
                <a:moveTo>
                  <a:pt x="0" y="0"/>
                </a:moveTo>
                <a:lnTo>
                  <a:pt x="865346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2569" y="1079423"/>
            <a:ext cx="8275955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4175" marR="5080" indent="-3841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84175" algn="l"/>
                <a:tab pos="384810" algn="l"/>
              </a:tabLst>
            </a:pP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policy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10" dirty="0">
                <a:latin typeface="Arial"/>
                <a:cs typeface="Arial"/>
              </a:rPr>
              <a:t>development, </a:t>
            </a:r>
            <a:r>
              <a:rPr sz="1800" b="1" spc="-5" dirty="0">
                <a:latin typeface="Arial"/>
                <a:cs typeface="Arial"/>
              </a:rPr>
              <a:t>operation and regulation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provincial  seed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industry</a:t>
            </a:r>
            <a:endParaRPr sz="1800">
              <a:latin typeface="Arial"/>
              <a:cs typeface="Arial"/>
            </a:endParaRPr>
          </a:p>
          <a:p>
            <a:pPr marL="391795" indent="-379095">
              <a:lnSpc>
                <a:spcPct val="100000"/>
              </a:lnSpc>
              <a:buAutoNum type="arabicPeriod"/>
              <a:tabLst>
                <a:tab pos="391795" algn="l"/>
                <a:tab pos="392430" algn="l"/>
              </a:tabLst>
            </a:pPr>
            <a:r>
              <a:rPr sz="1800" b="1" spc="-10" dirty="0">
                <a:solidFill>
                  <a:srgbClr val="333399"/>
                </a:solidFill>
                <a:latin typeface="Arial"/>
                <a:cs typeface="Arial"/>
              </a:rPr>
              <a:t>Direct </a:t>
            </a:r>
            <a:r>
              <a:rPr sz="1800" b="1" spc="-5" dirty="0">
                <a:solidFill>
                  <a:srgbClr val="333399"/>
                </a:solidFill>
                <a:latin typeface="Arial"/>
                <a:cs typeface="Arial"/>
              </a:rPr>
              <a:t>initiation </a:t>
            </a:r>
            <a:r>
              <a:rPr sz="1800" b="1" dirty="0">
                <a:solidFill>
                  <a:srgbClr val="333399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333399"/>
                </a:solidFill>
                <a:latin typeface="Arial"/>
                <a:cs typeface="Arial"/>
              </a:rPr>
              <a:t>provincial seed</a:t>
            </a:r>
            <a:r>
              <a:rPr sz="1800" b="1" spc="4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33399"/>
                </a:solidFill>
                <a:latin typeface="Arial"/>
                <a:cs typeface="Arial"/>
              </a:rPr>
              <a:t>projects</a:t>
            </a:r>
            <a:endParaRPr sz="1800">
              <a:latin typeface="Arial"/>
              <a:cs typeface="Arial"/>
            </a:endParaRPr>
          </a:p>
          <a:p>
            <a:pPr marL="391795" marR="290830" indent="-391795">
              <a:lnSpc>
                <a:spcPct val="100000"/>
              </a:lnSpc>
              <a:buAutoNum type="arabicPeriod"/>
              <a:tabLst>
                <a:tab pos="391795" algn="l"/>
                <a:tab pos="392430" algn="l"/>
              </a:tabLst>
            </a:pPr>
            <a:r>
              <a:rPr sz="1800" b="1" spc="-5" dirty="0">
                <a:latin typeface="Arial"/>
                <a:cs typeface="Arial"/>
              </a:rPr>
              <a:t>Protect/ensure </a:t>
            </a:r>
            <a:r>
              <a:rPr sz="1800" b="1" spc="-10" dirty="0">
                <a:latin typeface="Arial"/>
                <a:cs typeface="Arial"/>
              </a:rPr>
              <a:t>investment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seed </a:t>
            </a:r>
            <a:r>
              <a:rPr sz="1800" b="1" spc="-20" dirty="0">
                <a:latin typeface="Arial"/>
                <a:cs typeface="Arial"/>
              </a:rPr>
              <a:t>industry, </a:t>
            </a:r>
            <a:r>
              <a:rPr sz="1800" b="1" spc="-10" dirty="0">
                <a:latin typeface="Arial"/>
                <a:cs typeface="Arial"/>
              </a:rPr>
              <a:t>approve/ </a:t>
            </a:r>
            <a:r>
              <a:rPr sz="1800" b="1" spc="-5" dirty="0">
                <a:latin typeface="Arial"/>
                <a:cs typeface="Arial"/>
              </a:rPr>
              <a:t>sanction </a:t>
            </a:r>
            <a:r>
              <a:rPr sz="1800" b="1" spc="-15" dirty="0">
                <a:latin typeface="Arial"/>
                <a:cs typeface="Arial"/>
              </a:rPr>
              <a:t>seed  </a:t>
            </a:r>
            <a:r>
              <a:rPr sz="1800" b="1" spc="-5" dirty="0">
                <a:latin typeface="Arial"/>
                <a:cs typeface="Arial"/>
              </a:rPr>
              <a:t>standards, regulate inter-provincial </a:t>
            </a:r>
            <a:r>
              <a:rPr sz="1800" b="1" spc="-10" dirty="0">
                <a:latin typeface="Arial"/>
                <a:cs typeface="Arial"/>
              </a:rPr>
              <a:t>seed movement, </a:t>
            </a: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15" dirty="0">
                <a:latin typeface="Arial"/>
                <a:cs typeface="Arial"/>
              </a:rPr>
              <a:t>seed  </a:t>
            </a:r>
            <a:r>
              <a:rPr sz="1800" b="1" spc="-5" dirty="0">
                <a:latin typeface="Arial"/>
                <a:cs typeface="Arial"/>
              </a:rPr>
              <a:t>imports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412875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FUNCTIONS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PROVINCIAL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SEED COUNCIL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(PSC)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84175" marR="5080" indent="-384175">
              <a:lnSpc>
                <a:spcPct val="100000"/>
              </a:lnSpc>
              <a:buAutoNum type="arabicPeriod"/>
              <a:tabLst>
                <a:tab pos="384175" algn="l"/>
                <a:tab pos="384810" algn="l"/>
              </a:tabLst>
            </a:pP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policy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10" dirty="0">
                <a:latin typeface="Arial"/>
                <a:cs typeface="Arial"/>
              </a:rPr>
              <a:t>development, </a:t>
            </a:r>
            <a:r>
              <a:rPr sz="1800" b="1" spc="-5" dirty="0">
                <a:latin typeface="Arial"/>
                <a:cs typeface="Arial"/>
              </a:rPr>
              <a:t>operation and regulation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provincial  seed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industry</a:t>
            </a:r>
            <a:endParaRPr sz="1800">
              <a:latin typeface="Arial"/>
              <a:cs typeface="Arial"/>
            </a:endParaRPr>
          </a:p>
          <a:p>
            <a:pPr marL="391795" marR="49530" indent="-391795">
              <a:lnSpc>
                <a:spcPct val="100000"/>
              </a:lnSpc>
              <a:buAutoNum type="arabicPeriod"/>
              <a:tabLst>
                <a:tab pos="391795" algn="l"/>
                <a:tab pos="392430" algn="l"/>
              </a:tabLst>
            </a:pPr>
            <a:r>
              <a:rPr sz="1800" b="1" spc="-10" dirty="0">
                <a:latin typeface="Arial"/>
                <a:cs typeface="Arial"/>
              </a:rPr>
              <a:t>Recommend </a:t>
            </a:r>
            <a:r>
              <a:rPr sz="1800" b="1" spc="-5" dirty="0">
                <a:latin typeface="Arial"/>
                <a:cs typeface="Arial"/>
              </a:rPr>
              <a:t>changes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seed law, </a:t>
            </a: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10" dirty="0">
                <a:latin typeface="Arial"/>
                <a:cs typeface="Arial"/>
              </a:rPr>
              <a:t>seed </a:t>
            </a:r>
            <a:r>
              <a:rPr sz="1800" b="1" spc="-5" dirty="0">
                <a:latin typeface="Arial"/>
                <a:cs typeface="Arial"/>
              </a:rPr>
              <a:t>standards and quality  control, </a:t>
            </a: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maintenance, multiplication, supply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pure and  healthy </a:t>
            </a:r>
            <a:r>
              <a:rPr sz="1800" b="1" spc="-10" dirty="0">
                <a:latin typeface="Arial"/>
                <a:cs typeface="Arial"/>
              </a:rPr>
              <a:t>seeds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new </a:t>
            </a:r>
            <a:r>
              <a:rPr sz="1800" b="1" spc="-10" dirty="0">
                <a:latin typeface="Arial"/>
                <a:cs typeface="Arial"/>
              </a:rPr>
              <a:t>varieties, </a:t>
            </a:r>
            <a:r>
              <a:rPr sz="1800" b="1" spc="-15" dirty="0">
                <a:latin typeface="Arial"/>
                <a:cs typeface="Arial"/>
              </a:rPr>
              <a:t>advice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10" dirty="0">
                <a:latin typeface="Arial"/>
                <a:cs typeface="Arial"/>
              </a:rPr>
              <a:t>development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5" dirty="0">
                <a:latin typeface="Arial"/>
                <a:cs typeface="Arial"/>
              </a:rPr>
              <a:t>seed  </a:t>
            </a:r>
            <a:r>
              <a:rPr sz="1800" b="1" spc="-5" dirty="0">
                <a:latin typeface="Arial"/>
                <a:cs typeface="Arial"/>
              </a:rPr>
              <a:t>production </a:t>
            </a:r>
            <a:r>
              <a:rPr sz="1800" b="1" spc="-10" dirty="0">
                <a:latin typeface="Arial"/>
                <a:cs typeface="Arial"/>
              </a:rPr>
              <a:t>farms, recommend </a:t>
            </a:r>
            <a:r>
              <a:rPr sz="1800" b="1" spc="-5" dirty="0">
                <a:latin typeface="Arial"/>
                <a:cs typeface="Arial"/>
              </a:rPr>
              <a:t>and preparation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10" dirty="0">
                <a:latin typeface="Arial"/>
                <a:cs typeface="Arial"/>
              </a:rPr>
              <a:t>selected </a:t>
            </a:r>
            <a:r>
              <a:rPr sz="1800" b="1" spc="-5" dirty="0">
                <a:latin typeface="Arial"/>
                <a:cs typeface="Arial"/>
              </a:rPr>
              <a:t>new  </a:t>
            </a:r>
            <a:r>
              <a:rPr sz="1800" b="1" spc="-10" dirty="0">
                <a:latin typeface="Arial"/>
                <a:cs typeface="Arial"/>
              </a:rPr>
              <a:t>varieties, recommend </a:t>
            </a:r>
            <a:r>
              <a:rPr sz="1800" b="1" dirty="0">
                <a:latin typeface="Arial"/>
                <a:cs typeface="Arial"/>
              </a:rPr>
              <a:t>or withdrawal of </a:t>
            </a:r>
            <a:r>
              <a:rPr sz="1800" b="1" spc="-10" dirty="0">
                <a:latin typeface="Arial"/>
                <a:cs typeface="Arial"/>
              </a:rPr>
              <a:t>certain </a:t>
            </a:r>
            <a:r>
              <a:rPr sz="1800" b="1" spc="-5" dirty="0">
                <a:latin typeface="Arial"/>
                <a:cs typeface="Arial"/>
              </a:rPr>
              <a:t>deteriorated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varieties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7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082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17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1263" y="385051"/>
            <a:ext cx="6399530" cy="671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47825">
              <a:lnSpc>
                <a:spcPct val="100000"/>
              </a:lnSpc>
              <a:spcBef>
                <a:spcPts val="105"/>
              </a:spcBef>
            </a:pPr>
            <a:r>
              <a:rPr sz="2000" u="heavy" spc="-15" dirty="0">
                <a:uFill>
                  <a:solidFill>
                    <a:srgbClr val="000000"/>
                  </a:solidFill>
                </a:uFill>
              </a:rPr>
              <a:t>REGISTRATION </a:t>
            </a:r>
            <a:r>
              <a:rPr sz="2000" u="heavy" dirty="0">
                <a:uFill>
                  <a:solidFill>
                    <a:srgbClr val="000000"/>
                  </a:solidFill>
                </a:uFill>
              </a:rPr>
              <a:t>OF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</a:rPr>
              <a:t>SEED</a:t>
            </a:r>
            <a:r>
              <a:rPr sz="2000" u="heavy" spc="-20" dirty="0">
                <a:uFill>
                  <a:solidFill>
                    <a:srgbClr val="000000"/>
                  </a:solidFill>
                </a:uFill>
              </a:rPr>
              <a:t> COMPANIES</a:t>
            </a:r>
            <a:endParaRPr sz="2000"/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2200" spc="-5" dirty="0"/>
              <a:t>(Economic Coordination Committee</a:t>
            </a:r>
            <a:r>
              <a:rPr sz="2200" spc="85" dirty="0"/>
              <a:t> </a:t>
            </a:r>
            <a:r>
              <a:rPr sz="2200" spc="-5" dirty="0"/>
              <a:t>31-12-1979)</a:t>
            </a:r>
            <a:endParaRPr sz="2200"/>
          </a:p>
        </p:txBody>
      </p:sp>
      <p:sp>
        <p:nvSpPr>
          <p:cNvPr id="7" name="object 7"/>
          <p:cNvSpPr txBox="1"/>
          <p:nvPr/>
        </p:nvSpPr>
        <p:spPr>
          <a:xfrm>
            <a:off x="78539" y="1366403"/>
            <a:ext cx="8610600" cy="4383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885" marR="5080" indent="19685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Arial"/>
                <a:cs typeface="Arial"/>
              </a:rPr>
              <a:t>An </a:t>
            </a:r>
            <a:r>
              <a:rPr sz="2200" b="1" spc="-5" dirty="0">
                <a:solidFill>
                  <a:srgbClr val="333399"/>
                </a:solidFill>
                <a:latin typeface="Arial"/>
                <a:cs typeface="Arial"/>
              </a:rPr>
              <a:t>“Inter-ministerial </a:t>
            </a:r>
            <a:r>
              <a:rPr sz="2200" b="1" spc="-10" dirty="0">
                <a:solidFill>
                  <a:srgbClr val="333399"/>
                </a:solidFill>
                <a:latin typeface="Arial"/>
                <a:cs typeface="Arial"/>
              </a:rPr>
              <a:t>Working </a:t>
            </a:r>
            <a:r>
              <a:rPr sz="2200" b="1" spc="-5" dirty="0">
                <a:solidFill>
                  <a:srgbClr val="333399"/>
                </a:solidFill>
                <a:latin typeface="Arial"/>
                <a:cs typeface="Arial"/>
              </a:rPr>
              <a:t>Group” </a:t>
            </a:r>
            <a:r>
              <a:rPr sz="2200" b="1" spc="-5" dirty="0">
                <a:latin typeface="Arial"/>
                <a:cs typeface="Arial"/>
              </a:rPr>
              <a:t>has been constituted  that is responsible for evaluating the proposals and  registration/ deregistration of new seed companies in all the  provinces of the</a:t>
            </a:r>
            <a:r>
              <a:rPr sz="2200" b="1" spc="35" dirty="0">
                <a:latin typeface="Arial"/>
                <a:cs typeface="Arial"/>
              </a:rPr>
              <a:t> </a:t>
            </a:r>
            <a:r>
              <a:rPr sz="2200" b="1" spc="-30" dirty="0">
                <a:latin typeface="Arial"/>
                <a:cs typeface="Arial"/>
              </a:rPr>
              <a:t>country.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1177925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The </a:t>
            </a:r>
            <a:r>
              <a:rPr sz="2200" b="1" spc="-10" dirty="0">
                <a:latin typeface="Arial"/>
                <a:cs typeface="Arial"/>
              </a:rPr>
              <a:t>Working </a:t>
            </a:r>
            <a:r>
              <a:rPr sz="2200" b="1" spc="-5" dirty="0">
                <a:latin typeface="Arial"/>
                <a:cs typeface="Arial"/>
              </a:rPr>
              <a:t>Group Comprises of the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Following: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Agriculture Development Commissioner (ADC), </a:t>
            </a:r>
            <a:r>
              <a:rPr sz="2200" b="1" spc="-30" dirty="0">
                <a:latin typeface="Arial"/>
                <a:cs typeface="Arial"/>
              </a:rPr>
              <a:t>MinFA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(CM)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</a:t>
            </a:r>
            <a:r>
              <a:rPr sz="2200" b="1" spc="-25" dirty="0">
                <a:latin typeface="Arial"/>
                <a:cs typeface="Arial"/>
              </a:rPr>
              <a:t>Secretary, </a:t>
            </a:r>
            <a:r>
              <a:rPr sz="2200" b="1" spc="-5" dirty="0">
                <a:latin typeface="Arial"/>
                <a:cs typeface="Arial"/>
              </a:rPr>
              <a:t>Agriculture of each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province.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Secretary Agriculture,</a:t>
            </a:r>
            <a:r>
              <a:rPr sz="2200" b="1" spc="-13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AJK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Chief Food &amp; Agriculture- Planning</a:t>
            </a:r>
            <a:r>
              <a:rPr sz="2200" b="1" spc="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Division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Managing Directors, Punjab &amp; Sindh Seed</a:t>
            </a:r>
            <a:r>
              <a:rPr sz="2200" b="1" spc="12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Corporations.</a:t>
            </a:r>
            <a:endParaRPr sz="2200">
              <a:latin typeface="Arial"/>
              <a:cs typeface="Arial"/>
            </a:endParaRPr>
          </a:p>
          <a:p>
            <a:pPr marL="603885" marR="651510" indent="-59182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. Director General, Federal Seed Certification &amp; Registration  Department.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2063" y="6272141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76200"/>
            <a:ext cx="8229600" cy="425450"/>
          </a:xfrm>
          <a:prstGeom prst="rect">
            <a:avLst/>
          </a:prstGeom>
          <a:solidFill>
            <a:srgbClr val="BBE0E3"/>
          </a:solidFill>
          <a:ln w="28575">
            <a:solidFill>
              <a:srgbClr val="0000FF"/>
            </a:solidFill>
          </a:ln>
        </p:spPr>
        <p:txBody>
          <a:bodyPr vert="horz" wrap="square" lIns="0" tIns="53340" rIns="0" bIns="0" rtlCol="0">
            <a:spAutoFit/>
          </a:bodyPr>
          <a:lstStyle/>
          <a:p>
            <a:pPr marL="666115">
              <a:lnSpc>
                <a:spcPct val="100000"/>
              </a:lnSpc>
              <a:spcBef>
                <a:spcPts val="420"/>
              </a:spcBef>
            </a:pPr>
            <a:r>
              <a:rPr sz="2000" dirty="0">
                <a:solidFill>
                  <a:srgbClr val="008000"/>
                </a:solidFill>
              </a:rPr>
              <a:t>FIELD/REGIONAL </a:t>
            </a:r>
            <a:r>
              <a:rPr sz="2000" spc="-15" dirty="0">
                <a:solidFill>
                  <a:srgbClr val="008000"/>
                </a:solidFill>
              </a:rPr>
              <a:t>LABORATORIES </a:t>
            </a:r>
            <a:r>
              <a:rPr sz="2000" dirty="0">
                <a:solidFill>
                  <a:srgbClr val="008000"/>
                </a:solidFill>
              </a:rPr>
              <a:t>SETUP OF FSC &amp;</a:t>
            </a:r>
            <a:r>
              <a:rPr sz="2000" spc="-225" dirty="0">
                <a:solidFill>
                  <a:srgbClr val="008000"/>
                </a:solidFill>
              </a:rPr>
              <a:t> </a:t>
            </a:r>
            <a:r>
              <a:rPr sz="2000" dirty="0">
                <a:solidFill>
                  <a:srgbClr val="008000"/>
                </a:solidFill>
              </a:rPr>
              <a:t>RD,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381000" y="3352800"/>
            <a:ext cx="2133600" cy="3505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34340" indent="-34290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Lahore.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10" dirty="0">
                <a:latin typeface="Arial"/>
                <a:cs typeface="Arial"/>
              </a:rPr>
              <a:t>Bahawalpur.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10" dirty="0">
                <a:latin typeface="Arial"/>
                <a:cs typeface="Arial"/>
              </a:rPr>
              <a:t>Bahawalnagar.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15" dirty="0">
                <a:latin typeface="Arial"/>
                <a:cs typeface="Arial"/>
              </a:rPr>
              <a:t>Bhakkar.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D.G.Khan.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Faisalabad.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Gujranwala.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dirty="0">
                <a:latin typeface="Arial"/>
                <a:cs typeface="Arial"/>
              </a:rPr>
              <a:t>Khanewal.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Multan.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600" b="1" spc="-25" dirty="0">
                <a:latin typeface="Arial"/>
                <a:cs typeface="Arial"/>
              </a:rPr>
              <a:t>R.Y.Khan.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600" b="1" dirty="0">
                <a:latin typeface="Arial"/>
                <a:cs typeface="Arial"/>
              </a:rPr>
              <a:t>Sahiwal.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Sargodha.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600" b="1" spc="-45" dirty="0">
                <a:latin typeface="Arial"/>
                <a:cs typeface="Arial"/>
              </a:rPr>
              <a:t>T.T.Singh.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4975" algn="l"/>
              </a:tabLst>
            </a:pPr>
            <a:r>
              <a:rPr sz="1600" b="1" spc="-15" dirty="0">
                <a:latin typeface="Arial"/>
                <a:cs typeface="Arial"/>
              </a:rPr>
              <a:t>Vehari.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" y="1295400"/>
            <a:ext cx="25146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93444" marR="295275" indent="-591820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REGIONAL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DIRECTOR  </a:t>
            </a:r>
            <a:r>
              <a:rPr sz="1400" b="1" spc="-10" dirty="0">
                <a:latin typeface="Arial"/>
                <a:cs typeface="Arial"/>
              </a:rPr>
              <a:t>PUNJAB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800" y="2057400"/>
            <a:ext cx="1981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323215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Deputy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Director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0" y="2667000"/>
            <a:ext cx="2743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20419" marR="589280" indent="-226060">
              <a:lnSpc>
                <a:spcPct val="100000"/>
              </a:lnSpc>
              <a:spcBef>
                <a:spcPts val="315"/>
              </a:spcBef>
            </a:pPr>
            <a:r>
              <a:rPr sz="1400" b="1" dirty="0">
                <a:latin typeface="Arial"/>
                <a:cs typeface="Arial"/>
              </a:rPr>
              <a:t>Seed Cert.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Officer/  Seed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Analyst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5400" y="18288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52537" y="19716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95400" y="24384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52537" y="25812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352800" y="1295400"/>
            <a:ext cx="25146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27329" marR="220345" indent="74295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REGIONAL DIRECTOR  </a:t>
            </a:r>
            <a:r>
              <a:rPr sz="1400" b="1" spc="-20" dirty="0">
                <a:latin typeface="Arial"/>
                <a:cs typeface="Arial"/>
              </a:rPr>
              <a:t>BALOCHISTAN </a:t>
            </a:r>
            <a:r>
              <a:rPr sz="1400" b="1" dirty="0">
                <a:latin typeface="Arial"/>
                <a:cs typeface="Arial"/>
              </a:rPr>
              <a:t>&amp; </a:t>
            </a:r>
            <a:r>
              <a:rPr sz="1400" b="1" spc="-5" dirty="0">
                <a:latin typeface="Arial"/>
                <a:cs typeface="Arial"/>
              </a:rPr>
              <a:t>SINDH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1400" y="2057400"/>
            <a:ext cx="1981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323215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Deputy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Director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72000" y="18288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29137" y="19716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2000" y="24384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29137" y="25812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5400" y="31242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2537" y="32670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048000" y="3429000"/>
            <a:ext cx="18288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34340" indent="-34290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433705" algn="l"/>
                <a:tab pos="434975" algn="l"/>
              </a:tabLst>
            </a:pPr>
            <a:r>
              <a:rPr sz="1600" b="1" spc="-10" dirty="0">
                <a:latin typeface="Arial"/>
                <a:cs typeface="Arial"/>
              </a:rPr>
              <a:t>Hyderabad.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Karachi.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Larkana.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Mirpur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Khas.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Sakrand.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20" dirty="0">
                <a:latin typeface="Arial"/>
                <a:cs typeface="Arial"/>
              </a:rPr>
              <a:t>Sukkur.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029200" y="3429000"/>
            <a:ext cx="1371600" cy="914400"/>
          </a:xfrm>
          <a:custGeom>
            <a:avLst/>
            <a:gdLst/>
            <a:ahLst/>
            <a:cxnLst/>
            <a:rect l="l" t="t" r="r" b="b"/>
            <a:pathLst>
              <a:path w="1371600" h="914400">
                <a:moveTo>
                  <a:pt x="0" y="0"/>
                </a:moveTo>
                <a:lnTo>
                  <a:pt x="1371600" y="0"/>
                </a:lnTo>
                <a:lnTo>
                  <a:pt x="1371600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200" y="3429000"/>
            <a:ext cx="1371600" cy="914400"/>
          </a:xfrm>
          <a:custGeom>
            <a:avLst/>
            <a:gdLst/>
            <a:ahLst/>
            <a:cxnLst/>
            <a:rect l="l" t="t" r="r" b="b"/>
            <a:pathLst>
              <a:path w="1371600" h="914400">
                <a:moveTo>
                  <a:pt x="0" y="0"/>
                </a:moveTo>
                <a:lnTo>
                  <a:pt x="1371600" y="0"/>
                </a:lnTo>
                <a:lnTo>
                  <a:pt x="1371600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107940" y="3457447"/>
            <a:ext cx="116205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4965" algn="l"/>
                <a:tab pos="356235" algn="l"/>
              </a:tabLst>
            </a:pPr>
            <a:r>
              <a:rPr sz="1600" b="1" spc="-10" dirty="0">
                <a:latin typeface="Arial"/>
                <a:cs typeface="Arial"/>
              </a:rPr>
              <a:t>Quetta</a:t>
            </a:r>
            <a:endParaRPr sz="1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AutoNum type="arabicPeriod"/>
              <a:tabLst>
                <a:tab pos="354965" algn="l"/>
                <a:tab pos="356235" algn="l"/>
              </a:tabLst>
            </a:pPr>
            <a:r>
              <a:rPr sz="1600" b="1" spc="-5" dirty="0">
                <a:latin typeface="Arial"/>
                <a:cs typeface="Arial"/>
              </a:rPr>
              <a:t>Dera  </a:t>
            </a: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lla</a:t>
            </a:r>
            <a:r>
              <a:rPr sz="1600" b="1" dirty="0">
                <a:latin typeface="Arial"/>
                <a:cs typeface="Arial"/>
              </a:rPr>
              <a:t>h</a:t>
            </a:r>
            <a:r>
              <a:rPr sz="1600" b="1" spc="-20" dirty="0">
                <a:latin typeface="Arial"/>
                <a:cs typeface="Arial"/>
              </a:rPr>
              <a:t>y</a:t>
            </a:r>
            <a:r>
              <a:rPr sz="1600" b="1" spc="-5" dirty="0">
                <a:latin typeface="Arial"/>
                <a:cs typeface="Arial"/>
              </a:rPr>
              <a:t>ar</a:t>
            </a:r>
            <a:endParaRPr sz="1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24600" y="1295400"/>
            <a:ext cx="25146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068705" marR="295275" indent="-767080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REGIONAL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DIRECTOR  KPK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9400" y="2057400"/>
            <a:ext cx="1981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323215">
              <a:lnSpc>
                <a:spcPct val="100000"/>
              </a:lnSpc>
              <a:spcBef>
                <a:spcPts val="315"/>
              </a:spcBef>
            </a:pPr>
            <a:r>
              <a:rPr sz="1400" b="1" spc="-5" dirty="0">
                <a:latin typeface="Arial"/>
                <a:cs typeface="Arial"/>
              </a:rPr>
              <a:t>Deputy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Director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620000" y="18288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77137" y="19716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20000" y="24384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1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77137" y="25812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200400" y="2667000"/>
            <a:ext cx="2743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20419" marR="589280" indent="-226060">
              <a:lnSpc>
                <a:spcPct val="100000"/>
              </a:lnSpc>
              <a:spcBef>
                <a:spcPts val="315"/>
              </a:spcBef>
            </a:pPr>
            <a:r>
              <a:rPr sz="1400" b="1" dirty="0">
                <a:latin typeface="Arial"/>
                <a:cs typeface="Arial"/>
              </a:rPr>
              <a:t>Seed Cert.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Officer/  Seed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Analyst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48400" y="2667000"/>
            <a:ext cx="2743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20419" marR="589280" indent="-226060">
              <a:lnSpc>
                <a:spcPct val="100000"/>
              </a:lnSpc>
              <a:spcBef>
                <a:spcPts val="315"/>
              </a:spcBef>
            </a:pPr>
            <a:r>
              <a:rPr sz="1400" b="1" dirty="0">
                <a:latin typeface="Arial"/>
                <a:cs typeface="Arial"/>
              </a:rPr>
              <a:t>Seed Cert.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Officer/  Seed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Analyst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05600" y="3429000"/>
            <a:ext cx="18288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34340" indent="-342900">
              <a:lnSpc>
                <a:spcPct val="100000"/>
              </a:lnSpc>
              <a:spcBef>
                <a:spcPts val="320"/>
              </a:spcBef>
              <a:buAutoNum type="arabicPeriod"/>
              <a:tabLst>
                <a:tab pos="433705" algn="l"/>
                <a:tab pos="434975" algn="l"/>
              </a:tabLst>
            </a:pPr>
            <a:r>
              <a:rPr sz="1600" b="1" spc="-10" dirty="0">
                <a:latin typeface="Arial"/>
                <a:cs typeface="Arial"/>
              </a:rPr>
              <a:t>Peshawar.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10" dirty="0">
                <a:latin typeface="Arial"/>
                <a:cs typeface="Arial"/>
              </a:rPr>
              <a:t>Abbotabad.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D.I.Khan.</a:t>
            </a:r>
            <a:endParaRPr sz="1600">
              <a:latin typeface="Arial"/>
              <a:cs typeface="Arial"/>
            </a:endParaRPr>
          </a:p>
          <a:p>
            <a:pPr marL="434340" indent="-342900">
              <a:lnSpc>
                <a:spcPct val="100000"/>
              </a:lnSpc>
              <a:buAutoNum type="arabicPeriod"/>
              <a:tabLst>
                <a:tab pos="433705" algn="l"/>
                <a:tab pos="434975" algn="l"/>
              </a:tabLst>
            </a:pPr>
            <a:r>
              <a:rPr sz="1600" b="1" spc="-5" dirty="0">
                <a:latin typeface="Arial"/>
                <a:cs typeface="Arial"/>
              </a:rPr>
              <a:t>Mingora</a:t>
            </a:r>
            <a:endParaRPr sz="1600">
              <a:latin typeface="Arial"/>
              <a:cs typeface="Arial"/>
            </a:endParaRPr>
          </a:p>
          <a:p>
            <a:pPr marL="434340">
              <a:lnSpc>
                <a:spcPct val="100000"/>
              </a:lnSpc>
            </a:pPr>
            <a:r>
              <a:rPr sz="1600" b="1" dirty="0">
                <a:latin typeface="Arial"/>
                <a:cs typeface="Arial"/>
              </a:rPr>
              <a:t>(Swat)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620000" y="3124200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62850" y="331470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5715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114800" y="3124200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57650" y="331470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5715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38800" y="3124200"/>
            <a:ext cx="0" cy="209550"/>
          </a:xfrm>
          <a:custGeom>
            <a:avLst/>
            <a:gdLst/>
            <a:ahLst/>
            <a:cxnLst/>
            <a:rect l="l" t="t" r="r" b="b"/>
            <a:pathLst>
              <a:path h="209550">
                <a:moveTo>
                  <a:pt x="0" y="0"/>
                </a:moveTo>
                <a:lnTo>
                  <a:pt x="0" y="2095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81650" y="331470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5715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048000" y="609600"/>
            <a:ext cx="32004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95680" marR="574675" indent="-414655">
              <a:lnSpc>
                <a:spcPct val="100000"/>
              </a:lnSpc>
              <a:spcBef>
                <a:spcPts val="350"/>
              </a:spcBef>
            </a:pPr>
            <a:r>
              <a:rPr sz="1400" b="1" dirty="0">
                <a:latin typeface="Verdana"/>
                <a:cs typeface="Verdana"/>
              </a:rPr>
              <a:t>DIRECTOR</a:t>
            </a:r>
            <a:r>
              <a:rPr sz="1400" b="1" spc="-110" dirty="0">
                <a:latin typeface="Verdana"/>
                <a:cs typeface="Verdana"/>
              </a:rPr>
              <a:t> </a:t>
            </a:r>
            <a:r>
              <a:rPr sz="1400" b="1" dirty="0">
                <a:latin typeface="Verdana"/>
                <a:cs typeface="Verdana"/>
              </a:rPr>
              <a:t>GENERAL  ISLAMABAD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371600" y="838200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>
                <a:moveTo>
                  <a:pt x="16764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48400" y="83820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13716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71600" y="838200"/>
            <a:ext cx="0" cy="386080"/>
          </a:xfrm>
          <a:custGeom>
            <a:avLst/>
            <a:gdLst/>
            <a:ahLst/>
            <a:cxnLst/>
            <a:rect l="l" t="t" r="r" b="b"/>
            <a:pathLst>
              <a:path h="386080">
                <a:moveTo>
                  <a:pt x="0" y="0"/>
                </a:moveTo>
                <a:lnTo>
                  <a:pt x="0" y="3857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28737" y="12096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620000" y="838200"/>
            <a:ext cx="0" cy="386080"/>
          </a:xfrm>
          <a:custGeom>
            <a:avLst/>
            <a:gdLst/>
            <a:ahLst/>
            <a:cxnLst/>
            <a:rect l="l" t="t" r="r" b="b"/>
            <a:pathLst>
              <a:path h="386080">
                <a:moveTo>
                  <a:pt x="0" y="0"/>
                </a:moveTo>
                <a:lnTo>
                  <a:pt x="0" y="38576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577137" y="1209675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85725" y="0"/>
                </a:moveTo>
                <a:lnTo>
                  <a:pt x="0" y="0"/>
                </a:lnTo>
                <a:lnTo>
                  <a:pt x="42862" y="85725"/>
                </a:lnTo>
                <a:lnTo>
                  <a:pt x="85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72000" y="114300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533900" y="12192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172200" y="5562600"/>
            <a:ext cx="2743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20419" marR="589280" indent="-226060">
              <a:lnSpc>
                <a:spcPct val="100000"/>
              </a:lnSpc>
              <a:spcBef>
                <a:spcPts val="315"/>
              </a:spcBef>
            </a:pPr>
            <a:r>
              <a:rPr sz="1400" b="1" dirty="0">
                <a:latin typeface="Arial"/>
                <a:cs typeface="Arial"/>
              </a:rPr>
              <a:t>Seed Cert.</a:t>
            </a:r>
            <a:r>
              <a:rPr sz="1400" b="1" spc="-1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Officer/  Seed</a:t>
            </a:r>
            <a:r>
              <a:rPr sz="1400" b="1" spc="-10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Analyst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24600" y="5105400"/>
            <a:ext cx="25146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  <a:tabLst>
                <a:tab pos="433705" algn="l"/>
              </a:tabLst>
            </a:pPr>
            <a:r>
              <a:rPr sz="1600" b="1" spc="-5" dirty="0">
                <a:latin typeface="Arial"/>
                <a:cs typeface="Arial"/>
              </a:rPr>
              <a:t>1.	Gilgit-Baltistan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71800" y="5410200"/>
            <a:ext cx="31242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30835" marR="324485" algn="ctr">
              <a:lnSpc>
                <a:spcPct val="100000"/>
              </a:lnSpc>
              <a:spcBef>
                <a:spcPts val="305"/>
              </a:spcBef>
            </a:pPr>
            <a:r>
              <a:rPr sz="2000" b="1" spc="-30" dirty="0">
                <a:latin typeface="Arial"/>
                <a:cs typeface="Arial"/>
              </a:rPr>
              <a:t>Total </a:t>
            </a:r>
            <a:r>
              <a:rPr sz="2000" b="1" dirty="0">
                <a:latin typeface="Arial"/>
                <a:cs typeface="Arial"/>
              </a:rPr>
              <a:t>No. of Labs.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28  27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(Field)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01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(Hqr.)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5630" y="0"/>
            <a:ext cx="64135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SEED </a:t>
            </a:r>
            <a:r>
              <a:rPr sz="2000" b="1" dirty="0">
                <a:latin typeface="Arial"/>
                <a:cs typeface="Arial"/>
              </a:rPr>
              <a:t>SECTORS AND </a:t>
            </a:r>
            <a:r>
              <a:rPr sz="2000" b="1" spc="-5" dirty="0">
                <a:latin typeface="Arial"/>
                <a:cs typeface="Arial"/>
              </a:rPr>
              <a:t>SEED </a:t>
            </a:r>
            <a:r>
              <a:rPr sz="2000" b="1" dirty="0">
                <a:latin typeface="Arial"/>
                <a:cs typeface="Arial"/>
              </a:rPr>
              <a:t>&amp; PLANTING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MATERIAL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(Conventional, Hybrid, </a:t>
            </a:r>
            <a:r>
              <a:rPr sz="2000" b="1" dirty="0">
                <a:latin typeface="Arial"/>
                <a:cs typeface="Arial"/>
              </a:rPr>
              <a:t>Transgenic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seeds)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758825"/>
          <a:ext cx="9145905" cy="5736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6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2019">
                <a:tc>
                  <a:txBody>
                    <a:bodyPr/>
                    <a:lstStyle/>
                    <a:p>
                      <a:pPr marL="192405" marR="173990" indent="1460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ec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486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Categories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Crops/Seeds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 marL="295910" marR="255270" indent="-234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Fo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al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Public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9420" marR="356235" indent="-19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Wheat,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Cotton,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Maize, Rice,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Gram,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Vegetables,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Fruit and Nursery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Plants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a.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793115" marR="775335" indent="1460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National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omp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ies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9420" marR="356235" indent="-19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Wheat,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Cotton,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Maize, Rice,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Gram,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Vegetables,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Fruits and Nursery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Plants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755"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b.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82650" marR="865505" indent="219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Multi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Hybrid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Maize,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Sunflower, Fodder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b="1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Forages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8844"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c.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872490" marR="852805" indent="2235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Seed  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mpo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40055" marR="372745" indent="-19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Maize,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Sunflower, Fodder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and Forages,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Potato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5" dirty="0">
                          <a:latin typeface="Arial"/>
                          <a:cs typeface="Arial"/>
                        </a:rPr>
                        <a:t>Vegetables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296545" marR="192405" indent="-844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nfo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al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Sector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1023619" marR="669925" indent="-3352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Farmers</a:t>
                      </a:r>
                      <a:r>
                        <a:rPr sz="16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Own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Source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Wheat, </a:t>
                      </a:r>
                      <a:r>
                        <a:rPr sz="1600" b="1" spc="-10" dirty="0">
                          <a:latin typeface="Arial"/>
                          <a:cs typeface="Arial"/>
                        </a:rPr>
                        <a:t>Cotton,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Rice</a:t>
                      </a:r>
                      <a:r>
                        <a:rPr sz="16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etc.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537845" algn="r">
                        <a:lnSpc>
                          <a:spcPts val="159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5517</Words>
  <Application>Microsoft Office PowerPoint</Application>
  <PresentationFormat>On-screen Show (4:3)</PresentationFormat>
  <Paragraphs>2306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Georgia</vt:lpstr>
      <vt:lpstr>Tahoma</vt:lpstr>
      <vt:lpstr>Times New Roman</vt:lpstr>
      <vt:lpstr>Verdana</vt:lpstr>
      <vt:lpstr>Office Theme</vt:lpstr>
      <vt:lpstr>STATUS OF SEED INDUSTRY IN  PAKISTAN</vt:lpstr>
      <vt:lpstr>HISTORICAL BACKGROUND OF SEED INDUSTRY OF PAKISTAN</vt:lpstr>
      <vt:lpstr>Ministry of Food, Agriculture &amp; Livestock  (MINFAL) Islamabad</vt:lpstr>
      <vt:lpstr>FUNCTIONS OF FSC&amp;RD (Section 6 of Seed Act, 1976)</vt:lpstr>
      <vt:lpstr>FUNCTIONS OF FSC&amp;RD</vt:lpstr>
      <vt:lpstr>FUNCTIONS OF NATIONAL SEED COUNCIL (NSC)</vt:lpstr>
      <vt:lpstr>REGISTRATION OF SEED COMPANIES (Economic Coordination Committee 31-12-1979)</vt:lpstr>
      <vt:lpstr>FIELD/REGIONAL LABORATORIES SETUP OF FSC &amp; RD,</vt:lpstr>
      <vt:lpstr>PowerPoint Presentation</vt:lpstr>
      <vt:lpstr>SEED GENERATION SYSTEM CATEGORIES/ CLASSES/ PRODUCTION/ IDENTIFICATION OF SEEDS</vt:lpstr>
      <vt:lpstr>TRADITIONAL VARIETY APPROVAL SYSTEM</vt:lpstr>
      <vt:lpstr>PowerPoint Presentation</vt:lpstr>
      <vt:lpstr>Varieties Released &amp; Registered so far (22-02-2011)</vt:lpstr>
      <vt:lpstr>SEED LAWS/ RULES IN PAKISTAN</vt:lpstr>
      <vt:lpstr>SEED (AMMENDMENT) BILL – 2009</vt:lpstr>
      <vt:lpstr>PLANT BREEDERS RIGHT BILL - 2009</vt:lpstr>
      <vt:lpstr>NUMBER OF REGISTERED SEED COMPANIES IN PAKISTAN  (1980-2011)</vt:lpstr>
      <vt:lpstr>PowerPoint Presentation</vt:lpstr>
      <vt:lpstr>PowerPoint Presentation</vt:lpstr>
      <vt:lpstr>PowerPoint Presentation</vt:lpstr>
      <vt:lpstr>PowerPoint Presentation</vt:lpstr>
      <vt:lpstr>CONSTRAINTS IN VEGETABLE SEED CERTIFICATION SYSTEM</vt:lpstr>
      <vt:lpstr>ACTION PLAN FOR VEGETABLE SEED PRODUCTION</vt:lpstr>
      <vt:lpstr>SUNFLOWER SEED REQUIREMENT AND AVAILABILITY, 2000-08</vt:lpstr>
      <vt:lpstr>MAIZE SEED REQUIREMENT AND AVAILABILITY 2000-08</vt:lpstr>
      <vt:lpstr>Rice Seed Requirement, Availability, Import &amp; Value 2000-10</vt:lpstr>
      <vt:lpstr>POTATO SEED REQUIREMENT AND AVAILABILITY, 2002-10</vt:lpstr>
      <vt:lpstr>IMPORT OF FODDER SEEDS IN MT DURING 2001-09</vt:lpstr>
      <vt:lpstr>PowerPoint Presentation</vt:lpstr>
      <vt:lpstr>PowerPoint Presentation</vt:lpstr>
      <vt:lpstr>PowerPoint Presentation</vt:lpstr>
      <vt:lpstr>PowerPoint Presentation</vt:lpstr>
      <vt:lpstr>SALE PRICES OF CERTIFIED SEEDS, 2001- 10 (PSC)</vt:lpstr>
      <vt:lpstr>SALE PRICES OF CERTIFIED SEEDS, 2006- 09 (PSC)</vt:lpstr>
      <vt:lpstr>FRUIT NURSERY PLANTS</vt:lpstr>
      <vt:lpstr>GPU OF PUNJAB/GILGIT-NA/NWFP</vt:lpstr>
      <vt:lpstr>SALE PRICES OF CERTIFIED SEEDS, 2008- 09 (PSC)</vt:lpstr>
      <vt:lpstr>PowerPoint Presentation</vt:lpstr>
      <vt:lpstr>PowerPoint Presentation</vt:lpstr>
      <vt:lpstr>NATIONAL SEED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Larinde, Michael (AGPS)</dc:creator>
  <cp:lastModifiedBy>ikramulhaq 228</cp:lastModifiedBy>
  <cp:revision>1</cp:revision>
  <dcterms:created xsi:type="dcterms:W3CDTF">2019-05-09T03:37:35Z</dcterms:created>
  <dcterms:modified xsi:type="dcterms:W3CDTF">2020-05-03T11:10:55Z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2011-03-09T00:00:00Z</vt:filetime>
  </property>
  <property fmtid="{D5CDD505-2E9C-101B-9397-08002B2CF9AE}" pid="3" name="Creator">
    <vt:lpwstr>Acrobat PDFMaker 9.1 for PowerPoint</vt:lpwstr>
  </property>
  <property fmtid="{D5CDD505-2E9C-101B-9397-08002B2CF9AE}" pid="4" name="LastSaved">
    <vt:filetime>2019-05-09T00:00:00Z</vt:filetime>
  </property>
</Properties>
</file>