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0"/>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5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9BA832-0C04-4941-8BAF-84832AB8F862}" type="datetimeFigureOut">
              <a:rPr lang="en-US" smtClean="0"/>
              <a:t>05-May-20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A87269-8847-4F8F-9E29-DCA5B8B349FE}"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E4FC2E-2242-4566-BE8C-39F0CE86FDE9}" type="datetimeFigureOut">
              <a:rPr lang="en-US" smtClean="0"/>
              <a:pPr/>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0FA3C-CCF2-4E4E-9F85-40DD33C1B04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4FC2E-2242-4566-BE8C-39F0CE86FDE9}" type="datetimeFigureOut">
              <a:rPr lang="en-US" smtClean="0"/>
              <a:pPr/>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0FA3C-CCF2-4E4E-9F85-40DD33C1B04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4FC2E-2242-4566-BE8C-39F0CE86FDE9}" type="datetimeFigureOut">
              <a:rPr lang="en-US" smtClean="0"/>
              <a:pPr/>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0FA3C-CCF2-4E4E-9F85-40DD33C1B04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709CA65-9052-413C-B7AF-BA4B0692D575}"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E4FC2E-2242-4566-BE8C-39F0CE86FDE9}" type="datetimeFigureOut">
              <a:rPr lang="en-US" smtClean="0"/>
              <a:pPr/>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0FA3C-CCF2-4E4E-9F85-40DD33C1B04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E4FC2E-2242-4566-BE8C-39F0CE86FDE9}" type="datetimeFigureOut">
              <a:rPr lang="en-US" smtClean="0"/>
              <a:pPr/>
              <a:t>05-May-20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20FA3C-CCF2-4E4E-9F85-40DD33C1B04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E4FC2E-2242-4566-BE8C-39F0CE86FDE9}" type="datetimeFigureOut">
              <a:rPr lang="en-US" smtClean="0"/>
              <a:pPr/>
              <a:t>05-May-20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0FA3C-CCF2-4E4E-9F85-40DD33C1B04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E4FC2E-2242-4566-BE8C-39F0CE86FDE9}" type="datetimeFigureOut">
              <a:rPr lang="en-US" smtClean="0"/>
              <a:pPr/>
              <a:t>05-May-20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20FA3C-CCF2-4E4E-9F85-40DD33C1B04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E4FC2E-2242-4566-BE8C-39F0CE86FDE9}" type="datetimeFigureOut">
              <a:rPr lang="en-US" smtClean="0"/>
              <a:pPr/>
              <a:t>05-May-20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20FA3C-CCF2-4E4E-9F85-40DD33C1B04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E4FC2E-2242-4566-BE8C-39F0CE86FDE9}" type="datetimeFigureOut">
              <a:rPr lang="en-US" smtClean="0"/>
              <a:pPr/>
              <a:t>05-May-20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20FA3C-CCF2-4E4E-9F85-40DD33C1B04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4FC2E-2242-4566-BE8C-39F0CE86FDE9}" type="datetimeFigureOut">
              <a:rPr lang="en-US" smtClean="0"/>
              <a:pPr/>
              <a:t>05-May-20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0FA3C-CCF2-4E4E-9F85-40DD33C1B04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E4FC2E-2242-4566-BE8C-39F0CE86FDE9}" type="datetimeFigureOut">
              <a:rPr lang="en-US" smtClean="0"/>
              <a:pPr/>
              <a:t>05-May-20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20FA3C-CCF2-4E4E-9F85-40DD33C1B04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E4FC2E-2242-4566-BE8C-39F0CE86FDE9}" type="datetimeFigureOut">
              <a:rPr lang="en-US" smtClean="0"/>
              <a:pPr/>
              <a:t>05-May-20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0FA3C-CCF2-4E4E-9F85-40DD33C1B0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838200"/>
            <a:ext cx="6019800" cy="3200400"/>
          </a:xfrm>
        </p:spPr>
        <p:txBody>
          <a:bodyPr/>
          <a:lstStyle/>
          <a:p>
            <a:r>
              <a:rPr lang="en-US" b="1" dirty="0" smtClean="0">
                <a:effectLst>
                  <a:outerShdw blurRad="38100" dist="38100" dir="2700000" algn="tl">
                    <a:srgbClr val="000000">
                      <a:alpha val="43137"/>
                    </a:srgbClr>
                  </a:outerShdw>
                </a:effectLst>
              </a:rPr>
              <a:t>BIOLOGICAL OXIDATION-PART 3- REDOX POTENTIAL</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600200" y="5334000"/>
            <a:ext cx="6019800" cy="685800"/>
          </a:xfrm>
        </p:spPr>
        <p:txBody>
          <a:bodyPr>
            <a:noAutofit/>
          </a:bodyPr>
          <a:lstStyle/>
          <a:p>
            <a:r>
              <a:rPr lang="en-US" sz="4000" b="1" dirty="0" smtClean="0">
                <a:solidFill>
                  <a:schemeClr val="tx1"/>
                </a:solidFill>
                <a:effectLst>
                  <a:outerShdw blurRad="38100" dist="38100" dir="2700000" algn="tl">
                    <a:srgbClr val="000000">
                      <a:alpha val="43137"/>
                    </a:srgbClr>
                  </a:outerShdw>
                </a:effectLst>
              </a:rPr>
              <a:t>Dr. </a:t>
            </a:r>
            <a:r>
              <a:rPr lang="en-US" sz="4000" b="1" dirty="0" err="1" smtClean="0">
                <a:solidFill>
                  <a:schemeClr val="tx1"/>
                </a:solidFill>
                <a:effectLst>
                  <a:outerShdw blurRad="38100" dist="38100" dir="2700000" algn="tl">
                    <a:srgbClr val="000000">
                      <a:alpha val="43137"/>
                    </a:srgbClr>
                  </a:outerShdw>
                </a:effectLst>
              </a:rPr>
              <a:t>Usman</a:t>
            </a:r>
            <a:r>
              <a:rPr lang="en-US" sz="4000" b="1" dirty="0" smtClean="0">
                <a:solidFill>
                  <a:schemeClr val="tx1"/>
                </a:solidFill>
                <a:effectLst>
                  <a:outerShdw blurRad="38100" dist="38100" dir="2700000" algn="tl">
                    <a:srgbClr val="000000">
                      <a:alpha val="43137"/>
                    </a:srgbClr>
                  </a:outerShdw>
                </a:effectLst>
              </a:rPr>
              <a:t> </a:t>
            </a:r>
            <a:r>
              <a:rPr lang="en-US" sz="4000" b="1" dirty="0" err="1" smtClean="0">
                <a:solidFill>
                  <a:schemeClr val="tx1"/>
                </a:solidFill>
                <a:effectLst>
                  <a:outerShdw blurRad="38100" dist="38100" dir="2700000" algn="tl">
                    <a:srgbClr val="000000">
                      <a:alpha val="43137"/>
                    </a:srgbClr>
                  </a:outerShdw>
                </a:effectLst>
              </a:rPr>
              <a:t>ShahNawaz</a:t>
            </a:r>
            <a:endParaRPr lang="en-US" sz="40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457200"/>
            <a:ext cx="8229600" cy="228600"/>
          </a:xfrm>
        </p:spPr>
        <p:txBody>
          <a:bodyPr>
            <a:normAutofit fontScale="90000"/>
          </a:bodyPr>
          <a:lstStyle/>
          <a:p>
            <a:r>
              <a:rPr lang="en-US" dirty="0" smtClean="0"/>
              <a:t>.</a:t>
            </a:r>
          </a:p>
        </p:txBody>
      </p:sp>
      <p:sp>
        <p:nvSpPr>
          <p:cNvPr id="15363" name="Content Placeholder 2"/>
          <p:cNvSpPr>
            <a:spLocks noGrp="1"/>
          </p:cNvSpPr>
          <p:nvPr>
            <p:ph idx="1"/>
          </p:nvPr>
        </p:nvSpPr>
        <p:spPr>
          <a:xfrm>
            <a:off x="457200" y="762000"/>
            <a:ext cx="8229600" cy="5105400"/>
          </a:xfrm>
        </p:spPr>
        <p:txBody>
          <a:bodyPr/>
          <a:lstStyle/>
          <a:p>
            <a:endParaRPr lang="en-US" smtClean="0"/>
          </a:p>
          <a:p>
            <a:r>
              <a:rPr lang="en-US" smtClean="0"/>
              <a:t>The order of increasing electronegativity is</a:t>
            </a:r>
          </a:p>
          <a:p>
            <a:pPr>
              <a:buFont typeface="Wingdings" pitchFamily="2" charset="2"/>
              <a:buNone/>
            </a:pPr>
            <a:r>
              <a:rPr lang="en-US" smtClean="0"/>
              <a:t>	H _ C _ S _ N _ O</a:t>
            </a:r>
          </a:p>
          <a:p>
            <a:pPr>
              <a:buFont typeface="Wingdings" pitchFamily="2" charset="2"/>
              <a:buNone/>
            </a:pPr>
            <a:r>
              <a:rPr lang="en-US" smtClean="0"/>
              <a:t>   (Towards left)</a:t>
            </a:r>
          </a:p>
          <a:p>
            <a:endParaRPr 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76200"/>
            <a:ext cx="8610600" cy="914400"/>
          </a:xfrm>
        </p:spPr>
        <p:txBody>
          <a:bodyPr/>
          <a:lstStyle/>
          <a:p>
            <a:r>
              <a:rPr lang="el-GR" dirty="0" smtClean="0"/>
              <a:t>Δ</a:t>
            </a:r>
            <a:r>
              <a:rPr lang="en-US" sz="4000" b="1" dirty="0" smtClean="0"/>
              <a:t>G° </a:t>
            </a:r>
            <a:r>
              <a:rPr lang="en-US" b="1" dirty="0" smtClean="0"/>
              <a:t>is related to </a:t>
            </a:r>
            <a:r>
              <a:rPr lang="el-GR" dirty="0" smtClean="0"/>
              <a:t>Δ</a:t>
            </a:r>
            <a:r>
              <a:rPr lang="en-US" sz="4000" b="1" dirty="0" err="1" smtClean="0"/>
              <a:t>E</a:t>
            </a:r>
            <a:r>
              <a:rPr lang="en-US" sz="4000" b="1" baseline="-25000" dirty="0" err="1" smtClean="0"/>
              <a:t>o</a:t>
            </a:r>
            <a:endParaRPr lang="en-US" sz="4000" b="1" baseline="-25000" dirty="0" smtClean="0"/>
          </a:p>
        </p:txBody>
      </p:sp>
      <p:sp>
        <p:nvSpPr>
          <p:cNvPr id="16387" name="Rectangle 3"/>
          <p:cNvSpPr>
            <a:spLocks noGrp="1" noChangeArrowheads="1"/>
          </p:cNvSpPr>
          <p:nvPr>
            <p:ph type="body" sz="half" idx="1"/>
          </p:nvPr>
        </p:nvSpPr>
        <p:spPr>
          <a:xfrm>
            <a:off x="228600" y="1447800"/>
            <a:ext cx="8610600" cy="5181600"/>
          </a:xfrm>
        </p:spPr>
        <p:txBody>
          <a:bodyPr/>
          <a:lstStyle/>
          <a:p>
            <a:pPr>
              <a:lnSpc>
                <a:spcPct val="80000"/>
              </a:lnSpc>
            </a:pPr>
            <a:r>
              <a:rPr lang="en-US" sz="2400" dirty="0" smtClean="0"/>
              <a:t>The change in free energy is related directly to the magnitude of the change in </a:t>
            </a:r>
            <a:r>
              <a:rPr lang="en-US" sz="2400" dirty="0" err="1" smtClean="0"/>
              <a:t>E</a:t>
            </a:r>
            <a:r>
              <a:rPr lang="en-US" sz="2400" baseline="-25000" dirty="0" err="1" smtClean="0"/>
              <a:t>o</a:t>
            </a:r>
            <a:r>
              <a:rPr lang="en-US" sz="2400" dirty="0" smtClean="0"/>
              <a:t>:</a:t>
            </a:r>
          </a:p>
          <a:p>
            <a:pPr>
              <a:lnSpc>
                <a:spcPct val="80000"/>
              </a:lnSpc>
            </a:pPr>
            <a:endParaRPr lang="en-US" sz="2400" dirty="0" smtClean="0"/>
          </a:p>
          <a:p>
            <a:pPr>
              <a:lnSpc>
                <a:spcPct val="80000"/>
              </a:lnSpc>
            </a:pPr>
            <a:endParaRPr lang="en-US" sz="2400" dirty="0" smtClean="0"/>
          </a:p>
          <a:p>
            <a:pPr>
              <a:lnSpc>
                <a:spcPct val="80000"/>
              </a:lnSpc>
              <a:buFont typeface="Wingdings" pitchFamily="2" charset="2"/>
              <a:buNone/>
            </a:pPr>
            <a:endParaRPr lang="en-US" sz="2400" dirty="0" smtClean="0"/>
          </a:p>
          <a:p>
            <a:pPr>
              <a:lnSpc>
                <a:spcPct val="80000"/>
              </a:lnSpc>
              <a:buFont typeface="Wingdings" pitchFamily="2" charset="2"/>
              <a:buNone/>
            </a:pPr>
            <a:r>
              <a:rPr lang="en-US" sz="2400" dirty="0" smtClean="0"/>
              <a:t>where</a:t>
            </a:r>
          </a:p>
          <a:p>
            <a:pPr>
              <a:lnSpc>
                <a:spcPct val="80000"/>
              </a:lnSpc>
            </a:pPr>
            <a:r>
              <a:rPr lang="en-US" sz="2400" dirty="0" smtClean="0"/>
              <a:t>n = number of electrons transferred (1 for a </a:t>
            </a:r>
            <a:r>
              <a:rPr lang="en-US" sz="2400" dirty="0" err="1" smtClean="0"/>
              <a:t>cytochrome</a:t>
            </a:r>
            <a:r>
              <a:rPr lang="en-US" sz="2400" dirty="0" smtClean="0"/>
              <a:t>, 2 for NADH, FADH</a:t>
            </a:r>
            <a:r>
              <a:rPr lang="en-US" sz="2400" baseline="-25000" dirty="0" smtClean="0"/>
              <a:t>2</a:t>
            </a:r>
            <a:r>
              <a:rPr lang="en-US" sz="2400" dirty="0" smtClean="0"/>
              <a:t>, and coenzyme Q)</a:t>
            </a:r>
          </a:p>
          <a:p>
            <a:pPr>
              <a:lnSpc>
                <a:spcPct val="80000"/>
              </a:lnSpc>
            </a:pPr>
            <a:endParaRPr lang="en-US" sz="2000" dirty="0" smtClean="0"/>
          </a:p>
          <a:p>
            <a:pPr>
              <a:lnSpc>
                <a:spcPct val="80000"/>
              </a:lnSpc>
            </a:pPr>
            <a:r>
              <a:rPr lang="en-US" sz="2400" dirty="0" smtClean="0"/>
              <a:t>F =</a:t>
            </a:r>
            <a:r>
              <a:rPr lang="en-US" sz="2400" i="1" dirty="0" smtClean="0"/>
              <a:t> </a:t>
            </a:r>
            <a:r>
              <a:rPr lang="en-US" sz="2400" dirty="0" smtClean="0"/>
              <a:t>Faraday constant (23,062 • cal/volt mol)</a:t>
            </a:r>
          </a:p>
          <a:p>
            <a:pPr>
              <a:lnSpc>
                <a:spcPct val="80000"/>
              </a:lnSpc>
            </a:pPr>
            <a:endParaRPr lang="en-US" sz="2000" dirty="0" smtClean="0"/>
          </a:p>
          <a:p>
            <a:pPr>
              <a:lnSpc>
                <a:spcPct val="80000"/>
              </a:lnSpc>
            </a:pPr>
            <a:r>
              <a:rPr lang="el-GR" sz="2400" dirty="0" smtClean="0"/>
              <a:t>Δ</a:t>
            </a:r>
            <a:r>
              <a:rPr lang="en-US" sz="2400" dirty="0" smtClean="0"/>
              <a:t> </a:t>
            </a:r>
            <a:r>
              <a:rPr lang="en-US" sz="2400" dirty="0" err="1" smtClean="0"/>
              <a:t>E</a:t>
            </a:r>
            <a:r>
              <a:rPr lang="en-US" sz="2400" baseline="-25000" dirty="0" err="1" smtClean="0"/>
              <a:t>o</a:t>
            </a:r>
            <a:r>
              <a:rPr lang="en-US" sz="2400" dirty="0" smtClean="0"/>
              <a:t> = </a:t>
            </a:r>
            <a:r>
              <a:rPr lang="en-US" sz="2400" dirty="0" err="1" smtClean="0"/>
              <a:t>E</a:t>
            </a:r>
            <a:r>
              <a:rPr lang="en-US" sz="2400" baseline="-25000" dirty="0" err="1" smtClean="0"/>
              <a:t>o</a:t>
            </a:r>
            <a:r>
              <a:rPr lang="en-US" sz="2400" dirty="0" smtClean="0"/>
              <a:t> of the electron-accepting pair minus the </a:t>
            </a:r>
            <a:r>
              <a:rPr lang="en-US" sz="2400" dirty="0" err="1" smtClean="0"/>
              <a:t>E</a:t>
            </a:r>
            <a:r>
              <a:rPr lang="en-US" sz="2400" baseline="-25000" dirty="0" err="1" smtClean="0"/>
              <a:t>o</a:t>
            </a:r>
            <a:r>
              <a:rPr lang="en-US" sz="2400" dirty="0" smtClean="0"/>
              <a:t> of the electron-donating pair</a:t>
            </a:r>
          </a:p>
          <a:p>
            <a:pPr>
              <a:lnSpc>
                <a:spcPct val="80000"/>
              </a:lnSpc>
            </a:pPr>
            <a:endParaRPr lang="en-US" sz="2000" dirty="0" smtClean="0"/>
          </a:p>
          <a:p>
            <a:pPr>
              <a:lnSpc>
                <a:spcPct val="80000"/>
              </a:lnSpc>
            </a:pPr>
            <a:r>
              <a:rPr lang="el-GR" sz="2400" dirty="0" smtClean="0"/>
              <a:t>Δ</a:t>
            </a:r>
            <a:r>
              <a:rPr lang="en-US" sz="2400" dirty="0" smtClean="0"/>
              <a:t> G° = change in the standard free energy</a:t>
            </a:r>
          </a:p>
        </p:txBody>
      </p:sp>
      <p:pic>
        <p:nvPicPr>
          <p:cNvPr id="16388" name="Picture 7"/>
          <p:cNvPicPr>
            <a:picLocks noGrp="1" noChangeAspect="1" noChangeArrowheads="1"/>
          </p:cNvPicPr>
          <p:nvPr>
            <p:ph sz="half" idx="2"/>
          </p:nvPr>
        </p:nvPicPr>
        <p:blipFill>
          <a:blip r:embed="rId2"/>
          <a:srcRect/>
          <a:stretch>
            <a:fillRect/>
          </a:stretch>
        </p:blipFill>
        <p:spPr>
          <a:xfrm>
            <a:off x="1828800" y="2286000"/>
            <a:ext cx="5029200" cy="9144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idx="1"/>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7" name="Bitmap Image" r:id="rId3" imgW="8678486" imgH="5609524" progId="PBrush">
                  <p:embed/>
                </p:oleObj>
              </mc:Choice>
              <mc:Fallback>
                <p:oleObj name="Bitmap Image" r:id="rId3" imgW="8678486" imgH="5609524" progId="PBrus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76200"/>
            <a:ext cx="8763000" cy="990600"/>
          </a:xfrm>
        </p:spPr>
        <p:txBody>
          <a:bodyPr/>
          <a:lstStyle/>
          <a:p>
            <a:r>
              <a:rPr lang="el-GR" dirty="0" smtClean="0"/>
              <a:t>Δ</a:t>
            </a:r>
            <a:r>
              <a:rPr lang="en-US" sz="4000" b="1" dirty="0" smtClean="0"/>
              <a:t>G° </a:t>
            </a:r>
            <a:r>
              <a:rPr lang="en-US" dirty="0" smtClean="0"/>
              <a:t>of </a:t>
            </a:r>
            <a:r>
              <a:rPr lang="en-US" b="1" dirty="0" smtClean="0"/>
              <a:t>ATP</a:t>
            </a:r>
          </a:p>
        </p:txBody>
      </p:sp>
      <p:sp>
        <p:nvSpPr>
          <p:cNvPr id="17411" name="Rectangle 3"/>
          <p:cNvSpPr>
            <a:spLocks noGrp="1" noChangeArrowheads="1"/>
          </p:cNvSpPr>
          <p:nvPr>
            <p:ph type="body" idx="1"/>
          </p:nvPr>
        </p:nvSpPr>
        <p:spPr>
          <a:xfrm>
            <a:off x="228600" y="1524000"/>
            <a:ext cx="8686800" cy="5105400"/>
          </a:xfrm>
        </p:spPr>
        <p:txBody>
          <a:bodyPr/>
          <a:lstStyle/>
          <a:p>
            <a:r>
              <a:rPr lang="en-US" smtClean="0"/>
              <a:t>The standard free energy of hydrolysis of the terminal phosphate group of ATP is -7300 cal/mol.</a:t>
            </a:r>
          </a:p>
          <a:p>
            <a:endParaRPr lang="en-US" sz="2800" smtClean="0"/>
          </a:p>
          <a:p>
            <a:r>
              <a:rPr lang="en-US" smtClean="0"/>
              <a:t>The transport of a pair of electrons from NADH to oxygen via the electron transport chain produces 52,580 cal and, therefore, more than sufficient energy is made available to produce 3 ATP from 3 ADP and 3 Pi (3 x 7300 = 21,900 cal).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228600" y="457200"/>
            <a:ext cx="8763000" cy="6096000"/>
          </a:xfrm>
        </p:spPr>
        <p:txBody>
          <a:bodyPr/>
          <a:lstStyle/>
          <a:p>
            <a:pPr>
              <a:lnSpc>
                <a:spcPct val="90000"/>
              </a:lnSpc>
            </a:pPr>
            <a:r>
              <a:rPr lang="en-US" smtClean="0"/>
              <a:t>The remaining calories are released as heat.</a:t>
            </a:r>
          </a:p>
          <a:p>
            <a:pPr>
              <a:lnSpc>
                <a:spcPct val="90000"/>
              </a:lnSpc>
            </a:pPr>
            <a:endParaRPr lang="en-US" sz="2000" smtClean="0"/>
          </a:p>
          <a:p>
            <a:pPr>
              <a:lnSpc>
                <a:spcPct val="90000"/>
              </a:lnSpc>
            </a:pPr>
            <a:r>
              <a:rPr lang="en-US" smtClean="0"/>
              <a:t>The transport of a pair of electrons from FADH</a:t>
            </a:r>
            <a:r>
              <a:rPr lang="en-US" baseline="-25000" smtClean="0"/>
              <a:t>2</a:t>
            </a:r>
            <a:r>
              <a:rPr lang="en-US" smtClean="0"/>
              <a:t> or FMNH</a:t>
            </a:r>
            <a:r>
              <a:rPr lang="en-US" baseline="-25000" smtClean="0"/>
              <a:t>2</a:t>
            </a:r>
            <a:r>
              <a:rPr lang="en-US" smtClean="0"/>
              <a:t> to oxygen via the electron transport chain produces more than sufficient energy to produce 2 ATP from 2 ADP and 2 P</a:t>
            </a:r>
            <a:r>
              <a:rPr lang="en-US" baseline="-25000" smtClean="0"/>
              <a:t>i</a:t>
            </a:r>
          </a:p>
          <a:p>
            <a:pPr>
              <a:lnSpc>
                <a:spcPct val="90000"/>
              </a:lnSpc>
            </a:pPr>
            <a:endParaRPr lang="en-US" sz="2000" baseline="-25000" smtClean="0"/>
          </a:p>
          <a:p>
            <a:pPr>
              <a:lnSpc>
                <a:spcPct val="90000"/>
              </a:lnSpc>
            </a:pPr>
            <a:r>
              <a:rPr lang="en-US" smtClean="0"/>
              <a:t>The electrons that enter ETC from complex I help in the synthesis of </a:t>
            </a:r>
            <a:r>
              <a:rPr lang="en-US" smtClean="0">
                <a:solidFill>
                  <a:srgbClr val="FF0000"/>
                </a:solidFill>
              </a:rPr>
              <a:t>three ATP </a:t>
            </a:r>
            <a:r>
              <a:rPr lang="en-US" smtClean="0"/>
              <a:t>molecules, whereas those that enter from complex II</a:t>
            </a:r>
            <a:r>
              <a:rPr lang="en-US" smtClean="0">
                <a:solidFill>
                  <a:srgbClr val="FF0000"/>
                </a:solidFill>
              </a:rPr>
              <a:t> (FADH</a:t>
            </a:r>
            <a:r>
              <a:rPr lang="en-US" baseline="-25000" smtClean="0">
                <a:solidFill>
                  <a:srgbClr val="FF0000"/>
                </a:solidFill>
              </a:rPr>
              <a:t>2</a:t>
            </a:r>
            <a:r>
              <a:rPr lang="en-US" smtClean="0">
                <a:solidFill>
                  <a:srgbClr val="FF0000"/>
                </a:solidFill>
              </a:rPr>
              <a:t>) </a:t>
            </a:r>
            <a:r>
              <a:rPr lang="en-US" smtClean="0"/>
              <a:t>result in the synthesis of </a:t>
            </a:r>
            <a:r>
              <a:rPr lang="en-US" smtClean="0">
                <a:solidFill>
                  <a:srgbClr val="FF0000"/>
                </a:solidFill>
              </a:rPr>
              <a:t>two molecules of ATP </a:t>
            </a:r>
            <a:r>
              <a:rPr lang="en-US" smtClean="0"/>
              <a:t>since they bypass complex I.</a:t>
            </a:r>
            <a:endParaRPr lang="en-US" baseline="-250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
            <a:ext cx="8229600" cy="914400"/>
          </a:xfrm>
        </p:spPr>
        <p:txBody>
          <a:bodyPr/>
          <a:lstStyle/>
          <a:p>
            <a:r>
              <a:rPr lang="en-US" b="1" dirty="0" smtClean="0"/>
              <a:t>Transfer of electrons </a:t>
            </a:r>
          </a:p>
        </p:txBody>
      </p:sp>
      <p:sp>
        <p:nvSpPr>
          <p:cNvPr id="19459" name="Content Placeholder 2"/>
          <p:cNvSpPr>
            <a:spLocks noGrp="1"/>
          </p:cNvSpPr>
          <p:nvPr>
            <p:ph idx="1"/>
          </p:nvPr>
        </p:nvSpPr>
        <p:spPr>
          <a:xfrm>
            <a:off x="457200" y="990600"/>
            <a:ext cx="8229600" cy="5867400"/>
          </a:xfrm>
        </p:spPr>
        <p:txBody>
          <a:bodyPr>
            <a:normAutofit fontScale="85000" lnSpcReduction="20000"/>
          </a:bodyPr>
          <a:lstStyle/>
          <a:p>
            <a:endParaRPr lang="en-US" dirty="0" smtClean="0"/>
          </a:p>
          <a:p>
            <a:r>
              <a:rPr lang="en-US" dirty="0" smtClean="0"/>
              <a:t>Directly as electrons </a:t>
            </a:r>
          </a:p>
          <a:p>
            <a:pPr>
              <a:buFont typeface="Wingdings 2" pitchFamily="18" charset="2"/>
              <a:buNone/>
            </a:pPr>
            <a:r>
              <a:rPr lang="en-US" dirty="0" smtClean="0"/>
              <a:t>    Fe</a:t>
            </a:r>
            <a:r>
              <a:rPr lang="en-US" baseline="30000" dirty="0" smtClean="0"/>
              <a:t>+2</a:t>
            </a:r>
            <a:r>
              <a:rPr lang="en-US" dirty="0" smtClean="0"/>
              <a:t>  + Cu</a:t>
            </a:r>
            <a:r>
              <a:rPr lang="en-US" baseline="30000" dirty="0" smtClean="0"/>
              <a:t>+2</a:t>
            </a:r>
            <a:r>
              <a:rPr lang="en-US" dirty="0" smtClean="0"/>
              <a:t>               Fe</a:t>
            </a:r>
            <a:r>
              <a:rPr lang="en-US" baseline="30000" dirty="0" smtClean="0"/>
              <a:t>+3</a:t>
            </a:r>
            <a:r>
              <a:rPr lang="en-US" dirty="0" smtClean="0"/>
              <a:t> +  Cu</a:t>
            </a:r>
            <a:r>
              <a:rPr lang="en-US" baseline="30000" dirty="0" smtClean="0"/>
              <a:t>+ </a:t>
            </a:r>
            <a:endParaRPr lang="en-US" dirty="0" smtClean="0"/>
          </a:p>
          <a:p>
            <a:r>
              <a:rPr lang="en-US" dirty="0" smtClean="0"/>
              <a:t>In the form of hydrogen atoms ( consisting of proton and electron)</a:t>
            </a:r>
          </a:p>
          <a:p>
            <a:pPr>
              <a:buFont typeface="Wingdings 2" pitchFamily="18" charset="2"/>
              <a:buNone/>
            </a:pPr>
            <a:r>
              <a:rPr lang="en-US" dirty="0" smtClean="0"/>
              <a:t>    AH</a:t>
            </a:r>
            <a:r>
              <a:rPr lang="en-US" baseline="-25000" dirty="0" smtClean="0"/>
              <a:t>2</a:t>
            </a:r>
            <a:r>
              <a:rPr lang="en-US" dirty="0" smtClean="0"/>
              <a:t>  + B               A + BH</a:t>
            </a:r>
            <a:r>
              <a:rPr lang="en-US" baseline="-25000" dirty="0" smtClean="0"/>
              <a:t>2</a:t>
            </a:r>
            <a:endParaRPr lang="en-US" dirty="0" smtClean="0"/>
          </a:p>
          <a:p>
            <a:r>
              <a:rPr lang="en-US" dirty="0" smtClean="0"/>
              <a:t> in the form of hybrid ion ( :H</a:t>
            </a:r>
            <a:r>
              <a:rPr lang="en-US" baseline="30000" dirty="0" smtClean="0"/>
              <a:t>-</a:t>
            </a:r>
            <a:r>
              <a:rPr lang="en-US" dirty="0" smtClean="0"/>
              <a:t>) , which bear two electron </a:t>
            </a:r>
          </a:p>
          <a:p>
            <a:r>
              <a:rPr lang="en-US" dirty="0" smtClean="0"/>
              <a:t>when there is direct combination of an organic </a:t>
            </a:r>
            <a:r>
              <a:rPr lang="en-US" dirty="0" err="1" smtClean="0"/>
              <a:t>reductant</a:t>
            </a:r>
            <a:r>
              <a:rPr lang="en-US" dirty="0" smtClean="0"/>
              <a:t> with oxygen</a:t>
            </a:r>
          </a:p>
          <a:p>
            <a:r>
              <a:rPr lang="en-US" dirty="0" smtClean="0"/>
              <a:t>R—CH3 +1/2O2             R—CH3—OH </a:t>
            </a:r>
          </a:p>
          <a:p>
            <a:endParaRPr lang="en-US" dirty="0" smtClean="0"/>
          </a:p>
          <a:p>
            <a:pPr>
              <a:buFont typeface="Wingdings 2" pitchFamily="18" charset="2"/>
              <a:buNone/>
            </a:pPr>
            <a:endParaRPr lang="en-US" baseline="-25000" dirty="0" smtClean="0"/>
          </a:p>
          <a:p>
            <a:pPr>
              <a:buFont typeface="Wingdings 2" pitchFamily="18" charset="2"/>
              <a:buNone/>
            </a:pPr>
            <a:r>
              <a:rPr lang="en-US" dirty="0" smtClean="0"/>
              <a:t> </a:t>
            </a:r>
            <a:endParaRPr lang="en-US" baseline="30000" dirty="0" smtClean="0"/>
          </a:p>
          <a:p>
            <a:pPr>
              <a:buFont typeface="Wingdings 2" pitchFamily="18" charset="2"/>
              <a:buNone/>
            </a:pPr>
            <a:endParaRPr lang="en-US" baseline="30000" dirty="0" smtClean="0"/>
          </a:p>
        </p:txBody>
      </p:sp>
      <p:cxnSp>
        <p:nvCxnSpPr>
          <p:cNvPr id="7" name="Straight Arrow Connector 6"/>
          <p:cNvCxnSpPr/>
          <p:nvPr/>
        </p:nvCxnSpPr>
        <p:spPr>
          <a:xfrm>
            <a:off x="2590800" y="19812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33600" y="3124200"/>
            <a:ext cx="914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76600" y="50292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57200"/>
            <a:ext cx="8229600" cy="76200"/>
          </a:xfrm>
        </p:spPr>
        <p:txBody>
          <a:bodyPr>
            <a:normAutofit fontScale="90000"/>
          </a:bodyPr>
          <a:lstStyle/>
          <a:p>
            <a:r>
              <a:rPr lang="en-US" dirty="0" smtClean="0"/>
              <a:t>.</a:t>
            </a:r>
          </a:p>
        </p:txBody>
      </p:sp>
      <p:sp>
        <p:nvSpPr>
          <p:cNvPr id="20483" name="Content Placeholder 2"/>
          <p:cNvSpPr>
            <a:spLocks noGrp="1"/>
          </p:cNvSpPr>
          <p:nvPr>
            <p:ph idx="1"/>
          </p:nvPr>
        </p:nvSpPr>
        <p:spPr>
          <a:xfrm>
            <a:off x="457200" y="685800"/>
            <a:ext cx="8229600" cy="5334000"/>
          </a:xfrm>
        </p:spPr>
        <p:txBody>
          <a:bodyPr/>
          <a:lstStyle/>
          <a:p>
            <a:endParaRPr lang="en-US" sz="2800" dirty="0" smtClean="0"/>
          </a:p>
          <a:p>
            <a:r>
              <a:rPr lang="en-US" dirty="0" smtClean="0"/>
              <a:t>The neutral term </a:t>
            </a:r>
            <a:r>
              <a:rPr lang="en-US" b="1" dirty="0" smtClean="0"/>
              <a:t>reducing equivalent </a:t>
            </a:r>
            <a:r>
              <a:rPr lang="en-US" dirty="0" smtClean="0"/>
              <a:t>is commonly used to designate a single electron equivalent participating in an oxidation-reduction reaction, no matter whether this equivalent is an electron per se, a hydrogen atom, or a hydride</a:t>
            </a:r>
          </a:p>
          <a:p>
            <a:pPr>
              <a:buFont typeface="Wingdings" pitchFamily="2" charset="2"/>
              <a:buNone/>
            </a:pPr>
            <a:r>
              <a:rPr lang="en-US" dirty="0" smtClean="0"/>
              <a:t>	ion, or whether the electron transfer takes place in a reaction with oxygen to yield an oxygenated product.</a:t>
            </a:r>
          </a:p>
          <a:p>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57200"/>
            <a:ext cx="8229600" cy="152400"/>
          </a:xfrm>
        </p:spPr>
        <p:txBody>
          <a:bodyPr>
            <a:normAutofit fontScale="90000"/>
          </a:bodyPr>
          <a:lstStyle/>
          <a:p>
            <a:r>
              <a:rPr lang="en-US" dirty="0" smtClean="0"/>
              <a:t>.</a:t>
            </a:r>
          </a:p>
        </p:txBody>
      </p:sp>
      <p:sp>
        <p:nvSpPr>
          <p:cNvPr id="21507" name="Content Placeholder 2"/>
          <p:cNvSpPr>
            <a:spLocks noGrp="1"/>
          </p:cNvSpPr>
          <p:nvPr>
            <p:ph idx="1"/>
          </p:nvPr>
        </p:nvSpPr>
        <p:spPr>
          <a:xfrm>
            <a:off x="457200" y="685800"/>
            <a:ext cx="8229600" cy="5181600"/>
          </a:xfrm>
        </p:spPr>
        <p:txBody>
          <a:bodyPr/>
          <a:lstStyle/>
          <a:p>
            <a:endParaRPr lang="en-US" smtClean="0"/>
          </a:p>
          <a:p>
            <a:r>
              <a:rPr lang="en-US" smtClean="0"/>
              <a:t>Because biological fuel molecules are usually enzymatically dehydrogenated to lose </a:t>
            </a:r>
            <a:r>
              <a:rPr lang="en-US" i="1" smtClean="0"/>
              <a:t>two </a:t>
            </a:r>
            <a:r>
              <a:rPr lang="en-US" smtClean="0"/>
              <a:t>reducing equivalents at a time, and because each oxygen atom can accept two reducing equivalents, biochemists by convention regard the</a:t>
            </a:r>
          </a:p>
          <a:p>
            <a:pPr>
              <a:buFont typeface="Wingdings" pitchFamily="2" charset="2"/>
              <a:buNone/>
            </a:pPr>
            <a:r>
              <a:rPr lang="en-US" smtClean="0"/>
              <a:t>	unit of biological oxidations as two reducing equivalents passing from substrate to oxygen.</a:t>
            </a:r>
          </a:p>
          <a:p>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28600" y="76200"/>
            <a:ext cx="8686800" cy="1143000"/>
          </a:xfrm>
        </p:spPr>
        <p:txBody>
          <a:bodyPr>
            <a:normAutofit fontScale="90000"/>
          </a:bodyPr>
          <a:lstStyle/>
          <a:p>
            <a:pPr>
              <a:defRPr/>
            </a:pPr>
            <a:r>
              <a:rPr lang="en-US" sz="4000" b="1" dirty="0"/>
              <a:t>Release of free energy during electron transport</a:t>
            </a:r>
            <a:endParaRPr lang="en-US" sz="4000" dirty="0"/>
          </a:p>
        </p:txBody>
      </p:sp>
      <p:sp>
        <p:nvSpPr>
          <p:cNvPr id="22531" name="Rectangle 3"/>
          <p:cNvSpPr>
            <a:spLocks noGrp="1" noChangeArrowheads="1"/>
          </p:cNvSpPr>
          <p:nvPr>
            <p:ph type="body" idx="1"/>
          </p:nvPr>
        </p:nvSpPr>
        <p:spPr>
          <a:xfrm>
            <a:off x="228600" y="1828800"/>
            <a:ext cx="8686800" cy="4800600"/>
          </a:xfrm>
        </p:spPr>
        <p:txBody>
          <a:bodyPr/>
          <a:lstStyle/>
          <a:p>
            <a:r>
              <a:rPr lang="en-US" sz="2800" smtClean="0"/>
              <a:t>Free energy is released as electrons are transferred along the electron transport chain from an electron donor (reducing agent or reductant) to an electron acceptor (oxidizing agent or oxidant). </a:t>
            </a:r>
          </a:p>
          <a:p>
            <a:endParaRPr lang="en-US" sz="2400" smtClean="0"/>
          </a:p>
          <a:p>
            <a:r>
              <a:rPr lang="en-US" sz="2800" smtClean="0"/>
              <a:t>The electrons can be transferred in different forms, for example, </a:t>
            </a:r>
          </a:p>
          <a:p>
            <a:pPr lvl="1"/>
            <a:r>
              <a:rPr lang="en-US" sz="2400" smtClean="0"/>
              <a:t>as hydride (:H</a:t>
            </a:r>
            <a:r>
              <a:rPr lang="en-US" sz="2400" baseline="30000" smtClean="0"/>
              <a:t>-</a:t>
            </a:r>
            <a:r>
              <a:rPr lang="en-US" sz="2400" smtClean="0"/>
              <a:t>) ions to NAD</a:t>
            </a:r>
            <a:r>
              <a:rPr lang="en-US" sz="2400" baseline="30000" smtClean="0"/>
              <a:t>+</a:t>
            </a:r>
          </a:p>
          <a:p>
            <a:pPr lvl="1"/>
            <a:r>
              <a:rPr lang="en-US" sz="2400" smtClean="0"/>
              <a:t>as hydrogen atoms (H) to FMN, coenzyme Q, and FAD</a:t>
            </a:r>
          </a:p>
          <a:p>
            <a:pPr lvl="1"/>
            <a:r>
              <a:rPr lang="en-US" sz="2400" smtClean="0"/>
              <a:t>as electrons (e</a:t>
            </a:r>
            <a:r>
              <a:rPr lang="en-US" sz="2400" baseline="30000" smtClean="0"/>
              <a:t>-</a:t>
            </a:r>
            <a:r>
              <a:rPr lang="en-US" sz="2400" smtClean="0"/>
              <a:t>) to cytochromes.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990600"/>
          </a:xfrm>
        </p:spPr>
        <p:txBody>
          <a:bodyPr/>
          <a:lstStyle/>
          <a:p>
            <a:pPr eaLnBrk="1" hangingPunct="1"/>
            <a:r>
              <a:rPr lang="en-US" sz="4000" b="1" dirty="0" smtClean="0"/>
              <a:t>Structure of the mitochondrion</a:t>
            </a:r>
          </a:p>
        </p:txBody>
      </p:sp>
      <p:sp>
        <p:nvSpPr>
          <p:cNvPr id="23555" name="Rectangle 3"/>
          <p:cNvSpPr>
            <a:spLocks noGrp="1" noChangeArrowheads="1"/>
          </p:cNvSpPr>
          <p:nvPr>
            <p:ph type="body" sz="half" idx="1"/>
          </p:nvPr>
        </p:nvSpPr>
        <p:spPr>
          <a:xfrm>
            <a:off x="152400" y="1524000"/>
            <a:ext cx="4495800" cy="4953000"/>
          </a:xfrm>
        </p:spPr>
        <p:txBody>
          <a:bodyPr/>
          <a:lstStyle/>
          <a:p>
            <a:pPr eaLnBrk="1" hangingPunct="1">
              <a:lnSpc>
                <a:spcPct val="90000"/>
              </a:lnSpc>
            </a:pPr>
            <a:r>
              <a:rPr lang="en-US" sz="2000" smtClean="0"/>
              <a:t>A mitochondrion is the site of eukaryotic oxidative metabolism.</a:t>
            </a:r>
          </a:p>
          <a:p>
            <a:pPr eaLnBrk="1" hangingPunct="1">
              <a:lnSpc>
                <a:spcPct val="90000"/>
              </a:lnSpc>
            </a:pPr>
            <a:endParaRPr lang="en-US" sz="1200" smtClean="0"/>
          </a:p>
          <a:p>
            <a:pPr eaLnBrk="1" hangingPunct="1">
              <a:lnSpc>
                <a:spcPct val="90000"/>
              </a:lnSpc>
            </a:pPr>
            <a:r>
              <a:rPr lang="en-US" sz="2000" smtClean="0"/>
              <a:t>Mitochondria are approximately 0.5 µm in diameter</a:t>
            </a:r>
          </a:p>
          <a:p>
            <a:pPr eaLnBrk="1" hangingPunct="1">
              <a:lnSpc>
                <a:spcPct val="90000"/>
              </a:lnSpc>
            </a:pPr>
            <a:endParaRPr lang="en-US" sz="1200" smtClean="0"/>
          </a:p>
          <a:p>
            <a:pPr eaLnBrk="1" hangingPunct="1">
              <a:lnSpc>
                <a:spcPct val="90000"/>
              </a:lnSpc>
            </a:pPr>
            <a:r>
              <a:rPr lang="en-US" sz="2000" smtClean="0"/>
              <a:t>The outer membrane is smooth</a:t>
            </a:r>
          </a:p>
          <a:p>
            <a:pPr eaLnBrk="1" hangingPunct="1">
              <a:lnSpc>
                <a:spcPct val="90000"/>
              </a:lnSpc>
            </a:pPr>
            <a:endParaRPr lang="en-US" sz="2000" smtClean="0"/>
          </a:p>
          <a:p>
            <a:pPr eaLnBrk="1" hangingPunct="1">
              <a:lnSpc>
                <a:spcPct val="90000"/>
              </a:lnSpc>
            </a:pPr>
            <a:r>
              <a:rPr lang="en-US" sz="2000" smtClean="0"/>
              <a:t>The inner mitochondrial membrane is highly convoluted. The convolutions, called </a:t>
            </a:r>
            <a:r>
              <a:rPr lang="en-US" sz="2000" b="1" smtClean="0"/>
              <a:t>cristae, </a:t>
            </a:r>
            <a:r>
              <a:rPr lang="en-US" sz="2000" smtClean="0"/>
              <a:t>serve to greatly increase the surface area of the membrane.</a:t>
            </a:r>
          </a:p>
          <a:p>
            <a:pPr eaLnBrk="1" hangingPunct="1">
              <a:lnSpc>
                <a:spcPct val="90000"/>
              </a:lnSpc>
              <a:buFont typeface="Wingdings" pitchFamily="2" charset="2"/>
              <a:buNone/>
            </a:pPr>
            <a:endParaRPr lang="en-US" sz="1200" smtClean="0"/>
          </a:p>
        </p:txBody>
      </p:sp>
      <p:pic>
        <p:nvPicPr>
          <p:cNvPr id="23556" name="Picture 5"/>
          <p:cNvPicPr>
            <a:picLocks noGrp="1" noChangeAspect="1" noChangeArrowheads="1"/>
          </p:cNvPicPr>
          <p:nvPr>
            <p:ph sz="half" idx="2"/>
          </p:nvPr>
        </p:nvPicPr>
        <p:blipFill>
          <a:blip r:embed="rId2"/>
          <a:srcRect/>
          <a:stretch>
            <a:fillRect/>
          </a:stretch>
        </p:blipFill>
        <p:spPr>
          <a:xfrm>
            <a:off x="4724400" y="990600"/>
            <a:ext cx="4419600" cy="586740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914400"/>
          </a:xfrm>
        </p:spPr>
        <p:txBody>
          <a:bodyPr/>
          <a:lstStyle/>
          <a:p>
            <a:r>
              <a:rPr lang="en-US" b="1" dirty="0" err="1" smtClean="0"/>
              <a:t>Redox</a:t>
            </a:r>
            <a:r>
              <a:rPr lang="en-US" b="1" dirty="0" smtClean="0"/>
              <a:t> pairs</a:t>
            </a:r>
            <a:endParaRPr lang="en-US" dirty="0" smtClean="0"/>
          </a:p>
        </p:txBody>
      </p:sp>
      <p:sp>
        <p:nvSpPr>
          <p:cNvPr id="7171" name="Rectangle 3"/>
          <p:cNvSpPr>
            <a:spLocks noGrp="1" noChangeArrowheads="1"/>
          </p:cNvSpPr>
          <p:nvPr>
            <p:ph type="body" idx="1"/>
          </p:nvPr>
        </p:nvSpPr>
        <p:spPr>
          <a:xfrm>
            <a:off x="152400" y="1447800"/>
            <a:ext cx="8763000" cy="5029200"/>
          </a:xfrm>
        </p:spPr>
        <p:txBody>
          <a:bodyPr/>
          <a:lstStyle/>
          <a:p>
            <a:r>
              <a:rPr lang="en-US" dirty="0" smtClean="0"/>
              <a:t>Oxidation (loss of electrons) of one compound is always accompanied by reduction (gain of electrons) of a second substance.</a:t>
            </a:r>
          </a:p>
          <a:p>
            <a:endParaRPr lang="en-US" dirty="0" smtClean="0"/>
          </a:p>
          <a:p>
            <a:r>
              <a:rPr lang="en-US" dirty="0" smtClean="0"/>
              <a:t>A pair of compounds of which one is an electron donor and the other is an electron acceptor is known as </a:t>
            </a:r>
            <a:r>
              <a:rPr lang="en-US" dirty="0" err="1" smtClean="0">
                <a:solidFill>
                  <a:srgbClr val="FF0000"/>
                </a:solidFill>
              </a:rPr>
              <a:t>redox</a:t>
            </a:r>
            <a:r>
              <a:rPr lang="en-US" dirty="0" smtClean="0">
                <a:solidFill>
                  <a:srgbClr val="FF0000"/>
                </a:solidFill>
              </a:rPr>
              <a:t> pair.</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04800"/>
          </a:xfrm>
        </p:spPr>
        <p:txBody>
          <a:bodyPr>
            <a:normAutofit fontScale="90000"/>
          </a:bodyPr>
          <a:lstStyle/>
          <a:p>
            <a:pPr eaLnBrk="1" fontAlgn="auto" hangingPunct="1">
              <a:spcAft>
                <a:spcPts val="0"/>
              </a:spcAft>
              <a:defRPr/>
            </a:pPr>
            <a:r>
              <a:rPr lang="en-US" dirty="0" smtClean="0">
                <a:solidFill>
                  <a:schemeClr val="accent1">
                    <a:satMod val="150000"/>
                  </a:schemeClr>
                </a:solidFill>
              </a:rPr>
              <a:t> </a:t>
            </a:r>
            <a:endParaRPr lang="en-US" dirty="0">
              <a:solidFill>
                <a:schemeClr val="accent1">
                  <a:satMod val="150000"/>
                </a:schemeClr>
              </a:solidFill>
            </a:endParaRPr>
          </a:p>
        </p:txBody>
      </p:sp>
      <p:sp>
        <p:nvSpPr>
          <p:cNvPr id="24579" name="Content Placeholder 2"/>
          <p:cNvSpPr>
            <a:spLocks noGrp="1"/>
          </p:cNvSpPr>
          <p:nvPr>
            <p:ph idx="1"/>
          </p:nvPr>
        </p:nvSpPr>
        <p:spPr>
          <a:xfrm>
            <a:off x="457200" y="685800"/>
            <a:ext cx="8229600" cy="5181600"/>
          </a:xfrm>
        </p:spPr>
        <p:txBody>
          <a:bodyPr/>
          <a:lstStyle/>
          <a:p>
            <a:pPr eaLnBrk="1" hangingPunct="1"/>
            <a:r>
              <a:rPr lang="en-US" smtClean="0"/>
              <a:t>A normal 70 kg adult male in a business occupation requires 2800 Kcal/day</a:t>
            </a:r>
          </a:p>
          <a:p>
            <a:pPr eaLnBrk="1" hangingPunct="1"/>
            <a:r>
              <a:rPr lang="en-US" smtClean="0"/>
              <a:t>384 mole  or 190 Kg of ATP</a:t>
            </a:r>
          </a:p>
          <a:p>
            <a:pPr eaLnBrk="1" hangingPunct="1"/>
            <a:r>
              <a:rPr lang="en-US" smtClean="0"/>
              <a:t>Total amount of ATP in the body is  50 gm</a:t>
            </a:r>
          </a:p>
          <a:p>
            <a:pPr eaLnBrk="1" hangingPunct="1"/>
            <a:r>
              <a:rPr lang="en-US" smtClean="0"/>
              <a:t>ATP turnover must vary from its minimal level to its maximum</a:t>
            </a:r>
          </a:p>
          <a:p>
            <a:pPr eaLnBrk="1" hangingPunct="1"/>
            <a:r>
              <a:rPr lang="en-US" smtClean="0"/>
              <a:t>Oxidative phosphorylation is not only vital, continuous process but its rate must be regulated over a very wide range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eaLnBrk="1" hangingPunct="1">
              <a:defRPr/>
            </a:pPr>
            <a:r>
              <a:rPr lang="en-US" b="1" dirty="0" smtClean="0"/>
              <a:t>Electron flow from Substrates to Oxygen is the source of ATP energy</a:t>
            </a:r>
            <a:endParaRPr lang="en-US" b="1" dirty="0"/>
          </a:p>
        </p:txBody>
      </p:sp>
      <p:sp>
        <p:nvSpPr>
          <p:cNvPr id="25603" name="Content Placeholder 2"/>
          <p:cNvSpPr>
            <a:spLocks noGrp="1"/>
          </p:cNvSpPr>
          <p:nvPr>
            <p:ph idx="1"/>
          </p:nvPr>
        </p:nvSpPr>
        <p:spPr/>
        <p:txBody>
          <a:bodyPr/>
          <a:lstStyle/>
          <a:p>
            <a:pPr eaLnBrk="1" hangingPunct="1"/>
            <a:r>
              <a:rPr lang="en-US" smtClean="0"/>
              <a:t>TCA cycle – four pair of H atoms are removed</a:t>
            </a:r>
          </a:p>
          <a:p>
            <a:pPr eaLnBrk="1" hangingPunct="1"/>
            <a:r>
              <a:rPr lang="en-US" smtClean="0"/>
              <a:t>H-atoms donate their electrons to ETC and become H+ which escape into aqueous medium</a:t>
            </a:r>
          </a:p>
          <a:p>
            <a:pPr eaLnBrk="1" hangingPunct="1"/>
            <a:r>
              <a:rPr lang="en-US" smtClean="0"/>
              <a:t>Electrons are transported along ETC – then to Oxygen – final electron acceptor</a:t>
            </a:r>
          </a:p>
          <a:p>
            <a:pPr eaLnBrk="1" hangingPunct="1"/>
            <a:r>
              <a:rPr lang="en-US" smtClean="0"/>
              <a:t>Oxygen takes up electrons and hydrogen – form water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eaLnBrk="1" hangingPunct="1">
              <a:defRPr/>
            </a:pPr>
            <a:r>
              <a:rPr lang="en-US" b="1" dirty="0" smtClean="0"/>
              <a:t>Biochemical anatomy of mitochondria </a:t>
            </a:r>
            <a:endParaRPr lang="en-US" b="1" dirty="0"/>
          </a:p>
        </p:txBody>
      </p:sp>
      <p:sp>
        <p:nvSpPr>
          <p:cNvPr id="26627" name="Content Placeholder 2"/>
          <p:cNvSpPr>
            <a:spLocks noGrp="1"/>
          </p:cNvSpPr>
          <p:nvPr>
            <p:ph idx="1"/>
          </p:nvPr>
        </p:nvSpPr>
        <p:spPr/>
        <p:txBody>
          <a:bodyPr/>
          <a:lstStyle/>
          <a:p>
            <a:pPr eaLnBrk="1" hangingPunct="1"/>
            <a:r>
              <a:rPr lang="en-US" smtClean="0"/>
              <a:t>Enzymes of TCA cycle</a:t>
            </a:r>
          </a:p>
          <a:p>
            <a:pPr eaLnBrk="1" hangingPunct="1"/>
            <a:r>
              <a:rPr lang="en-US" smtClean="0"/>
              <a:t>Electron transport chain </a:t>
            </a:r>
          </a:p>
          <a:p>
            <a:pPr eaLnBrk="1" hangingPunct="1"/>
            <a:r>
              <a:rPr lang="en-US" smtClean="0"/>
              <a:t>enzymes for oxidative phosphorylation</a:t>
            </a:r>
          </a:p>
          <a:p>
            <a:pPr eaLnBrk="1" hangingPunct="1"/>
            <a:r>
              <a:rPr lang="en-US" smtClean="0"/>
              <a:t>Internal pool of coenzymes</a:t>
            </a:r>
          </a:p>
          <a:p>
            <a:pPr eaLnBrk="1" hangingPunct="1"/>
            <a:r>
              <a:rPr lang="en-US" smtClean="0"/>
              <a:t>Single liver mitochondria may have 10,000 sets of electron transport chains and ATP synthetase molecules</a:t>
            </a:r>
          </a:p>
          <a:p>
            <a:pPr eaLnBrk="1" hangingPunct="1"/>
            <a:r>
              <a:rPr lang="en-US" smtClean="0"/>
              <a:t>Heart --   three times of liver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0"/>
            <a:ext cx="8229600" cy="1143000"/>
          </a:xfrm>
        </p:spPr>
        <p:txBody>
          <a:bodyPr/>
          <a:lstStyle/>
          <a:p>
            <a:pPr eaLnBrk="1" hangingPunct="1"/>
            <a:r>
              <a:rPr lang="en-US" b="1" dirty="0" smtClean="0"/>
              <a:t>Inner membrane </a:t>
            </a:r>
          </a:p>
        </p:txBody>
      </p:sp>
      <p:sp>
        <p:nvSpPr>
          <p:cNvPr id="27651" name="Content Placeholder 2"/>
          <p:cNvSpPr>
            <a:spLocks noGrp="1"/>
          </p:cNvSpPr>
          <p:nvPr>
            <p:ph idx="1"/>
          </p:nvPr>
        </p:nvSpPr>
        <p:spPr/>
        <p:txBody>
          <a:bodyPr/>
          <a:lstStyle/>
          <a:p>
            <a:pPr eaLnBrk="1" hangingPunct="1"/>
            <a:r>
              <a:rPr lang="en-US" smtClean="0"/>
              <a:t>Electron transport chain</a:t>
            </a:r>
          </a:p>
          <a:p>
            <a:pPr eaLnBrk="1" hangingPunct="1"/>
            <a:r>
              <a:rPr lang="en-US" smtClean="0"/>
              <a:t>Succinate dehydrogenase</a:t>
            </a:r>
          </a:p>
          <a:p>
            <a:pPr eaLnBrk="1" hangingPunct="1"/>
            <a:r>
              <a:rPr lang="en-US" smtClean="0"/>
              <a:t>ATP- synthesizing enzymes </a:t>
            </a:r>
          </a:p>
          <a:p>
            <a:pPr eaLnBrk="1" hangingPunct="1"/>
            <a:r>
              <a:rPr lang="en-US" smtClean="0"/>
              <a:t>Several membrane transport system</a:t>
            </a:r>
          </a:p>
          <a:p>
            <a:pPr eaLnBrk="1" hangingPunct="1"/>
            <a:r>
              <a:rPr lang="en-US" smtClean="0"/>
              <a:t>Impermeable to most small ions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0"/>
            <a:ext cx="8686800" cy="990600"/>
          </a:xfrm>
        </p:spPr>
        <p:txBody>
          <a:bodyPr/>
          <a:lstStyle/>
          <a:p>
            <a:r>
              <a:rPr lang="en-US" b="1" dirty="0" smtClean="0"/>
              <a:t>Membrane transport systems</a:t>
            </a:r>
            <a:endParaRPr lang="en-US" dirty="0" smtClean="0"/>
          </a:p>
        </p:txBody>
      </p:sp>
      <p:sp>
        <p:nvSpPr>
          <p:cNvPr id="18435" name="Rectangle 3"/>
          <p:cNvSpPr>
            <a:spLocks noGrp="1" noChangeArrowheads="1"/>
          </p:cNvSpPr>
          <p:nvPr>
            <p:ph type="body" idx="1"/>
          </p:nvPr>
        </p:nvSpPr>
        <p:spPr>
          <a:xfrm>
            <a:off x="152400" y="1524000"/>
            <a:ext cx="8839200" cy="5029200"/>
          </a:xfrm>
        </p:spPr>
        <p:txBody>
          <a:bodyPr/>
          <a:lstStyle/>
          <a:p>
            <a:r>
              <a:rPr lang="en-US" smtClean="0"/>
              <a:t>The inner mitochondrial membrane is impermeable to most charged or hydrophilic substances. </a:t>
            </a:r>
          </a:p>
          <a:p>
            <a:endParaRPr lang="en-US" sz="2400" smtClean="0"/>
          </a:p>
          <a:p>
            <a:r>
              <a:rPr lang="en-US" smtClean="0"/>
              <a:t>However, it contains numerous transport proteins that permit passage of specific molecules from the cytosol (or more correctly, the intermembrane space) to the mitochondrial matrix.</a:t>
            </a:r>
          </a:p>
        </p:txBody>
      </p:sp>
    </p:spTree>
    <p:extLst>
      <p:ext uri="{BB962C8B-B14F-4D97-AF65-F5344CB8AC3E}">
        <p14:creationId xmlns:p14="http://schemas.microsoft.com/office/powerpoint/2010/main" val="416736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76200"/>
            <a:ext cx="8610600" cy="914400"/>
          </a:xfrm>
        </p:spPr>
        <p:txBody>
          <a:bodyPr/>
          <a:lstStyle/>
          <a:p>
            <a:pPr eaLnBrk="1" hangingPunct="1"/>
            <a:r>
              <a:rPr lang="en-US" sz="3600" b="1" dirty="0" smtClean="0"/>
              <a:t>Outer membrane of the mitochondrion</a:t>
            </a:r>
            <a:endParaRPr lang="en-US" sz="3600" dirty="0" smtClean="0"/>
          </a:p>
        </p:txBody>
      </p:sp>
      <p:sp>
        <p:nvSpPr>
          <p:cNvPr id="19459" name="Rectangle 3"/>
          <p:cNvSpPr>
            <a:spLocks noGrp="1" noChangeArrowheads="1"/>
          </p:cNvSpPr>
          <p:nvPr>
            <p:ph type="body" idx="1"/>
          </p:nvPr>
        </p:nvSpPr>
        <p:spPr>
          <a:xfrm>
            <a:off x="228600" y="1600200"/>
            <a:ext cx="8458200" cy="4724400"/>
          </a:xfrm>
        </p:spPr>
        <p:txBody>
          <a:bodyPr/>
          <a:lstStyle/>
          <a:p>
            <a:pPr eaLnBrk="1" hangingPunct="1"/>
            <a:r>
              <a:rPr lang="en-US" smtClean="0"/>
              <a:t>The outer membrane contains special pores, making it freely premeable to most ions and small and large molecules</a:t>
            </a:r>
          </a:p>
        </p:txBody>
      </p:sp>
    </p:spTree>
    <p:extLst>
      <p:ext uri="{BB962C8B-B14F-4D97-AF65-F5344CB8AC3E}">
        <p14:creationId xmlns:p14="http://schemas.microsoft.com/office/powerpoint/2010/main" val="347415111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76200"/>
            <a:ext cx="8686800" cy="914400"/>
          </a:xfrm>
        </p:spPr>
        <p:txBody>
          <a:bodyPr/>
          <a:lstStyle/>
          <a:p>
            <a:pPr eaLnBrk="1" hangingPunct="1"/>
            <a:r>
              <a:rPr lang="en-US" b="1" dirty="0" smtClean="0"/>
              <a:t>Inner mitochondrial membrane</a:t>
            </a:r>
          </a:p>
        </p:txBody>
      </p:sp>
      <p:sp>
        <p:nvSpPr>
          <p:cNvPr id="20483" name="Rectangle 3"/>
          <p:cNvSpPr>
            <a:spLocks noGrp="1" noChangeArrowheads="1"/>
          </p:cNvSpPr>
          <p:nvPr>
            <p:ph type="body" idx="1"/>
          </p:nvPr>
        </p:nvSpPr>
        <p:spPr>
          <a:xfrm>
            <a:off x="152400" y="1371600"/>
            <a:ext cx="8839200" cy="5334000"/>
          </a:xfrm>
        </p:spPr>
        <p:txBody>
          <a:bodyPr/>
          <a:lstStyle/>
          <a:p>
            <a:pPr eaLnBrk="1" hangingPunct="1">
              <a:lnSpc>
                <a:spcPct val="90000"/>
              </a:lnSpc>
            </a:pPr>
            <a:r>
              <a:rPr lang="en-US" sz="2800" smtClean="0"/>
              <a:t>The inner mitochondrial membrane is a specialized structure that is impermeable to most small ions, including </a:t>
            </a:r>
          </a:p>
          <a:p>
            <a:pPr lvl="1" eaLnBrk="1" hangingPunct="1">
              <a:lnSpc>
                <a:spcPct val="90000"/>
              </a:lnSpc>
            </a:pPr>
            <a:r>
              <a:rPr lang="en-US" sz="2400" smtClean="0"/>
              <a:t>H</a:t>
            </a:r>
            <a:r>
              <a:rPr lang="en-US" sz="2400" baseline="30000" smtClean="0"/>
              <a:t>+</a:t>
            </a:r>
            <a:r>
              <a:rPr lang="en-US" sz="2400" smtClean="0"/>
              <a:t>, </a:t>
            </a:r>
          </a:p>
          <a:p>
            <a:pPr lvl="1" eaLnBrk="1" hangingPunct="1">
              <a:lnSpc>
                <a:spcPct val="90000"/>
              </a:lnSpc>
            </a:pPr>
            <a:r>
              <a:rPr lang="en-US" sz="2400" smtClean="0"/>
              <a:t>Na</a:t>
            </a:r>
            <a:r>
              <a:rPr lang="en-US" sz="2400" baseline="30000" smtClean="0"/>
              <a:t>+</a:t>
            </a:r>
            <a:r>
              <a:rPr lang="en-US" sz="2400" smtClean="0"/>
              <a:t>, </a:t>
            </a:r>
          </a:p>
          <a:p>
            <a:pPr lvl="1" eaLnBrk="1" hangingPunct="1">
              <a:lnSpc>
                <a:spcPct val="90000"/>
              </a:lnSpc>
            </a:pPr>
            <a:r>
              <a:rPr lang="en-US" sz="2400" smtClean="0"/>
              <a:t>K</a:t>
            </a:r>
            <a:r>
              <a:rPr lang="en-US" sz="2400" baseline="30000" smtClean="0"/>
              <a:t>+</a:t>
            </a:r>
            <a:r>
              <a:rPr lang="en-US" sz="2400" smtClean="0"/>
              <a:t> </a:t>
            </a:r>
          </a:p>
          <a:p>
            <a:pPr lvl="1" eaLnBrk="1" hangingPunct="1">
              <a:lnSpc>
                <a:spcPct val="90000"/>
              </a:lnSpc>
            </a:pPr>
            <a:r>
              <a:rPr lang="en-US" sz="2400" smtClean="0"/>
              <a:t>small molecules such as ATP</a:t>
            </a:r>
          </a:p>
          <a:p>
            <a:pPr lvl="1" eaLnBrk="1" hangingPunct="1">
              <a:lnSpc>
                <a:spcPct val="90000"/>
              </a:lnSpc>
            </a:pPr>
            <a:r>
              <a:rPr lang="en-US" sz="2400" smtClean="0"/>
              <a:t>ADP</a:t>
            </a:r>
          </a:p>
          <a:p>
            <a:pPr lvl="1" eaLnBrk="1" hangingPunct="1">
              <a:lnSpc>
                <a:spcPct val="90000"/>
              </a:lnSpc>
            </a:pPr>
            <a:r>
              <a:rPr lang="en-US" sz="2400" smtClean="0"/>
              <a:t>pyruvate </a:t>
            </a:r>
          </a:p>
          <a:p>
            <a:pPr lvl="1" eaLnBrk="1" hangingPunct="1">
              <a:lnSpc>
                <a:spcPct val="90000"/>
              </a:lnSpc>
            </a:pPr>
            <a:r>
              <a:rPr lang="en-US" sz="2400" smtClean="0"/>
              <a:t>other metabolites important to mitochondrial function</a:t>
            </a:r>
            <a:endParaRPr lang="en-US" sz="1800" smtClean="0"/>
          </a:p>
        </p:txBody>
      </p:sp>
    </p:spTree>
    <p:extLst>
      <p:ext uri="{BB962C8B-B14F-4D97-AF65-F5344CB8AC3E}">
        <p14:creationId xmlns:p14="http://schemas.microsoft.com/office/powerpoint/2010/main" val="1548955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57200"/>
            <a:ext cx="8229600" cy="152400"/>
          </a:xfrm>
        </p:spPr>
        <p:txBody>
          <a:bodyPr>
            <a:normAutofit fontScale="90000"/>
          </a:bodyPr>
          <a:lstStyle/>
          <a:p>
            <a:r>
              <a:rPr lang="en-US" dirty="0" smtClean="0"/>
              <a:t>.</a:t>
            </a:r>
          </a:p>
        </p:txBody>
      </p:sp>
      <p:sp>
        <p:nvSpPr>
          <p:cNvPr id="21507" name="Content Placeholder 2"/>
          <p:cNvSpPr>
            <a:spLocks noGrp="1"/>
          </p:cNvSpPr>
          <p:nvPr>
            <p:ph idx="1"/>
          </p:nvPr>
        </p:nvSpPr>
        <p:spPr>
          <a:xfrm>
            <a:off x="457200" y="685800"/>
            <a:ext cx="8229600" cy="5181600"/>
          </a:xfrm>
        </p:spPr>
        <p:txBody>
          <a:bodyPr/>
          <a:lstStyle/>
          <a:p>
            <a:endParaRPr lang="en-US" smtClean="0"/>
          </a:p>
          <a:p>
            <a:r>
              <a:rPr lang="en-US" smtClean="0"/>
              <a:t>The inner mitochondrial membrane is freely permeable to uncharged small molecules, such as oxygen, water, CO2, and NH3, and to monocarboxylic acids, such as 3-hydroxybutyric, acetoacetic, and acetic.</a:t>
            </a:r>
          </a:p>
        </p:txBody>
      </p:sp>
    </p:spTree>
    <p:extLst>
      <p:ext uri="{BB962C8B-B14F-4D97-AF65-F5344CB8AC3E}">
        <p14:creationId xmlns:p14="http://schemas.microsoft.com/office/powerpoint/2010/main" val="2465385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76200"/>
            <a:ext cx="8458200" cy="914400"/>
          </a:xfrm>
        </p:spPr>
        <p:txBody>
          <a:bodyPr/>
          <a:lstStyle/>
          <a:p>
            <a:pPr eaLnBrk="1" hangingPunct="1"/>
            <a:r>
              <a:rPr lang="en-US" b="1" dirty="0" smtClean="0"/>
              <a:t>Inner mitochondrial membrane</a:t>
            </a:r>
          </a:p>
        </p:txBody>
      </p:sp>
      <p:sp>
        <p:nvSpPr>
          <p:cNvPr id="22531" name="Rectangle 3"/>
          <p:cNvSpPr>
            <a:spLocks noGrp="1" noChangeArrowheads="1"/>
          </p:cNvSpPr>
          <p:nvPr>
            <p:ph type="body" idx="1"/>
          </p:nvPr>
        </p:nvSpPr>
        <p:spPr>
          <a:xfrm>
            <a:off x="152400" y="1524000"/>
            <a:ext cx="8839200" cy="5105400"/>
          </a:xfrm>
        </p:spPr>
        <p:txBody>
          <a:bodyPr/>
          <a:lstStyle/>
          <a:p>
            <a:pPr eaLnBrk="1" hangingPunct="1">
              <a:lnSpc>
                <a:spcPct val="80000"/>
              </a:lnSpc>
            </a:pPr>
            <a:r>
              <a:rPr lang="en-US" sz="2400" smtClean="0"/>
              <a:t>Specialized carriers or transport systems are required to move ions or molecules across this membrane. </a:t>
            </a:r>
          </a:p>
          <a:p>
            <a:pPr eaLnBrk="1" hangingPunct="1">
              <a:lnSpc>
                <a:spcPct val="80000"/>
              </a:lnSpc>
            </a:pPr>
            <a:endParaRPr lang="en-US" sz="1600" smtClean="0"/>
          </a:p>
          <a:p>
            <a:pPr eaLnBrk="1" hangingPunct="1">
              <a:lnSpc>
                <a:spcPct val="80000"/>
              </a:lnSpc>
            </a:pPr>
            <a:r>
              <a:rPr lang="en-US" sz="2400" smtClean="0"/>
              <a:t>The inner mitochondrial membrane is unusually rich in protein, that control the passage of metabolites. </a:t>
            </a:r>
          </a:p>
          <a:p>
            <a:pPr eaLnBrk="1" hangingPunct="1">
              <a:lnSpc>
                <a:spcPct val="80000"/>
              </a:lnSpc>
            </a:pPr>
            <a:endParaRPr lang="en-US" sz="1600" smtClean="0"/>
          </a:p>
          <a:p>
            <a:pPr eaLnBrk="1" hangingPunct="1">
              <a:lnSpc>
                <a:spcPct val="80000"/>
              </a:lnSpc>
            </a:pPr>
            <a:r>
              <a:rPr lang="en-US" sz="2400" smtClean="0"/>
              <a:t>This controlled permeability permits generation of ionic gradients across membranes and facilitates compartmentalization of metabolic functions between cytosol and mitochondria.</a:t>
            </a:r>
          </a:p>
          <a:p>
            <a:pPr eaLnBrk="1" hangingPunct="1">
              <a:lnSpc>
                <a:spcPct val="80000"/>
              </a:lnSpc>
            </a:pPr>
            <a:endParaRPr lang="en-US" sz="1600" smtClean="0"/>
          </a:p>
          <a:p>
            <a:pPr eaLnBrk="1" hangingPunct="1">
              <a:lnSpc>
                <a:spcPct val="80000"/>
              </a:lnSpc>
            </a:pPr>
            <a:r>
              <a:rPr lang="en-US" sz="2400" smtClean="0"/>
              <a:t>Half of the proteins in the inner membrane are directly involved in electron transport and oxidative phosphorylation</a:t>
            </a:r>
          </a:p>
          <a:p>
            <a:pPr eaLnBrk="1" hangingPunct="1">
              <a:lnSpc>
                <a:spcPct val="80000"/>
              </a:lnSpc>
            </a:pPr>
            <a:endParaRPr lang="en-US" sz="1600" smtClean="0"/>
          </a:p>
          <a:p>
            <a:pPr eaLnBrk="1" hangingPunct="1">
              <a:lnSpc>
                <a:spcPct val="80000"/>
              </a:lnSpc>
            </a:pPr>
            <a:r>
              <a:rPr lang="en-US" sz="2400" smtClean="0"/>
              <a:t>So that the respiration rate varies with the membrane surface area.</a:t>
            </a:r>
          </a:p>
        </p:txBody>
      </p:sp>
    </p:spTree>
    <p:extLst>
      <p:ext uri="{BB962C8B-B14F-4D97-AF65-F5344CB8AC3E}">
        <p14:creationId xmlns:p14="http://schemas.microsoft.com/office/powerpoint/2010/main" val="1177605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457200"/>
            <a:ext cx="8229600" cy="76200"/>
          </a:xfrm>
        </p:spPr>
        <p:txBody>
          <a:bodyPr>
            <a:normAutofit fontScale="90000"/>
          </a:bodyPr>
          <a:lstStyle/>
          <a:p>
            <a:r>
              <a:rPr lang="en-US" smtClean="0"/>
              <a:t>`</a:t>
            </a:r>
          </a:p>
        </p:txBody>
      </p:sp>
      <p:sp>
        <p:nvSpPr>
          <p:cNvPr id="23555" name="Content Placeholder 2"/>
          <p:cNvSpPr>
            <a:spLocks noGrp="1"/>
          </p:cNvSpPr>
          <p:nvPr>
            <p:ph idx="1"/>
          </p:nvPr>
        </p:nvSpPr>
        <p:spPr>
          <a:xfrm>
            <a:off x="457200" y="685800"/>
            <a:ext cx="8229600" cy="5791200"/>
          </a:xfrm>
        </p:spPr>
        <p:txBody>
          <a:bodyPr/>
          <a:lstStyle/>
          <a:p>
            <a:endParaRPr lang="en-US" smtClean="0"/>
          </a:p>
          <a:p>
            <a:r>
              <a:rPr lang="en-US" smtClean="0"/>
              <a:t>Exchange diffusion systems involving transporter proteins that span the membrane are present in the membrane for exchange of anions against OH− ions and cations against H+ ions. </a:t>
            </a:r>
          </a:p>
          <a:p>
            <a:endParaRPr lang="en-US" smtClean="0"/>
          </a:p>
          <a:p>
            <a:r>
              <a:rPr lang="en-US" smtClean="0"/>
              <a:t>Such systems are necessary for uptake and output of ionized metabolites while preserving preserving electrical and osmotic equilibrium. </a:t>
            </a:r>
          </a:p>
        </p:txBody>
      </p:sp>
    </p:spTree>
    <p:extLst>
      <p:ext uri="{BB962C8B-B14F-4D97-AF65-F5344CB8AC3E}">
        <p14:creationId xmlns:p14="http://schemas.microsoft.com/office/powerpoint/2010/main" val="218960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76200"/>
            <a:ext cx="8534400" cy="914400"/>
          </a:xfrm>
        </p:spPr>
        <p:txBody>
          <a:bodyPr/>
          <a:lstStyle/>
          <a:p>
            <a:pPr eaLnBrk="1" hangingPunct="1"/>
            <a:r>
              <a:rPr lang="en-US" b="1" dirty="0" smtClean="0"/>
              <a:t>Oxidation Reduction reactions</a:t>
            </a:r>
          </a:p>
        </p:txBody>
      </p:sp>
      <p:sp>
        <p:nvSpPr>
          <p:cNvPr id="8195" name="Rectangle 3"/>
          <p:cNvSpPr>
            <a:spLocks noGrp="1" noChangeArrowheads="1"/>
          </p:cNvSpPr>
          <p:nvPr>
            <p:ph type="body" sz="half" idx="1"/>
          </p:nvPr>
        </p:nvSpPr>
        <p:spPr>
          <a:xfrm>
            <a:off x="228600" y="1447800"/>
            <a:ext cx="8763000" cy="4953000"/>
          </a:xfrm>
        </p:spPr>
        <p:txBody>
          <a:bodyPr/>
          <a:lstStyle/>
          <a:p>
            <a:pPr eaLnBrk="1" hangingPunct="1"/>
            <a:r>
              <a:rPr lang="en-US" sz="2800" smtClean="0">
                <a:solidFill>
                  <a:srgbClr val="FF0000"/>
                </a:solidFill>
              </a:rPr>
              <a:t>Oxidation</a:t>
            </a:r>
            <a:r>
              <a:rPr lang="en-US" sz="2800" smtClean="0"/>
              <a:t> involves loss of electrons.</a:t>
            </a:r>
          </a:p>
          <a:p>
            <a:pPr eaLnBrk="1" hangingPunct="1"/>
            <a:r>
              <a:rPr lang="en-US" sz="2800" smtClean="0">
                <a:solidFill>
                  <a:srgbClr val="FF0000"/>
                </a:solidFill>
              </a:rPr>
              <a:t>Reduction</a:t>
            </a:r>
            <a:r>
              <a:rPr lang="en-US" sz="2800" smtClean="0"/>
              <a:t> involves gain of electrons.</a:t>
            </a:r>
          </a:p>
          <a:p>
            <a:pPr eaLnBrk="1" hangingPunct="1"/>
            <a:endParaRPr lang="en-US" sz="2800" smtClean="0"/>
          </a:p>
          <a:p>
            <a:pPr eaLnBrk="1" hangingPunct="1"/>
            <a:endParaRPr lang="en-US" sz="2800" smtClean="0"/>
          </a:p>
          <a:p>
            <a:pPr eaLnBrk="1" hangingPunct="1"/>
            <a:endParaRPr lang="en-US" sz="2800" smtClean="0"/>
          </a:p>
        </p:txBody>
      </p:sp>
      <p:pic>
        <p:nvPicPr>
          <p:cNvPr id="8196" name="Picture 5"/>
          <p:cNvPicPr>
            <a:picLocks noGrp="1" noChangeAspect="1" noChangeArrowheads="1"/>
          </p:cNvPicPr>
          <p:nvPr>
            <p:ph sz="half" idx="2"/>
          </p:nvPr>
        </p:nvPicPr>
        <p:blipFill>
          <a:blip r:embed="rId2"/>
          <a:srcRect/>
          <a:stretch>
            <a:fillRect/>
          </a:stretch>
        </p:blipFill>
        <p:spPr>
          <a:xfrm>
            <a:off x="2057400" y="3048000"/>
            <a:ext cx="4876800" cy="2819400"/>
          </a:xfr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57200"/>
            <a:ext cx="8229600" cy="76200"/>
          </a:xfrm>
        </p:spPr>
        <p:txBody>
          <a:bodyPr>
            <a:normAutofit fontScale="90000"/>
          </a:bodyPr>
          <a:lstStyle/>
          <a:p>
            <a:r>
              <a:rPr lang="en-US" dirty="0" smtClean="0"/>
              <a:t>.</a:t>
            </a:r>
          </a:p>
        </p:txBody>
      </p:sp>
      <p:sp>
        <p:nvSpPr>
          <p:cNvPr id="24579" name="Content Placeholder 2"/>
          <p:cNvSpPr>
            <a:spLocks noGrp="1"/>
          </p:cNvSpPr>
          <p:nvPr>
            <p:ph idx="1"/>
          </p:nvPr>
        </p:nvSpPr>
        <p:spPr>
          <a:xfrm>
            <a:off x="457200" y="533400"/>
            <a:ext cx="8229600" cy="6324600"/>
          </a:xfrm>
        </p:spPr>
        <p:txBody>
          <a:bodyPr/>
          <a:lstStyle/>
          <a:p>
            <a:endParaRPr lang="en-US" sz="1600" smtClean="0"/>
          </a:p>
          <a:p>
            <a:endParaRPr lang="en-US" sz="2800" smtClean="0"/>
          </a:p>
          <a:p>
            <a:r>
              <a:rPr lang="en-US" sz="2800" smtClean="0"/>
              <a:t>Long-chain fatty acids are transported into mitochondria via the carnitine system </a:t>
            </a:r>
          </a:p>
          <a:p>
            <a:endParaRPr lang="en-US" sz="2800" smtClean="0"/>
          </a:p>
          <a:p>
            <a:r>
              <a:rPr lang="en-US" sz="2800" smtClean="0"/>
              <a:t>there is also a special carrier for pyruvate involving a symport that utilizes the H+ gradient from outside to inside the mitochondrion</a:t>
            </a:r>
          </a:p>
          <a:p>
            <a:pPr>
              <a:buFont typeface="Wingdings" pitchFamily="2" charset="2"/>
              <a:buNone/>
            </a:pPr>
            <a:endParaRPr lang="en-US" sz="2800" smtClean="0"/>
          </a:p>
          <a:p>
            <a:endParaRPr lang="en-US" smtClean="0"/>
          </a:p>
        </p:txBody>
      </p:sp>
    </p:spTree>
    <p:extLst>
      <p:ext uri="{BB962C8B-B14F-4D97-AF65-F5344CB8AC3E}">
        <p14:creationId xmlns:p14="http://schemas.microsoft.com/office/powerpoint/2010/main" val="139039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O:\Dr. Naim\1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6962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457200"/>
            <a:ext cx="8229600" cy="46038"/>
          </a:xfrm>
        </p:spPr>
        <p:txBody>
          <a:bodyPr>
            <a:normAutofit fontScale="90000"/>
          </a:bodyPr>
          <a:lstStyle/>
          <a:p>
            <a:r>
              <a:rPr lang="en-US" dirty="0" smtClean="0"/>
              <a:t>.</a:t>
            </a:r>
          </a:p>
        </p:txBody>
      </p:sp>
      <p:sp>
        <p:nvSpPr>
          <p:cNvPr id="26627" name="Content Placeholder 2"/>
          <p:cNvSpPr>
            <a:spLocks noGrp="1"/>
          </p:cNvSpPr>
          <p:nvPr>
            <p:ph idx="1"/>
          </p:nvPr>
        </p:nvSpPr>
        <p:spPr>
          <a:xfrm>
            <a:off x="457200" y="533400"/>
            <a:ext cx="8229600" cy="6324600"/>
          </a:xfrm>
        </p:spPr>
        <p:txBody>
          <a:bodyPr/>
          <a:lstStyle/>
          <a:p>
            <a:endParaRPr lang="en-US" smtClean="0"/>
          </a:p>
          <a:p>
            <a:r>
              <a:rPr lang="en-US" smtClean="0"/>
              <a:t>However, dicarboxylate (malate) and tri- carboxylate (citrate) anions and amino acids require specific transporter or carrier systems to facilitate their passage across the membrane.</a:t>
            </a:r>
          </a:p>
          <a:p>
            <a:endParaRPr lang="en-US" smtClean="0"/>
          </a:p>
          <a:p>
            <a:r>
              <a:rPr lang="en-US" smtClean="0"/>
              <a:t>The transport of di- and tricarboxylate anions is closely linked to that of inorganic phosphate, which penetrates readily as the H2PO4 − ion in exchange for OH−.</a:t>
            </a:r>
          </a:p>
        </p:txBody>
      </p:sp>
    </p:spTree>
    <p:extLst>
      <p:ext uri="{BB962C8B-B14F-4D97-AF65-F5344CB8AC3E}">
        <p14:creationId xmlns:p14="http://schemas.microsoft.com/office/powerpoint/2010/main" val="3087566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57200"/>
            <a:ext cx="8229600" cy="76200"/>
          </a:xfrm>
        </p:spPr>
        <p:txBody>
          <a:bodyPr>
            <a:normAutofit fontScale="90000"/>
          </a:bodyPr>
          <a:lstStyle/>
          <a:p>
            <a:r>
              <a:rPr lang="en-US" dirty="0" smtClean="0"/>
              <a:t>.</a:t>
            </a:r>
          </a:p>
        </p:txBody>
      </p:sp>
      <p:sp>
        <p:nvSpPr>
          <p:cNvPr id="27651" name="Content Placeholder 2"/>
          <p:cNvSpPr>
            <a:spLocks noGrp="1"/>
          </p:cNvSpPr>
          <p:nvPr>
            <p:ph idx="1"/>
          </p:nvPr>
        </p:nvSpPr>
        <p:spPr>
          <a:xfrm>
            <a:off x="457200" y="609600"/>
            <a:ext cx="8229600" cy="6096000"/>
          </a:xfrm>
        </p:spPr>
        <p:txBody>
          <a:bodyPr/>
          <a:lstStyle/>
          <a:p>
            <a:endParaRPr lang="en-US" sz="2000" smtClean="0"/>
          </a:p>
          <a:p>
            <a:r>
              <a:rPr lang="en-US" sz="2800" smtClean="0"/>
              <a:t>The net uptake of malate by the dicarboxylate transporter requires inorganic phosphate for exchange in the opposite direction. </a:t>
            </a:r>
          </a:p>
          <a:p>
            <a:r>
              <a:rPr lang="en-US" sz="2800" smtClean="0"/>
              <a:t>The net uptake of citrate, isocitrate, or </a:t>
            </a:r>
            <a:r>
              <a:rPr lang="en-US" sz="2800" i="1" smtClean="0"/>
              <a:t>cis-aconitate by the tricarboxylate transporter  </a:t>
            </a:r>
            <a:r>
              <a:rPr lang="en-US" sz="2800" smtClean="0"/>
              <a:t>requires malate in exchange. </a:t>
            </a:r>
          </a:p>
          <a:p>
            <a:r>
              <a:rPr lang="el-GR" sz="2800" smtClean="0"/>
              <a:t>α-</a:t>
            </a:r>
            <a:r>
              <a:rPr lang="en-US" sz="2800" smtClean="0"/>
              <a:t>Ketoglutarate transport also requires an exchange with malate. </a:t>
            </a:r>
          </a:p>
          <a:p>
            <a:r>
              <a:rPr lang="en-US" sz="2800" smtClean="0"/>
              <a:t>The adenine nucleotide transporter allows the exchange of  ATP and ADP but not AMP. </a:t>
            </a:r>
          </a:p>
        </p:txBody>
      </p:sp>
    </p:spTree>
    <p:extLst>
      <p:ext uri="{BB962C8B-B14F-4D97-AF65-F5344CB8AC3E}">
        <p14:creationId xmlns:p14="http://schemas.microsoft.com/office/powerpoint/2010/main" val="318997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152400" y="0"/>
            <a:ext cx="8763000" cy="990600"/>
          </a:xfrm>
        </p:spPr>
        <p:txBody>
          <a:bodyPr/>
          <a:lstStyle/>
          <a:p>
            <a:r>
              <a:rPr lang="en-US" b="1" dirty="0" smtClean="0"/>
              <a:t>Adenine nucleotide transporter</a:t>
            </a:r>
          </a:p>
        </p:txBody>
      </p:sp>
      <p:sp>
        <p:nvSpPr>
          <p:cNvPr id="28675" name="Rectangle 5"/>
          <p:cNvSpPr>
            <a:spLocks noGrp="1" noChangeArrowheads="1"/>
          </p:cNvSpPr>
          <p:nvPr>
            <p:ph type="body" sz="half" idx="1"/>
          </p:nvPr>
        </p:nvSpPr>
        <p:spPr>
          <a:xfrm>
            <a:off x="152400" y="1371600"/>
            <a:ext cx="4343400" cy="5181600"/>
          </a:xfrm>
        </p:spPr>
        <p:txBody>
          <a:bodyPr/>
          <a:lstStyle/>
          <a:p>
            <a:pPr>
              <a:lnSpc>
                <a:spcPct val="90000"/>
              </a:lnSpc>
            </a:pPr>
            <a:r>
              <a:rPr lang="en-US" sz="2400" smtClean="0"/>
              <a:t>The adenine nucleotide translocase is an antiporter the same protein moves ADP into the matrix from cytosol and ATP out of the matrix to cytosol. </a:t>
            </a:r>
          </a:p>
          <a:p>
            <a:pPr>
              <a:lnSpc>
                <a:spcPct val="90000"/>
              </a:lnSpc>
            </a:pPr>
            <a:endParaRPr lang="en-US" sz="2400" smtClean="0"/>
          </a:p>
          <a:p>
            <a:pPr>
              <a:lnSpc>
                <a:spcPct val="90000"/>
              </a:lnSpc>
            </a:pPr>
            <a:r>
              <a:rPr lang="en-US" sz="2400" smtClean="0"/>
              <a:t>The effect of replacing ATP with ADP in the matrix is the net efflux of one negative charge, which is favored by the charge difference across the inner membrane (outside positive)</a:t>
            </a:r>
          </a:p>
        </p:txBody>
      </p:sp>
      <p:pic>
        <p:nvPicPr>
          <p:cNvPr id="28676" name="Picture 7"/>
          <p:cNvPicPr>
            <a:picLocks noGrp="1" noChangeAspect="1" noChangeArrowheads="1"/>
          </p:cNvPicPr>
          <p:nvPr>
            <p:ph sz="half" idx="2"/>
          </p:nvPr>
        </p:nvPicPr>
        <p:blipFill>
          <a:blip r:embed="rId2"/>
          <a:srcRect/>
          <a:stretch>
            <a:fillRect/>
          </a:stretch>
        </p:blipFill>
        <p:spPr>
          <a:xfrm>
            <a:off x="4953000" y="1524000"/>
            <a:ext cx="4038600" cy="5029200"/>
          </a:xfrm>
        </p:spPr>
      </p:pic>
    </p:spTree>
    <p:extLst>
      <p:ext uri="{BB962C8B-B14F-4D97-AF65-F5344CB8AC3E}">
        <p14:creationId xmlns:p14="http://schemas.microsoft.com/office/powerpoint/2010/main" val="10993900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457200"/>
            <a:ext cx="8229600" cy="46038"/>
          </a:xfrm>
        </p:spPr>
        <p:txBody>
          <a:bodyPr>
            <a:normAutofit fontScale="90000"/>
          </a:bodyPr>
          <a:lstStyle/>
          <a:p>
            <a:r>
              <a:rPr lang="en-US" dirty="0" smtClean="0"/>
              <a:t>.</a:t>
            </a:r>
          </a:p>
        </p:txBody>
      </p:sp>
      <p:sp>
        <p:nvSpPr>
          <p:cNvPr id="29699" name="Content Placeholder 2"/>
          <p:cNvSpPr>
            <a:spLocks noGrp="1"/>
          </p:cNvSpPr>
          <p:nvPr>
            <p:ph idx="1"/>
          </p:nvPr>
        </p:nvSpPr>
        <p:spPr>
          <a:xfrm>
            <a:off x="457200" y="228600"/>
            <a:ext cx="8229600" cy="6400800"/>
          </a:xfrm>
        </p:spPr>
        <p:txBody>
          <a:bodyPr/>
          <a:lstStyle/>
          <a:p>
            <a:endParaRPr lang="en-US" sz="2400" dirty="0" smtClean="0"/>
          </a:p>
          <a:p>
            <a:r>
              <a:rPr lang="en-US" sz="2800" dirty="0" smtClean="0"/>
              <a:t>Since in this translocation 4 negative charges are removed from the matrix for every three taken in, the electrochemical gradient across the membrane (proton motive force) </a:t>
            </a:r>
            <a:r>
              <a:rPr lang="en-US" sz="2800" dirty="0" err="1" smtClean="0"/>
              <a:t>favours</a:t>
            </a:r>
            <a:r>
              <a:rPr lang="en-US" sz="2800" dirty="0" smtClean="0"/>
              <a:t> the export of ATP </a:t>
            </a:r>
          </a:p>
          <a:p>
            <a:r>
              <a:rPr lang="en-US" sz="2800" dirty="0" smtClean="0"/>
              <a:t>Na+ can be exchanged for H+, driven by the proton gradient. </a:t>
            </a:r>
          </a:p>
          <a:p>
            <a:r>
              <a:rPr lang="en-US" sz="2800" dirty="0" smtClean="0"/>
              <a:t>It is believed that active uptake of Ca2+ by mitochondria occurs with a net charge transfer of 1 (Ca+ </a:t>
            </a:r>
            <a:r>
              <a:rPr lang="en-US" sz="2800" dirty="0" err="1" smtClean="0"/>
              <a:t>uniport</a:t>
            </a:r>
            <a:r>
              <a:rPr lang="en-US" sz="2800" dirty="0" smtClean="0"/>
              <a:t>), possibly through a Ca2+/H+ </a:t>
            </a:r>
            <a:r>
              <a:rPr lang="en-US" sz="2800" dirty="0" err="1" smtClean="0"/>
              <a:t>antiport</a:t>
            </a:r>
            <a:r>
              <a:rPr lang="en-US" sz="2800" dirty="0" smtClean="0"/>
              <a:t>.</a:t>
            </a:r>
          </a:p>
          <a:p>
            <a:r>
              <a:rPr lang="en-US" sz="2800" dirty="0" smtClean="0"/>
              <a:t>Calcium release from mitochondria is facilitated by exchange with Na+.</a:t>
            </a:r>
          </a:p>
        </p:txBody>
      </p:sp>
    </p:spTree>
    <p:extLst>
      <p:ext uri="{BB962C8B-B14F-4D97-AF65-F5344CB8AC3E}">
        <p14:creationId xmlns:p14="http://schemas.microsoft.com/office/powerpoint/2010/main" val="7049573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0"/>
            <a:ext cx="8686800" cy="914400"/>
          </a:xfrm>
        </p:spPr>
        <p:txBody>
          <a:bodyPr/>
          <a:lstStyle/>
          <a:p>
            <a:r>
              <a:rPr lang="en-US" b="1" dirty="0" smtClean="0"/>
              <a:t>ATP-ADP transport</a:t>
            </a:r>
            <a:endParaRPr lang="en-US" dirty="0" smtClean="0"/>
          </a:p>
        </p:txBody>
      </p:sp>
      <p:sp>
        <p:nvSpPr>
          <p:cNvPr id="30723" name="Rectangle 3"/>
          <p:cNvSpPr>
            <a:spLocks noGrp="1" noChangeArrowheads="1"/>
          </p:cNvSpPr>
          <p:nvPr>
            <p:ph type="body" sz="half" idx="1"/>
          </p:nvPr>
        </p:nvSpPr>
        <p:spPr>
          <a:xfrm>
            <a:off x="152400" y="1371600"/>
            <a:ext cx="4953000" cy="5257800"/>
          </a:xfrm>
        </p:spPr>
        <p:txBody>
          <a:bodyPr/>
          <a:lstStyle/>
          <a:p>
            <a:r>
              <a:rPr lang="en-US" sz="2800" smtClean="0"/>
              <a:t>The inner mitochondrial membrane requires specialized carriers to transport ADP and P</a:t>
            </a:r>
            <a:r>
              <a:rPr lang="en-US" sz="2800" baseline="-25000" smtClean="0"/>
              <a:t>i</a:t>
            </a:r>
            <a:r>
              <a:rPr lang="en-US" sz="2800" smtClean="0"/>
              <a:t>  from the cytosol (where ATP is used and converted to ADP in many energy- requiring reactions) into mitochondria, where ATP can be resynthesized.</a:t>
            </a:r>
          </a:p>
          <a:p>
            <a:endParaRPr lang="en-US" sz="1800" smtClean="0"/>
          </a:p>
        </p:txBody>
      </p:sp>
      <p:pic>
        <p:nvPicPr>
          <p:cNvPr id="30724" name="Picture 5"/>
          <p:cNvPicPr>
            <a:picLocks noGrp="1" noChangeAspect="1" noChangeArrowheads="1"/>
          </p:cNvPicPr>
          <p:nvPr>
            <p:ph sz="half" idx="2"/>
          </p:nvPr>
        </p:nvPicPr>
        <p:blipFill>
          <a:blip r:embed="rId2"/>
          <a:srcRect/>
          <a:stretch>
            <a:fillRect/>
          </a:stretch>
        </p:blipFill>
        <p:spPr>
          <a:xfrm>
            <a:off x="5340350" y="1447800"/>
            <a:ext cx="3575050" cy="5181600"/>
          </a:xfrm>
        </p:spPr>
      </p:pic>
    </p:spTree>
    <p:extLst>
      <p:ext uri="{BB962C8B-B14F-4D97-AF65-F5344CB8AC3E}">
        <p14:creationId xmlns:p14="http://schemas.microsoft.com/office/powerpoint/2010/main" val="983933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 y="76200"/>
            <a:ext cx="8763000" cy="762000"/>
          </a:xfrm>
        </p:spPr>
        <p:txBody>
          <a:bodyPr/>
          <a:lstStyle/>
          <a:p>
            <a:r>
              <a:rPr lang="en-US" sz="4000" b="1" dirty="0" smtClean="0"/>
              <a:t>Transport of Inorganic Phosphate</a:t>
            </a:r>
          </a:p>
        </p:txBody>
      </p:sp>
      <p:sp>
        <p:nvSpPr>
          <p:cNvPr id="31747" name="Rectangle 3"/>
          <p:cNvSpPr>
            <a:spLocks noGrp="1" noChangeArrowheads="1"/>
          </p:cNvSpPr>
          <p:nvPr>
            <p:ph type="body" sz="half" idx="1"/>
          </p:nvPr>
        </p:nvSpPr>
        <p:spPr>
          <a:xfrm>
            <a:off x="152400" y="1295400"/>
            <a:ext cx="4724400" cy="5181600"/>
          </a:xfrm>
        </p:spPr>
        <p:txBody>
          <a:bodyPr/>
          <a:lstStyle/>
          <a:p>
            <a:r>
              <a:rPr lang="en-US" sz="2400" smtClean="0"/>
              <a:t>A phosphate carrier is responsible for transporting inorganic phosphate from the cytosol into mitochondria.</a:t>
            </a:r>
          </a:p>
          <a:p>
            <a:endParaRPr lang="en-US" sz="2000" smtClean="0"/>
          </a:p>
          <a:p>
            <a:r>
              <a:rPr lang="en-US" sz="2400" smtClean="0"/>
              <a:t>The phosphate translocase is specific for PO</a:t>
            </a:r>
            <a:r>
              <a:rPr lang="en-US" sz="2400" baseline="30000" smtClean="0"/>
              <a:t>-</a:t>
            </a:r>
            <a:r>
              <a:rPr lang="en-US" sz="2400" smtClean="0"/>
              <a:t>. There is no net flow of charge during symport of PO</a:t>
            </a:r>
            <a:r>
              <a:rPr lang="en-US" sz="2400" baseline="30000" smtClean="0"/>
              <a:t>-</a:t>
            </a:r>
            <a:r>
              <a:rPr lang="en-US" sz="2400" smtClean="0"/>
              <a:t> and H</a:t>
            </a:r>
            <a:r>
              <a:rPr lang="en-US" sz="2400" baseline="30000" smtClean="0"/>
              <a:t>+</a:t>
            </a:r>
            <a:r>
              <a:rPr lang="en-US" sz="2400" smtClean="0"/>
              <a:t>, but the relatively low proton concentration in the matrix favors the inward movement of H</a:t>
            </a:r>
            <a:r>
              <a:rPr lang="en-US" sz="2400" baseline="30000" smtClean="0"/>
              <a:t>+</a:t>
            </a:r>
            <a:r>
              <a:rPr lang="en-US" sz="2400" smtClean="0"/>
              <a:t>.</a:t>
            </a:r>
          </a:p>
        </p:txBody>
      </p:sp>
      <p:pic>
        <p:nvPicPr>
          <p:cNvPr id="31748" name="Picture 5"/>
          <p:cNvPicPr>
            <a:picLocks noGrp="1" noChangeAspect="1" noChangeArrowheads="1"/>
          </p:cNvPicPr>
          <p:nvPr>
            <p:ph sz="half" idx="2"/>
          </p:nvPr>
        </p:nvPicPr>
        <p:blipFill>
          <a:blip r:embed="rId2"/>
          <a:srcRect/>
          <a:stretch>
            <a:fillRect/>
          </a:stretch>
        </p:blipFill>
        <p:spPr>
          <a:xfrm>
            <a:off x="5105400" y="1371600"/>
            <a:ext cx="3810000" cy="5257800"/>
          </a:xfrm>
        </p:spPr>
      </p:pic>
    </p:spTree>
    <p:extLst>
      <p:ext uri="{BB962C8B-B14F-4D97-AF65-F5344CB8AC3E}">
        <p14:creationId xmlns:p14="http://schemas.microsoft.com/office/powerpoint/2010/main" val="3039467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457200"/>
            <a:ext cx="8229600" cy="76200"/>
          </a:xfrm>
        </p:spPr>
        <p:txBody>
          <a:bodyPr>
            <a:normAutofit fontScale="90000"/>
          </a:bodyPr>
          <a:lstStyle/>
          <a:p>
            <a:r>
              <a:rPr lang="en-US" dirty="0" smtClean="0"/>
              <a:t>.</a:t>
            </a:r>
          </a:p>
        </p:txBody>
      </p:sp>
      <p:sp>
        <p:nvSpPr>
          <p:cNvPr id="32771" name="Content Placeholder 2"/>
          <p:cNvSpPr>
            <a:spLocks noGrp="1"/>
          </p:cNvSpPr>
          <p:nvPr>
            <p:ph idx="1"/>
          </p:nvPr>
        </p:nvSpPr>
        <p:spPr>
          <a:xfrm>
            <a:off x="457200" y="609600"/>
            <a:ext cx="8229600" cy="5257800"/>
          </a:xfrm>
        </p:spPr>
        <p:txBody>
          <a:bodyPr/>
          <a:lstStyle/>
          <a:p>
            <a:pPr>
              <a:buFont typeface="Wingdings" pitchFamily="2" charset="2"/>
              <a:buNone/>
            </a:pPr>
            <a:r>
              <a:rPr lang="en-US" b="1" smtClean="0"/>
              <a:t>	</a:t>
            </a:r>
          </a:p>
          <a:p>
            <a:pPr>
              <a:buFont typeface="Wingdings" pitchFamily="2" charset="2"/>
              <a:buNone/>
            </a:pPr>
            <a:r>
              <a:rPr lang="en-US" b="1" smtClean="0"/>
              <a:t>Ionophores Permit Specific Cations to Penetrate Membranes</a:t>
            </a:r>
          </a:p>
          <a:p>
            <a:r>
              <a:rPr lang="en-US" smtClean="0"/>
              <a:t>Ionophores are lipophilic molecules that complex specific cations and facilitate their transport through biologic membranes, eg, </a:t>
            </a:r>
            <a:r>
              <a:rPr lang="en-US" b="1" smtClean="0"/>
              <a:t>valinomycin (K+). </a:t>
            </a:r>
          </a:p>
          <a:p>
            <a:r>
              <a:rPr lang="en-US" b="1" smtClean="0"/>
              <a:t>The classic </a:t>
            </a:r>
            <a:r>
              <a:rPr lang="en-US" smtClean="0"/>
              <a:t>uncouplers such as dinitrophenol are, in fact, proton ionophores.</a:t>
            </a:r>
          </a:p>
        </p:txBody>
      </p:sp>
    </p:spTree>
    <p:extLst>
      <p:ext uri="{BB962C8B-B14F-4D97-AF65-F5344CB8AC3E}">
        <p14:creationId xmlns:p14="http://schemas.microsoft.com/office/powerpoint/2010/main" val="2277854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57200"/>
            <a:ext cx="8229600" cy="46038"/>
          </a:xfrm>
        </p:spPr>
        <p:txBody>
          <a:bodyPr>
            <a:normAutofit fontScale="90000"/>
          </a:bodyPr>
          <a:lstStyle/>
          <a:p>
            <a:r>
              <a:rPr lang="en-US" dirty="0" smtClean="0"/>
              <a:t>.</a:t>
            </a:r>
          </a:p>
        </p:txBody>
      </p:sp>
      <p:sp>
        <p:nvSpPr>
          <p:cNvPr id="33795" name="Content Placeholder 2"/>
          <p:cNvSpPr>
            <a:spLocks noGrp="1"/>
          </p:cNvSpPr>
          <p:nvPr>
            <p:ph idx="1"/>
          </p:nvPr>
        </p:nvSpPr>
        <p:spPr>
          <a:xfrm>
            <a:off x="457200" y="152400"/>
            <a:ext cx="8229600" cy="6324600"/>
          </a:xfrm>
        </p:spPr>
        <p:txBody>
          <a:bodyPr/>
          <a:lstStyle/>
          <a:p>
            <a:pPr>
              <a:buFont typeface="Wingdings" pitchFamily="2" charset="2"/>
              <a:buNone/>
            </a:pPr>
            <a:r>
              <a:rPr lang="en-US" sz="2800" b="1" dirty="0" smtClean="0"/>
              <a:t>	</a:t>
            </a:r>
            <a:r>
              <a:rPr lang="en-US" b="1" dirty="0" smtClean="0"/>
              <a:t>A Proton-</a:t>
            </a:r>
            <a:r>
              <a:rPr lang="en-US" b="1" dirty="0" err="1" smtClean="0"/>
              <a:t>Translocating</a:t>
            </a:r>
            <a:r>
              <a:rPr lang="en-US" b="1" dirty="0" smtClean="0"/>
              <a:t> </a:t>
            </a:r>
            <a:r>
              <a:rPr lang="en-US" b="1" dirty="0" err="1" smtClean="0"/>
              <a:t>Transhydrogenase</a:t>
            </a:r>
            <a:r>
              <a:rPr lang="en-US" b="1" dirty="0" smtClean="0"/>
              <a:t> Is a Source of </a:t>
            </a:r>
            <a:r>
              <a:rPr lang="en-US" b="1" dirty="0" err="1" smtClean="0"/>
              <a:t>Intramitochondrial</a:t>
            </a:r>
            <a:r>
              <a:rPr lang="en-US" b="1" dirty="0" smtClean="0"/>
              <a:t> NADPH</a:t>
            </a:r>
          </a:p>
          <a:p>
            <a:endParaRPr lang="en-US" sz="2000" dirty="0" smtClean="0"/>
          </a:p>
          <a:p>
            <a:r>
              <a:rPr lang="en-US" dirty="0" smtClean="0"/>
              <a:t>Energy-linked </a:t>
            </a:r>
            <a:r>
              <a:rPr lang="en-US" dirty="0" err="1" smtClean="0"/>
              <a:t>transhydrogenase</a:t>
            </a:r>
            <a:r>
              <a:rPr lang="en-US" dirty="0" smtClean="0"/>
              <a:t>, a protein in the inner mitochondrial membrane, couples the passage of protons down the electrochemical gradient from outside to inside the mitochondrion with the transfer of H from </a:t>
            </a:r>
            <a:r>
              <a:rPr lang="en-US" dirty="0" err="1" smtClean="0"/>
              <a:t>intramitochondrial</a:t>
            </a:r>
            <a:r>
              <a:rPr lang="en-US" dirty="0" smtClean="0"/>
              <a:t> NADH to NADPH for </a:t>
            </a:r>
            <a:r>
              <a:rPr lang="en-US" dirty="0" err="1" smtClean="0"/>
              <a:t>intramitochondrial</a:t>
            </a:r>
            <a:r>
              <a:rPr lang="en-US" dirty="0" smtClean="0"/>
              <a:t> enzymes such as glutamate </a:t>
            </a:r>
            <a:r>
              <a:rPr lang="en-US" dirty="0" err="1" smtClean="0"/>
              <a:t>dehydrogenase</a:t>
            </a:r>
            <a:r>
              <a:rPr lang="en-US" dirty="0" smtClean="0"/>
              <a:t> and </a:t>
            </a:r>
            <a:r>
              <a:rPr lang="en-US" dirty="0" err="1" smtClean="0"/>
              <a:t>hydroxylases</a:t>
            </a:r>
            <a:r>
              <a:rPr lang="en-US" dirty="0" smtClean="0"/>
              <a:t> involved in steroid synthesis.</a:t>
            </a:r>
          </a:p>
        </p:txBody>
      </p:sp>
    </p:spTree>
    <p:extLst>
      <p:ext uri="{BB962C8B-B14F-4D97-AF65-F5344CB8AC3E}">
        <p14:creationId xmlns:p14="http://schemas.microsoft.com/office/powerpoint/2010/main" val="373410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57200"/>
            <a:ext cx="8229600" cy="152400"/>
          </a:xfrm>
        </p:spPr>
        <p:txBody>
          <a:bodyPr>
            <a:normAutofit fontScale="90000"/>
          </a:bodyPr>
          <a:lstStyle/>
          <a:p>
            <a:r>
              <a:rPr lang="en-US" dirty="0" smtClean="0"/>
              <a:t>.</a:t>
            </a:r>
          </a:p>
        </p:txBody>
      </p:sp>
      <p:sp>
        <p:nvSpPr>
          <p:cNvPr id="9219" name="Content Placeholder 2"/>
          <p:cNvSpPr>
            <a:spLocks noGrp="1"/>
          </p:cNvSpPr>
          <p:nvPr>
            <p:ph idx="1"/>
          </p:nvPr>
        </p:nvSpPr>
        <p:spPr>
          <a:xfrm>
            <a:off x="0" y="228600"/>
            <a:ext cx="9144000" cy="6629400"/>
          </a:xfrm>
        </p:spPr>
        <p:txBody>
          <a:bodyPr/>
          <a:lstStyle/>
          <a:p>
            <a:endParaRPr lang="en-US" sz="2400" dirty="0" smtClean="0"/>
          </a:p>
          <a:p>
            <a:r>
              <a:rPr lang="en-US" sz="2800" dirty="0" smtClean="0"/>
              <a:t>In reactions involving oxidation and reduction, the free energy change is proportionate to the tendency of reactants to donate or accept electrons. </a:t>
            </a:r>
          </a:p>
          <a:p>
            <a:r>
              <a:rPr lang="en-US" sz="2800" dirty="0" smtClean="0"/>
              <a:t>Thus, in addition to expressing free energy change in terms of ΔG0′ , it is possible, in an analogous manner, to express it numerically as an </a:t>
            </a:r>
            <a:r>
              <a:rPr lang="en-US" sz="2800" b="1" dirty="0" smtClean="0"/>
              <a:t>oxidation-reduction or </a:t>
            </a:r>
            <a:r>
              <a:rPr lang="en-US" sz="2800" b="1" dirty="0" err="1" smtClean="0"/>
              <a:t>redox</a:t>
            </a:r>
            <a:r>
              <a:rPr lang="en-US" sz="2800" b="1" dirty="0" smtClean="0"/>
              <a:t> potential </a:t>
            </a:r>
            <a:r>
              <a:rPr lang="en-US" sz="2800" dirty="0" smtClean="0"/>
              <a:t>(E′0). </a:t>
            </a:r>
          </a:p>
          <a:p>
            <a:r>
              <a:rPr lang="en-US" sz="2800" dirty="0" smtClean="0"/>
              <a:t>The </a:t>
            </a:r>
            <a:r>
              <a:rPr lang="en-US" sz="2800" dirty="0" err="1" smtClean="0"/>
              <a:t>redox</a:t>
            </a:r>
            <a:r>
              <a:rPr lang="en-US" sz="2800" dirty="0" smtClean="0"/>
              <a:t> potential of a system (E0) is usually compared with the potential of the hydrogen electrode (0.0 volts at pH 0.0). </a:t>
            </a:r>
          </a:p>
          <a:p>
            <a:r>
              <a:rPr lang="en-US" sz="2800" dirty="0" smtClean="0"/>
              <a:t>However, for biologic systems, the </a:t>
            </a:r>
            <a:r>
              <a:rPr lang="en-US" sz="2800" dirty="0" err="1" smtClean="0"/>
              <a:t>redox</a:t>
            </a:r>
            <a:r>
              <a:rPr lang="en-US" sz="2800" dirty="0" smtClean="0"/>
              <a:t> potential (E′0)is normally expressed at pH 7.0, at which pH the electrode potential of the hydrogen electrode is −0.42 volts.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28600" y="76200"/>
            <a:ext cx="8686800" cy="990600"/>
          </a:xfrm>
        </p:spPr>
        <p:txBody>
          <a:bodyPr/>
          <a:lstStyle/>
          <a:p>
            <a:r>
              <a:rPr lang="en-US" sz="4000" b="1" dirty="0" smtClean="0"/>
              <a:t>Transport of reducing equivalents</a:t>
            </a:r>
            <a:endParaRPr lang="en-US" sz="4000" dirty="0" smtClean="0"/>
          </a:p>
        </p:txBody>
      </p:sp>
      <p:sp>
        <p:nvSpPr>
          <p:cNvPr id="34819" name="Rectangle 3"/>
          <p:cNvSpPr>
            <a:spLocks noGrp="1" noChangeArrowheads="1"/>
          </p:cNvSpPr>
          <p:nvPr>
            <p:ph type="body" idx="1"/>
          </p:nvPr>
        </p:nvSpPr>
        <p:spPr>
          <a:xfrm>
            <a:off x="228600" y="1447800"/>
            <a:ext cx="8686800" cy="5029200"/>
          </a:xfrm>
        </p:spPr>
        <p:txBody>
          <a:bodyPr/>
          <a:lstStyle/>
          <a:p>
            <a:r>
              <a:rPr lang="en-US" smtClean="0"/>
              <a:t>The inner mitochondrial membrane lacks an NADH transport protein, and NADH produced in the cytosol cannot directly penetrate into mitochondria. </a:t>
            </a:r>
          </a:p>
          <a:p>
            <a:endParaRPr lang="en-US" smtClean="0"/>
          </a:p>
          <a:p>
            <a:r>
              <a:rPr lang="en-US" smtClean="0"/>
              <a:t>However, two electrons of NADH (also called reducing equivalents) are transported from the cytosol into the mitochondria using </a:t>
            </a:r>
            <a:r>
              <a:rPr lang="en-US" b="1" smtClean="0"/>
              <a:t>shuttle mechanisms.</a:t>
            </a:r>
          </a:p>
        </p:txBody>
      </p:sp>
    </p:spTree>
    <p:extLst>
      <p:ext uri="{BB962C8B-B14F-4D97-AF65-F5344CB8AC3E}">
        <p14:creationId xmlns:p14="http://schemas.microsoft.com/office/powerpoint/2010/main" val="356717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title"/>
          </p:nvPr>
        </p:nvSpPr>
        <p:spPr>
          <a:xfrm>
            <a:off x="152400" y="76200"/>
            <a:ext cx="8763000" cy="762000"/>
          </a:xfrm>
        </p:spPr>
        <p:txBody>
          <a:bodyPr/>
          <a:lstStyle/>
          <a:p>
            <a:r>
              <a:rPr lang="en-US" b="1" dirty="0" smtClean="0"/>
              <a:t>Glycerol-3 Phosphate shuttle</a:t>
            </a:r>
          </a:p>
        </p:txBody>
      </p:sp>
      <p:sp>
        <p:nvSpPr>
          <p:cNvPr id="35843" name="Rectangle 8"/>
          <p:cNvSpPr>
            <a:spLocks noGrp="1" noChangeArrowheads="1"/>
          </p:cNvSpPr>
          <p:nvPr>
            <p:ph type="body" sz="half" idx="1"/>
          </p:nvPr>
        </p:nvSpPr>
        <p:spPr>
          <a:xfrm>
            <a:off x="0" y="1295400"/>
            <a:ext cx="4495800" cy="5562600"/>
          </a:xfrm>
        </p:spPr>
        <p:txBody>
          <a:bodyPr/>
          <a:lstStyle/>
          <a:p>
            <a:pPr>
              <a:lnSpc>
                <a:spcPct val="80000"/>
              </a:lnSpc>
            </a:pPr>
            <a:r>
              <a:rPr lang="en-US" sz="2000" dirty="0" smtClean="0"/>
              <a:t>This alternative means  of moving reducing equivalents from the </a:t>
            </a:r>
            <a:r>
              <a:rPr lang="en-US" sz="2000" dirty="0" err="1" smtClean="0"/>
              <a:t>cytosol</a:t>
            </a:r>
            <a:r>
              <a:rPr lang="en-US" sz="2000" dirty="0" smtClean="0"/>
              <a:t> to the mitochondrial matrix operates in skeletal muscle and the brain.</a:t>
            </a:r>
          </a:p>
          <a:p>
            <a:pPr>
              <a:lnSpc>
                <a:spcPct val="80000"/>
              </a:lnSpc>
            </a:pPr>
            <a:endParaRPr lang="en-US" sz="2000" dirty="0" smtClean="0"/>
          </a:p>
          <a:p>
            <a:pPr>
              <a:lnSpc>
                <a:spcPct val="80000"/>
              </a:lnSpc>
            </a:pPr>
            <a:r>
              <a:rPr lang="en-US" sz="2000" dirty="0" smtClean="0"/>
              <a:t>In the </a:t>
            </a:r>
            <a:r>
              <a:rPr lang="en-US" sz="2000" dirty="0" err="1" smtClean="0"/>
              <a:t>cytosol</a:t>
            </a:r>
            <a:r>
              <a:rPr lang="en-US" sz="2000" dirty="0" smtClean="0"/>
              <a:t> </a:t>
            </a:r>
            <a:r>
              <a:rPr lang="en-US" sz="2000" dirty="0" err="1" smtClean="0"/>
              <a:t>dihydroxyacetone</a:t>
            </a:r>
            <a:r>
              <a:rPr lang="en-US" sz="2000" dirty="0" smtClean="0"/>
              <a:t> phosphate accepts reducing equivalents from NADH in a reaction  catalyzed by </a:t>
            </a:r>
            <a:r>
              <a:rPr lang="en-US" sz="2000" dirty="0" err="1" smtClean="0"/>
              <a:t>cytosolic</a:t>
            </a:r>
            <a:r>
              <a:rPr lang="en-US" sz="2000" dirty="0" smtClean="0"/>
              <a:t> glycerol 3 –phosphate </a:t>
            </a:r>
            <a:r>
              <a:rPr lang="en-US" sz="2000" dirty="0" err="1" smtClean="0"/>
              <a:t>dehydrogenase</a:t>
            </a:r>
            <a:r>
              <a:rPr lang="en-US" sz="2000" dirty="0" smtClean="0"/>
              <a:t>.</a:t>
            </a:r>
          </a:p>
          <a:p>
            <a:pPr>
              <a:lnSpc>
                <a:spcPct val="80000"/>
              </a:lnSpc>
            </a:pPr>
            <a:endParaRPr lang="en-US" sz="2000" dirty="0" smtClean="0"/>
          </a:p>
          <a:p>
            <a:pPr>
              <a:lnSpc>
                <a:spcPct val="80000"/>
              </a:lnSpc>
            </a:pPr>
            <a:r>
              <a:rPr lang="en-US" sz="2000" dirty="0" smtClean="0"/>
              <a:t>An </a:t>
            </a:r>
            <a:r>
              <a:rPr lang="en-US" sz="2000" dirty="0" err="1" smtClean="0"/>
              <a:t>isozyme</a:t>
            </a:r>
            <a:r>
              <a:rPr lang="en-US" sz="2000" dirty="0" smtClean="0"/>
              <a:t> of glycerol 3 –phosphate </a:t>
            </a:r>
            <a:r>
              <a:rPr lang="en-US" sz="2000" dirty="0" err="1" smtClean="0"/>
              <a:t>dehydrogenase</a:t>
            </a:r>
            <a:r>
              <a:rPr lang="en-US" sz="2000" dirty="0" smtClean="0"/>
              <a:t> bound to the outer face of the inner membrane then transfers two reducing equivalents from glycerol 3 –phosphate in the </a:t>
            </a:r>
            <a:r>
              <a:rPr lang="en-US" sz="2000" dirty="0" err="1" smtClean="0"/>
              <a:t>intermembrane</a:t>
            </a:r>
            <a:r>
              <a:rPr lang="en-US" sz="2000" dirty="0" smtClean="0"/>
              <a:t> space to </a:t>
            </a:r>
            <a:r>
              <a:rPr lang="en-US" sz="2000" dirty="0" err="1" smtClean="0"/>
              <a:t>ubiquinone</a:t>
            </a:r>
            <a:r>
              <a:rPr lang="en-US" sz="2000" dirty="0" smtClean="0"/>
              <a:t>.</a:t>
            </a:r>
          </a:p>
        </p:txBody>
      </p:sp>
      <p:pic>
        <p:nvPicPr>
          <p:cNvPr id="35844" name="Picture 4"/>
          <p:cNvPicPr>
            <a:picLocks noGrp="1" noChangeAspect="1" noChangeArrowheads="1"/>
          </p:cNvPicPr>
          <p:nvPr>
            <p:ph sz="half" idx="2"/>
          </p:nvPr>
        </p:nvPicPr>
        <p:blipFill>
          <a:blip r:embed="rId2"/>
          <a:srcRect/>
          <a:stretch>
            <a:fillRect/>
          </a:stretch>
        </p:blipFill>
        <p:spPr>
          <a:xfrm>
            <a:off x="4419600" y="914400"/>
            <a:ext cx="4724400" cy="5943600"/>
          </a:xfrm>
        </p:spPr>
      </p:pic>
    </p:spTree>
    <p:extLst>
      <p:ext uri="{BB962C8B-B14F-4D97-AF65-F5344CB8AC3E}">
        <p14:creationId xmlns:p14="http://schemas.microsoft.com/office/powerpoint/2010/main" val="3604081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a:xfrm>
            <a:off x="228600" y="76200"/>
            <a:ext cx="8686800" cy="838200"/>
          </a:xfrm>
        </p:spPr>
        <p:txBody>
          <a:bodyPr/>
          <a:lstStyle/>
          <a:p>
            <a:r>
              <a:rPr lang="en-US" b="1" dirty="0" err="1" smtClean="0"/>
              <a:t>Glycerophosphate</a:t>
            </a:r>
            <a:r>
              <a:rPr lang="en-US" b="1" dirty="0" smtClean="0"/>
              <a:t> shuttle</a:t>
            </a:r>
          </a:p>
        </p:txBody>
      </p:sp>
      <p:sp>
        <p:nvSpPr>
          <p:cNvPr id="36867" name="Rectangle 3"/>
          <p:cNvSpPr>
            <a:spLocks noGrp="1" noChangeArrowheads="1"/>
          </p:cNvSpPr>
          <p:nvPr>
            <p:ph type="body" sz="half" idx="1"/>
          </p:nvPr>
        </p:nvSpPr>
        <p:spPr>
          <a:xfrm>
            <a:off x="0" y="1371600"/>
            <a:ext cx="4953000" cy="5257800"/>
          </a:xfrm>
        </p:spPr>
        <p:txBody>
          <a:bodyPr/>
          <a:lstStyle/>
          <a:p>
            <a:r>
              <a:rPr lang="en-US" sz="2800" dirty="0" smtClean="0"/>
              <a:t>In the </a:t>
            </a:r>
            <a:r>
              <a:rPr lang="en-US" sz="2800" b="1" dirty="0" err="1" smtClean="0"/>
              <a:t>glycerophosphate</a:t>
            </a:r>
            <a:r>
              <a:rPr lang="en-US" sz="2800" b="1" dirty="0" smtClean="0"/>
              <a:t> shuttle </a:t>
            </a:r>
            <a:r>
              <a:rPr lang="en-US" sz="2800" dirty="0" smtClean="0"/>
              <a:t>two electrons are transferred from NADH to </a:t>
            </a:r>
            <a:r>
              <a:rPr lang="en-US" sz="2800" i="1" dirty="0" err="1" smtClean="0"/>
              <a:t>flavoprotein</a:t>
            </a:r>
            <a:r>
              <a:rPr lang="en-US" sz="2800" i="1" dirty="0" smtClean="0"/>
              <a:t> </a:t>
            </a:r>
            <a:r>
              <a:rPr lang="en-US" sz="2800" i="1" dirty="0" err="1" smtClean="0"/>
              <a:t>dehydrogenase</a:t>
            </a:r>
            <a:r>
              <a:rPr lang="en-US" sz="2800" i="1" dirty="0" smtClean="0"/>
              <a:t> </a:t>
            </a:r>
            <a:r>
              <a:rPr lang="en-US" sz="2800" dirty="0" smtClean="0"/>
              <a:t>within the inner mitochondrial membrane. </a:t>
            </a:r>
          </a:p>
          <a:p>
            <a:endParaRPr lang="en-US" sz="2000" dirty="0" smtClean="0"/>
          </a:p>
          <a:p>
            <a:r>
              <a:rPr lang="en-US" sz="2800" dirty="0" smtClean="0"/>
              <a:t>The </a:t>
            </a:r>
            <a:r>
              <a:rPr lang="en-US" sz="2800" dirty="0" err="1" smtClean="0"/>
              <a:t>glycerophosphate</a:t>
            </a:r>
            <a:r>
              <a:rPr lang="en-US" sz="2800" dirty="0" smtClean="0"/>
              <a:t> shuttle, therefore, results in the synthesis of 1.5 ATPs for each </a:t>
            </a:r>
            <a:r>
              <a:rPr lang="en-US" sz="2800" dirty="0" err="1" smtClean="0"/>
              <a:t>cytosolic</a:t>
            </a:r>
            <a:r>
              <a:rPr lang="en-US" sz="2800" dirty="0" smtClean="0"/>
              <a:t> NADH oxidized.</a:t>
            </a:r>
          </a:p>
        </p:txBody>
      </p:sp>
      <p:pic>
        <p:nvPicPr>
          <p:cNvPr id="36868" name="Picture 6"/>
          <p:cNvPicPr>
            <a:picLocks noGrp="1" noChangeAspect="1" noChangeArrowheads="1"/>
          </p:cNvPicPr>
          <p:nvPr>
            <p:ph sz="half" idx="2"/>
          </p:nvPr>
        </p:nvPicPr>
        <p:blipFill>
          <a:blip r:embed="rId2"/>
          <a:srcRect/>
          <a:stretch>
            <a:fillRect/>
          </a:stretch>
        </p:blipFill>
        <p:spPr>
          <a:xfrm>
            <a:off x="4876800" y="1066800"/>
            <a:ext cx="4267200" cy="5791200"/>
          </a:xfrm>
        </p:spPr>
      </p:pic>
    </p:spTree>
    <p:extLst>
      <p:ext uri="{BB962C8B-B14F-4D97-AF65-F5344CB8AC3E}">
        <p14:creationId xmlns:p14="http://schemas.microsoft.com/office/powerpoint/2010/main" val="5584480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457200"/>
            <a:ext cx="8229600" cy="76200"/>
          </a:xfrm>
        </p:spPr>
        <p:txBody>
          <a:bodyPr>
            <a:normAutofit fontScale="90000"/>
          </a:bodyPr>
          <a:lstStyle/>
          <a:p>
            <a:r>
              <a:rPr lang="en-US" dirty="0" smtClean="0"/>
              <a:t>.</a:t>
            </a:r>
          </a:p>
        </p:txBody>
      </p:sp>
      <p:sp>
        <p:nvSpPr>
          <p:cNvPr id="37891" name="Content Placeholder 2"/>
          <p:cNvSpPr>
            <a:spLocks noGrp="1"/>
          </p:cNvSpPr>
          <p:nvPr>
            <p:ph idx="1"/>
          </p:nvPr>
        </p:nvSpPr>
        <p:spPr>
          <a:xfrm>
            <a:off x="457200" y="609600"/>
            <a:ext cx="8229600" cy="5257800"/>
          </a:xfrm>
        </p:spPr>
        <p:txBody>
          <a:bodyPr/>
          <a:lstStyle/>
          <a:p>
            <a:endParaRPr lang="en-US" sz="2800" smtClean="0"/>
          </a:p>
          <a:p>
            <a:r>
              <a:rPr lang="en-US" sz="2800" smtClean="0"/>
              <a:t>Since the mitochondrial enzyme is linked to the respiratory chain via a flavoprotein rather than NAD, only 1.5 mol rather than 2.5 mol of ATP are formed per atom of oxygen consumed.</a:t>
            </a:r>
          </a:p>
          <a:p>
            <a:r>
              <a:rPr lang="en-US" sz="2800" smtClean="0"/>
              <a:t>Although this shuttle is present in some tissues</a:t>
            </a:r>
          </a:p>
          <a:p>
            <a:pPr>
              <a:buFont typeface="Wingdings" pitchFamily="2" charset="2"/>
              <a:buNone/>
            </a:pPr>
            <a:r>
              <a:rPr lang="en-US" sz="2800" smtClean="0"/>
              <a:t>	(eg, brain, white muscle), in others (eg, heart muscle) it is deficient. It is therefore believed that the </a:t>
            </a:r>
            <a:r>
              <a:rPr lang="en-US" sz="2800" b="1" smtClean="0"/>
              <a:t>malate shuttle system </a:t>
            </a:r>
            <a:r>
              <a:rPr lang="en-US" sz="2800" smtClean="0"/>
              <a:t>is of more universal</a:t>
            </a:r>
            <a:r>
              <a:rPr lang="en-US" sz="2800" b="1" smtClean="0"/>
              <a:t> </a:t>
            </a:r>
            <a:r>
              <a:rPr lang="en-US" sz="2800" smtClean="0"/>
              <a:t>utility.</a:t>
            </a:r>
          </a:p>
        </p:txBody>
      </p:sp>
    </p:spTree>
    <p:extLst>
      <p:ext uri="{BB962C8B-B14F-4D97-AF65-F5344CB8AC3E}">
        <p14:creationId xmlns:p14="http://schemas.microsoft.com/office/powerpoint/2010/main" val="3176712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Grp="1" noChangeAspect="1" noChangeArrowheads="1"/>
          </p:cNvPicPr>
          <p:nvPr>
            <p:ph idx="1"/>
          </p:nvPr>
        </p:nvPicPr>
        <p:blipFill>
          <a:blip r:embed="rId2"/>
          <a:srcRect/>
          <a:stretch>
            <a:fillRect/>
          </a:stretch>
        </p:blipFill>
        <p:spPr>
          <a:xfrm>
            <a:off x="0" y="533400"/>
            <a:ext cx="9144000" cy="6324600"/>
          </a:xfrm>
        </p:spPr>
      </p:pic>
      <p:sp>
        <p:nvSpPr>
          <p:cNvPr id="38915" name="Rectangle 7"/>
          <p:cNvSpPr>
            <a:spLocks noGrp="1" noChangeArrowheads="1"/>
          </p:cNvSpPr>
          <p:nvPr>
            <p:ph type="title"/>
          </p:nvPr>
        </p:nvSpPr>
        <p:spPr>
          <a:xfrm>
            <a:off x="152400" y="0"/>
            <a:ext cx="8839200" cy="609600"/>
          </a:xfrm>
        </p:spPr>
        <p:txBody>
          <a:bodyPr>
            <a:normAutofit fontScale="90000"/>
          </a:bodyPr>
          <a:lstStyle/>
          <a:p>
            <a:r>
              <a:rPr lang="en-US" sz="4000" b="1" dirty="0" err="1" smtClean="0"/>
              <a:t>Malate</a:t>
            </a:r>
            <a:r>
              <a:rPr lang="en-US" sz="4000" b="1" dirty="0" smtClean="0"/>
              <a:t> </a:t>
            </a:r>
            <a:r>
              <a:rPr lang="en-US" sz="4000" b="1" dirty="0" err="1" smtClean="0"/>
              <a:t>Aspartate</a:t>
            </a:r>
            <a:r>
              <a:rPr lang="en-US" sz="4000" b="1" dirty="0" smtClean="0"/>
              <a:t> Shuttle </a:t>
            </a:r>
          </a:p>
        </p:txBody>
      </p:sp>
      <p:sp>
        <p:nvSpPr>
          <p:cNvPr id="4" name="U-Turn Arrow 3"/>
          <p:cNvSpPr/>
          <p:nvPr/>
        </p:nvSpPr>
        <p:spPr>
          <a:xfrm>
            <a:off x="3886200" y="5715000"/>
            <a:ext cx="1981200" cy="990600"/>
          </a:xfrm>
          <a:prstGeom prst="uturnArrow">
            <a:avLst>
              <a:gd name="adj1" fmla="val 9845"/>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2518713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152400" y="0"/>
            <a:ext cx="8839200" cy="838200"/>
          </a:xfrm>
        </p:spPr>
        <p:txBody>
          <a:bodyPr/>
          <a:lstStyle/>
          <a:p>
            <a:r>
              <a:rPr lang="en-US" b="1" dirty="0" err="1" smtClean="0"/>
              <a:t>Malate-Aspartate</a:t>
            </a:r>
            <a:r>
              <a:rPr lang="en-US" b="1" dirty="0" smtClean="0"/>
              <a:t> Shuttle</a:t>
            </a:r>
          </a:p>
        </p:txBody>
      </p:sp>
      <p:sp>
        <p:nvSpPr>
          <p:cNvPr id="39939" name="Rectangle 5"/>
          <p:cNvSpPr>
            <a:spLocks noGrp="1" noChangeArrowheads="1"/>
          </p:cNvSpPr>
          <p:nvPr>
            <p:ph type="body" sz="half" idx="1"/>
          </p:nvPr>
        </p:nvSpPr>
        <p:spPr>
          <a:xfrm>
            <a:off x="0" y="1371600"/>
            <a:ext cx="4648200" cy="5181600"/>
          </a:xfrm>
        </p:spPr>
        <p:txBody>
          <a:bodyPr/>
          <a:lstStyle/>
          <a:p>
            <a:r>
              <a:rPr lang="en-US" sz="2800" b="1" dirty="0" err="1" smtClean="0"/>
              <a:t>Malate-aspartate</a:t>
            </a:r>
            <a:r>
              <a:rPr lang="en-US" sz="2800" b="1" dirty="0" smtClean="0"/>
              <a:t> shuttle </a:t>
            </a:r>
            <a:r>
              <a:rPr lang="en-US" sz="2800" dirty="0" smtClean="0"/>
              <a:t>produces NADH, rather than FADH</a:t>
            </a:r>
            <a:r>
              <a:rPr lang="en-US" sz="2800" baseline="-25000" dirty="0" smtClean="0"/>
              <a:t>2</a:t>
            </a:r>
            <a:r>
              <a:rPr lang="en-US" sz="2800" dirty="0" smtClean="0"/>
              <a:t> in the mitochondrial matrix and, therefore, yields 2.5 ATPs for each </a:t>
            </a:r>
            <a:r>
              <a:rPr lang="en-US" sz="2800" dirty="0" err="1" smtClean="0"/>
              <a:t>cytosolic</a:t>
            </a:r>
            <a:r>
              <a:rPr lang="en-US" sz="2800" dirty="0" smtClean="0"/>
              <a:t> NADH oxidized.</a:t>
            </a:r>
          </a:p>
        </p:txBody>
      </p:sp>
      <p:pic>
        <p:nvPicPr>
          <p:cNvPr id="39940" name="Picture 7"/>
          <p:cNvPicPr>
            <a:picLocks noGrp="1" noChangeAspect="1" noChangeArrowheads="1"/>
          </p:cNvPicPr>
          <p:nvPr>
            <p:ph sz="half" idx="2"/>
          </p:nvPr>
        </p:nvPicPr>
        <p:blipFill>
          <a:blip r:embed="rId2"/>
          <a:srcRect/>
          <a:stretch>
            <a:fillRect/>
          </a:stretch>
        </p:blipFill>
        <p:spPr>
          <a:xfrm>
            <a:off x="4800600" y="990600"/>
            <a:ext cx="4343400" cy="5867400"/>
          </a:xfrm>
        </p:spPr>
      </p:pic>
    </p:spTree>
    <p:extLst>
      <p:ext uri="{BB962C8B-B14F-4D97-AF65-F5344CB8AC3E}">
        <p14:creationId xmlns:p14="http://schemas.microsoft.com/office/powerpoint/2010/main" val="100648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76200"/>
            <a:ext cx="8686800" cy="762000"/>
          </a:xfrm>
        </p:spPr>
        <p:txBody>
          <a:bodyPr/>
          <a:lstStyle/>
          <a:p>
            <a:r>
              <a:rPr lang="en-US" b="1" dirty="0" err="1" smtClean="0"/>
              <a:t>Malate-aspartate</a:t>
            </a:r>
            <a:r>
              <a:rPr lang="en-US" b="1" dirty="0" smtClean="0"/>
              <a:t> shuttle</a:t>
            </a:r>
          </a:p>
        </p:txBody>
      </p:sp>
      <p:sp>
        <p:nvSpPr>
          <p:cNvPr id="40963" name="Rectangle 3"/>
          <p:cNvSpPr>
            <a:spLocks noGrp="1" noChangeArrowheads="1"/>
          </p:cNvSpPr>
          <p:nvPr>
            <p:ph type="body" idx="1"/>
          </p:nvPr>
        </p:nvSpPr>
        <p:spPr>
          <a:xfrm>
            <a:off x="228600" y="1524000"/>
            <a:ext cx="8610600" cy="5105400"/>
          </a:xfrm>
        </p:spPr>
        <p:txBody>
          <a:bodyPr/>
          <a:lstStyle/>
          <a:p>
            <a:pPr marL="457200" indent="-457200">
              <a:lnSpc>
                <a:spcPct val="90000"/>
              </a:lnSpc>
            </a:pPr>
            <a:r>
              <a:rPr lang="en-US" smtClean="0"/>
              <a:t>Malate-aspartate shuttle This shuttle for transporting reducing equivalents from cytosolic NADH into the mitochondrial matrix is used in liver, kidney, and heart.</a:t>
            </a:r>
          </a:p>
          <a:p>
            <a:pPr marL="457200" indent="-457200">
              <a:lnSpc>
                <a:spcPct val="90000"/>
              </a:lnSpc>
            </a:pPr>
            <a:endParaRPr lang="en-US" sz="2000" smtClean="0"/>
          </a:p>
          <a:p>
            <a:pPr marL="457200" indent="-457200">
              <a:lnSpc>
                <a:spcPct val="90000"/>
              </a:lnSpc>
            </a:pPr>
            <a:r>
              <a:rPr lang="en-US" smtClean="0"/>
              <a:t>NADH in the cytosol (intermembrane space) passes two reducing equivalents to oxaloacetate, producing malate.</a:t>
            </a:r>
          </a:p>
          <a:p>
            <a:pPr marL="457200" indent="-457200">
              <a:lnSpc>
                <a:spcPct val="90000"/>
              </a:lnSpc>
              <a:buFont typeface="Wingdings" pitchFamily="2" charset="2"/>
              <a:buAutoNum type="arabicPeriod"/>
            </a:pPr>
            <a:endParaRPr lang="en-US" sz="2000" smtClean="0"/>
          </a:p>
          <a:p>
            <a:pPr marL="457200" indent="-457200">
              <a:lnSpc>
                <a:spcPct val="90000"/>
              </a:lnSpc>
            </a:pPr>
            <a:r>
              <a:rPr lang="en-US" smtClean="0"/>
              <a:t>Malate crosses the inner membrane via the malate-</a:t>
            </a:r>
            <a:r>
              <a:rPr lang="el-GR" smtClean="0"/>
              <a:t>α</a:t>
            </a:r>
            <a:r>
              <a:rPr lang="en-US" smtClean="0"/>
              <a:t>-ketoglutarate transporter</a:t>
            </a:r>
          </a:p>
        </p:txBody>
      </p:sp>
    </p:spTree>
    <p:extLst>
      <p:ext uri="{BB962C8B-B14F-4D97-AF65-F5344CB8AC3E}">
        <p14:creationId xmlns:p14="http://schemas.microsoft.com/office/powerpoint/2010/main" val="2778992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152400" y="533400"/>
            <a:ext cx="8763000" cy="6019800"/>
          </a:xfrm>
        </p:spPr>
        <p:txBody>
          <a:bodyPr/>
          <a:lstStyle/>
          <a:p>
            <a:pPr marL="609600" indent="-609600">
              <a:lnSpc>
                <a:spcPct val="90000"/>
              </a:lnSpc>
            </a:pPr>
            <a:r>
              <a:rPr lang="en-US" sz="2800" smtClean="0"/>
              <a:t>In the matrix, malate passes two reducing equivalents to NAD*, and the resulting NADH is oxidized by the respiratory chain; the oxaloacetate formed from malate cannot pass directly into the cytosol.</a:t>
            </a:r>
          </a:p>
          <a:p>
            <a:pPr marL="609600" indent="-609600">
              <a:lnSpc>
                <a:spcPct val="90000"/>
              </a:lnSpc>
            </a:pPr>
            <a:endParaRPr lang="en-US" sz="1800" smtClean="0"/>
          </a:p>
          <a:p>
            <a:pPr marL="609600" indent="-609600">
              <a:lnSpc>
                <a:spcPct val="90000"/>
              </a:lnSpc>
            </a:pPr>
            <a:r>
              <a:rPr lang="en-US" sz="2800" smtClean="0"/>
              <a:t>Oxaloacetate is first transaminated to aspartate and </a:t>
            </a:r>
          </a:p>
          <a:p>
            <a:pPr marL="609600" indent="-609600">
              <a:lnSpc>
                <a:spcPct val="90000"/>
              </a:lnSpc>
            </a:pPr>
            <a:endParaRPr lang="en-US" sz="1800" smtClean="0"/>
          </a:p>
          <a:p>
            <a:pPr marL="609600" indent="-609600">
              <a:lnSpc>
                <a:spcPct val="90000"/>
              </a:lnSpc>
            </a:pPr>
            <a:r>
              <a:rPr lang="en-US" sz="2800" smtClean="0"/>
              <a:t>Aspartate can leave via the glutamate- aspartate transporter </a:t>
            </a:r>
          </a:p>
          <a:p>
            <a:pPr marL="609600" indent="-609600">
              <a:lnSpc>
                <a:spcPct val="90000"/>
              </a:lnSpc>
            </a:pPr>
            <a:endParaRPr lang="en-US" sz="2000" smtClean="0"/>
          </a:p>
          <a:p>
            <a:pPr marL="609600" indent="-609600">
              <a:lnSpc>
                <a:spcPct val="90000"/>
              </a:lnSpc>
            </a:pPr>
            <a:r>
              <a:rPr lang="en-US" sz="2800" smtClean="0"/>
              <a:t>Oxaloacetate is regenerated in the cytosol , completing the cycle.</a:t>
            </a:r>
          </a:p>
          <a:p>
            <a:pPr marL="609600" indent="-609600">
              <a:lnSpc>
                <a:spcPct val="90000"/>
              </a:lnSpc>
            </a:pPr>
            <a:endParaRPr lang="en-US" sz="2800" smtClean="0"/>
          </a:p>
        </p:txBody>
      </p:sp>
    </p:spTree>
    <p:extLst>
      <p:ext uri="{BB962C8B-B14F-4D97-AF65-F5344CB8AC3E}">
        <p14:creationId xmlns:p14="http://schemas.microsoft.com/office/powerpoint/2010/main" val="3412572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O:\Dr. Naim\12.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5342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body" sz="half" idx="1"/>
          </p:nvPr>
        </p:nvSpPr>
        <p:spPr>
          <a:xfrm>
            <a:off x="152400" y="533400"/>
            <a:ext cx="4572000" cy="5943600"/>
          </a:xfrm>
        </p:spPr>
        <p:txBody>
          <a:bodyPr/>
          <a:lstStyle/>
          <a:p>
            <a:r>
              <a:rPr lang="en-US" sz="2800" smtClean="0"/>
              <a:t>For example, the oxidation of NADH to NAD</a:t>
            </a:r>
            <a:r>
              <a:rPr lang="en-US" sz="2800" baseline="30000" smtClean="0"/>
              <a:t>+</a:t>
            </a:r>
            <a:r>
              <a:rPr lang="en-US" sz="2800" smtClean="0"/>
              <a:t> accompanied by the reduction of FMN to FMNH</a:t>
            </a:r>
            <a:r>
              <a:rPr lang="en-US" sz="2800" baseline="-25000" smtClean="0"/>
              <a:t>2.</a:t>
            </a:r>
            <a:r>
              <a:rPr lang="en-US" sz="2800" smtClean="0"/>
              <a:t> </a:t>
            </a:r>
          </a:p>
          <a:p>
            <a:endParaRPr lang="en-US" sz="2400" smtClean="0"/>
          </a:p>
          <a:p>
            <a:r>
              <a:rPr lang="en-US" sz="2800" smtClean="0"/>
              <a:t>Such oxidation-reduction reactions can be written as the sum of two half-reactions: an isolated oxidation reaction and a separate reduction reaction.</a:t>
            </a:r>
          </a:p>
        </p:txBody>
      </p:sp>
      <p:pic>
        <p:nvPicPr>
          <p:cNvPr id="10243" name="Picture 7"/>
          <p:cNvPicPr>
            <a:picLocks noGrp="1" noChangeAspect="1" noChangeArrowheads="1"/>
          </p:cNvPicPr>
          <p:nvPr>
            <p:ph sz="half" idx="2"/>
          </p:nvPr>
        </p:nvPicPr>
        <p:blipFill>
          <a:blip r:embed="rId2"/>
          <a:srcRect/>
          <a:stretch>
            <a:fillRect/>
          </a:stretch>
        </p:blipFill>
        <p:spPr>
          <a:xfrm>
            <a:off x="4724400" y="381000"/>
            <a:ext cx="4419600" cy="6477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0" y="0"/>
            <a:ext cx="9144000" cy="6858000"/>
          </a:xfrm>
        </p:spPr>
        <p:txBody>
          <a:bodyPr>
            <a:noAutofit/>
          </a:bodyPr>
          <a:lstStyle/>
          <a:p>
            <a:pPr>
              <a:lnSpc>
                <a:spcPct val="90000"/>
              </a:lnSpc>
            </a:pPr>
            <a:r>
              <a:rPr lang="en-US" sz="2800" dirty="0" smtClean="0"/>
              <a:t>By convention, the </a:t>
            </a:r>
            <a:r>
              <a:rPr lang="en-US" sz="2800" dirty="0" err="1" smtClean="0"/>
              <a:t>redox</a:t>
            </a:r>
            <a:r>
              <a:rPr lang="en-US" sz="2800" dirty="0" smtClean="0"/>
              <a:t> potential of hydrogen electrode is zero. (0.0 volts at pH 0.0) </a:t>
            </a:r>
            <a:r>
              <a:rPr lang="en-US" sz="2800" b="1" dirty="0" smtClean="0"/>
              <a:t>BUT, in biologic systems, </a:t>
            </a:r>
            <a:r>
              <a:rPr lang="en-US" sz="2800" dirty="0" smtClean="0"/>
              <a:t>the </a:t>
            </a:r>
            <a:r>
              <a:rPr lang="en-US" sz="2800" dirty="0" err="1" smtClean="0"/>
              <a:t>redox</a:t>
            </a:r>
            <a:r>
              <a:rPr lang="en-US" sz="2800" dirty="0" smtClean="0"/>
              <a:t> potential (E′0)is normally expressed at pH 7.0, at which pH the electrode potential of the hydrogen electrode is −0.42 volts.</a:t>
            </a:r>
            <a:endParaRPr lang="en-US" sz="2800" b="1" dirty="0" smtClean="0"/>
          </a:p>
          <a:p>
            <a:pPr>
              <a:lnSpc>
                <a:spcPct val="90000"/>
              </a:lnSpc>
            </a:pPr>
            <a:endParaRPr lang="en-US" sz="2800" dirty="0" smtClean="0"/>
          </a:p>
          <a:p>
            <a:pPr>
              <a:lnSpc>
                <a:spcPct val="90000"/>
              </a:lnSpc>
            </a:pPr>
            <a:r>
              <a:rPr lang="en-US" sz="2800" dirty="0" smtClean="0"/>
              <a:t>NAD</a:t>
            </a:r>
            <a:r>
              <a:rPr lang="en-US" sz="2800" baseline="30000" dirty="0" smtClean="0"/>
              <a:t>+</a:t>
            </a:r>
            <a:r>
              <a:rPr lang="en-US" sz="2800" dirty="0" smtClean="0"/>
              <a:t> and NADH form a </a:t>
            </a:r>
            <a:r>
              <a:rPr lang="en-US" sz="2800" dirty="0" err="1" smtClean="0"/>
              <a:t>redox</a:t>
            </a:r>
            <a:r>
              <a:rPr lang="en-US" sz="2800" dirty="0" smtClean="0"/>
              <a:t> pair, as do FMN and FMNH</a:t>
            </a:r>
            <a:r>
              <a:rPr lang="en-US" sz="2800" baseline="-25000" dirty="0" smtClean="0"/>
              <a:t>2</a:t>
            </a:r>
            <a:r>
              <a:rPr lang="en-US" sz="2800" dirty="0" smtClean="0"/>
              <a:t>. </a:t>
            </a:r>
          </a:p>
          <a:p>
            <a:pPr>
              <a:lnSpc>
                <a:spcPct val="90000"/>
              </a:lnSpc>
            </a:pPr>
            <a:endParaRPr lang="en-US" sz="2800" dirty="0" smtClean="0"/>
          </a:p>
          <a:p>
            <a:pPr>
              <a:lnSpc>
                <a:spcPct val="90000"/>
              </a:lnSpc>
            </a:pPr>
            <a:r>
              <a:rPr lang="en-US" sz="2800" dirty="0" err="1" smtClean="0"/>
              <a:t>Redox</a:t>
            </a:r>
            <a:r>
              <a:rPr lang="en-US" sz="2800" dirty="0" smtClean="0"/>
              <a:t> pairs differ in their tendency to lose electrons. </a:t>
            </a:r>
          </a:p>
          <a:p>
            <a:pPr>
              <a:lnSpc>
                <a:spcPct val="90000"/>
              </a:lnSpc>
            </a:pPr>
            <a:endParaRPr lang="en-US" sz="2800" dirty="0" smtClean="0"/>
          </a:p>
          <a:p>
            <a:pPr>
              <a:lnSpc>
                <a:spcPct val="90000"/>
              </a:lnSpc>
            </a:pPr>
            <a:r>
              <a:rPr lang="en-US" sz="2800" dirty="0" smtClean="0"/>
              <a:t>The relative tendency of </a:t>
            </a:r>
            <a:r>
              <a:rPr lang="en-US" sz="2800" dirty="0" err="1" smtClean="0"/>
              <a:t>reductants</a:t>
            </a:r>
            <a:r>
              <a:rPr lang="en-US" sz="2800" dirty="0" smtClean="0"/>
              <a:t>  to donate electrons as compared to hydrogen is termed as the </a:t>
            </a:r>
            <a:r>
              <a:rPr lang="en-US" sz="2800" b="1" dirty="0" err="1" smtClean="0"/>
              <a:t>redox</a:t>
            </a:r>
            <a:r>
              <a:rPr lang="en-US" sz="2800" b="1" dirty="0" smtClean="0"/>
              <a:t> potential</a:t>
            </a:r>
            <a:r>
              <a:rPr lang="en-US" sz="2800" dirty="0" smtClean="0"/>
              <a:t> (</a:t>
            </a:r>
            <a:r>
              <a:rPr lang="en-US" sz="2800" dirty="0" err="1" smtClean="0"/>
              <a:t>E</a:t>
            </a:r>
            <a:r>
              <a:rPr lang="en-US" sz="2800" baseline="-25000" dirty="0" err="1" smtClean="0"/>
              <a:t>o</a:t>
            </a:r>
            <a:r>
              <a:rPr lang="en-US" sz="2800" dirty="0" smtClean="0"/>
              <a:t>).</a:t>
            </a:r>
          </a:p>
          <a:p>
            <a:pPr>
              <a:lnSpc>
                <a:spcPct val="90000"/>
              </a:lnSpc>
            </a:pPr>
            <a:r>
              <a:rPr lang="en-US" sz="2800" dirty="0" smtClean="0"/>
              <a:t>This tendency is a characteristic of a particular </a:t>
            </a:r>
            <a:r>
              <a:rPr lang="en-US" sz="2800" dirty="0" err="1" smtClean="0"/>
              <a:t>redox</a:t>
            </a:r>
            <a:r>
              <a:rPr lang="en-US" sz="2800" dirty="0" smtClean="0"/>
              <a:t> pair, and can be quantitatively specified by a constant, </a:t>
            </a:r>
            <a:r>
              <a:rPr lang="en-US" sz="2800" dirty="0" err="1" smtClean="0"/>
              <a:t>E</a:t>
            </a:r>
            <a:r>
              <a:rPr lang="en-US" sz="2800" baseline="-25000" dirty="0" err="1" smtClean="0"/>
              <a:t>o</a:t>
            </a:r>
            <a:r>
              <a:rPr lang="en-US" sz="2800" dirty="0" smtClean="0"/>
              <a:t> </a:t>
            </a:r>
            <a:r>
              <a:rPr lang="en-US" sz="2800" b="1" dirty="0" smtClean="0"/>
              <a:t>(</a:t>
            </a:r>
            <a:r>
              <a:rPr lang="en-US" sz="2800" dirty="0" smtClean="0"/>
              <a:t>the </a:t>
            </a:r>
            <a:r>
              <a:rPr lang="en-US" sz="2800" b="1" dirty="0" smtClean="0"/>
              <a:t>standard reduction potential), </a:t>
            </a:r>
            <a:r>
              <a:rPr lang="en-US" sz="2800" dirty="0" smtClean="0"/>
              <a:t>with units in volts.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76200"/>
            <a:ext cx="8686800" cy="914400"/>
          </a:xfrm>
        </p:spPr>
        <p:txBody>
          <a:bodyPr/>
          <a:lstStyle/>
          <a:p>
            <a:r>
              <a:rPr lang="en-US" b="1" dirty="0" smtClean="0"/>
              <a:t>Standard reduction potential </a:t>
            </a:r>
            <a:r>
              <a:rPr lang="en-US" dirty="0" err="1" smtClean="0"/>
              <a:t>E</a:t>
            </a:r>
            <a:r>
              <a:rPr lang="en-US" baseline="-25000" dirty="0" err="1" smtClean="0"/>
              <a:t>o</a:t>
            </a:r>
            <a:endParaRPr lang="en-US" baseline="-25000" dirty="0" smtClean="0"/>
          </a:p>
        </p:txBody>
      </p:sp>
      <p:sp>
        <p:nvSpPr>
          <p:cNvPr id="12291" name="Rectangle 3"/>
          <p:cNvSpPr>
            <a:spLocks noGrp="1" noChangeArrowheads="1"/>
          </p:cNvSpPr>
          <p:nvPr>
            <p:ph type="body" idx="1"/>
          </p:nvPr>
        </p:nvSpPr>
        <p:spPr>
          <a:xfrm>
            <a:off x="228600" y="1524000"/>
            <a:ext cx="8763000" cy="5029200"/>
          </a:xfrm>
        </p:spPr>
        <p:txBody>
          <a:bodyPr/>
          <a:lstStyle/>
          <a:p>
            <a:pPr>
              <a:lnSpc>
                <a:spcPct val="90000"/>
              </a:lnSpc>
            </a:pPr>
            <a:r>
              <a:rPr lang="en-US" sz="2400" smtClean="0"/>
              <a:t>The standard reduction potentials of various redox pairs can be listed to range from the most negative E</a:t>
            </a:r>
            <a:r>
              <a:rPr lang="en-US" sz="2400" baseline="-25000" smtClean="0"/>
              <a:t>o</a:t>
            </a:r>
            <a:r>
              <a:rPr lang="en-US" sz="2400" smtClean="0"/>
              <a:t> to the most positive. </a:t>
            </a:r>
          </a:p>
          <a:p>
            <a:pPr>
              <a:lnSpc>
                <a:spcPct val="90000"/>
              </a:lnSpc>
            </a:pPr>
            <a:endParaRPr lang="en-US" sz="2000" smtClean="0"/>
          </a:p>
          <a:p>
            <a:pPr>
              <a:lnSpc>
                <a:spcPct val="90000"/>
              </a:lnSpc>
            </a:pPr>
            <a:r>
              <a:rPr lang="en-US" sz="2400" smtClean="0"/>
              <a:t>The more negative the standard reduction potential of a redox pair, the greater the tendency of the reductant member of that pair to lose electrons. </a:t>
            </a:r>
          </a:p>
          <a:p>
            <a:pPr>
              <a:lnSpc>
                <a:spcPct val="90000"/>
              </a:lnSpc>
            </a:pPr>
            <a:endParaRPr lang="en-US" sz="2000" smtClean="0"/>
          </a:p>
          <a:p>
            <a:pPr>
              <a:lnSpc>
                <a:spcPct val="90000"/>
              </a:lnSpc>
            </a:pPr>
            <a:r>
              <a:rPr lang="en-US" sz="2400" smtClean="0"/>
              <a:t>The more positive the E</a:t>
            </a:r>
            <a:r>
              <a:rPr lang="en-US" sz="2400" baseline="-25000" smtClean="0"/>
              <a:t>o</a:t>
            </a:r>
            <a:r>
              <a:rPr lang="en-US" sz="2400" smtClean="0"/>
              <a:t> the greater the tendency of the oxidant member of that pair to accept electrons. </a:t>
            </a:r>
          </a:p>
          <a:p>
            <a:pPr>
              <a:lnSpc>
                <a:spcPct val="90000"/>
              </a:lnSpc>
            </a:pPr>
            <a:endParaRPr lang="en-US" sz="2000" smtClean="0"/>
          </a:p>
          <a:p>
            <a:pPr>
              <a:lnSpc>
                <a:spcPct val="90000"/>
              </a:lnSpc>
            </a:pPr>
            <a:r>
              <a:rPr lang="en-US" sz="2400" smtClean="0"/>
              <a:t>Therefore, electrons flow from the pair with the more negative E</a:t>
            </a:r>
            <a:r>
              <a:rPr lang="en-US" sz="2400" baseline="-25000" smtClean="0"/>
              <a:t>o</a:t>
            </a:r>
            <a:r>
              <a:rPr lang="en-US" sz="2400" smtClean="0"/>
              <a:t> to that with the more positive E</a:t>
            </a:r>
            <a:r>
              <a:rPr lang="en-US" sz="2400" baseline="-25000" smtClean="0"/>
              <a:t>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body" sz="half" idx="1"/>
          </p:nvPr>
        </p:nvSpPr>
        <p:spPr>
          <a:xfrm>
            <a:off x="228600" y="685800"/>
            <a:ext cx="4267200" cy="6019800"/>
          </a:xfrm>
        </p:spPr>
        <p:txBody>
          <a:bodyPr/>
          <a:lstStyle/>
          <a:p>
            <a:r>
              <a:rPr lang="en-US" sz="2800" smtClean="0"/>
              <a:t>The E</a:t>
            </a:r>
            <a:r>
              <a:rPr lang="en-US" sz="2800" baseline="-25000" smtClean="0"/>
              <a:t>o</a:t>
            </a:r>
            <a:r>
              <a:rPr lang="en-US" sz="2800" smtClean="0"/>
              <a:t> values for some members of the electron transport chain are shown in Figure.</a:t>
            </a:r>
          </a:p>
          <a:p>
            <a:endParaRPr lang="en-US" sz="2800" smtClean="0"/>
          </a:p>
        </p:txBody>
      </p:sp>
      <p:pic>
        <p:nvPicPr>
          <p:cNvPr id="13315" name="Picture 7"/>
          <p:cNvPicPr>
            <a:picLocks noGrp="1" noChangeAspect="1" noChangeArrowheads="1"/>
          </p:cNvPicPr>
          <p:nvPr>
            <p:ph sz="half" idx="2"/>
          </p:nvPr>
        </p:nvPicPr>
        <p:blipFill>
          <a:blip r:embed="rId2"/>
          <a:srcRect/>
          <a:stretch>
            <a:fillRect/>
          </a:stretch>
        </p:blipFill>
        <p:spPr>
          <a:xfrm>
            <a:off x="4800600" y="228600"/>
            <a:ext cx="4343400" cy="66294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228600"/>
          </a:xfrm>
        </p:spPr>
        <p:txBody>
          <a:bodyPr>
            <a:normAutofit fontScale="90000"/>
          </a:bodyPr>
          <a:lstStyle/>
          <a:p>
            <a:r>
              <a:rPr lang="en-US" dirty="0" smtClean="0"/>
              <a:t>.</a:t>
            </a:r>
          </a:p>
        </p:txBody>
      </p:sp>
      <p:sp>
        <p:nvSpPr>
          <p:cNvPr id="14339" name="Content Placeholder 2"/>
          <p:cNvSpPr>
            <a:spLocks noGrp="1"/>
          </p:cNvSpPr>
          <p:nvPr>
            <p:ph idx="1"/>
          </p:nvPr>
        </p:nvSpPr>
        <p:spPr>
          <a:xfrm>
            <a:off x="457200" y="381000"/>
            <a:ext cx="8229600" cy="6477000"/>
          </a:xfrm>
        </p:spPr>
        <p:txBody>
          <a:bodyPr/>
          <a:lstStyle/>
          <a:p>
            <a:pPr>
              <a:buFont typeface="Wingdings" pitchFamily="2" charset="2"/>
              <a:buNone/>
            </a:pPr>
            <a:r>
              <a:rPr lang="en-US" b="1" i="1" dirty="0" smtClean="0"/>
              <a:t>   </a:t>
            </a:r>
            <a:r>
              <a:rPr lang="en-US" sz="2400" b="1" dirty="0" smtClean="0"/>
              <a:t>Some </a:t>
            </a:r>
            <a:r>
              <a:rPr lang="en-US" sz="2400" b="1" dirty="0" err="1" smtClean="0"/>
              <a:t>redox</a:t>
            </a:r>
            <a:r>
              <a:rPr lang="en-US" sz="2400" b="1" dirty="0" smtClean="0"/>
              <a:t> potentials of special </a:t>
            </a:r>
            <a:r>
              <a:rPr lang="sv-SE" sz="2400" b="1" dirty="0" smtClean="0"/>
              <a:t>interest in mammalian oxidation systems.</a:t>
            </a:r>
          </a:p>
          <a:p>
            <a:pPr>
              <a:buFont typeface="Wingdings" pitchFamily="2" charset="2"/>
              <a:buNone/>
            </a:pPr>
            <a:r>
              <a:rPr lang="en-US" b="1" dirty="0" smtClean="0"/>
              <a:t>   </a:t>
            </a:r>
            <a:r>
              <a:rPr lang="en-US" sz="2400" b="1" dirty="0" smtClean="0"/>
              <a:t>System                                            E</a:t>
            </a:r>
            <a:r>
              <a:rPr lang="en-US" sz="1600" b="1" dirty="0" smtClean="0"/>
              <a:t>0</a:t>
            </a:r>
            <a:r>
              <a:rPr lang="en-US" sz="2400" b="1" dirty="0" smtClean="0"/>
              <a:t> Volts</a:t>
            </a:r>
          </a:p>
          <a:p>
            <a:r>
              <a:rPr lang="en-US" sz="2000" dirty="0" smtClean="0"/>
              <a:t>H+/H2					 −0.42</a:t>
            </a:r>
          </a:p>
          <a:p>
            <a:r>
              <a:rPr lang="en-US" sz="2000" dirty="0" smtClean="0"/>
              <a:t>NAD+/NADH					 −0.32</a:t>
            </a:r>
          </a:p>
          <a:p>
            <a:r>
              <a:rPr lang="en-US" sz="2000" dirty="0" err="1" smtClean="0"/>
              <a:t>Lipoate</a:t>
            </a:r>
            <a:r>
              <a:rPr lang="en-US" sz="2000" dirty="0" smtClean="0"/>
              <a:t>; ox/red				 −0.29</a:t>
            </a:r>
          </a:p>
          <a:p>
            <a:r>
              <a:rPr lang="en-US" sz="2000" dirty="0" err="1" smtClean="0"/>
              <a:t>Acetoacetate</a:t>
            </a:r>
            <a:r>
              <a:rPr lang="en-US" sz="2000" dirty="0" smtClean="0"/>
              <a:t>/3-hydroxybutyrate		 −0.27</a:t>
            </a:r>
          </a:p>
          <a:p>
            <a:r>
              <a:rPr lang="en-US" sz="2000" dirty="0" err="1" smtClean="0"/>
              <a:t>Pyruvate</a:t>
            </a:r>
            <a:r>
              <a:rPr lang="en-US" sz="2000" dirty="0" smtClean="0"/>
              <a:t>/lactate				 −0.19</a:t>
            </a:r>
          </a:p>
          <a:p>
            <a:r>
              <a:rPr lang="en-US" sz="2000" dirty="0" err="1" smtClean="0"/>
              <a:t>Oxaloacetate</a:t>
            </a:r>
            <a:r>
              <a:rPr lang="en-US" sz="2000" dirty="0" smtClean="0"/>
              <a:t>/</a:t>
            </a:r>
            <a:r>
              <a:rPr lang="en-US" sz="2000" dirty="0" err="1" smtClean="0"/>
              <a:t>malate</a:t>
            </a:r>
            <a:r>
              <a:rPr lang="en-US" sz="2000" dirty="0" smtClean="0"/>
              <a:t>				 −0.17</a:t>
            </a:r>
          </a:p>
          <a:p>
            <a:r>
              <a:rPr lang="en-US" sz="2000" dirty="0" err="1" smtClean="0"/>
              <a:t>Fumarate</a:t>
            </a:r>
            <a:r>
              <a:rPr lang="en-US" sz="2000" dirty="0" smtClean="0"/>
              <a:t>/</a:t>
            </a:r>
            <a:r>
              <a:rPr lang="en-US" sz="2000" dirty="0" err="1" smtClean="0"/>
              <a:t>succinate</a:t>
            </a:r>
            <a:r>
              <a:rPr lang="en-US" sz="2000" dirty="0" smtClean="0"/>
              <a:t>				 +0.03</a:t>
            </a:r>
          </a:p>
          <a:p>
            <a:r>
              <a:rPr lang="en-US" sz="2000" dirty="0" err="1" smtClean="0"/>
              <a:t>Cytochrome</a:t>
            </a:r>
            <a:r>
              <a:rPr lang="en-US" sz="2000" dirty="0" smtClean="0"/>
              <a:t> </a:t>
            </a:r>
            <a:r>
              <a:rPr lang="en-US" sz="2000" i="1" dirty="0" smtClean="0"/>
              <a:t>b; Fe3+/Fe2+ 			+0.08</a:t>
            </a:r>
          </a:p>
          <a:p>
            <a:r>
              <a:rPr lang="en-US" sz="2000" dirty="0" err="1" smtClean="0"/>
              <a:t>Ubiquinone</a:t>
            </a:r>
            <a:r>
              <a:rPr lang="en-US" sz="2000" dirty="0" smtClean="0"/>
              <a:t>; ox/red 				+0.10</a:t>
            </a:r>
          </a:p>
          <a:p>
            <a:r>
              <a:rPr lang="en-US" sz="2000" dirty="0" err="1" smtClean="0"/>
              <a:t>Cytochrome</a:t>
            </a:r>
            <a:r>
              <a:rPr lang="en-US" sz="2000" dirty="0" smtClean="0"/>
              <a:t> </a:t>
            </a:r>
            <a:r>
              <a:rPr lang="en-US" sz="2000" i="1" dirty="0" smtClean="0"/>
              <a:t>c1; Fe3+/Fe2+ 			+0.22</a:t>
            </a:r>
          </a:p>
          <a:p>
            <a:r>
              <a:rPr lang="en-US" sz="2000" dirty="0" err="1" smtClean="0"/>
              <a:t>Cytochrome</a:t>
            </a:r>
            <a:r>
              <a:rPr lang="en-US" sz="2000" dirty="0" smtClean="0"/>
              <a:t> </a:t>
            </a:r>
            <a:r>
              <a:rPr lang="en-US" sz="2000" i="1" dirty="0" smtClean="0"/>
              <a:t>a; Fe3+/Fe2+			 +0.29</a:t>
            </a:r>
          </a:p>
          <a:p>
            <a:r>
              <a:rPr lang="en-US" sz="2000" dirty="0" smtClean="0"/>
              <a:t>Oxygen/water				                +0.82</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2251</Words>
  <Application>Microsoft Office PowerPoint</Application>
  <PresentationFormat>On-screen Show (4:3)</PresentationFormat>
  <Paragraphs>247</Paragraphs>
  <Slides>48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4" baseType="lpstr">
      <vt:lpstr>Arial</vt:lpstr>
      <vt:lpstr>Calibri</vt:lpstr>
      <vt:lpstr>Wingdings</vt:lpstr>
      <vt:lpstr>Wingdings 2</vt:lpstr>
      <vt:lpstr>Office Theme</vt:lpstr>
      <vt:lpstr>Bitmap Image</vt:lpstr>
      <vt:lpstr>BIOLOGICAL OXIDATION-PART 3- REDOX POTENTIAL</vt:lpstr>
      <vt:lpstr>Redox pairs</vt:lpstr>
      <vt:lpstr>Oxidation Reduction reactions</vt:lpstr>
      <vt:lpstr>.</vt:lpstr>
      <vt:lpstr>PowerPoint Presentation</vt:lpstr>
      <vt:lpstr>PowerPoint Presentation</vt:lpstr>
      <vt:lpstr>Standard reduction potential Eo</vt:lpstr>
      <vt:lpstr>PowerPoint Presentation</vt:lpstr>
      <vt:lpstr>.</vt:lpstr>
      <vt:lpstr>.</vt:lpstr>
      <vt:lpstr>ΔG° is related to ΔEo</vt:lpstr>
      <vt:lpstr>PowerPoint Presentation</vt:lpstr>
      <vt:lpstr>ΔG° of ATP</vt:lpstr>
      <vt:lpstr>PowerPoint Presentation</vt:lpstr>
      <vt:lpstr>Transfer of electrons </vt:lpstr>
      <vt:lpstr>.</vt:lpstr>
      <vt:lpstr>.</vt:lpstr>
      <vt:lpstr>Release of free energy during electron transport</vt:lpstr>
      <vt:lpstr>Structure of the mitochondrion</vt:lpstr>
      <vt:lpstr> </vt:lpstr>
      <vt:lpstr>Electron flow from Substrates to Oxygen is the source of ATP energy</vt:lpstr>
      <vt:lpstr>Biochemical anatomy of mitochondria </vt:lpstr>
      <vt:lpstr>Inner membrane </vt:lpstr>
      <vt:lpstr>Membrane transport systems</vt:lpstr>
      <vt:lpstr>Outer membrane of the mitochondrion</vt:lpstr>
      <vt:lpstr>Inner mitochondrial membrane</vt:lpstr>
      <vt:lpstr>.</vt:lpstr>
      <vt:lpstr>Inner mitochondrial membrane</vt:lpstr>
      <vt:lpstr>`</vt:lpstr>
      <vt:lpstr>.</vt:lpstr>
      <vt:lpstr>PowerPoint Presentation</vt:lpstr>
      <vt:lpstr>.</vt:lpstr>
      <vt:lpstr>.</vt:lpstr>
      <vt:lpstr>Adenine nucleotide transporter</vt:lpstr>
      <vt:lpstr>.</vt:lpstr>
      <vt:lpstr>ATP-ADP transport</vt:lpstr>
      <vt:lpstr>Transport of Inorganic Phosphate</vt:lpstr>
      <vt:lpstr>.</vt:lpstr>
      <vt:lpstr>.</vt:lpstr>
      <vt:lpstr>Transport of reducing equivalents</vt:lpstr>
      <vt:lpstr>Glycerol-3 Phosphate shuttle</vt:lpstr>
      <vt:lpstr>Glycerophosphate shuttle</vt:lpstr>
      <vt:lpstr>.</vt:lpstr>
      <vt:lpstr>Malate Aspartate Shuttle </vt:lpstr>
      <vt:lpstr>Malate-Aspartate Shuttle</vt:lpstr>
      <vt:lpstr>Malate-aspartate shuttle</vt:lpstr>
      <vt:lpstr>PowerPoint Presentation</vt:lpstr>
      <vt:lpstr>PowerPoint Presentation</vt:lpstr>
    </vt:vector>
  </TitlesOfParts>
  <Company>SMDC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OXIDATION-PART 3- REDOX POTENTIAL</dc:title>
  <dc:creator>naim.ahmed</dc:creator>
  <cp:lastModifiedBy>Dr.Usman Shahnawaz</cp:lastModifiedBy>
  <cp:revision>7</cp:revision>
  <dcterms:created xsi:type="dcterms:W3CDTF">2012-05-04T04:12:09Z</dcterms:created>
  <dcterms:modified xsi:type="dcterms:W3CDTF">2020-05-05T16:19:17Z</dcterms:modified>
</cp:coreProperties>
</file>