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6" r:id="rId17"/>
    <p:sldId id="279" r:id="rId18"/>
    <p:sldId id="280" r:id="rId19"/>
    <p:sldId id="282" r:id="rId20"/>
    <p:sldId id="284" r:id="rId21"/>
  </p:sldIdLst>
  <p:sldSz cx="9144000" cy="9144000"/>
  <p:notesSz cx="9144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8588" y="478663"/>
            <a:ext cx="176682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619452"/>
            <a:ext cx="8074660" cy="3148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3200" y="2362200"/>
            <a:ext cx="33731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7330" algn="l"/>
              </a:tabLst>
            </a:pPr>
            <a:r>
              <a:rPr sz="48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Total	</a:t>
            </a:r>
            <a:r>
              <a:rPr sz="4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Station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47800" y="685800"/>
            <a:ext cx="5974715" cy="641201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algn="ctr">
              <a:lnSpc>
                <a:spcPts val="4700"/>
              </a:lnSpc>
              <a:spcBef>
                <a:spcPts val="300"/>
              </a:spcBef>
            </a:pPr>
            <a:r>
              <a:rPr lang="en-US" sz="4000" spc="-55" dirty="0" smtClean="0"/>
              <a:t>Lecture # 6 Part One</a:t>
            </a:r>
            <a:endParaRPr sz="40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5600" y="3962400"/>
            <a:ext cx="33528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017" y="478663"/>
            <a:ext cx="50622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Angle</a:t>
            </a:r>
            <a:r>
              <a:rPr spc="-100" dirty="0"/>
              <a:t> </a:t>
            </a:r>
            <a:r>
              <a:rPr spc="-5" dirty="0"/>
              <a:t>Measurements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8301990" cy="4825167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electronic </a:t>
            </a:r>
            <a:r>
              <a:rPr sz="3200" spc="-5" dirty="0">
                <a:latin typeface="Times New Roman"/>
                <a:cs typeface="Times New Roman"/>
              </a:rPr>
              <a:t>theodolite </a:t>
            </a:r>
            <a:r>
              <a:rPr sz="3200" dirty="0">
                <a:latin typeface="Times New Roman"/>
                <a:cs typeface="Times New Roman"/>
              </a:rPr>
              <a:t>part of </a:t>
            </a:r>
            <a:r>
              <a:rPr sz="3200" spc="-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station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 used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measuring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vertical</a:t>
            </a:r>
            <a:r>
              <a:rPr sz="3200" dirty="0">
                <a:latin typeface="Times New Roman"/>
                <a:cs typeface="Times New Roman"/>
              </a:rPr>
              <a:t> and</a:t>
            </a:r>
            <a:r>
              <a:rPr sz="3200" spc="80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horizontal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angle.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measurement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horizontal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convenient </a:t>
            </a:r>
            <a:r>
              <a:rPr sz="3200" spc="-5" dirty="0">
                <a:latin typeface="Times New Roman"/>
                <a:cs typeface="Times New Roman"/>
              </a:rPr>
              <a:t>direction </a:t>
            </a:r>
            <a:r>
              <a:rPr sz="3200" dirty="0">
                <a:latin typeface="Times New Roman"/>
                <a:cs typeface="Times New Roman"/>
              </a:rPr>
              <a:t>may be </a:t>
            </a:r>
            <a:r>
              <a:rPr sz="3200" spc="-5" dirty="0">
                <a:latin typeface="Times New Roman"/>
                <a:cs typeface="Times New Roman"/>
              </a:rPr>
              <a:t>taken </a:t>
            </a:r>
            <a:r>
              <a:rPr sz="3200" dirty="0">
                <a:latin typeface="Times New Roman"/>
                <a:cs typeface="Times New Roman"/>
              </a:rPr>
              <a:t>as reference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direction.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For </a:t>
            </a:r>
            <a:r>
              <a:rPr sz="3200" spc="-5" dirty="0">
                <a:latin typeface="Times New Roman"/>
                <a:cs typeface="Times New Roman"/>
              </a:rPr>
              <a:t>vertical </a:t>
            </a:r>
            <a:r>
              <a:rPr sz="3200" dirty="0">
                <a:latin typeface="Times New Roman"/>
                <a:cs typeface="Times New Roman"/>
              </a:rPr>
              <a:t>angle measurement vertical </a:t>
            </a:r>
            <a:r>
              <a:rPr sz="3200">
                <a:latin typeface="Times New Roman"/>
                <a:cs typeface="Times New Roman"/>
              </a:rPr>
              <a:t>upward </a:t>
            </a:r>
            <a:r>
              <a:rPr sz="3200" spc="5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direction</a:t>
            </a:r>
            <a:r>
              <a:rPr sz="3200" spc="-25" smtClean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taken as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reference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direction.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accuracy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angle measurement </a:t>
            </a:r>
            <a:r>
              <a:rPr sz="3200" spc="-5" dirty="0">
                <a:latin typeface="Times New Roman"/>
                <a:cs typeface="Times New Roman"/>
              </a:rPr>
              <a:t>varies from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</a:t>
            </a:r>
            <a:r>
              <a:rPr sz="3200" spc="-5" dirty="0">
                <a:latin typeface="Times New Roman"/>
                <a:cs typeface="Times New Roman"/>
              </a:rPr>
              <a:t> to </a:t>
            </a:r>
            <a:r>
              <a:rPr sz="3200" dirty="0">
                <a:latin typeface="Times New Roman"/>
                <a:cs typeface="Times New Roman"/>
              </a:rPr>
              <a:t>6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seconds.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457198"/>
            <a:ext cx="7543800" cy="76200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6426" y="478663"/>
            <a:ext cx="38500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Data</a:t>
            </a:r>
            <a:r>
              <a:rPr spc="-70" dirty="0"/>
              <a:t> </a:t>
            </a:r>
            <a:r>
              <a:rPr spc="-10" dirty="0"/>
              <a:t>Processing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4038"/>
            <a:ext cx="8225790" cy="46901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This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instrument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provided</a:t>
            </a:r>
            <a:r>
              <a:rPr sz="3000" dirty="0">
                <a:latin typeface="Times New Roman"/>
                <a:cs typeface="Times New Roman"/>
              </a:rPr>
              <a:t> with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>
                <a:latin typeface="Times New Roman"/>
                <a:cs typeface="Times New Roman"/>
              </a:rPr>
              <a:t>an</a:t>
            </a:r>
            <a:r>
              <a:rPr sz="3000" spc="5">
                <a:latin typeface="Times New Roman"/>
                <a:cs typeface="Times New Roman"/>
              </a:rPr>
              <a:t> </a:t>
            </a:r>
            <a:r>
              <a:rPr sz="3000" smtClean="0">
                <a:latin typeface="Times New Roman"/>
                <a:cs typeface="Times New Roman"/>
              </a:rPr>
              <a:t>inbuilt </a:t>
            </a:r>
            <a:r>
              <a:rPr sz="3000" spc="5" smtClean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microprocessor.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microprocessor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averages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multiple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observations.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30" dirty="0">
                <a:latin typeface="Times New Roman"/>
                <a:cs typeface="Times New Roman"/>
              </a:rPr>
              <a:t>With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help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slope </a:t>
            </a:r>
            <a:r>
              <a:rPr sz="3000" dirty="0">
                <a:latin typeface="Times New Roman"/>
                <a:cs typeface="Times New Roman"/>
              </a:rPr>
              <a:t> distance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vertical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horizontal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angles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measured, when height </a:t>
            </a:r>
            <a:r>
              <a:rPr sz="3000" spc="-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axis </a:t>
            </a:r>
            <a:r>
              <a:rPr sz="3000" spc="-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instrument and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targets </a:t>
            </a:r>
            <a:r>
              <a:rPr sz="3000" dirty="0">
                <a:latin typeface="Times New Roman"/>
                <a:cs typeface="Times New Roman"/>
              </a:rPr>
              <a:t>are supplied, the microprocessor computes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horizontal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distance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X,</a:t>
            </a:r>
            <a:r>
              <a:rPr sz="3000" spc="-120" dirty="0">
                <a:latin typeface="Times New Roman"/>
                <a:cs typeface="Times New Roman"/>
              </a:rPr>
              <a:t> </a:t>
            </a:r>
            <a:r>
              <a:rPr sz="3000" spc="-195" dirty="0">
                <a:latin typeface="Times New Roman"/>
                <a:cs typeface="Times New Roman"/>
              </a:rPr>
              <a:t>Y,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Z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coordinates.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processor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capable of applying temperature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pressure </a:t>
            </a:r>
            <a:r>
              <a:rPr sz="3000" dirty="0">
                <a:latin typeface="Times New Roman"/>
                <a:cs typeface="Times New Roman"/>
              </a:rPr>
              <a:t>corrections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the measurements, </a:t>
            </a:r>
            <a:r>
              <a:rPr sz="3000" spc="-10" dirty="0">
                <a:latin typeface="Times New Roman"/>
                <a:cs typeface="Times New Roman"/>
              </a:rPr>
              <a:t>if 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atmospheric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temperature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and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pressures</a:t>
            </a:r>
            <a:r>
              <a:rPr sz="3000" dirty="0">
                <a:latin typeface="Times New Roman"/>
                <a:cs typeface="Times New Roman"/>
              </a:rPr>
              <a:t> are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supplied.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838" y="478663"/>
            <a:ext cx="182816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Display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7402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Electronic display unit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capable </a:t>
            </a:r>
            <a:r>
              <a:rPr sz="3200" spc="-5" dirty="0">
                <a:latin typeface="Times New Roman"/>
                <a:cs typeface="Times New Roman"/>
              </a:rPr>
              <a:t>of displaying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various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values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respective</a:t>
            </a:r>
            <a:r>
              <a:rPr sz="3200" dirty="0">
                <a:latin typeface="Times New Roman"/>
                <a:cs typeface="Times New Roman"/>
              </a:rPr>
              <a:t> keys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pressed.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system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capable of displaying horizontal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distance,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vertical</a:t>
            </a:r>
            <a:r>
              <a:rPr sz="3200" dirty="0">
                <a:latin typeface="Times New Roman"/>
                <a:cs typeface="Times New Roman"/>
              </a:rPr>
              <a:t> distance,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horizontal</a:t>
            </a:r>
            <a:r>
              <a:rPr sz="3200" dirty="0">
                <a:latin typeface="Times New Roman"/>
                <a:cs typeface="Times New Roman"/>
              </a:rPr>
              <a:t> and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vertical angles, </a:t>
            </a:r>
            <a:r>
              <a:rPr sz="3200" spc="-10" dirty="0">
                <a:latin typeface="Times New Roman"/>
                <a:cs typeface="Times New Roman"/>
              </a:rPr>
              <a:t>difference in </a:t>
            </a:r>
            <a:r>
              <a:rPr sz="3200" dirty="0">
                <a:latin typeface="Times New Roman"/>
                <a:cs typeface="Times New Roman"/>
              </a:rPr>
              <a:t>elevations of </a:t>
            </a:r>
            <a:r>
              <a:rPr sz="3200" spc="-5" dirty="0">
                <a:latin typeface="Times New Roman"/>
                <a:cs typeface="Times New Roman"/>
              </a:rPr>
              <a:t>two </a:t>
            </a:r>
            <a:r>
              <a:rPr sz="3200" dirty="0">
                <a:latin typeface="Times New Roman"/>
                <a:cs typeface="Times New Roman"/>
              </a:rPr>
              <a:t> observed points and all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three </a:t>
            </a:r>
            <a:r>
              <a:rPr sz="3200" spc="-5" dirty="0">
                <a:latin typeface="Times New Roman"/>
                <a:cs typeface="Times New Roman"/>
              </a:rPr>
              <a:t>coordinates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observed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points.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2645" y="466470"/>
            <a:ext cx="4917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Uses</a:t>
            </a:r>
            <a:r>
              <a:rPr spc="-35" dirty="0"/>
              <a:t> </a:t>
            </a:r>
            <a:r>
              <a:rPr dirty="0"/>
              <a:t>of</a:t>
            </a:r>
            <a:r>
              <a:rPr spc="-110" dirty="0"/>
              <a:t> </a:t>
            </a:r>
            <a:r>
              <a:rPr spc="-85" dirty="0"/>
              <a:t>Total</a:t>
            </a:r>
            <a:r>
              <a:rPr spc="-15" dirty="0"/>
              <a:t> </a:t>
            </a:r>
            <a:r>
              <a:rPr dirty="0"/>
              <a:t>Station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74025" cy="44582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total station </a:t>
            </a:r>
            <a:r>
              <a:rPr sz="3200" spc="-5" dirty="0">
                <a:latin typeface="Times New Roman"/>
                <a:cs typeface="Times New Roman"/>
              </a:rPr>
              <a:t>instrument is mounted </a:t>
            </a:r>
            <a:r>
              <a:rPr sz="3200" dirty="0">
                <a:latin typeface="Times New Roman"/>
                <a:cs typeface="Times New Roman"/>
              </a:rPr>
              <a:t>on a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tripod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levelled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by</a:t>
            </a:r>
            <a:r>
              <a:rPr sz="3200" dirty="0">
                <a:latin typeface="Times New Roman"/>
                <a:cs typeface="Times New Roman"/>
              </a:rPr>
              <a:t> operating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levelling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screws.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Within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small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range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instrument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 capable of adjusting </a:t>
            </a:r>
            <a:r>
              <a:rPr sz="3200" spc="-5" dirty="0">
                <a:latin typeface="Times New Roman"/>
                <a:cs typeface="Times New Roman"/>
              </a:rPr>
              <a:t>itself </a:t>
            </a: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level </a:t>
            </a:r>
            <a:r>
              <a:rPr sz="3200" spc="-5" dirty="0">
                <a:latin typeface="Times New Roman"/>
                <a:cs typeface="Times New Roman"/>
              </a:rPr>
              <a:t>position.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vertical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horizontal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reference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directions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>
                <a:latin typeface="Times New Roman"/>
                <a:cs typeface="Times New Roman"/>
              </a:rPr>
              <a:t>are</a:t>
            </a:r>
            <a:r>
              <a:rPr sz="3200" spc="-5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taken by focusing telescope of total station with the help of focusing screws</a:t>
            </a:r>
            <a:r>
              <a:rPr sz="3200" smtClean="0">
                <a:latin typeface="Times New Roman"/>
                <a:cs typeface="Times New Roman"/>
              </a:rPr>
              <a:t>.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 smtClean="0">
                <a:latin typeface="Times New Roman"/>
                <a:cs typeface="Times New Roman"/>
              </a:rPr>
              <a:t>It </a:t>
            </a:r>
            <a:r>
              <a:rPr lang="en-US" sz="3200" spc="-5" dirty="0" smtClean="0">
                <a:latin typeface="Times New Roman"/>
                <a:cs typeface="Times New Roman"/>
              </a:rPr>
              <a:t>is possible to </a:t>
            </a:r>
            <a:r>
              <a:rPr lang="en-US" sz="3200" dirty="0" smtClean="0">
                <a:latin typeface="Times New Roman"/>
                <a:cs typeface="Times New Roman"/>
              </a:rPr>
              <a:t>set </a:t>
            </a:r>
            <a:r>
              <a:rPr lang="en-US" sz="3200" spc="-5" dirty="0" smtClean="0">
                <a:latin typeface="Times New Roman"/>
                <a:cs typeface="Times New Roman"/>
              </a:rPr>
              <a:t>required </a:t>
            </a:r>
            <a:r>
              <a:rPr lang="en-US" sz="3200" dirty="0" smtClean="0">
                <a:latin typeface="Times New Roman"/>
                <a:cs typeface="Times New Roman"/>
              </a:rPr>
              <a:t>units </a:t>
            </a:r>
            <a:r>
              <a:rPr lang="en-US" sz="3200" spc="-5" dirty="0" smtClean="0">
                <a:latin typeface="Times New Roman"/>
                <a:cs typeface="Times New Roman"/>
              </a:rPr>
              <a:t>for </a:t>
            </a:r>
            <a:r>
              <a:rPr lang="en-US" sz="3200" dirty="0" smtClean="0">
                <a:latin typeface="Times New Roman"/>
                <a:cs typeface="Times New Roman"/>
              </a:rPr>
              <a:t>distance, 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temperature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and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pressure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(FPS</a:t>
            </a:r>
            <a:r>
              <a:rPr lang="en-US" sz="3200" dirty="0" smtClean="0">
                <a:latin typeface="Times New Roman"/>
                <a:cs typeface="Times New Roman"/>
              </a:rPr>
              <a:t> or</a:t>
            </a:r>
            <a:r>
              <a:rPr lang="en-US" sz="3200" spc="805" dirty="0" smtClean="0">
                <a:latin typeface="Times New Roman"/>
                <a:cs typeface="Times New Roman"/>
              </a:rPr>
              <a:t> </a:t>
            </a:r>
            <a:r>
              <a:rPr lang="en-US" sz="3200" spc="-10" dirty="0" smtClean="0">
                <a:latin typeface="Times New Roman"/>
                <a:cs typeface="Times New Roman"/>
              </a:rPr>
              <a:t>SI). </a:t>
            </a:r>
            <a:r>
              <a:rPr lang="en-US" sz="3200" spc="-785" dirty="0" smtClean="0">
                <a:latin typeface="Times New Roman"/>
                <a:cs typeface="Times New Roman"/>
              </a:rPr>
              <a:t> </a:t>
            </a:r>
            <a:endParaRPr lang="en-US" sz="32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7757"/>
            <a:ext cx="8074025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When </a:t>
            </a:r>
            <a:r>
              <a:rPr sz="3200" spc="-10" dirty="0">
                <a:latin typeface="Times New Roman"/>
                <a:cs typeface="Times New Roman"/>
              </a:rPr>
              <a:t>target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sighted, horizontal and </a:t>
            </a:r>
            <a:r>
              <a:rPr sz="3200" spc="-5" dirty="0">
                <a:latin typeface="Times New Roman"/>
                <a:cs typeface="Times New Roman"/>
              </a:rPr>
              <a:t>vertical </a:t>
            </a:r>
            <a:r>
              <a:rPr sz="3200" dirty="0">
                <a:latin typeface="Times New Roman"/>
                <a:cs typeface="Times New Roman"/>
              </a:rPr>
              <a:t> angles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well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sloping</a:t>
            </a:r>
            <a:r>
              <a:rPr sz="3200" dirty="0">
                <a:latin typeface="Times New Roman"/>
                <a:cs typeface="Times New Roman"/>
              </a:rPr>
              <a:t> distances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are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by</a:t>
            </a:r>
            <a:r>
              <a:rPr sz="3200" dirty="0">
                <a:latin typeface="Times New Roman"/>
                <a:cs typeface="Times New Roman"/>
              </a:rPr>
              <a:t> pressing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appropriate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keys </a:t>
            </a:r>
            <a:r>
              <a:rPr sz="3200" dirty="0">
                <a:latin typeface="Times New Roman"/>
                <a:cs typeface="Times New Roman"/>
              </a:rPr>
              <a:t> they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along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point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number</a:t>
            </a:r>
            <a:r>
              <a:rPr sz="3200" spc="-30">
                <a:latin typeface="Times New Roman"/>
                <a:cs typeface="Times New Roman"/>
              </a:rPr>
              <a:t>. </a:t>
            </a:r>
            <a:r>
              <a:rPr sz="3200" smtClean="0">
                <a:latin typeface="Times New Roman"/>
                <a:cs typeface="Times New Roman"/>
              </a:rPr>
              <a:t>Then </a:t>
            </a:r>
            <a:r>
              <a:rPr sz="3200" spc="5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processor computes various information </a:t>
            </a:r>
            <a:r>
              <a:rPr sz="3200" spc="-5" dirty="0">
                <a:latin typeface="Times New Roman"/>
                <a:cs typeface="Times New Roman"/>
              </a:rPr>
              <a:t>about </a:t>
            </a:r>
            <a:r>
              <a:rPr sz="3200" dirty="0">
                <a:latin typeface="Times New Roman"/>
                <a:cs typeface="Times New Roman"/>
              </a:rPr>
              <a:t> the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point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and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displays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screen.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598" y="512191"/>
            <a:ext cx="7594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Advantages</a:t>
            </a:r>
            <a:r>
              <a:rPr sz="4000" spc="10" dirty="0"/>
              <a:t> </a:t>
            </a:r>
            <a:r>
              <a:rPr sz="4000" spc="-5" dirty="0"/>
              <a:t>of</a:t>
            </a:r>
            <a:r>
              <a:rPr sz="4000" spc="15" dirty="0"/>
              <a:t> </a:t>
            </a:r>
            <a:r>
              <a:rPr sz="4000" spc="-5" dirty="0"/>
              <a:t>Using</a:t>
            </a:r>
            <a:r>
              <a:rPr sz="4000" spc="-65" dirty="0"/>
              <a:t> </a:t>
            </a:r>
            <a:r>
              <a:rPr sz="4000" spc="-80" dirty="0"/>
              <a:t>Total</a:t>
            </a:r>
            <a:r>
              <a:rPr sz="4000" spc="35" dirty="0"/>
              <a:t> </a:t>
            </a:r>
            <a:r>
              <a:rPr sz="4000" spc="-5" dirty="0"/>
              <a:t>Stations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81009" cy="59432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following</a:t>
            </a:r>
            <a:r>
              <a:rPr sz="3200" dirty="0">
                <a:latin typeface="Times New Roman"/>
                <a:cs typeface="Times New Roman"/>
              </a:rPr>
              <a:t> 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some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major </a:t>
            </a:r>
            <a:r>
              <a:rPr sz="3200" b="1" dirty="0">
                <a:latin typeface="Times New Roman"/>
                <a:cs typeface="Times New Roman"/>
              </a:rPr>
              <a:t> advantages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of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using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total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station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over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 conventional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surveying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instruments: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Field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work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carried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out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very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fast.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Accuracy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measurement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high.</a:t>
            </a:r>
            <a:endParaRPr sz="3200">
              <a:latin typeface="Times New Roman"/>
              <a:cs typeface="Times New Roman"/>
            </a:endParaRPr>
          </a:p>
          <a:p>
            <a:pPr marL="355600" marR="1270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Manual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errors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involved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reading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recording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>
                <a:latin typeface="Times New Roman"/>
                <a:cs typeface="Times New Roman"/>
              </a:rPr>
              <a:t>eliminated</a:t>
            </a:r>
            <a:r>
              <a:rPr sz="3200" smtClean="0">
                <a:latin typeface="Times New Roman"/>
                <a:cs typeface="Times New Roman"/>
              </a:rPr>
              <a:t>.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355600" marR="1270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 smtClean="0">
                <a:latin typeface="Times New Roman"/>
                <a:cs typeface="Times New Roman"/>
              </a:rPr>
              <a:t>Calculation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of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coordinates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is</a:t>
            </a:r>
            <a:r>
              <a:rPr lang="en-US" sz="3200" dirty="0" smtClean="0">
                <a:latin typeface="Times New Roman"/>
                <a:cs typeface="Times New Roman"/>
              </a:rPr>
              <a:t> very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fast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spc="-10" dirty="0" smtClean="0">
                <a:latin typeface="Times New Roman"/>
                <a:cs typeface="Times New Roman"/>
              </a:rPr>
              <a:t>and </a:t>
            </a:r>
            <a:r>
              <a:rPr lang="en-US" sz="3200" spc="-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accurate. Even </a:t>
            </a:r>
            <a:r>
              <a:rPr lang="en-US" sz="3200" spc="-5" dirty="0" smtClean="0">
                <a:latin typeface="Times New Roman"/>
                <a:cs typeface="Times New Roman"/>
              </a:rPr>
              <a:t>corrections </a:t>
            </a:r>
            <a:r>
              <a:rPr lang="en-US" sz="3200" dirty="0" smtClean="0">
                <a:latin typeface="Times New Roman"/>
                <a:cs typeface="Times New Roman"/>
              </a:rPr>
              <a:t>for </a:t>
            </a:r>
            <a:r>
              <a:rPr lang="en-US" sz="3200" spc="-5" dirty="0" smtClean="0">
                <a:latin typeface="Times New Roman"/>
                <a:cs typeface="Times New Roman"/>
              </a:rPr>
              <a:t>temperature </a:t>
            </a:r>
            <a:r>
              <a:rPr lang="en-US" sz="3200" dirty="0" smtClean="0">
                <a:latin typeface="Times New Roman"/>
                <a:cs typeface="Times New Roman"/>
              </a:rPr>
              <a:t>and 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pressure</a:t>
            </a:r>
            <a:r>
              <a:rPr lang="en-US" sz="3200" spc="-3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are automatically</a:t>
            </a:r>
            <a:r>
              <a:rPr lang="en-US" sz="3200" spc="-40" dirty="0" smtClean="0">
                <a:latin typeface="Times New Roman"/>
                <a:cs typeface="Times New Roman"/>
              </a:rPr>
              <a:t> </a:t>
            </a:r>
            <a:r>
              <a:rPr lang="en-US" sz="3200" spc="5" dirty="0" smtClean="0">
                <a:latin typeface="Times New Roman"/>
                <a:cs typeface="Times New Roman"/>
              </a:rPr>
              <a:t>made.</a:t>
            </a:r>
          </a:p>
          <a:p>
            <a:pPr marL="355600" marR="1270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endParaRPr lang="en-US" sz="32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1810" y="478663"/>
            <a:ext cx="30397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Applications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8073390" cy="3267818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45" dirty="0">
                <a:latin typeface="Times New Roman"/>
                <a:cs typeface="Times New Roman"/>
              </a:rPr>
              <a:t>Total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stations</a:t>
            </a:r>
            <a:r>
              <a:rPr sz="3200" dirty="0">
                <a:latin typeface="Times New Roman"/>
                <a:cs typeface="Times New Roman"/>
              </a:rPr>
              <a:t> 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mainly</a:t>
            </a:r>
            <a:r>
              <a:rPr sz="3200" dirty="0">
                <a:latin typeface="Times New Roman"/>
                <a:cs typeface="Times New Roman"/>
              </a:rPr>
              <a:t> used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land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surveyors and </a:t>
            </a:r>
            <a:r>
              <a:rPr sz="3200" spc="-5" dirty="0">
                <a:latin typeface="Times New Roman"/>
                <a:cs typeface="Times New Roman"/>
              </a:rPr>
              <a:t>civil </a:t>
            </a:r>
            <a:r>
              <a:rPr sz="3200" dirty="0">
                <a:latin typeface="Times New Roman"/>
                <a:cs typeface="Times New Roman"/>
              </a:rPr>
              <a:t>engineers, </a:t>
            </a:r>
            <a:r>
              <a:rPr sz="3200" spc="-5" dirty="0">
                <a:latin typeface="Times New Roman"/>
                <a:cs typeface="Times New Roman"/>
              </a:rPr>
              <a:t>either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record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features as </a:t>
            </a:r>
            <a:r>
              <a:rPr sz="3200" spc="-5" dirty="0">
                <a:latin typeface="Times New Roman"/>
                <a:cs typeface="Times New Roman"/>
              </a:rPr>
              <a:t>in topographic </a:t>
            </a:r>
            <a:r>
              <a:rPr sz="3200" dirty="0">
                <a:latin typeface="Times New Roman"/>
                <a:cs typeface="Times New Roman"/>
              </a:rPr>
              <a:t>surveying </a:t>
            </a:r>
            <a:r>
              <a:rPr sz="3200" spc="-5" dirty="0">
                <a:latin typeface="Times New Roman"/>
                <a:cs typeface="Times New Roman"/>
              </a:rPr>
              <a:t>or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set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out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features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(such</a:t>
            </a:r>
            <a:r>
              <a:rPr sz="3200" dirty="0">
                <a:latin typeface="Times New Roman"/>
                <a:cs typeface="Times New Roman"/>
              </a:rPr>
              <a:t> as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roads,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houses</a:t>
            </a:r>
            <a:r>
              <a:rPr sz="3200" spc="5" dirty="0">
                <a:latin typeface="Times New Roman"/>
                <a:cs typeface="Times New Roman"/>
              </a:rPr>
              <a:t> or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boundaries).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They are also used by </a:t>
            </a:r>
            <a:r>
              <a:rPr sz="3200" spc="-5" dirty="0">
                <a:latin typeface="Times New Roman"/>
                <a:cs typeface="Times New Roman"/>
              </a:rPr>
              <a:t>archaeologists to </a:t>
            </a:r>
            <a:r>
              <a:rPr sz="3200" spc="-5">
                <a:latin typeface="Times New Roman"/>
                <a:cs typeface="Times New Roman"/>
              </a:rPr>
              <a:t>record </a:t>
            </a:r>
            <a:r>
              <a:rPr sz="3200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excavations</a:t>
            </a:r>
            <a:r>
              <a:rPr lang="en-US" sz="3200" dirty="0" smtClean="0">
                <a:latin typeface="Times New Roman"/>
                <a:cs typeface="Times New Roman"/>
              </a:rPr>
              <a:t> etc.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Mining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91157"/>
            <a:ext cx="8073390" cy="41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45" dirty="0">
                <a:latin typeface="Times New Roman"/>
                <a:cs typeface="Times New Roman"/>
              </a:rPr>
              <a:t>Total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stations</a:t>
            </a:r>
            <a:r>
              <a:rPr sz="3200" dirty="0">
                <a:latin typeface="Times New Roman"/>
                <a:cs typeface="Times New Roman"/>
              </a:rPr>
              <a:t> 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primary</a:t>
            </a:r>
            <a:r>
              <a:rPr sz="3200" spc="7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survey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instrument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used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mining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surveying.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 total station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used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record </a:t>
            </a:r>
            <a:r>
              <a:rPr sz="3200" spc="-5" dirty="0">
                <a:latin typeface="Times New Roman"/>
                <a:cs typeface="Times New Roman"/>
              </a:rPr>
              <a:t>the absolute </a:t>
            </a:r>
            <a:r>
              <a:rPr sz="3200" dirty="0">
                <a:latin typeface="Times New Roman"/>
                <a:cs typeface="Times New Roman"/>
              </a:rPr>
              <a:t> location of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tunnel walls, </a:t>
            </a:r>
            <a:r>
              <a:rPr sz="3200" spc="-5" dirty="0">
                <a:latin typeface="Times New Roman"/>
                <a:cs typeface="Times New Roman"/>
              </a:rPr>
              <a:t>ceilings (backs),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>
                <a:latin typeface="Times New Roman"/>
                <a:cs typeface="Times New Roman"/>
              </a:rPr>
              <a:t>and </a:t>
            </a:r>
            <a:r>
              <a:rPr sz="3200" spc="-5" smtClean="0">
                <a:latin typeface="Times New Roman"/>
                <a:cs typeface="Times New Roman"/>
              </a:rPr>
              <a:t>floors</a:t>
            </a:r>
            <a:r>
              <a:rPr lang="en-US" sz="3200" spc="-5" dirty="0" smtClean="0">
                <a:latin typeface="Times New Roman"/>
                <a:cs typeface="Times New Roman"/>
              </a:rPr>
              <a:t>. </a:t>
            </a:r>
            <a:endParaRPr sz="32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recorded</a:t>
            </a:r>
            <a:r>
              <a:rPr sz="3200" spc="7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data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spc="-5">
                <a:latin typeface="Times New Roman"/>
                <a:cs typeface="Times New Roman"/>
              </a:rPr>
              <a:t>then</a:t>
            </a:r>
            <a:r>
              <a:rPr sz="3200" spc="720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compared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designed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layout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>
                <a:latin typeface="Times New Roman"/>
                <a:cs typeface="Times New Roman"/>
              </a:rPr>
              <a:t>the </a:t>
            </a:r>
            <a:r>
              <a:rPr sz="3200" smtClean="0">
                <a:latin typeface="Times New Roman"/>
                <a:cs typeface="Times New Roman"/>
              </a:rPr>
              <a:t>tunnel</a:t>
            </a:r>
            <a:r>
              <a:rPr lang="en-US" sz="3200" dirty="0" smtClean="0">
                <a:latin typeface="Times New Roman"/>
                <a:cs typeface="Times New Roman"/>
              </a:rPr>
              <a:t> made by CAD program</a:t>
            </a:r>
            <a:r>
              <a:rPr sz="320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994" y="533527"/>
            <a:ext cx="75825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Mechanical</a:t>
            </a:r>
            <a:r>
              <a:rPr sz="3600" spc="5" dirty="0"/>
              <a:t> </a:t>
            </a:r>
            <a:r>
              <a:rPr sz="3600" spc="-5" dirty="0"/>
              <a:t>and</a:t>
            </a:r>
            <a:r>
              <a:rPr sz="3600" spc="20" dirty="0"/>
              <a:t> </a:t>
            </a:r>
            <a:r>
              <a:rPr sz="3600" spc="-5" dirty="0"/>
              <a:t>electrical</a:t>
            </a:r>
            <a:r>
              <a:rPr sz="3600" spc="40" dirty="0"/>
              <a:t> </a:t>
            </a:r>
            <a:r>
              <a:rPr sz="3600" spc="-5" dirty="0"/>
              <a:t>construction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74025" cy="46506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45" dirty="0">
                <a:latin typeface="Times New Roman"/>
                <a:cs typeface="Times New Roman"/>
              </a:rPr>
              <a:t>Total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stations</a:t>
            </a:r>
            <a:r>
              <a:rPr sz="3200" dirty="0">
                <a:latin typeface="Times New Roman"/>
                <a:cs typeface="Times New Roman"/>
              </a:rPr>
              <a:t> have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become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7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highest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standard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most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forms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construction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layout.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They are most </a:t>
            </a:r>
            <a:r>
              <a:rPr sz="3200" spc="-5" dirty="0">
                <a:latin typeface="Times New Roman"/>
                <a:cs typeface="Times New Roman"/>
              </a:rPr>
              <a:t>often </a:t>
            </a:r>
            <a:r>
              <a:rPr sz="3200" dirty="0">
                <a:latin typeface="Times New Roman"/>
                <a:cs typeface="Times New Roman"/>
              </a:rPr>
              <a:t>used </a:t>
            </a:r>
            <a:r>
              <a:rPr sz="3200" spc="-10" dirty="0">
                <a:latin typeface="Times New Roman"/>
                <a:cs typeface="Times New Roman"/>
              </a:rPr>
              <a:t>in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X and Y </a:t>
            </a:r>
            <a:r>
              <a:rPr sz="3200" spc="-5" dirty="0">
                <a:latin typeface="Times New Roman"/>
                <a:cs typeface="Times New Roman"/>
              </a:rPr>
              <a:t>axis </a:t>
            </a:r>
            <a:r>
              <a:rPr sz="3200" dirty="0">
                <a:latin typeface="Times New Roman"/>
                <a:cs typeface="Times New Roman"/>
              </a:rPr>
              <a:t> to lay </a:t>
            </a:r>
            <a:r>
              <a:rPr sz="3200" spc="-5" dirty="0">
                <a:latin typeface="Times New Roman"/>
                <a:cs typeface="Times New Roman"/>
              </a:rPr>
              <a:t>out the </a:t>
            </a:r>
            <a:r>
              <a:rPr sz="3200">
                <a:latin typeface="Times New Roman"/>
                <a:cs typeface="Times New Roman"/>
              </a:rPr>
              <a:t>locations </a:t>
            </a:r>
            <a:r>
              <a:rPr sz="3200" spc="-10" smtClean="0">
                <a:latin typeface="Times New Roman"/>
                <a:cs typeface="Times New Roman"/>
              </a:rPr>
              <a:t>of </a:t>
            </a:r>
            <a:r>
              <a:rPr sz="3200" spc="-5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10" dirty="0">
                <a:latin typeface="Times New Roman"/>
                <a:cs typeface="Times New Roman"/>
              </a:rPr>
              <a:t>underground </a:t>
            </a:r>
            <a:r>
              <a:rPr sz="3200" dirty="0">
                <a:latin typeface="Times New Roman"/>
                <a:cs typeface="Times New Roman"/>
              </a:rPr>
              <a:t>utilities </a:t>
            </a:r>
            <a:r>
              <a:rPr sz="3200" spc="-5" dirty="0">
                <a:latin typeface="Times New Roman"/>
                <a:cs typeface="Times New Roman"/>
              </a:rPr>
              <a:t>into the foundation, </a:t>
            </a:r>
            <a:r>
              <a:rPr sz="3200" dirty="0">
                <a:latin typeface="Times New Roman"/>
                <a:cs typeface="Times New Roman"/>
              </a:rPr>
              <a:t> between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floors</a:t>
            </a:r>
            <a:r>
              <a:rPr sz="3200" dirty="0">
                <a:latin typeface="Times New Roman"/>
                <a:cs typeface="Times New Roman"/>
              </a:rPr>
              <a:t> of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structure,</a:t>
            </a:r>
            <a:r>
              <a:rPr sz="3200" dirty="0">
                <a:latin typeface="Times New Roman"/>
                <a:cs typeface="Times New Roman"/>
              </a:rPr>
              <a:t> as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well</a:t>
            </a:r>
            <a:r>
              <a:rPr sz="3200" spc="800" dirty="0">
                <a:latin typeface="Times New Roman"/>
                <a:cs typeface="Times New Roman"/>
              </a:rPr>
              <a:t> </a:t>
            </a:r>
            <a:r>
              <a:rPr sz="3200" spc="-10">
                <a:latin typeface="Times New Roman"/>
                <a:cs typeface="Times New Roman"/>
              </a:rPr>
              <a:t>as </a:t>
            </a:r>
            <a:r>
              <a:rPr sz="3200" spc="-5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roofing.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355600" marR="5715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>
                <a:latin typeface="Times New Roman"/>
                <a:cs typeface="Times New Roman"/>
              </a:rPr>
              <a:t>T</a:t>
            </a:r>
            <a:r>
              <a:rPr lang="en-US" sz="3200" dirty="0" smtClean="0">
                <a:latin typeface="Times New Roman"/>
                <a:cs typeface="Times New Roman"/>
              </a:rPr>
              <a:t>he </a:t>
            </a:r>
            <a:r>
              <a:rPr lang="en-US" sz="3200" spc="-5" dirty="0" smtClean="0">
                <a:latin typeface="Times New Roman"/>
                <a:cs typeface="Times New Roman"/>
              </a:rPr>
              <a:t>coordinates </a:t>
            </a:r>
            <a:r>
              <a:rPr lang="en-US" sz="3200" dirty="0" smtClean="0">
                <a:latin typeface="Times New Roman"/>
                <a:cs typeface="Times New Roman"/>
              </a:rPr>
              <a:t>for almost every pipe, </a:t>
            </a:r>
            <a:r>
              <a:rPr lang="en-US" sz="3200" spc="-5" dirty="0" smtClean="0">
                <a:latin typeface="Times New Roman"/>
                <a:cs typeface="Times New Roman"/>
              </a:rPr>
              <a:t>conduit, </a:t>
            </a:r>
            <a:r>
              <a:rPr lang="en-US" sz="3200" dirty="0" smtClean="0">
                <a:latin typeface="Times New Roman"/>
                <a:cs typeface="Times New Roman"/>
              </a:rPr>
              <a:t> duct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and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hanger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support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are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available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with </a:t>
            </a:r>
            <a:r>
              <a:rPr lang="en-US" sz="3200" dirty="0" smtClean="0">
                <a:latin typeface="Times New Roman"/>
                <a:cs typeface="Times New Roman"/>
              </a:rPr>
              <a:t> digital</a:t>
            </a:r>
            <a:r>
              <a:rPr lang="en-US" sz="3200" spc="-2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precision.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7069" y="478663"/>
            <a:ext cx="4231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Table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8985"/>
            <a:ext cx="5523865" cy="432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What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is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Total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Station?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Capability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Total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Station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Important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Operations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Total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Station</a:t>
            </a:r>
            <a:endParaRPr sz="27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Distance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Measurement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Angle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Measurements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Processing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Display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875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Electronic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Book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32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Uses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Total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Station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ts val="32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Advantages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Using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Total</a:t>
            </a:r>
            <a:r>
              <a:rPr sz="2700" dirty="0">
                <a:latin typeface="Times New Roman"/>
                <a:cs typeface="Times New Roman"/>
              </a:rPr>
              <a:t> Stations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ts val="32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Applications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7905" y="478663"/>
            <a:ext cx="3027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Meteorology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91157"/>
            <a:ext cx="8072755" cy="46535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Meteorologists</a:t>
            </a:r>
            <a:r>
              <a:rPr sz="3200" spc="8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also</a:t>
            </a:r>
            <a:r>
              <a:rPr sz="3200" spc="8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</a:t>
            </a:r>
            <a:r>
              <a:rPr sz="3200" spc="8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total</a:t>
            </a:r>
            <a:r>
              <a:rPr sz="3200" spc="805" dirty="0">
                <a:latin typeface="Times New Roman"/>
                <a:cs typeface="Times New Roman"/>
              </a:rPr>
              <a:t> </a:t>
            </a:r>
            <a:r>
              <a:rPr sz="3200">
                <a:latin typeface="Times New Roman"/>
                <a:cs typeface="Times New Roman"/>
              </a:rPr>
              <a:t>stations</a:t>
            </a:r>
            <a:r>
              <a:rPr sz="3200" spc="805">
                <a:latin typeface="Times New Roman"/>
                <a:cs typeface="Times New Roman"/>
              </a:rPr>
              <a:t> </a:t>
            </a:r>
            <a:r>
              <a:rPr sz="3200" spc="-5" smtClean="0">
                <a:latin typeface="Times New Roman"/>
                <a:cs typeface="Times New Roman"/>
              </a:rPr>
              <a:t>for </a:t>
            </a:r>
            <a:r>
              <a:rPr sz="3200" spc="-5" dirty="0">
                <a:latin typeface="Times New Roman"/>
                <a:cs typeface="Times New Roman"/>
              </a:rPr>
              <a:t>determining </a:t>
            </a:r>
            <a:r>
              <a:rPr sz="3200" spc="-15" dirty="0">
                <a:latin typeface="Times New Roman"/>
                <a:cs typeface="Times New Roman"/>
              </a:rPr>
              <a:t>upper- 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level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winds.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spc="-5" dirty="0" smtClean="0">
                <a:latin typeface="Times New Roman"/>
                <a:cs typeface="Times New Roman"/>
              </a:rPr>
              <a:t>With the help of upper level wind the </a:t>
            </a:r>
            <a:r>
              <a:rPr sz="3200" smtClean="0">
                <a:latin typeface="Times New Roman"/>
                <a:cs typeface="Times New Roman"/>
              </a:rPr>
              <a:t>wind </a:t>
            </a:r>
            <a:r>
              <a:rPr sz="3200" dirty="0">
                <a:latin typeface="Times New Roman"/>
                <a:cs typeface="Times New Roman"/>
              </a:rPr>
              <a:t>speed </a:t>
            </a:r>
            <a:r>
              <a:rPr sz="3200" spc="5" dirty="0">
                <a:latin typeface="Times New Roman"/>
                <a:cs typeface="Times New Roman"/>
              </a:rPr>
              <a:t> and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>
                <a:latin typeface="Times New Roman"/>
                <a:cs typeface="Times New Roman"/>
              </a:rPr>
              <a:t>different</a:t>
            </a:r>
            <a:r>
              <a:rPr sz="3200" spc="-30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altitudes</a:t>
            </a:r>
            <a:r>
              <a:rPr lang="en-US" sz="3200" dirty="0" smtClean="0">
                <a:latin typeface="Times New Roman"/>
                <a:cs typeface="Times New Roman"/>
              </a:rPr>
              <a:t> can be computed</a:t>
            </a:r>
            <a:r>
              <a:rPr sz="3200" smtClean="0">
                <a:latin typeface="Times New Roman"/>
                <a:cs typeface="Times New Roman"/>
              </a:rPr>
              <a:t>.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spc="-20" dirty="0" smtClean="0">
                <a:latin typeface="Times New Roman"/>
                <a:cs typeface="Times New Roman"/>
              </a:rPr>
              <a:t>Additionally, </a:t>
            </a:r>
            <a:r>
              <a:rPr lang="en-US" sz="3200" spc="-5" dirty="0" smtClean="0">
                <a:latin typeface="Times New Roman"/>
                <a:cs typeface="Times New Roman"/>
              </a:rPr>
              <a:t>the </a:t>
            </a:r>
            <a:r>
              <a:rPr lang="en-US" sz="3200" dirty="0" smtClean="0">
                <a:latin typeface="Times New Roman"/>
                <a:cs typeface="Times New Roman"/>
              </a:rPr>
              <a:t>total station </a:t>
            </a:r>
            <a:r>
              <a:rPr lang="en-US" sz="3200" spc="-5" dirty="0" smtClean="0">
                <a:latin typeface="Times New Roman"/>
                <a:cs typeface="Times New Roman"/>
              </a:rPr>
              <a:t>is </a:t>
            </a:r>
            <a:r>
              <a:rPr lang="en-US" sz="3200" dirty="0" smtClean="0">
                <a:latin typeface="Times New Roman"/>
                <a:cs typeface="Times New Roman"/>
              </a:rPr>
              <a:t>used </a:t>
            </a:r>
            <a:r>
              <a:rPr lang="en-US" sz="3200" spc="-10" dirty="0" smtClean="0">
                <a:latin typeface="Times New Roman"/>
                <a:cs typeface="Times New Roman"/>
              </a:rPr>
              <a:t>to</a:t>
            </a:r>
            <a:r>
              <a:rPr lang="en-US" sz="3200" spc="-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determine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the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height</a:t>
            </a:r>
            <a:r>
              <a:rPr lang="en-US" sz="3200" spc="5" dirty="0" smtClean="0">
                <a:latin typeface="Times New Roman"/>
                <a:cs typeface="Times New Roman"/>
              </a:rPr>
              <a:t> of </a:t>
            </a:r>
            <a:r>
              <a:rPr lang="en-US" sz="3200" spc="10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cloud</a:t>
            </a:r>
            <a:r>
              <a:rPr lang="en-US" sz="3200" spc="-2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layers.</a:t>
            </a:r>
          </a:p>
          <a:p>
            <a:pPr marL="355600" marR="5080" indent="-342900" algn="just">
              <a:lnSpc>
                <a:spcPct val="98900"/>
              </a:lnSpc>
              <a:spcBef>
                <a:spcPts val="81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 smtClean="0">
                <a:latin typeface="Times New Roman"/>
                <a:cs typeface="Times New Roman"/>
              </a:rPr>
              <a:t>Such </a:t>
            </a:r>
            <a:r>
              <a:rPr lang="en-US" sz="3200" spc="-10" dirty="0" smtClean="0">
                <a:latin typeface="Times New Roman"/>
                <a:cs typeface="Times New Roman"/>
              </a:rPr>
              <a:t>upper-level </a:t>
            </a:r>
            <a:r>
              <a:rPr lang="en-US" sz="3200" spc="-5" dirty="0" smtClean="0">
                <a:latin typeface="Times New Roman"/>
                <a:cs typeface="Times New Roman"/>
              </a:rPr>
              <a:t>wind </a:t>
            </a:r>
            <a:r>
              <a:rPr lang="en-US" sz="3200" dirty="0" smtClean="0">
                <a:latin typeface="Times New Roman"/>
                <a:cs typeface="Times New Roman"/>
              </a:rPr>
              <a:t>data </a:t>
            </a:r>
            <a:r>
              <a:rPr lang="en-US" sz="3200" spc="-5" dirty="0" smtClean="0">
                <a:latin typeface="Times New Roman"/>
                <a:cs typeface="Times New Roman"/>
              </a:rPr>
              <a:t>is often </a:t>
            </a:r>
            <a:r>
              <a:rPr lang="en-US" sz="3200" dirty="0" smtClean="0">
                <a:latin typeface="Times New Roman"/>
                <a:cs typeface="Times New Roman"/>
              </a:rPr>
              <a:t>used </a:t>
            </a:r>
            <a:r>
              <a:rPr lang="en-US" sz="3200" spc="-5" dirty="0" smtClean="0">
                <a:latin typeface="Times New Roman"/>
                <a:cs typeface="Times New Roman"/>
              </a:rPr>
              <a:t>for </a:t>
            </a:r>
            <a:r>
              <a:rPr lang="en-US" sz="3200" dirty="0" smtClean="0">
                <a:latin typeface="Times New Roman"/>
                <a:cs typeface="Times New Roman"/>
              </a:rPr>
              <a:t> weather</a:t>
            </a:r>
            <a:r>
              <a:rPr lang="en-US" sz="3200" spc="5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forecasting.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4401" y="478663"/>
            <a:ext cx="57727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spc="-10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a</a:t>
            </a:r>
            <a:r>
              <a:rPr spc="-95" dirty="0"/>
              <a:t> </a:t>
            </a:r>
            <a:r>
              <a:rPr spc="-85" dirty="0"/>
              <a:t>Total</a:t>
            </a:r>
            <a:r>
              <a:rPr spc="-5" dirty="0"/>
              <a:t> Station?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733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1618615" algn="l"/>
                <a:tab pos="3166110" algn="l"/>
                <a:tab pos="3812540" algn="l"/>
                <a:tab pos="4366895" algn="l"/>
                <a:tab pos="6342380" algn="l"/>
              </a:tabLst>
            </a:pPr>
            <a:r>
              <a:rPr sz="3200" b="1" spc="-290" dirty="0">
                <a:latin typeface="Times New Roman"/>
                <a:cs typeface="Times New Roman"/>
              </a:rPr>
              <a:t>T</a:t>
            </a:r>
            <a:r>
              <a:rPr sz="3200" b="1" dirty="0">
                <a:latin typeface="Times New Roman"/>
                <a:cs typeface="Times New Roman"/>
              </a:rPr>
              <a:t>otal	s</a:t>
            </a:r>
            <a:r>
              <a:rPr sz="3200" b="1" spc="-10" dirty="0">
                <a:latin typeface="Times New Roman"/>
                <a:cs typeface="Times New Roman"/>
              </a:rPr>
              <a:t>t</a:t>
            </a:r>
            <a:r>
              <a:rPr sz="3200" b="1" dirty="0">
                <a:latin typeface="Times New Roman"/>
                <a:cs typeface="Times New Roman"/>
              </a:rPr>
              <a:t>at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on	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	a	su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veying	equipm</a:t>
            </a:r>
            <a:r>
              <a:rPr sz="3200" spc="-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nt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59789" y="2164825"/>
          <a:ext cx="7769859" cy="1426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3295"/>
                <a:gridCol w="3745864"/>
                <a:gridCol w="1790700"/>
              </a:tblGrid>
              <a:tr h="469149">
                <a:tc>
                  <a:txBody>
                    <a:bodyPr/>
                    <a:lstStyle/>
                    <a:p>
                      <a:pPr marL="31750"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combination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3495"/>
                        </a:lnSpc>
                        <a:tabLst>
                          <a:tab pos="839469" algn="l"/>
                        </a:tabLst>
                      </a:pPr>
                      <a:r>
                        <a:rPr sz="3200" spc="-5" dirty="0">
                          <a:latin typeface="Times New Roman"/>
                          <a:cs typeface="Times New Roman"/>
                        </a:rPr>
                        <a:t>of	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Electromagnetic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495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Distance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7544">
                <a:tc>
                  <a:txBody>
                    <a:bodyPr/>
                    <a:lstStyle/>
                    <a:p>
                      <a:pPr marL="31750">
                        <a:lnSpc>
                          <a:spcPts val="364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Measuring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640"/>
                        </a:lnSpc>
                        <a:tabLst>
                          <a:tab pos="2697480" algn="l"/>
                        </a:tabLst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Instrument	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and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ts val="3640"/>
                        </a:lnSpc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electronic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9351">
                <a:tc>
                  <a:txBody>
                    <a:bodyPr/>
                    <a:lstStyle/>
                    <a:p>
                      <a:pPr marL="31750">
                        <a:lnSpc>
                          <a:spcPts val="3595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theodolite.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35940" y="3668648"/>
            <a:ext cx="41217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922655" algn="l"/>
                <a:tab pos="1510665" algn="l"/>
                <a:tab pos="2484755" algn="l"/>
              </a:tabLst>
            </a:pPr>
            <a:r>
              <a:rPr sz="3200" dirty="0">
                <a:latin typeface="Times New Roman"/>
                <a:cs typeface="Times New Roman"/>
              </a:rPr>
              <a:t>It	</a:t>
            </a:r>
            <a:r>
              <a:rPr sz="3200" spc="-5" dirty="0">
                <a:latin typeface="Times New Roman"/>
                <a:cs typeface="Times New Roman"/>
              </a:rPr>
              <a:t>is	</a:t>
            </a:r>
            <a:r>
              <a:rPr sz="3200" dirty="0">
                <a:latin typeface="Times New Roman"/>
                <a:cs typeface="Times New Roman"/>
              </a:rPr>
              <a:t>also	</a:t>
            </a:r>
            <a:r>
              <a:rPr sz="3200" spc="-5" dirty="0">
                <a:latin typeface="Times New Roman"/>
                <a:cs typeface="Times New Roman"/>
              </a:rPr>
              <a:t>integrated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0078" y="3668648"/>
            <a:ext cx="7473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wi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9701" y="3668648"/>
            <a:ext cx="26174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mic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oprocesso</a:t>
            </a:r>
            <a:r>
              <a:rPr sz="3200" spc="-13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4156328"/>
            <a:ext cx="72351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electronic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collector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and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storage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741240"/>
            <a:ext cx="46729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1315720" algn="l"/>
                <a:tab pos="3380740" algn="l"/>
                <a:tab pos="4274185" algn="l"/>
              </a:tabLst>
            </a:pPr>
            <a:r>
              <a:rPr sz="3200" dirty="0">
                <a:latin typeface="Times New Roman"/>
                <a:cs typeface="Times New Roman"/>
              </a:rPr>
              <a:t>The	ins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rum</a:t>
            </a:r>
            <a:r>
              <a:rPr sz="3200" spc="-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nt	can	be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741240"/>
            <a:ext cx="543560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630420">
              <a:lnSpc>
                <a:spcPct val="100000"/>
              </a:lnSpc>
              <a:spcBef>
                <a:spcPts val="105"/>
              </a:spcBef>
              <a:tabLst>
                <a:tab pos="1964689" algn="l"/>
                <a:tab pos="2858135" algn="l"/>
                <a:tab pos="4382770" algn="l"/>
              </a:tabLst>
            </a:pPr>
            <a:r>
              <a:rPr sz="3200" dirty="0">
                <a:latin typeface="Times New Roman"/>
                <a:cs typeface="Times New Roman"/>
              </a:rPr>
              <a:t>used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horiz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nt</a:t>
            </a:r>
            <a:r>
              <a:rPr sz="3200" spc="-10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l	and	vertical	angles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84060" y="4741240"/>
            <a:ext cx="202501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90" marR="5080" indent="-9525">
              <a:lnSpc>
                <a:spcPct val="100000"/>
              </a:lnSpc>
              <a:spcBef>
                <a:spcPts val="105"/>
              </a:spcBef>
              <a:tabLst>
                <a:tab pos="655955" algn="l"/>
                <a:tab pos="1670685" algn="l"/>
              </a:tabLst>
            </a:pP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	</a:t>
            </a: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easure  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	</a:t>
            </a:r>
            <a:r>
              <a:rPr sz="3200" spc="-7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well	</a:t>
            </a:r>
            <a:r>
              <a:rPr sz="3200" spc="-10" dirty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5717235"/>
            <a:ext cx="71558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sloping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distance of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object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the instrument.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1625" y="64718"/>
            <a:ext cx="4096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66340" algn="l"/>
              </a:tabLst>
            </a:pPr>
            <a:r>
              <a:rPr dirty="0"/>
              <a:t>Fig:</a:t>
            </a:r>
            <a:r>
              <a:rPr spc="-100" dirty="0"/>
              <a:t> </a:t>
            </a:r>
            <a:r>
              <a:rPr spc="-409" dirty="0"/>
              <a:t>T</a:t>
            </a:r>
            <a:r>
              <a:rPr dirty="0"/>
              <a:t>otal	station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966217"/>
            <a:ext cx="8229600" cy="7796783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  <a:sp3d z="6350"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126" y="478663"/>
            <a:ext cx="6765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Capability</a:t>
            </a:r>
            <a:r>
              <a:rPr spc="-3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a</a:t>
            </a:r>
            <a:r>
              <a:rPr spc="-105" dirty="0"/>
              <a:t> </a:t>
            </a:r>
            <a:r>
              <a:rPr spc="-85" dirty="0"/>
              <a:t>Total</a:t>
            </a:r>
            <a:r>
              <a:rPr spc="-10" dirty="0"/>
              <a:t> </a:t>
            </a:r>
            <a:r>
              <a:rPr dirty="0"/>
              <a:t>Station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8074659" cy="4672433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8255" indent="-342900">
              <a:lnSpc>
                <a:spcPts val="3460"/>
              </a:lnSpc>
              <a:spcBef>
                <a:spcPts val="535"/>
              </a:spcBef>
            </a:pPr>
            <a:r>
              <a:rPr sz="3200" b="1" spc="-10" dirty="0">
                <a:latin typeface="Times New Roman"/>
                <a:cs typeface="Times New Roman"/>
              </a:rPr>
              <a:t>Microprocessor</a:t>
            </a:r>
            <a:r>
              <a:rPr sz="3200" b="1" spc="28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unit</a:t>
            </a:r>
            <a:r>
              <a:rPr sz="3200" b="1" spc="32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in</a:t>
            </a:r>
            <a:r>
              <a:rPr sz="3200" b="1" spc="31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total</a:t>
            </a:r>
            <a:r>
              <a:rPr sz="3200" b="1" spc="33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station</a:t>
            </a:r>
            <a:r>
              <a:rPr sz="3200" b="1" spc="3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processes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data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collected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to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compute:</a:t>
            </a:r>
            <a:endParaRPr sz="3200">
              <a:latin typeface="Times New Roman"/>
              <a:cs typeface="Times New Roman"/>
            </a:endParaRPr>
          </a:p>
          <a:p>
            <a:pPr marL="396240" indent="-384175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96875" algn="l"/>
              </a:tabLst>
            </a:pPr>
            <a:r>
              <a:rPr sz="3200" spc="-30" dirty="0">
                <a:latin typeface="Times New Roman"/>
                <a:cs typeface="Times New Roman"/>
              </a:rPr>
              <a:t>Average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multiple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angles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measured.</a:t>
            </a:r>
            <a:endParaRPr sz="3200">
              <a:latin typeface="Times New Roman"/>
              <a:cs typeface="Times New Roman"/>
            </a:endParaRPr>
          </a:p>
          <a:p>
            <a:pPr marL="396240" indent="-384175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396875" algn="l"/>
              </a:tabLst>
            </a:pPr>
            <a:r>
              <a:rPr sz="3200" spc="-30" dirty="0">
                <a:latin typeface="Times New Roman"/>
                <a:cs typeface="Times New Roman"/>
              </a:rPr>
              <a:t>Average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multiple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distance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measured.</a:t>
            </a:r>
            <a:endParaRPr sz="3200">
              <a:latin typeface="Times New Roman"/>
              <a:cs typeface="Times New Roman"/>
            </a:endParaRPr>
          </a:p>
          <a:p>
            <a:pPr marL="419100" indent="-407034">
              <a:lnSpc>
                <a:spcPct val="100000"/>
              </a:lnSpc>
              <a:spcBef>
                <a:spcPts val="390"/>
              </a:spcBef>
              <a:buAutoNum type="arabicPeriod"/>
              <a:tabLst>
                <a:tab pos="419734" algn="l"/>
              </a:tabLst>
            </a:pPr>
            <a:r>
              <a:rPr sz="3200" dirty="0">
                <a:latin typeface="Times New Roman"/>
                <a:cs typeface="Times New Roman"/>
              </a:rPr>
              <a:t>Horizontal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distance.</a:t>
            </a:r>
            <a:endParaRPr sz="3200">
              <a:latin typeface="Times New Roman"/>
              <a:cs typeface="Times New Roman"/>
            </a:endParaRPr>
          </a:p>
          <a:p>
            <a:pPr marL="419100" indent="-407034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419734" algn="l"/>
              </a:tabLst>
            </a:pPr>
            <a:r>
              <a:rPr sz="3200" dirty="0">
                <a:latin typeface="Times New Roman"/>
                <a:cs typeface="Times New Roman"/>
              </a:rPr>
              <a:t>Distance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between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any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two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points.</a:t>
            </a:r>
            <a:endParaRPr sz="3200">
              <a:latin typeface="Times New Roman"/>
              <a:cs typeface="Times New Roman"/>
            </a:endParaRPr>
          </a:p>
          <a:p>
            <a:pPr marL="419100" indent="-407034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419734" algn="l"/>
              </a:tabLst>
            </a:pPr>
            <a:r>
              <a:rPr sz="3200" dirty="0">
                <a:latin typeface="Times New Roman"/>
                <a:cs typeface="Times New Roman"/>
              </a:rPr>
              <a:t>Elevation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objects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60"/>
              </a:lnSpc>
              <a:spcBef>
                <a:spcPts val="819"/>
              </a:spcBef>
              <a:tabLst>
                <a:tab pos="565785" algn="l"/>
                <a:tab pos="566420" algn="l"/>
                <a:tab pos="1334135" algn="l"/>
                <a:tab pos="2078989" algn="l"/>
                <a:tab pos="3138805" algn="l"/>
                <a:tab pos="5260340" algn="l"/>
                <a:tab pos="5845810" algn="l"/>
                <a:tab pos="6590665" algn="l"/>
              </a:tabLst>
            </a:pPr>
            <a:r>
              <a:rPr lang="en-US" sz="3200" dirty="0" smtClean="0">
                <a:latin typeface="Times New Roman"/>
                <a:cs typeface="Times New Roman"/>
              </a:rPr>
              <a:t>6. </a:t>
            </a:r>
            <a:r>
              <a:rPr sz="3200" smtClean="0">
                <a:latin typeface="Times New Roman"/>
                <a:cs typeface="Times New Roman"/>
              </a:rPr>
              <a:t>All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he	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hree	coord</a:t>
            </a:r>
            <a:r>
              <a:rPr sz="3200" spc="-1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nates	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f	the	obser</a:t>
            </a:r>
            <a:r>
              <a:rPr sz="3200" spc="10" dirty="0">
                <a:latin typeface="Times New Roman"/>
                <a:cs typeface="Times New Roman"/>
              </a:rPr>
              <a:t>v</a:t>
            </a:r>
            <a:r>
              <a:rPr sz="3200" dirty="0">
                <a:latin typeface="Times New Roman"/>
                <a:cs typeface="Times New Roman"/>
              </a:rPr>
              <a:t>ed  points.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0557"/>
            <a:ext cx="8073390" cy="5781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Data </a:t>
            </a:r>
            <a:r>
              <a:rPr sz="3200" spc="-5" dirty="0">
                <a:latin typeface="Times New Roman"/>
                <a:cs typeface="Times New Roman"/>
              </a:rPr>
              <a:t>collected and </a:t>
            </a:r>
            <a:r>
              <a:rPr sz="3200" dirty="0">
                <a:latin typeface="Times New Roman"/>
                <a:cs typeface="Times New Roman"/>
              </a:rPr>
              <a:t>processed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0" dirty="0">
                <a:latin typeface="Times New Roman"/>
                <a:cs typeface="Times New Roman"/>
              </a:rPr>
              <a:t>Total </a:t>
            </a:r>
            <a:r>
              <a:rPr sz="3200" spc="-5" dirty="0">
                <a:latin typeface="Times New Roman"/>
                <a:cs typeface="Times New Roman"/>
              </a:rPr>
              <a:t>Station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can </a:t>
            </a:r>
            <a:r>
              <a:rPr sz="3200" dirty="0">
                <a:latin typeface="Times New Roman"/>
                <a:cs typeface="Times New Roman"/>
              </a:rPr>
              <a:t>be downloaded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to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computers for </a:t>
            </a:r>
            <a:r>
              <a:rPr sz="3200" spc="-5" dirty="0">
                <a:latin typeface="Times New Roman"/>
                <a:cs typeface="Times New Roman"/>
              </a:rPr>
              <a:t>further </a:t>
            </a:r>
            <a:r>
              <a:rPr sz="3200" dirty="0">
                <a:latin typeface="Times New Roman"/>
                <a:cs typeface="Times New Roman"/>
              </a:rPr>
              <a:t> processing.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45" dirty="0">
                <a:latin typeface="Times New Roman"/>
                <a:cs typeface="Times New Roman"/>
              </a:rPr>
              <a:t>Total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station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compact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instrument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weighs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50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55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N.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person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easily carry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it</a:t>
            </a:r>
            <a:r>
              <a:rPr sz="3200" dirty="0">
                <a:latin typeface="Times New Roman"/>
                <a:cs typeface="Times New Roman"/>
              </a:rPr>
              <a:t> to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field.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4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stations </a:t>
            </a:r>
            <a:r>
              <a:rPr sz="3200" spc="-5" dirty="0">
                <a:latin typeface="Times New Roman"/>
                <a:cs typeface="Times New Roman"/>
              </a:rPr>
              <a:t>with </a:t>
            </a:r>
            <a:r>
              <a:rPr sz="3200" spc="-10" dirty="0">
                <a:latin typeface="Times New Roman"/>
                <a:cs typeface="Times New Roman"/>
              </a:rPr>
              <a:t>different </a:t>
            </a:r>
            <a:r>
              <a:rPr sz="3200" spc="-25" dirty="0">
                <a:latin typeface="Times New Roman"/>
                <a:cs typeface="Times New Roman"/>
              </a:rPr>
              <a:t>accuracy,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angle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measurement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different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range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measurements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available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market.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5" dirty="0">
                <a:latin typeface="Times New Roman"/>
                <a:cs typeface="Times New Roman"/>
              </a:rPr>
              <a:t>One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instrument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manufactured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by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SOK</a:t>
            </a:r>
            <a:r>
              <a:rPr sz="3200" spc="5" dirty="0">
                <a:latin typeface="Times New Roman"/>
                <a:cs typeface="Times New Roman"/>
              </a:rPr>
              <a:t>K</a:t>
            </a:r>
            <a:r>
              <a:rPr sz="3200" dirty="0">
                <a:latin typeface="Times New Roman"/>
                <a:cs typeface="Times New Roman"/>
              </a:rPr>
              <a:t>IA</a:t>
            </a:r>
            <a:r>
              <a:rPr sz="3200" spc="-204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.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Ltd.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23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5" dirty="0">
                <a:latin typeface="Times New Roman"/>
                <a:cs typeface="Times New Roman"/>
              </a:rPr>
              <a:t>k</a:t>
            </a:r>
            <a:r>
              <a:rPr sz="3200" dirty="0">
                <a:latin typeface="Times New Roman"/>
                <a:cs typeface="Times New Roman"/>
              </a:rPr>
              <a:t>y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,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Ja</a:t>
            </a:r>
            <a:r>
              <a:rPr sz="3200" spc="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5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8153400"/>
            <a:ext cx="59848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Times New Roman"/>
                <a:cs typeface="Times New Roman"/>
              </a:rPr>
              <a:t>Fig:</a:t>
            </a:r>
            <a:r>
              <a:rPr sz="4400" b="1" spc="-15" dirty="0">
                <a:latin typeface="Times New Roman"/>
                <a:cs typeface="Times New Roman"/>
              </a:rPr>
              <a:t> </a:t>
            </a:r>
            <a:r>
              <a:rPr sz="4400" b="1" spc="-5" dirty="0">
                <a:latin typeface="Times New Roman"/>
                <a:cs typeface="Times New Roman"/>
              </a:rPr>
              <a:t>Parts</a:t>
            </a:r>
            <a:r>
              <a:rPr sz="4400" b="1" spc="-30" dirty="0">
                <a:latin typeface="Times New Roman"/>
                <a:cs typeface="Times New Roman"/>
              </a:rPr>
              <a:t> </a:t>
            </a:r>
            <a:r>
              <a:rPr sz="4400" b="1" dirty="0">
                <a:latin typeface="Times New Roman"/>
                <a:cs typeface="Times New Roman"/>
              </a:rPr>
              <a:t>of</a:t>
            </a:r>
            <a:r>
              <a:rPr sz="4400" b="1" spc="-15" dirty="0">
                <a:latin typeface="Times New Roman"/>
                <a:cs typeface="Times New Roman"/>
              </a:rPr>
              <a:t> </a:t>
            </a:r>
            <a:r>
              <a:rPr sz="4400" b="1" dirty="0">
                <a:latin typeface="Times New Roman"/>
                <a:cs typeface="Times New Roman"/>
              </a:rPr>
              <a:t>total</a:t>
            </a:r>
            <a:r>
              <a:rPr sz="4400" b="1" spc="-40" dirty="0">
                <a:latin typeface="Times New Roman"/>
                <a:cs typeface="Times New Roman"/>
              </a:rPr>
              <a:t> </a:t>
            </a:r>
            <a:r>
              <a:rPr sz="4400" b="1" dirty="0">
                <a:latin typeface="Times New Roman"/>
                <a:cs typeface="Times New Roman"/>
              </a:rPr>
              <a:t>station</a:t>
            </a:r>
            <a:endParaRPr sz="4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8001000" cy="7543800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5028" y="207391"/>
            <a:ext cx="66186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4920" marR="5080" indent="-2522855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Important Operations of </a:t>
            </a:r>
            <a:r>
              <a:rPr sz="4000" spc="-80" dirty="0"/>
              <a:t>Total </a:t>
            </a:r>
            <a:r>
              <a:rPr sz="4000" spc="-985" dirty="0"/>
              <a:t> </a:t>
            </a:r>
            <a:r>
              <a:rPr sz="4000" spc="-5" dirty="0"/>
              <a:t>Station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22133"/>
            <a:ext cx="4354195" cy="23891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Distance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Measurement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Angle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Measurements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Data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Processing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mtClean="0">
                <a:latin typeface="Times New Roman"/>
                <a:cs typeface="Times New Roman"/>
              </a:rPr>
              <a:t>Display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4608" y="478663"/>
            <a:ext cx="5494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Distance</a:t>
            </a:r>
            <a:r>
              <a:rPr spc="-65" dirty="0"/>
              <a:t> </a:t>
            </a:r>
            <a:r>
              <a:rPr spc="-10" dirty="0"/>
              <a:t>Measurement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8073390" cy="42607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2637155" algn="l"/>
                <a:tab pos="4580890" algn="l"/>
                <a:tab pos="6886575" algn="l"/>
              </a:tabLst>
            </a:pPr>
            <a:r>
              <a:rPr sz="3200" dirty="0">
                <a:latin typeface="Times New Roman"/>
                <a:cs typeface="Times New Roman"/>
              </a:rPr>
              <a:t>Electron</a:t>
            </a:r>
            <a:r>
              <a:rPr sz="3200" spc="-2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	dis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an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e	me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15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ur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ng	</a:t>
            </a:r>
            <a:r>
              <a:rPr sz="3200" spc="-15" dirty="0">
                <a:latin typeface="Times New Roman"/>
                <a:cs typeface="Times New Roman"/>
              </a:rPr>
              <a:t>(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-1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M)  instrument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major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part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total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station.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Its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range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varies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2.8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km</a:t>
            </a: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3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4.2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km.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667510" algn="l"/>
                <a:tab pos="2640330" algn="l"/>
                <a:tab pos="3862704" algn="l"/>
                <a:tab pos="5060950" algn="l"/>
                <a:tab pos="7141209" algn="l"/>
              </a:tabLst>
            </a:pPr>
            <a:r>
              <a:rPr sz="3200" smtClean="0">
                <a:latin typeface="Times New Roman"/>
                <a:cs typeface="Times New Roman"/>
              </a:rPr>
              <a:t>They</a:t>
            </a:r>
            <a:r>
              <a:rPr sz="3200" dirty="0">
                <a:latin typeface="Times New Roman"/>
                <a:cs typeface="Times New Roman"/>
              </a:rPr>
              <a:t>	are	used	wi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	auto</a:t>
            </a:r>
            <a:r>
              <a:rPr sz="3200" spc="-20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atic	ta</a:t>
            </a:r>
            <a:r>
              <a:rPr sz="3200" spc="-8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g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t  </a:t>
            </a:r>
            <a:r>
              <a:rPr sz="3200" spc="-15" dirty="0">
                <a:latin typeface="Times New Roman"/>
                <a:cs typeface="Times New Roman"/>
              </a:rPr>
              <a:t>recognizer.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303655" algn="l"/>
                <a:tab pos="2952750" algn="l"/>
                <a:tab pos="4829175" algn="l"/>
                <a:tab pos="5415915" algn="l"/>
                <a:tab pos="6862445" algn="l"/>
              </a:tabLst>
            </a:pPr>
            <a:r>
              <a:rPr sz="3200" dirty="0">
                <a:latin typeface="Times New Roman"/>
                <a:cs typeface="Times New Roman"/>
              </a:rPr>
              <a:t>The	dis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ce	meas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red</a:t>
            </a:r>
            <a:r>
              <a:rPr sz="3200">
                <a:latin typeface="Times New Roman"/>
                <a:cs typeface="Times New Roman"/>
              </a:rPr>
              <a:t>	</a:t>
            </a:r>
            <a:r>
              <a:rPr lang="en-US" sz="3200" spc="-15" dirty="0" smtClean="0">
                <a:latin typeface="Times New Roman"/>
                <a:cs typeface="Times New Roman"/>
              </a:rPr>
              <a:t>may be</a:t>
            </a:r>
            <a:r>
              <a:rPr lang="en-US" sz="3200" spc="-15" dirty="0"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slopi</a:t>
            </a:r>
            <a:r>
              <a:rPr sz="3200" spc="-10" smtClean="0">
                <a:latin typeface="Times New Roman"/>
                <a:cs typeface="Times New Roman"/>
              </a:rPr>
              <a:t>n</a:t>
            </a:r>
            <a:r>
              <a:rPr sz="3200" smtClean="0">
                <a:latin typeface="Times New Roman"/>
                <a:cs typeface="Times New Roman"/>
              </a:rPr>
              <a:t>g</a:t>
            </a:r>
            <a:r>
              <a:rPr lang="en-US" sz="3200" dirty="0" smtClean="0">
                <a:latin typeface="Times New Roman"/>
                <a:cs typeface="Times New Roman"/>
              </a:rPr>
              <a:t> or horizontal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or vertical</a:t>
            </a:r>
            <a:r>
              <a:rPr sz="3200" smtClean="0">
                <a:latin typeface="Times New Roman"/>
                <a:cs typeface="Times New Roman"/>
              </a:rPr>
              <a:t> distance</a:t>
            </a:r>
            <a:r>
              <a:rPr lang="en-US" sz="3200" dirty="0" smtClean="0">
                <a:latin typeface="Times New Roman"/>
                <a:cs typeface="Times New Roman"/>
              </a:rPr>
              <a:t>s</a:t>
            </a:r>
            <a:r>
              <a:rPr sz="3200" spc="-15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instrument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the object.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821</Words>
  <Application>Microsoft Office PowerPoint</Application>
  <PresentationFormat>Custom</PresentationFormat>
  <Paragraphs>93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Lecture # 6 Part One</vt:lpstr>
      <vt:lpstr>Table of Contents</vt:lpstr>
      <vt:lpstr>What is a Total Station?</vt:lpstr>
      <vt:lpstr>Fig: Total station</vt:lpstr>
      <vt:lpstr>Capability of a Total Station</vt:lpstr>
      <vt:lpstr>Slide 6</vt:lpstr>
      <vt:lpstr>Slide 7</vt:lpstr>
      <vt:lpstr>Important Operations of Total  Station</vt:lpstr>
      <vt:lpstr>Distance Measurement</vt:lpstr>
      <vt:lpstr>Angle Measurements</vt:lpstr>
      <vt:lpstr>Slide 11</vt:lpstr>
      <vt:lpstr>Data Processing</vt:lpstr>
      <vt:lpstr>Display</vt:lpstr>
      <vt:lpstr>Uses of Total Station</vt:lpstr>
      <vt:lpstr>Slide 15</vt:lpstr>
      <vt:lpstr>Advantages of Using Total Stations</vt:lpstr>
      <vt:lpstr>Applications</vt:lpstr>
      <vt:lpstr>Mining</vt:lpstr>
      <vt:lpstr>Mechanical and electrical construction</vt:lpstr>
      <vt:lpstr>Meteorology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6</dc:title>
  <cp:lastModifiedBy>Nasir</cp:lastModifiedBy>
  <cp:revision>18</cp:revision>
  <dcterms:created xsi:type="dcterms:W3CDTF">2021-04-17T06:18:05Z</dcterms:created>
  <dcterms:modified xsi:type="dcterms:W3CDTF">2021-04-17T06:44:30Z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2021-04-17T00:00:00Z</vt:filetime>
  </property>
</Properties>
</file>