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8" r:id="rId10"/>
    <p:sldId id="269" r:id="rId11"/>
    <p:sldId id="267" r:id="rId12"/>
    <p:sldId id="270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5144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5/2/2020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5625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1121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9407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5614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5/2/2020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290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0034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5471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4701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2A54C80-263E-416B-A8E0-580EDEADCBDC}" type="datetimeFigureOut">
              <a:rPr lang="en-US" smtClean="0"/>
              <a:t>5/2/2020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0055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8642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840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2597" y="2550018"/>
            <a:ext cx="5988676" cy="734096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Geometric Mean</a:t>
            </a: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87644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492424" cy="66540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Demerits of Geometric Mean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001077"/>
            <a:ext cx="8492424" cy="3498575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It is neither easy to calculate nor to understand.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It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vanishes if any observation is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zero.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In case of negative values, it cannot be computed at all.</a:t>
            </a:r>
            <a:endPara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33976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182" y="1815548"/>
            <a:ext cx="11500835" cy="4346713"/>
          </a:xfrm>
        </p:spPr>
        <p:txBody>
          <a:bodyPr>
            <a:normAutofit fontScale="90000"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Assignment 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Questions:</a:t>
            </a:r>
            <a:b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Question 01: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b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Calculate the geometric mean for the following data:</a:t>
            </a:r>
            <a:b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(a)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0.35, 3, 30, 300, 3000, 0.3, 0.03, 0.0362, 0.00482, 58642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(b)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6.5, 169.0, 11.0, 112.5, 14.2, 75.0, 35.5, 215.0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Question 02:  </a:t>
            </a:r>
            <a:b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(a)For the following data find the geometric mean.</a:t>
            </a:r>
            <a:b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Weights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60-80      80-100    100-120    120-140    140-160   160-180    180-200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No.of apples) 5            14           17               10               1               0               2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730071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309093"/>
            <a:ext cx="9677280" cy="6400799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(b) Find 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geometric 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mean for 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following data 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2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Marks in percentage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  <a:r>
              <a:rPr lang="en-US" sz="2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No. of Students</a:t>
            </a:r>
            <a:br>
              <a:rPr lang="en-US" sz="2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31- 40                                          28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41-50                                          31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51-60                                          12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61-70                                           9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71-80                                           5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4452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677333" y="2292625"/>
                <a:ext cx="9329551" cy="3286539"/>
              </a:xfrm>
            </p:spPr>
            <p:txBody>
              <a:bodyPr>
                <a:normAutofit/>
              </a:bodyPr>
              <a:lstStyle/>
              <a:p>
                <a:pPr marL="457200" indent="-457200">
                  <a:buFont typeface="Wingdings" panose="05000000000000000000" pitchFamily="2" charset="2"/>
                  <a:buChar char="Ø"/>
                </a:pPr>
                <a:r>
                  <a:rPr lang="en-US" sz="32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Introduction:</a:t>
                </a:r>
                <a:br>
                  <a:rPr lang="en-US" sz="32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geometric mean </a:t>
                </a:r>
                <a:r>
                  <a:rPr lang="en-US" sz="2400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G,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of a set of n positive values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1  </m:t>
                        </m:r>
                      </m:sub>
                    </m:sSub>
                  </m:oMath>
                </a14:m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 </m:t>
                        </m:r>
                      </m:sub>
                    </m:sSub>
                  </m:oMath>
                </a14:m>
                <a:r>
                  <a:rPr lang="en-US" sz="3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….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eqArr>
                          <m:eqArrPr>
                            <m:ctrlP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eqArrPr>
                          <m:e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e>
                          <m:e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  </m:t>
                            </m:r>
                          </m:e>
                        </m:eqArr>
                      </m:sub>
                    </m:sSub>
                  </m:oMath>
                </a14:m>
                <a:r>
                  <a:rPr lang="en-US" sz="3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br>
                  <a:rPr lang="en-US" sz="3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is</a:t>
                </a:r>
                <a:r>
                  <a:rPr lang="en-US" sz="3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defined as the positive nth root of their product,</a:t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</a:t>
                </a:r>
                <a:r>
                  <a:rPr lang="en-US" sz="2400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en-US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deg>
                      <m:e>
                        <m:sSub>
                          <m:sSubPr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1  </m:t>
                            </m:r>
                          </m:sub>
                        </m:sSub>
                        <m:r>
                          <m:rPr>
                            <m:nor/>
                          </m:rPr>
                          <a:rPr lang="en-US" sz="24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, </m:t>
                        </m:r>
                        <m:sSub>
                          <m:sSubPr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2  </m:t>
                            </m:r>
                          </m:sub>
                        </m:sSub>
                        <m:r>
                          <m:rPr>
                            <m:nor/>
                          </m:rPr>
                          <a:rPr lang="en-US" sz="32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…. </m:t>
                        </m:r>
                        <m:sSub>
                          <m:sSubPr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eqArr>
                              <m:eqArrPr>
                                <m:ctrlPr>
                                  <a:rPr lang="en-US" sz="24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eqArrPr>
                              <m:e>
                                <m:r>
                                  <a:rPr lang="en-US" sz="24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𝑛</m:t>
                                </m:r>
                              </m:e>
                              <m:e>
                                <m:r>
                                  <a:rPr lang="en-US" sz="24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 </m:t>
                                </m:r>
                              </m:e>
                            </m:eqArr>
                          </m:sub>
                        </m:sSub>
                      </m:e>
                    </m:rad>
                  </m:oMath>
                </a14:m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                      where </a:t>
                </a:r>
                <a:r>
                  <a:rPr lang="en-US" sz="2400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 &gt;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geometric mean is appropriate to average ratios and rates of change.</a:t>
                </a:r>
                <a:endParaRPr lang="en-US" sz="2400" i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677333" y="2292625"/>
                <a:ext cx="9329551" cy="3286539"/>
              </a:xfrm>
              <a:blipFill rotWithShape="0">
                <a:blip r:embed="rId2"/>
                <a:stretch>
                  <a:fillRect l="-1437" b="-44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298533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677333" y="609599"/>
                <a:ext cx="9071974" cy="5958625"/>
              </a:xfrm>
            </p:spPr>
            <p:txBody>
              <a:bodyPr>
                <a:normAutofit/>
              </a:bodyPr>
              <a:lstStyle/>
              <a:p>
                <a:pPr marL="571500" indent="-571500">
                  <a:buFont typeface="Wingdings" panose="05000000000000000000" pitchFamily="2" charset="2"/>
                  <a:buChar char="Ø"/>
                </a:pPr>
                <a:r>
                  <a:rPr lang="en-US" sz="32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Formulas:</a:t>
                </a:r>
                <a:r>
                  <a:rPr lang="en-US" sz="32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32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32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</a:t>
                </a:r>
                <a:br>
                  <a:rPr lang="en-US" sz="32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32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32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G.M</a:t>
                </a:r>
                <a:r>
                  <a:rPr lang="en-US" sz="3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Antilog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US" sz="2400" dirty="0">
                                <a:solidFill>
                                  <a:schemeClr val="tx1"/>
                                </a:solidFill>
                                <a:latin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Ʃ</m:t>
                            </m:r>
                            <m:r>
                              <m:rPr>
                                <m:nor/>
                              </m:rPr>
                              <a:rPr lang="en-US" sz="2400" dirty="0">
                                <a:solidFill>
                                  <a:schemeClr val="tx1"/>
                                </a:solidFill>
                                <a:latin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log</m:t>
                            </m:r>
                            <m:r>
                              <m:rPr>
                                <m:nor/>
                              </m:rPr>
                              <a:rPr lang="en-US" sz="2400" dirty="0">
                                <a:solidFill>
                                  <a:schemeClr val="tx1"/>
                                </a:solidFill>
                                <a:latin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 </m:t>
                            </m:r>
                            <m:sSub>
                              <m:sSubPr>
                                <m:ctrlPr>
                                  <a:rPr lang="en-US" sz="24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24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𝑖</m:t>
                                </m:r>
                              </m:sub>
                            </m:sSub>
                          </m:num>
                          <m:den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For Ungrouped data)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G.M </a:t>
                </a: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Antilog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US" sz="2400" dirty="0">
                                <a:solidFill>
                                  <a:schemeClr val="tx1"/>
                                </a:solidFill>
                                <a:latin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Ʃ</m:t>
                            </m:r>
                            <m:sSub>
                              <m:sSubPr>
                                <m:ctrlPr>
                                  <a:rPr lang="en-US" sz="2400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𝑓</m:t>
                                </m:r>
                              </m:e>
                              <m:sub>
                                <m:r>
                                  <a:rPr lang="en-US" sz="2400" b="0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m:rPr>
                                <m:nor/>
                              </m:rPr>
                              <a:rPr lang="en-US" sz="2400" dirty="0">
                                <a:solidFill>
                                  <a:schemeClr val="tx1"/>
                                </a:solidFill>
                                <a:latin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 </m:t>
                            </m:r>
                            <m:r>
                              <m:rPr>
                                <m:nor/>
                              </m:rPr>
                              <a:rPr lang="en-US" sz="2400" dirty="0">
                                <a:solidFill>
                                  <a:schemeClr val="tx1"/>
                                </a:solidFill>
                                <a:latin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log</m:t>
                            </m:r>
                            <m:r>
                              <m:rPr>
                                <m:nor/>
                              </m:rPr>
                              <a:rPr lang="en-US" sz="2400" dirty="0">
                                <a:solidFill>
                                  <a:schemeClr val="tx1"/>
                                </a:solidFill>
                                <a:latin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 </m:t>
                            </m:r>
                            <m:sSub>
                              <m:sSubPr>
                                <m:ctrlPr>
                                  <a:rPr lang="en-US" sz="24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2400" b="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𝑖</m:t>
                                </m:r>
                              </m:sub>
                            </m:sSub>
                          </m:num>
                          <m:den>
                            <m:r>
                              <m:rPr>
                                <m:nor/>
                              </m:rPr>
                              <a:rPr lang="en-US" sz="2400" dirty="0">
                                <a:solidFill>
                                  <a:schemeClr val="tx1"/>
                                </a:solidFill>
                                <a:latin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Ʃ</m:t>
                            </m:r>
                            <m:sSub>
                              <m:sSubPr>
                                <m:ctrlPr>
                                  <a:rPr lang="en-US" sz="2400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𝑓</m:t>
                                </m:r>
                              </m:e>
                              <m:sub>
                                <m:r>
                                  <a:rPr lang="en-US" sz="2400" b="0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𝑖</m:t>
                                </m:r>
                              </m:sub>
                            </m:sSub>
                          </m:den>
                        </m:f>
                        <m:r>
                          <m:rPr>
                            <m:nor/>
                          </m:rPr>
                          <a:rPr lang="en-US" sz="24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</m:e>
                    </m:d>
                  </m:oMath>
                </a14:m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(Group data)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                     </a:t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endParaRPr lang="en-US" sz="2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677333" y="609599"/>
                <a:ext cx="9071974" cy="5958625"/>
              </a:xfrm>
              <a:blipFill rotWithShape="0">
                <a:blip r:embed="rId2"/>
                <a:stretch>
                  <a:fillRect l="-14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754000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0" y="636104"/>
                <a:ext cx="10586434" cy="5927641"/>
              </a:xfrm>
            </p:spPr>
            <p:txBody>
              <a:bodyPr>
                <a:normAutofit fontScale="90000"/>
              </a:bodyPr>
              <a:lstStyle/>
              <a:p>
                <a:r>
                  <a:rPr lang="en-US" sz="32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32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32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Example: (Ungrouped data)</a:t>
                </a:r>
                <a:br>
                  <a:rPr lang="en-US" sz="32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Find the geometric mean 8, 40, 175, 1209, 2000</a:t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Solution: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geometric mean, </a:t>
                </a:r>
                <a:r>
                  <a:rPr lang="en-US" sz="2400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is calculated as</a:t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</a:t>
                </a:r>
                <a:r>
                  <a:rPr lang="en-US" sz="2400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en-US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deg>
                      <m:e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8</m:t>
                        </m:r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×40×175×1209×2000</m:t>
                        </m:r>
                      </m:e>
                    </m:rad>
                  </m:oMath>
                </a14:m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Taking log, we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have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G.M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US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/>
                      <m:sup/>
                      <m:e>
                        <m:d>
                          <m:dPr>
                            <m:ctrlPr>
                              <a:rPr lang="en-US" sz="24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4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m:rPr>
                                    <m:sty m:val="p"/>
                                  </m:rPr>
                                  <a:rPr lang="en-US" sz="24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log</m:t>
                                </m:r>
                                <m:r>
                                  <a:rPr lang="en-US" sz="24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8+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24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log</m:t>
                                </m:r>
                                <m:r>
                                  <a:rPr lang="en-US" sz="24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40+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24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log</m:t>
                                </m:r>
                                <m:r>
                                  <a:rPr lang="en-US" sz="24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175+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24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log</m:t>
                                </m:r>
                                <m:r>
                                  <a:rPr lang="en-US" sz="24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1209+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24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log</m:t>
                                </m:r>
                                <m:r>
                                  <a:rPr lang="en-US" sz="24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2000</m:t>
                                </m:r>
                              </m:num>
                              <m:den>
                                <m:r>
                                  <a:rPr lang="en-US" sz="24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5</m:t>
                                </m:r>
                              </m:den>
                            </m:f>
                          </m:e>
                        </m:d>
                      </m:e>
                    </m:nary>
                  </m:oMath>
                </a14:m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</a:t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</a:t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</a:t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</a:t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</a:t>
                </a:r>
                <a:endParaRPr lang="en-US" sz="2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0" y="636104"/>
                <a:ext cx="10586434" cy="5927641"/>
              </a:xfrm>
              <a:blipFill rotWithShape="0">
                <a:blip r:embed="rId2"/>
                <a:stretch>
                  <a:fillRect l="-12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7170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277" y="1974573"/>
            <a:ext cx="10122794" cy="2955235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G.M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2.22632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G </a:t>
            </a:r>
            <a:r>
              <a:rPr lang="en-US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.M  </a:t>
            </a:r>
            <a:r>
              <a:rPr lang="en-US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Antilog (2.22632)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= 168.39</a:t>
            </a:r>
            <a:r>
              <a:rPr lang="en-US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b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383805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913" y="2001078"/>
            <a:ext cx="10200067" cy="4134679"/>
          </a:xfrm>
        </p:spPr>
        <p:txBody>
          <a:bodyPr>
            <a:norm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(Grouped data)</a:t>
            </a:r>
            <a:b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Given the following frequency distribution of weights, calculate the 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geometric mean.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24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Weight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</a:t>
            </a:r>
            <a:r>
              <a:rPr lang="en-US" sz="2400" b="1" i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frequency</a:t>
            </a:r>
            <a:r>
              <a:rPr lang="en-US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65-84                                             9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85-104                                          10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105-124                                          17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125-144                                          10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145-164                                           5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165-184                                           4</a:t>
            </a:r>
            <a:b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185-204                                           5 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622178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450761" y="347730"/>
                <a:ext cx="10212946" cy="6014433"/>
              </a:xfrm>
            </p:spPr>
            <p:txBody>
              <a:bodyPr>
                <a:normAutofit fontScale="90000"/>
              </a:bodyPr>
              <a:lstStyle/>
              <a:p>
                <a:pPr marL="457200" indent="-457200">
                  <a:buFont typeface="Wingdings" panose="05000000000000000000" pitchFamily="2" charset="2"/>
                  <a:buChar char="Ø"/>
                </a:pPr>
                <a:r>
                  <a:rPr lang="en-US" sz="32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Solution:</a:t>
                </a:r>
                <a:br>
                  <a:rPr lang="en-US" sz="32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32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32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32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</a:t>
                </a:r>
                <a:r>
                  <a:rPr lang="en-US" sz="2400" b="1" u="sng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Weight 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 u="sng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1" i="1" u="sng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b>
                        <m:r>
                          <a:rPr lang="en-US" sz="2400" b="1" i="1" u="sng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𝒊</m:t>
                        </m:r>
                      </m:sub>
                    </m:sSub>
                  </m:oMath>
                </a14:m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1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𝒇</m:t>
                        </m:r>
                      </m:e>
                      <m:sub>
                        <m:r>
                          <a:rPr lang="en-US" sz="2400" b="1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𝒊</m:t>
                        </m:r>
                      </m:sub>
                    </m:sSub>
                  </m:oMath>
                </a14:m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</a:t>
                </a:r>
                <a:r>
                  <a:rPr lang="en-US" sz="2400" b="1" u="sng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log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 u="sng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1" i="1" u="sng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b>
                        <m:r>
                          <a:rPr lang="en-US" sz="2400" b="1" i="1" u="sng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𝒊</m:t>
                        </m:r>
                      </m:sub>
                    </m:sSub>
                  </m:oMath>
                </a14:m>
                <a:r>
                  <a:rPr lang="en-US" sz="2400" b="1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1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𝒇</m:t>
                        </m:r>
                      </m:e>
                      <m:sub>
                        <m:r>
                          <a:rPr lang="en-US" sz="2400" b="1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𝒊</m:t>
                        </m:r>
                      </m:sub>
                    </m:sSub>
                  </m:oMath>
                </a14:m>
                <a:r>
                  <a:rPr lang="en-US" sz="2400" b="1" u="sng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log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 u="sng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1" i="1" u="sng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b>
                        <m:r>
                          <a:rPr lang="en-US" sz="2400" b="1" i="1" u="sng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𝒊</m:t>
                        </m:r>
                      </m:sub>
                    </m:sSub>
                  </m:oMath>
                </a14:m>
                <a:r>
                  <a:rPr lang="en-US" sz="2400" b="1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b="1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65-84              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74.5                  9                1.722                 16.8498  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85-104              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94.5                 10               1.9754               19.7540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105-124             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114.5                17               2.0589               35.0013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125-144            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134.5                10               2.1287               21.2870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145-164             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154.5                 5                2.1889               10.9445                        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165-184             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174.5                 4                2.2418               8.9672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185-204              194.5                 5                2.2889               11.4445                                                          </a:t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Total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</a:t>
                </a:r>
                <a:r>
                  <a:rPr lang="en-US" sz="2400" b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-------                60               --------              124.2483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endParaRPr lang="en-US" sz="24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450761" y="347730"/>
                <a:ext cx="10212946" cy="6014433"/>
              </a:xfrm>
              <a:blipFill rotWithShape="0">
                <a:blip r:embed="rId2"/>
                <a:stretch>
                  <a:fillRect l="-1134" t="-1114" r="-139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254886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566670" y="283336"/>
                <a:ext cx="9684913" cy="5905430"/>
              </a:xfrm>
            </p:spPr>
            <p:txBody>
              <a:bodyPr>
                <a:normAutofit/>
              </a:bodyPr>
              <a:lstStyle/>
              <a:p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</a:t>
                </a:r>
                <a:r>
                  <a:rPr lang="en-US" sz="2400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G.M =Antilog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4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Ʃ</m:t>
                        </m:r>
                        <m:sSub>
                          <m:sSubPr>
                            <m:ctrlPr>
                              <a:rPr lang="en-US" sz="24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en-US" sz="24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m:rPr>
                            <m:nor/>
                          </m:rPr>
                          <a:rPr lang="en-US" sz="24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4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log</m:t>
                        </m:r>
                        <m:r>
                          <m:rPr>
                            <m:nor/>
                          </m:rPr>
                          <a:rPr lang="en-US" sz="24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𝑖</m:t>
                            </m:r>
                          </m:sub>
                        </m:sSub>
                      </m:num>
                      <m:den>
                        <m:r>
                          <m:rPr>
                            <m:nor/>
                          </m:rPr>
                          <a:rPr lang="en-US" sz="24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Ʃ</m:t>
                        </m:r>
                        <m:sSub>
                          <m:sSubPr>
                            <m:ctrlPr>
                              <a:rPr lang="en-US" sz="24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en-US" sz="24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𝑖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2400" dirty="0"/>
                  <a:t>                </a:t>
                </a:r>
                <a:br>
                  <a:rPr lang="en-US" sz="2400" dirty="0"/>
                </a:br>
                <a:r>
                  <a:rPr lang="en-US" sz="2400" dirty="0"/>
                  <a:t>         </a:t>
                </a:r>
                <a:br>
                  <a:rPr lang="en-US" sz="2400" dirty="0"/>
                </a:br>
                <a:r>
                  <a:rPr lang="en-US" sz="2400" dirty="0"/>
                  <a:t>                  </a:t>
                </a: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400" dirty="0">
                            <a:solidFill>
                              <a:schemeClr val="tx1"/>
                            </a:solidFill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124.2483</m:t>
                        </m:r>
                      </m:num>
                      <m:den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60</m:t>
                        </m:r>
                      </m:den>
                    </m:f>
                  </m:oMath>
                </a14:m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   = 2.0708</a:t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</a:t>
                </a:r>
                <a:r>
                  <a:rPr lang="en-US" sz="2400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</a:t>
                </a:r>
                <a:r>
                  <a:rPr lang="en-US" sz="2400" i="1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G.M </a:t>
                </a:r>
                <a:r>
                  <a:rPr lang="en-US" sz="2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Antilog</a:t>
                </a:r>
                <a:r>
                  <a:rPr lang="en-US" sz="2400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(2.0708)</a:t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b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</a:t>
                </a:r>
                <a:r>
                  <a:rPr lang="en-US" sz="2400" i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.M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17.7 grams</a:t>
                </a:r>
                <a:b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4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:endParaRPr lang="en-US" sz="2400" dirty="0"/>
              </a:p>
            </p:txBody>
          </p:sp>
        </mc:Choice>
        <mc:Fallback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566670" y="283336"/>
                <a:ext cx="9684913" cy="5905430"/>
              </a:xfr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191811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479545" cy="626772"/>
          </a:xfrm>
        </p:spPr>
        <p:txBody>
          <a:bodyPr>
            <a:normAutofit fontScale="90000"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Merits of Geometric Mean: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78039"/>
            <a:ext cx="8479545" cy="5009882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endParaRPr lang="en-US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based on observed value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amenable to mathematical treatment .</a:t>
            </a:r>
            <a:endParaRPr lang="en-US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gives equal weightage to all observations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an appropriate type of average to be used in case rates of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change or 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ratios are to be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averaged.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8586977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246</TotalTime>
  <Words>122</Words>
  <Application>Microsoft Office PowerPoint</Application>
  <PresentationFormat>Widescreen</PresentationFormat>
  <Paragraphs>21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Cambria Math</vt:lpstr>
      <vt:lpstr>Times New Roman</vt:lpstr>
      <vt:lpstr>Wingdings</vt:lpstr>
      <vt:lpstr>Retrospect</vt:lpstr>
      <vt:lpstr>                            Geometric Mean</vt:lpstr>
      <vt:lpstr>Introduction: The geometric mean G, of a set of n positive values x_(1  ), x_(2  )…. x_█(n@  )  is defined as the positive nth root of their product,          G = √(n&amp;x_(1  ) ", " x_(2  ) "…. " x_█(n@  ) ),                       where x &gt; 0  The geometric mean is appropriate to average ratios and rates of change.</vt:lpstr>
      <vt:lpstr>Formulas:                G.M = Antilog (("Ʃlog " x_i)/n)                    (For Ungrouped data)    G.M = Antilog(("Ʃ" f_i " log " x_i)/("Ʃ" f_i ) " " )                     (Group data)                                                             </vt:lpstr>
      <vt:lpstr>    Example: (Ungrouped data) Find the geometric mean 8, 40, 175, 1209, 2000  Solution: The geometric mean, G, is calculated as                         G =√(5&amp;8×40×175×1209×2000)          Taking log, we have                 G.M =∑▒((log8+log40+log175+log1209+log2000)/5)                                                                          </vt:lpstr>
      <vt:lpstr>   G.M  = 2.22632                     G .M  = Antilog (2.22632)                                       = 168.39            </vt:lpstr>
      <vt:lpstr>Example: (Grouped data) Given the following frequency distribution of weights, calculate the  geometric mean.        Weight                                     frequency        65-84                                             9        85-104                                          10       105-124                                          17       125-144                                          10       145-164                                           5       165-184                                           4       185-204                                           5  </vt:lpstr>
      <vt:lpstr>Solution:        Weight               x_i                    f_i                logx_i                  f_ilogx_i         65-84                 74.5                  9                1.722                 16.8498            85-104               94.5                 10               1.9754               19.7540       105-124              114.5                17               2.0589               35.0013       125-144              134.5                10               2.1287               21.2870       145-164              154.5                 5                2.1889               10.9445                                165-184              174.5                 4                2.2418               8.9672       185-204              194.5                 5                2.2889               11.4445                                                                   Total                 -------                60               --------              124.2483  </vt:lpstr>
      <vt:lpstr>           G.M =Antilog ("Ʃ" f_i " log " x_i)/("Ʃ" f_i )                                             =  "124.2483" /60                        = 2.0708                       G.M = Antilog (2.0708)                  G .M = 17.7 grams     </vt:lpstr>
      <vt:lpstr>Merits of Geometric Mean:</vt:lpstr>
      <vt:lpstr>  Demerits of Geometric Mean</vt:lpstr>
      <vt:lpstr>Assignment Questions: Question 01:     Calculate the geometric mean for the following data: (a) 0.35, 3, 30, 300, 3000, 0.3, 0.03, 0.0362, 0.00482, 58642 (b) 6.5, 169.0, 11.0, 112.5, 14.2, 75.0, 35.5, 215.0  Question 02:     (a)For the following data find the geometric mean.  Weights       60-80      80-100    100-120    120-140    140-160   160-180    180-200 (No.of apples) 5            14           17               10               1               0               2  </vt:lpstr>
      <vt:lpstr>(b) Find the geometric mean for the following data .          Marks in percentage                 No. of Students                        31- 40                                          28                41-50                                          31                51-60                                          12                61-70                                           9                71-80                                           5     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Computer</dc:creator>
  <cp:lastModifiedBy>Ali</cp:lastModifiedBy>
  <cp:revision>157</cp:revision>
  <dcterms:created xsi:type="dcterms:W3CDTF">2020-03-22T15:03:41Z</dcterms:created>
  <dcterms:modified xsi:type="dcterms:W3CDTF">2020-05-02T08:02:03Z</dcterms:modified>
</cp:coreProperties>
</file>