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1"/>
  </p:notesMasterIdLst>
  <p:handoutMasterIdLst>
    <p:handoutMasterId r:id="rId42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98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5" r:id="rId35"/>
    <p:sldId id="296" r:id="rId36"/>
    <p:sldId id="292" r:id="rId37"/>
    <p:sldId id="293" r:id="rId38"/>
    <p:sldId id="294" r:id="rId39"/>
    <p:sldId id="297" r:id="rId4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84978"/>
    <a:srgbClr val="FFFFFF"/>
    <a:srgbClr val="458B8A"/>
    <a:srgbClr val="C05023"/>
    <a:srgbClr val="F8E1D8"/>
    <a:srgbClr val="F0C1AE"/>
    <a:srgbClr val="455EA0"/>
    <a:srgbClr val="EDFFFF"/>
    <a:srgbClr val="2F4040"/>
    <a:srgbClr val="80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74" autoAdjust="0"/>
    <p:restoredTop sz="97799" autoAdjust="0"/>
  </p:normalViewPr>
  <p:slideViewPr>
    <p:cSldViewPr>
      <p:cViewPr varScale="1">
        <p:scale>
          <a:sx n="78" d="100"/>
          <a:sy n="78" d="100"/>
        </p:scale>
        <p:origin x="-9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050911905242619E-2"/>
          <c:y val="7.8437903595383912E-2"/>
          <c:w val="0.89835318662090313"/>
          <c:h val="0.828770362038078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Failing Firms</c:v>
                </c:pt>
              </c:strCache>
            </c:strRef>
          </c:tx>
          <c:invertIfNegative val="0"/>
          <c:cat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Sheet1!$A$2:$A$5</c:f>
              <c:numCache>
                <c:formatCode>General</c:formatCode>
                <c:ptCount val="4"/>
                <c:pt idx="0">
                  <c:v>-3</c:v>
                </c:pt>
                <c:pt idx="1">
                  <c:v>-5</c:v>
                </c:pt>
                <c:pt idx="2">
                  <c:v>-10</c:v>
                </c:pt>
                <c:pt idx="3">
                  <c:v>-18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Non-failinf Firms</c:v>
                </c:pt>
              </c:strCache>
            </c:strRef>
          </c:tx>
          <c:invertIfNegative val="0"/>
          <c:cat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633088"/>
        <c:axId val="89657728"/>
      </c:barChart>
      <c:catAx>
        <c:axId val="8663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100"/>
            </a:pPr>
            <a:endParaRPr lang="en-US"/>
          </a:p>
        </c:txPr>
        <c:crossAx val="89657728"/>
        <c:crosses val="autoZero"/>
        <c:auto val="1"/>
        <c:lblAlgn val="ctr"/>
        <c:lblOffset val="100"/>
        <c:noMultiLvlLbl val="0"/>
      </c:catAx>
      <c:valAx>
        <c:axId val="89657728"/>
        <c:scaling>
          <c:orientation val="minMax"/>
          <c:max val="1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8663308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47010390824435"/>
          <c:y val="4.8446910045335245E-2"/>
          <c:w val="0.85101912774601807"/>
          <c:h val="0.83063898830827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Failing firms</c:v>
                </c:pt>
              </c:strCache>
            </c:strRef>
          </c:tx>
          <c:invertIfNegative val="0"/>
          <c:cat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Sheet1!$A$2:$A$5</c:f>
              <c:numCache>
                <c:formatCode>General</c:formatCode>
                <c:ptCount val="4"/>
                <c:pt idx="0">
                  <c:v>70</c:v>
                </c:pt>
                <c:pt idx="1">
                  <c:v>74</c:v>
                </c:pt>
                <c:pt idx="2">
                  <c:v>83</c:v>
                </c:pt>
                <c:pt idx="3">
                  <c:v>98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Non-failing firms</c:v>
                </c:pt>
              </c:strCache>
            </c:strRef>
          </c:tx>
          <c:invertIfNegative val="0"/>
          <c:cat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</c:v>
                </c:pt>
                <c:pt idx="1">
                  <c:v>52</c:v>
                </c:pt>
                <c:pt idx="2">
                  <c:v>52</c:v>
                </c:pt>
                <c:pt idx="3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680512"/>
        <c:axId val="89706880"/>
      </c:barChart>
      <c:catAx>
        <c:axId val="8968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100"/>
            </a:pPr>
            <a:endParaRPr lang="en-US"/>
          </a:p>
        </c:txPr>
        <c:crossAx val="89706880"/>
        <c:crosses val="autoZero"/>
        <c:auto val="1"/>
        <c:lblAlgn val="ctr"/>
        <c:lblOffset val="100"/>
        <c:noMultiLvlLbl val="0"/>
      </c:catAx>
      <c:valAx>
        <c:axId val="89706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9680512"/>
        <c:crosses val="autoZero"/>
        <c:crossBetween val="between"/>
      </c:valAx>
      <c:spPr>
        <a:ln w="3175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6511936864056373"/>
          <c:y val="9.1650918635170608E-2"/>
          <c:w val="0.28129088863892016"/>
          <c:h val="0.16821331424481031"/>
        </c:manualLayout>
      </c:layout>
      <c:overlay val="0"/>
    </c:legend>
    <c:plotVisOnly val="1"/>
    <c:dispBlanksAs val="gap"/>
    <c:showDLblsOverMax val="0"/>
  </c:chart>
  <c:spPr>
    <a:ln w="3175"/>
  </c:spPr>
  <c:txPr>
    <a:bodyPr/>
    <a:lstStyle/>
    <a:p>
      <a:pPr>
        <a:defRPr sz="1800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Sheet2!$A$1</c:f>
              <c:strCache>
                <c:ptCount val="1"/>
                <c:pt idx="0">
                  <c:v>Failing Firms</c:v>
                </c:pt>
              </c:strCache>
            </c:strRef>
          </c:tx>
          <c:invertIfNegative val="0"/>
          <c:cat>
            <c:numRef>
              <c:f>Sheet2!$C$2:$C$5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Sheet2!$A$2:$A$5</c:f>
              <c:numCache>
                <c:formatCode>General</c:formatCode>
                <c:ptCount val="4"/>
                <c:pt idx="0">
                  <c:v>9</c:v>
                </c:pt>
                <c:pt idx="1">
                  <c:v>5</c:v>
                </c:pt>
                <c:pt idx="2">
                  <c:v>-2</c:v>
                </c:pt>
                <c:pt idx="3">
                  <c:v>-5</c:v>
                </c:pt>
              </c:numCache>
            </c:numRef>
          </c:val>
        </c:ser>
        <c:ser>
          <c:idx val="1"/>
          <c:order val="1"/>
          <c:tx>
            <c:strRef>
              <c:f>Sheet2!$B$1</c:f>
              <c:strCache>
                <c:ptCount val="1"/>
                <c:pt idx="0">
                  <c:v>Non-failinf Firms</c:v>
                </c:pt>
              </c:strCache>
            </c:strRef>
          </c:tx>
          <c:invertIfNegative val="0"/>
          <c:cat>
            <c:numRef>
              <c:f>Sheet2!$C$2:$C$5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Sheet2!$B$2:$B$5</c:f>
              <c:numCache>
                <c:formatCode>General</c:formatCode>
                <c:ptCount val="4"/>
                <c:pt idx="0">
                  <c:v>35</c:v>
                </c:pt>
                <c:pt idx="1">
                  <c:v>35</c:v>
                </c:pt>
                <c:pt idx="2">
                  <c:v>35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726912"/>
        <c:axId val="86728704"/>
      </c:barChart>
      <c:catAx>
        <c:axId val="8672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100"/>
            </a:pPr>
            <a:endParaRPr lang="en-US"/>
          </a:p>
        </c:txPr>
        <c:crossAx val="86728704"/>
        <c:crosses val="autoZero"/>
        <c:auto val="1"/>
        <c:lblAlgn val="ctr"/>
        <c:lblOffset val="100"/>
        <c:noMultiLvlLbl val="0"/>
      </c:catAx>
      <c:valAx>
        <c:axId val="86728704"/>
        <c:scaling>
          <c:orientation val="minMax"/>
          <c:max val="40"/>
          <c:min val="-1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86726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15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16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17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20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24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25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04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22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24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24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45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16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86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86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20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96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96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55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55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65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75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75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26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5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9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10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12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12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gradFill rotWithShape="0">
            <a:gsLst>
              <a:gs pos="0">
                <a:srgbClr val="F0C1AE"/>
              </a:gs>
              <a:gs pos="50000">
                <a:srgbClr val="F8E1D8"/>
              </a:gs>
              <a:gs pos="100000">
                <a:srgbClr val="F0C1A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200" b="1" i="1" dirty="0">
                <a:solidFill>
                  <a:schemeClr val="tx1"/>
                </a:solidFill>
                <a:latin typeface="Book Antiqua" pitchFamily="18" charset="0"/>
              </a:rPr>
              <a:t>Irwin/McGraw Hill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6200" y="1227554"/>
            <a:ext cx="281940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2E1A22"/>
                </a:solidFill>
              </a:rPr>
              <a:t>Fundamentals of  Corporate Finance</a:t>
            </a:r>
          </a:p>
          <a:p>
            <a:pPr algn="ctr">
              <a:spcBef>
                <a:spcPct val="50000"/>
              </a:spcBef>
            </a:pPr>
            <a:endParaRPr lang="en-US" altLang="en-US" i="1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600" dirty="0" smtClean="0">
                <a:solidFill>
                  <a:srgbClr val="2E1A22"/>
                </a:solidFill>
              </a:rPr>
              <a:t>Eighth Edition</a:t>
            </a:r>
            <a:endParaRPr lang="en-US" altLang="en-US" sz="1600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Richard A. </a:t>
            </a:r>
            <a:r>
              <a:rPr lang="en-US" altLang="en-US" sz="1800" b="1" dirty="0" err="1">
                <a:solidFill>
                  <a:srgbClr val="2E1A22"/>
                </a:solidFill>
              </a:rPr>
              <a:t>Brealey</a:t>
            </a:r>
            <a:r>
              <a:rPr lang="en-US" altLang="en-US" sz="1800" b="1" dirty="0">
                <a:solidFill>
                  <a:srgbClr val="2E1A2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Stewart C. Myers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Alan J. Marcus</a:t>
            </a:r>
            <a:endParaRPr lang="en-US" altLang="en-US" sz="1600" b="1" dirty="0">
              <a:solidFill>
                <a:srgbClr val="2E1A22"/>
              </a:solidFill>
            </a:endParaRPr>
          </a:p>
        </p:txBody>
      </p:sp>
      <p:sp>
        <p:nvSpPr>
          <p:cNvPr id="18" name="Rectangle 110"/>
          <p:cNvSpPr>
            <a:spLocks noChangeArrowheads="1"/>
          </p:cNvSpPr>
          <p:nvPr userDrawn="1"/>
        </p:nvSpPr>
        <p:spPr bwMode="auto">
          <a:xfrm>
            <a:off x="304800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F0C1AE"/>
              </a:gs>
              <a:gs pos="50000">
                <a:srgbClr val="C05023"/>
              </a:gs>
              <a:gs pos="100000">
                <a:srgbClr val="F8E1D8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Oval 10"/>
          <p:cNvSpPr>
            <a:spLocks noChangeArrowheads="1"/>
          </p:cNvSpPr>
          <p:nvPr userDrawn="1"/>
        </p:nvSpPr>
        <p:spPr bwMode="auto">
          <a:xfrm>
            <a:off x="3200400" y="6583363"/>
            <a:ext cx="295275" cy="274637"/>
          </a:xfrm>
          <a:prstGeom prst="ellipse">
            <a:avLst/>
          </a:prstGeom>
          <a:gradFill rotWithShape="0">
            <a:gsLst>
              <a:gs pos="0">
                <a:srgbClr val="EDFFFF"/>
              </a:gs>
              <a:gs pos="100000">
                <a:srgbClr val="C05023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US" altLang="en-US" sz="3600"/>
          </a:p>
        </p:txBody>
      </p:sp>
      <p:grpSp>
        <p:nvGrpSpPr>
          <p:cNvPr id="20" name="Group 11"/>
          <p:cNvGrpSpPr>
            <a:grpSpLocks/>
          </p:cNvGrpSpPr>
          <p:nvPr userDrawn="1"/>
        </p:nvGrpSpPr>
        <p:grpSpPr bwMode="auto">
          <a:xfrm>
            <a:off x="3048000" y="0"/>
            <a:ext cx="533400" cy="6858000"/>
            <a:chOff x="95" y="0"/>
            <a:chExt cx="535" cy="4320"/>
          </a:xfrm>
          <a:gradFill>
            <a:gsLst>
              <a:gs pos="0">
                <a:srgbClr val="C05023"/>
              </a:gs>
              <a:gs pos="100000">
                <a:srgbClr val="F8E1D8"/>
              </a:gs>
            </a:gsLst>
            <a:lin ang="0" scaled="1"/>
          </a:gradFill>
        </p:grpSpPr>
        <p:sp>
          <p:nvSpPr>
            <p:cNvPr id="21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4953000" y="628272"/>
            <a:ext cx="2725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chemeClr val="tx1"/>
                </a:solidFill>
              </a:rPr>
              <a:t>Chapter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20</a:t>
            </a:r>
            <a:endParaRPr lang="en-US" altLang="en-US" sz="4000" b="1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4515537" y="4267200"/>
            <a:ext cx="3746041" cy="119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smtClean="0">
                <a:solidFill>
                  <a:schemeClr val="tx1"/>
                </a:solidFill>
              </a:rPr>
              <a:t>Working Capital Management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 userDrawn="1"/>
        </p:nvSpPr>
        <p:spPr bwMode="auto">
          <a:xfrm>
            <a:off x="5428270" y="1723490"/>
            <a:ext cx="1775198" cy="2273892"/>
          </a:xfrm>
          <a:prstGeom prst="rect">
            <a:avLst/>
          </a:prstGeom>
          <a:solidFill>
            <a:srgbClr val="458B8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7837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4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3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0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90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72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8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458B8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 smtClean="0">
                <a:solidFill>
                  <a:srgbClr val="455EA0"/>
                </a:solidFill>
                <a:latin typeface="Arial" charset="0"/>
              </a:rPr>
              <a:t>20-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1000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1000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0000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10000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4800600" y="17526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</a:t>
            </a:r>
            <a:r>
              <a:rPr lang="en-US" altLang="en-US" sz="48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20</a:t>
            </a:r>
            <a:endParaRPr lang="en-US" altLang="en-US" sz="48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4635959" y="2743200"/>
            <a:ext cx="3898441" cy="119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3600" dirty="0" smtClean="0">
                <a:latin typeface="Century Gothic" panose="020B0502020202020204" pitchFamily="34" charset="0"/>
              </a:rPr>
              <a:t>Working Capital Management</a:t>
            </a:r>
            <a:endParaRPr lang="en-US" altLang="en-US" sz="36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3962400" cy="489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Credit Analysis</a:t>
            </a: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 smtClean="0"/>
              <a:t>Numerical credit scoring categories</a:t>
            </a:r>
          </a:p>
          <a:p>
            <a:pPr lvl="1"/>
            <a:r>
              <a:rPr lang="en-US" altLang="en-US" dirty="0" smtClean="0"/>
              <a:t>The customer’s </a:t>
            </a:r>
            <a:r>
              <a:rPr lang="en-US" altLang="en-US" i="1" dirty="0" smtClean="0"/>
              <a:t>character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The customer’s </a:t>
            </a:r>
            <a:r>
              <a:rPr lang="en-US" altLang="en-US" i="1" dirty="0" smtClean="0"/>
              <a:t>capacity</a:t>
            </a:r>
            <a:r>
              <a:rPr lang="en-US" altLang="en-US" dirty="0" smtClean="0"/>
              <a:t> to pay</a:t>
            </a:r>
          </a:p>
          <a:p>
            <a:pPr lvl="1"/>
            <a:r>
              <a:rPr lang="en-US" altLang="en-US" dirty="0" smtClean="0"/>
              <a:t>The customer’s </a:t>
            </a:r>
            <a:r>
              <a:rPr lang="en-US" altLang="en-US" i="1" dirty="0" smtClean="0"/>
              <a:t>capital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The </a:t>
            </a:r>
            <a:r>
              <a:rPr lang="en-US" altLang="en-US" i="1" dirty="0" smtClean="0"/>
              <a:t>collateral</a:t>
            </a:r>
            <a:r>
              <a:rPr lang="en-US" altLang="en-US" dirty="0" smtClean="0"/>
              <a:t> provided by the customer</a:t>
            </a:r>
          </a:p>
          <a:p>
            <a:pPr lvl="1"/>
            <a:r>
              <a:rPr lang="en-US" altLang="en-US" dirty="0" smtClean="0"/>
              <a:t>The </a:t>
            </a:r>
            <a:r>
              <a:rPr lang="en-US" altLang="en-US" i="1" dirty="0" smtClean="0"/>
              <a:t>condition</a:t>
            </a:r>
            <a:r>
              <a:rPr lang="en-US" altLang="en-US" dirty="0" smtClean="0"/>
              <a:t> of the customer’s business</a:t>
            </a:r>
          </a:p>
        </p:txBody>
      </p:sp>
    </p:spTree>
    <p:extLst>
      <p:ext uri="{BB962C8B-B14F-4D97-AF65-F5344CB8AC3E}">
        <p14:creationId xmlns:p14="http://schemas.microsoft.com/office/powerpoint/2010/main" val="20165146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8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8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8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8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8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8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Credit Analysis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572000"/>
          </a:xfrm>
          <a:noFill/>
        </p:spPr>
        <p:txBody>
          <a:bodyPr/>
          <a:lstStyle/>
          <a:p>
            <a:pPr>
              <a:buNone/>
            </a:pPr>
            <a:r>
              <a:rPr lang="en-US" sz="2800" dirty="0" smtClean="0"/>
              <a:t>	William </a:t>
            </a:r>
            <a:r>
              <a:rPr lang="en-US" sz="2800" dirty="0"/>
              <a:t>Beaver, Maureen </a:t>
            </a:r>
            <a:r>
              <a:rPr lang="en-US" sz="2800" dirty="0" err="1"/>
              <a:t>McNichols</a:t>
            </a:r>
            <a:r>
              <a:rPr lang="en-US" sz="2800" dirty="0"/>
              <a:t>, and Jung-Wu </a:t>
            </a:r>
            <a:r>
              <a:rPr lang="en-US" sz="2800" dirty="0" err="1" smtClean="0"/>
              <a:t>Rhie</a:t>
            </a:r>
            <a:r>
              <a:rPr lang="en-US" sz="2800" dirty="0" smtClean="0"/>
              <a:t> determined that the chance of failing during the next year, relative to the odds of not failing, is best determined by this equation:</a:t>
            </a:r>
            <a:endParaRPr lang="en-US" alt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3518288"/>
                <a:ext cx="8570976" cy="977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Log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relative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chance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of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failure</m:t>
                          </m:r>
                        </m:e>
                      </m:d>
                      <m:r>
                        <a:rPr lang="en-US" sz="2000" b="0" i="0" smtClean="0">
                          <a:latin typeface="Cambria Math"/>
                        </a:rPr>
                        <m:t>=−6.445−1.192</m:t>
                      </m:r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  <a:ea typeface="Cambria Math"/>
                        </a:rPr>
                        <m:t>ROA</m:t>
                      </m:r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+2.307×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liabilites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assets</m:t>
                          </m:r>
                        </m:den>
                      </m:f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−.346×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EBITDA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liabilities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518288"/>
                <a:ext cx="8570976" cy="9775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001492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Credit Analysis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572000"/>
          </a:xfrm>
          <a:noFill/>
        </p:spPr>
        <p:txBody>
          <a:bodyPr/>
          <a:lstStyle/>
          <a:p>
            <a:r>
              <a:rPr lang="en-US" altLang="en-US" sz="2800" b="1" dirty="0" smtClean="0"/>
              <a:t>Multiple Discriminant Analysis</a:t>
            </a:r>
            <a:endParaRPr lang="en-US" altLang="en-US" sz="2800" dirty="0" smtClean="0"/>
          </a:p>
          <a:p>
            <a:pPr lvl="1"/>
            <a:r>
              <a:rPr lang="en-US" altLang="en-US" sz="2400" dirty="0" smtClean="0"/>
              <a:t>A technique used to develop a measurement of solvency, sometimes called a </a:t>
            </a:r>
            <a:r>
              <a:rPr lang="en-US" altLang="en-US" sz="2400" i="1" dirty="0" smtClean="0"/>
              <a:t>Z Score</a:t>
            </a:r>
            <a:endParaRPr lang="en-US" altLang="en-US" sz="2400" dirty="0" smtClean="0"/>
          </a:p>
          <a:p>
            <a:pPr lvl="1"/>
            <a:r>
              <a:rPr lang="en-US" altLang="en-US" sz="2400" dirty="0" smtClean="0"/>
              <a:t>Edward Altman developed a Z Score formula that was able to identify bankrupt firms approximately 95% of the time</a:t>
            </a:r>
          </a:p>
          <a:p>
            <a:pPr lvl="1"/>
            <a:r>
              <a:rPr lang="en-US" altLang="en-US" sz="2400" dirty="0" smtClean="0"/>
              <a:t>Altman Z-Score formula: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95400" y="4122802"/>
                <a:ext cx="7391400" cy="2658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𝑍</m:t>
                      </m:r>
                      <m:r>
                        <a:rPr lang="en-US" b="0" i="1" smtClean="0">
                          <a:latin typeface="Cambria Math"/>
                        </a:rPr>
                        <m:t>=3.3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EBIT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total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assets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+1.0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sales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total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b="0" dirty="0" smtClean="0">
                  <a:latin typeface="Cambria Math"/>
                </a:endParaRPr>
              </a:p>
              <a:p>
                <a:pPr marL="463550"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+.6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market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value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of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equity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total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book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debt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+1.4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retained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earnings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total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b="0" dirty="0" smtClean="0">
                  <a:latin typeface="Cambria Math"/>
                </a:endParaRPr>
              </a:p>
              <a:p>
                <a:pPr marL="463550"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+1.2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working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capital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total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22802"/>
                <a:ext cx="7391400" cy="26589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107380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Credit Analysis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19812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b="1" i="1" u="sng" dirty="0" smtClean="0"/>
              <a:t>Example</a:t>
            </a:r>
            <a:r>
              <a:rPr lang="en-US" altLang="en-US" sz="2800" b="1" i="1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 smtClean="0"/>
              <a:t>If the Altman Z score cut off for a credit worthy business is 2.7 or higher, would we accept the following client?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75727" y="3514148"/>
                <a:ext cx="2205860" cy="668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EBIT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total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assets</m:t>
                          </m:r>
                        </m:den>
                      </m:f>
                      <m:r>
                        <a:rPr lang="en-US" sz="2000" b="0" i="0" smtClean="0">
                          <a:latin typeface="Cambria Math"/>
                        </a:rPr>
                        <m:t>=.12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727" y="3514148"/>
                <a:ext cx="2205860" cy="6685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66583" y="4352348"/>
                <a:ext cx="2202654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Sales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total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assets</m:t>
                          </m:r>
                        </m:den>
                      </m:f>
                      <m:r>
                        <a:rPr lang="en-US" sz="2000" b="0" i="0" smtClean="0">
                          <a:latin typeface="Cambria Math"/>
                        </a:rPr>
                        <m:t>=1.4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583" y="4352348"/>
                <a:ext cx="2202654" cy="6768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466583" y="5254360"/>
                <a:ext cx="2314864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Market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equity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book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debt</m:t>
                          </m:r>
                        </m:den>
                      </m:f>
                      <m:r>
                        <a:rPr lang="en-US" sz="2000" b="0" i="0" smtClean="0">
                          <a:latin typeface="Cambria Math"/>
                        </a:rPr>
                        <m:t>=.9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583" y="5254360"/>
                <a:ext cx="2314864" cy="6768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64301" y="3675496"/>
                <a:ext cx="2760499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Retained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earnings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total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assets</m:t>
                          </m:r>
                        </m:den>
                      </m:f>
                      <m:r>
                        <a:rPr lang="en-US" sz="2000" b="0" i="0" smtClean="0">
                          <a:latin typeface="Cambria Math"/>
                        </a:rPr>
                        <m:t>=.4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301" y="3675496"/>
                <a:ext cx="2760499" cy="6768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64301" y="4690774"/>
                <a:ext cx="2662716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Working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capital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total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assets</m:t>
                          </m:r>
                        </m:den>
                      </m:f>
                      <m:r>
                        <a:rPr lang="en-US" sz="2000" b="0" i="0" smtClean="0">
                          <a:latin typeface="Cambria Math"/>
                        </a:rPr>
                        <m:t>=.12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301" y="4690774"/>
                <a:ext cx="2662716" cy="6768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328167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8077200" cy="54102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sz="2800" b="1" i="1" u="sng" dirty="0" smtClean="0"/>
              <a:t>Example</a:t>
            </a:r>
            <a:r>
              <a:rPr lang="en-US" altLang="en-US" sz="2800" b="1" i="1" dirty="0"/>
              <a:t> </a:t>
            </a:r>
          </a:p>
          <a:p>
            <a:pPr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/>
              <a:t>If the Altman Z score cut off for a credit worthy business is 2.7 or higher, would we accept the following client?</a:t>
            </a:r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b="1" dirty="0" smtClean="0"/>
              <a:t>Firm’s Z Score</a:t>
            </a:r>
          </a:p>
          <a:p>
            <a:pPr>
              <a:buNone/>
            </a:pPr>
            <a:r>
              <a:rPr lang="en-US" altLang="en-US" sz="2400" dirty="0" smtClean="0"/>
              <a:t>(3.3 × .12) + (1.0 × 1.4) + (.6 × .9) + (1.4 × .4) + (1.2 × .12) = 3.04</a:t>
            </a:r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 algn="ctr">
              <a:buFont typeface="Wingdings" pitchFamily="2" charset="2"/>
              <a:buNone/>
            </a:pP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A score above 2.7 indicates good credit.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Credit Analysis</a:t>
            </a:r>
          </a:p>
        </p:txBody>
      </p:sp>
    </p:spTree>
    <p:extLst>
      <p:ext uri="{BB962C8B-B14F-4D97-AF65-F5344CB8AC3E}">
        <p14:creationId xmlns:p14="http://schemas.microsoft.com/office/powerpoint/2010/main" val="396632289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Credit Analysis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Credit analysis is only worth while if the expected savings exceed the cost</a:t>
            </a:r>
          </a:p>
          <a:p>
            <a:pPr lvl="1"/>
            <a:r>
              <a:rPr lang="en-US" altLang="en-US" sz="3200" dirty="0" smtClean="0"/>
              <a:t>Don’t undertake a full credit analysis unless the order is big enough to justify it</a:t>
            </a:r>
          </a:p>
          <a:p>
            <a:pPr lvl="1"/>
            <a:r>
              <a:rPr lang="en-US" altLang="en-US" sz="3200" dirty="0" smtClean="0"/>
              <a:t>Undertake a full credit analysis for the doubtful orders only</a:t>
            </a:r>
          </a:p>
        </p:txBody>
      </p:sp>
    </p:spTree>
    <p:extLst>
      <p:ext uri="{BB962C8B-B14F-4D97-AF65-F5344CB8AC3E}">
        <p14:creationId xmlns:p14="http://schemas.microsoft.com/office/powerpoint/2010/main" val="346804535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Credit Analysis</a:t>
            </a:r>
          </a:p>
        </p:txBody>
      </p:sp>
      <p:sp>
        <p:nvSpPr>
          <p:cNvPr id="22531" name="TextBox 4"/>
          <p:cNvSpPr txBox="1">
            <a:spLocks noChangeArrowheads="1"/>
          </p:cNvSpPr>
          <p:nvPr/>
        </p:nvSpPr>
        <p:spPr bwMode="auto">
          <a:xfrm>
            <a:off x="3377184" y="6019800"/>
            <a:ext cx="3352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latin typeface="Calibri" panose="020F0502020204030204" pitchFamily="34" charset="0"/>
              </a:rPr>
              <a:t>Years Before Bankruptcy</a:t>
            </a:r>
          </a:p>
        </p:txBody>
      </p:sp>
      <p:sp>
        <p:nvSpPr>
          <p:cNvPr id="22532" name="TextBox 5"/>
          <p:cNvSpPr txBox="1">
            <a:spLocks noChangeArrowheads="1"/>
          </p:cNvSpPr>
          <p:nvPr/>
        </p:nvSpPr>
        <p:spPr bwMode="auto">
          <a:xfrm rot="-5400000">
            <a:off x="2382" y="3076544"/>
            <a:ext cx="3200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latin typeface="Calibri" panose="020F0502020204030204" pitchFamily="34" charset="0"/>
              </a:rPr>
              <a:t>Return on Assets (%)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072233282"/>
              </p:ext>
            </p:extLst>
          </p:nvPr>
        </p:nvGraphicFramePr>
        <p:xfrm>
          <a:off x="2057400" y="1143000"/>
          <a:ext cx="5943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77184" y="3810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</a:rPr>
              <a:t>Failing firms</a:t>
            </a:r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16763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</a:rPr>
              <a:t>Non-failing firms</a:t>
            </a: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0507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Credit Analysis</a:t>
            </a:r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3581400" y="5819775"/>
            <a:ext cx="3048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latin typeface="Calibri" panose="020F0502020204030204" pitchFamily="34" charset="0"/>
              </a:rPr>
              <a:t>Years Before Bankruptcy</a:t>
            </a: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 rot="-5400000">
            <a:off x="-958334" y="3427243"/>
            <a:ext cx="487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 dirty="0">
                <a:latin typeface="Calibri" panose="020F0502020204030204" pitchFamily="34" charset="0"/>
              </a:rPr>
              <a:t>Total Liabilities as a Percentage of Assets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411066505"/>
              </p:ext>
            </p:extLst>
          </p:nvPr>
        </p:nvGraphicFramePr>
        <p:xfrm>
          <a:off x="1501402" y="1628775"/>
          <a:ext cx="66675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72967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Credit Analysis</a:t>
            </a: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3822192" y="5848351"/>
            <a:ext cx="2819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latin typeface="Calibri" panose="020F0502020204030204" pitchFamily="34" charset="0"/>
              </a:rPr>
              <a:t>Years Before Bankruptcy</a:t>
            </a: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 rot="-5400000">
            <a:off x="-868075" y="3232437"/>
            <a:ext cx="454876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 dirty="0">
                <a:latin typeface="Calibri" panose="020F0502020204030204" pitchFamily="34" charset="0"/>
              </a:rPr>
              <a:t>EBITDA as a Percentage of Total Liabilities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87616601"/>
              </p:ext>
            </p:extLst>
          </p:nvPr>
        </p:nvGraphicFramePr>
        <p:xfrm>
          <a:off x="1752600" y="1524000"/>
          <a:ext cx="6934200" cy="3977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91000" y="4724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</a:rPr>
              <a:t>Failing firms</a:t>
            </a:r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151790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</a:rPr>
              <a:t>Non-failing firms</a:t>
            </a: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83763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Credit Decision</a:t>
            </a:r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 dirty="0" smtClean="0"/>
              <a:t>Credit Policy</a:t>
            </a:r>
            <a:r>
              <a:rPr lang="en-US" altLang="en-US" sz="2800" dirty="0" smtClean="0"/>
              <a:t> - Standards set to determine the amount and nature of credit to extend to customers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Credit Scoring</a:t>
            </a:r>
            <a:r>
              <a:rPr lang="en-US" altLang="en-US" sz="2800" dirty="0" smtClean="0"/>
              <a:t> – What your lender won’t tell you</a:t>
            </a:r>
          </a:p>
          <a:p>
            <a:pPr>
              <a:lnSpc>
                <a:spcPct val="90000"/>
              </a:lnSpc>
            </a:pPr>
            <a:endParaRPr lang="en-US" altLang="en-US" sz="2800" dirty="0" smtClean="0"/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Extending credit gives you the probability of making a profit, not the guarantee 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There is still a chance of default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Denying credit guarantees neither profit or loss</a:t>
            </a:r>
          </a:p>
        </p:txBody>
      </p:sp>
    </p:spTree>
    <p:extLst>
      <p:ext uri="{BB962C8B-B14F-4D97-AF65-F5344CB8AC3E}">
        <p14:creationId xmlns:p14="http://schemas.microsoft.com/office/powerpoint/2010/main" val="381105317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8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8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8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8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39624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20.1	Accounts Receivable and Credit Policy</a:t>
            </a:r>
          </a:p>
          <a:p>
            <a:pPr marL="0" indent="0">
              <a:buNone/>
            </a:pPr>
            <a:r>
              <a:rPr lang="en-US" altLang="en-US" dirty="0" smtClean="0"/>
              <a:t>20.2	Inventory Management</a:t>
            </a:r>
          </a:p>
          <a:p>
            <a:pPr marL="0" indent="0">
              <a:buNone/>
            </a:pPr>
            <a:r>
              <a:rPr lang="en-US" altLang="en-US" dirty="0" smtClean="0"/>
              <a:t>20.3	Cash Management</a:t>
            </a:r>
          </a:p>
          <a:p>
            <a:pPr marL="0" indent="0">
              <a:buNone/>
            </a:pPr>
            <a:r>
              <a:rPr lang="en-US" altLang="en-US" dirty="0" smtClean="0"/>
              <a:t>20.4	Investing Idle Cash: The Money Market</a:t>
            </a:r>
          </a:p>
        </p:txBody>
      </p:sp>
    </p:spTree>
    <p:extLst>
      <p:ext uri="{BB962C8B-B14F-4D97-AF65-F5344CB8AC3E}">
        <p14:creationId xmlns:p14="http://schemas.microsoft.com/office/powerpoint/2010/main" val="132414341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Credit Decision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b="1" dirty="0" smtClean="0"/>
              <a:t>The credit decision and its probable payoffs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996950" y="4730750"/>
            <a:ext cx="596900" cy="520700"/>
          </a:xfrm>
          <a:prstGeom prst="roundRect">
            <a:avLst/>
          </a:prstGeom>
          <a:solidFill>
            <a:schemeClr val="accent2"/>
          </a:solidFill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V="1">
            <a:off x="1609725" y="3959225"/>
            <a:ext cx="2039938" cy="846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1611313" y="5192713"/>
            <a:ext cx="2497137" cy="896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595438" y="5710238"/>
            <a:ext cx="26003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anose="020F0502020204030204" pitchFamily="34" charset="0"/>
              </a:rPr>
              <a:t>Refuse credit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595438" y="3881438"/>
            <a:ext cx="26003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anose="020F0502020204030204" pitchFamily="34" charset="0"/>
              </a:rPr>
              <a:t>Offer credit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103938" y="2674939"/>
            <a:ext cx="2651125" cy="2420938"/>
            <a:chOff x="3845" y="1685"/>
            <a:chExt cx="1670" cy="1525"/>
          </a:xfrm>
        </p:grpSpPr>
        <p:sp>
          <p:nvSpPr>
            <p:cNvPr id="26643" name="Rectangle 11"/>
            <p:cNvSpPr>
              <a:spLocks noChangeArrowheads="1"/>
            </p:cNvSpPr>
            <p:nvPr/>
          </p:nvSpPr>
          <p:spPr bwMode="auto">
            <a:xfrm>
              <a:off x="3845" y="1685"/>
              <a:ext cx="1670" cy="277"/>
            </a:xfrm>
            <a:prstGeom prst="round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Payoff = Rev − 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cost</a:t>
              </a:r>
              <a:endParaRPr lang="en-US" altLang="en-US" sz="2000" dirty="0">
                <a:latin typeface="Calibri" panose="020F0502020204030204" pitchFamily="34" charset="0"/>
              </a:endParaRPr>
            </a:p>
          </p:txBody>
        </p:sp>
        <p:sp>
          <p:nvSpPr>
            <p:cNvPr id="26644" name="Rectangle 12"/>
            <p:cNvSpPr>
              <a:spLocks noChangeArrowheads="1"/>
            </p:cNvSpPr>
            <p:nvPr/>
          </p:nvSpPr>
          <p:spPr bwMode="auto">
            <a:xfrm>
              <a:off x="3845" y="2933"/>
              <a:ext cx="1670" cy="277"/>
            </a:xfrm>
            <a:prstGeom prst="round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Payoff = 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− </a:t>
              </a:r>
              <a:r>
                <a:rPr lang="en-US" altLang="en-US" sz="2000" dirty="0">
                  <a:latin typeface="Calibri" panose="020F0502020204030204" pitchFamily="34" charset="0"/>
                </a:rPr>
                <a:t>Cost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54288" y="2814638"/>
            <a:ext cx="4219575" cy="3890962"/>
            <a:chOff x="1609" y="1773"/>
            <a:chExt cx="2658" cy="2451"/>
          </a:xfrm>
        </p:grpSpPr>
        <p:sp>
          <p:nvSpPr>
            <p:cNvPr id="26636" name="Rectangle 14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26637" name="Oval 15"/>
            <p:cNvSpPr>
              <a:spLocks noChangeArrowheads="1"/>
            </p:cNvSpPr>
            <p:nvPr/>
          </p:nvSpPr>
          <p:spPr bwMode="auto">
            <a:xfrm>
              <a:off x="2308" y="2212"/>
              <a:ext cx="376" cy="37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26638" name="Line 16"/>
            <p:cNvSpPr>
              <a:spLocks noChangeShapeType="1"/>
            </p:cNvSpPr>
            <p:nvPr/>
          </p:nvSpPr>
          <p:spPr bwMode="auto">
            <a:xfrm flipV="1">
              <a:off x="2694" y="1822"/>
              <a:ext cx="1141" cy="4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26639" name="Line 17"/>
            <p:cNvSpPr>
              <a:spLocks noChangeShapeType="1"/>
            </p:cNvSpPr>
            <p:nvPr/>
          </p:nvSpPr>
          <p:spPr bwMode="auto">
            <a:xfrm>
              <a:off x="2647" y="2551"/>
              <a:ext cx="1189" cy="4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26640" name="Rectangle 18"/>
            <p:cNvSpPr>
              <a:spLocks noChangeArrowheads="1"/>
            </p:cNvSpPr>
            <p:nvPr/>
          </p:nvSpPr>
          <p:spPr bwMode="auto">
            <a:xfrm>
              <a:off x="2109" y="1773"/>
              <a:ext cx="1638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Customer pays = </a:t>
              </a:r>
              <a:r>
                <a:rPr lang="en-US" altLang="en-US" sz="2000" i="1" dirty="0">
                  <a:latin typeface="Calibri" panose="020F0502020204030204" pitchFamily="34" charset="0"/>
                </a:rPr>
                <a:t>p</a:t>
              </a:r>
            </a:p>
          </p:txBody>
        </p:sp>
        <p:sp>
          <p:nvSpPr>
            <p:cNvPr id="26641" name="Rectangle 19"/>
            <p:cNvSpPr>
              <a:spLocks noChangeArrowheads="1"/>
            </p:cNvSpPr>
            <p:nvPr/>
          </p:nvSpPr>
          <p:spPr bwMode="auto">
            <a:xfrm>
              <a:off x="1609" y="2815"/>
              <a:ext cx="1878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Customer defaults = 1 − 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 </a:t>
              </a:r>
              <a:r>
                <a:rPr lang="en-US" altLang="en-US" sz="2000" i="1" dirty="0" smtClean="0">
                  <a:latin typeface="Calibri" panose="020F0502020204030204" pitchFamily="34" charset="0"/>
                </a:rPr>
                <a:t>p</a:t>
              </a:r>
              <a:endParaRPr lang="en-US" altLang="en-US" sz="2000" i="1" dirty="0">
                <a:latin typeface="Calibri" panose="020F0502020204030204" pitchFamily="34" charset="0"/>
              </a:endParaRPr>
            </a:p>
          </p:txBody>
        </p:sp>
        <p:sp>
          <p:nvSpPr>
            <p:cNvPr id="26642" name="Rectangle 20"/>
            <p:cNvSpPr>
              <a:spLocks noChangeArrowheads="1"/>
            </p:cNvSpPr>
            <p:nvPr/>
          </p:nvSpPr>
          <p:spPr bwMode="auto">
            <a:xfrm>
              <a:off x="2597" y="3797"/>
              <a:ext cx="1670" cy="277"/>
            </a:xfrm>
            <a:prstGeom prst="round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alibri" panose="020F0502020204030204" pitchFamily="34" charset="0"/>
                </a:rPr>
                <a:t>Payoff = 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072428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Credit Decision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306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38200" y="1371600"/>
                <a:ext cx="8077200" cy="1219200"/>
              </a:xfrm>
              <a:noFill/>
            </p:spPr>
            <p:txBody>
              <a:bodyPr/>
              <a:lstStyle/>
              <a:p>
                <a:pPr>
                  <a:spcAft>
                    <a:spcPts val="1200"/>
                  </a:spcAft>
                </a:pPr>
                <a:r>
                  <a:rPr lang="en-US" altLang="en-US" dirty="0" smtClean="0"/>
                  <a:t>Based on the probability of payoffs, the expected profit can be expressed as: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/>
                        </a:rPr>
                        <m:t>𝑝</m:t>
                      </m:r>
                      <m:r>
                        <a:rPr lang="en-US" alt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US" altLang="en-US" b="0" i="0" smtClean="0">
                          <a:latin typeface="Cambria Math"/>
                          <a:ea typeface="Cambria Math"/>
                        </a:rPr>
                        <m:t>PV</m:t>
                      </m:r>
                      <m:d>
                        <m:dPr>
                          <m:ctrlPr>
                            <a:rPr lang="en-US" alt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en-US" b="0" i="0" smtClean="0">
                              <a:latin typeface="Cambria Math"/>
                              <a:ea typeface="Cambria Math"/>
                            </a:rPr>
                            <m:t>rev</m:t>
                          </m:r>
                          <m:r>
                            <a:rPr lang="en-US" altLang="en-US" b="0" i="1" smtClean="0">
                              <a:latin typeface="Cambria Math"/>
                              <a:ea typeface="Cambria Math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n-US" altLang="en-US" b="0" i="0" smtClean="0">
                              <a:latin typeface="Cambria Math"/>
                              <a:ea typeface="Cambria Math"/>
                            </a:rPr>
                            <m:t>cost</m:t>
                          </m:r>
                        </m:e>
                      </m:d>
                      <m:r>
                        <a:rPr lang="en-US" altLang="en-US" b="0" i="1" smtClean="0">
                          <a:latin typeface="Cambria Math"/>
                          <a:ea typeface="Cambria Math"/>
                        </a:rPr>
                        <m:t>−(1−</m:t>
                      </m:r>
                      <m:r>
                        <a:rPr lang="en-US" altLang="en-US" b="0" i="1" smtClean="0"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en-US" altLang="en-US" b="0" i="1" smtClean="0">
                          <a:latin typeface="Cambria Math"/>
                          <a:ea typeface="Cambria Math"/>
                        </a:rPr>
                        <m:t>)×(</m:t>
                      </m:r>
                      <m:r>
                        <m:rPr>
                          <m:sty m:val="p"/>
                        </m:rPr>
                        <a:rPr lang="en-US" altLang="en-US" b="0" i="0" smtClean="0">
                          <a:latin typeface="Cambria Math"/>
                          <a:ea typeface="Cambria Math"/>
                        </a:rPr>
                        <m:t>PV</m:t>
                      </m:r>
                      <m:r>
                        <a:rPr lang="en-US" alt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US" altLang="en-US" b="0" i="0" smtClean="0">
                          <a:latin typeface="Cambria Math"/>
                          <a:ea typeface="Cambria Math"/>
                        </a:rPr>
                        <m:t>cost</m:t>
                      </m:r>
                      <m:r>
                        <a:rPr lang="en-US" alt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altLang="en-US" dirty="0" smtClean="0"/>
              </a:p>
              <a:p>
                <a:endParaRPr lang="en-US" altLang="en-US" dirty="0" smtClean="0"/>
              </a:p>
            </p:txBody>
          </p:sp>
        </mc:Choice>
        <mc:Fallback xmlns="">
          <p:sp>
            <p:nvSpPr>
              <p:cNvPr id="17306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371600"/>
                <a:ext cx="8077200" cy="1219200"/>
              </a:xfrm>
              <a:blipFill rotWithShape="1">
                <a:blip r:embed="rId3"/>
                <a:stretch>
                  <a:fillRect l="-1736" t="-6500" b="-35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53" name="Rectangle 9"/>
              <p:cNvSpPr>
                <a:spLocks noChangeArrowheads="1"/>
              </p:cNvSpPr>
              <p:nvPr/>
            </p:nvSpPr>
            <p:spPr bwMode="auto">
              <a:xfrm>
                <a:off x="838200" y="3581400"/>
                <a:ext cx="7772400" cy="1219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342900" indent="-342900">
                  <a:spcAft>
                    <a:spcPts val="1200"/>
                  </a:spcAft>
                  <a:buFont typeface="Wingdings" panose="05000000000000000000" pitchFamily="2" charset="2"/>
                  <a:buChar char="§"/>
                </a:pPr>
                <a:r>
                  <a:rPr lang="en-US" altLang="en-US" sz="3200" dirty="0" smtClean="0">
                    <a:latin typeface="Calibri" panose="020F0502020204030204" pitchFamily="34" charset="0"/>
                  </a:rPr>
                  <a:t>The </a:t>
                </a:r>
                <a:r>
                  <a:rPr lang="en-US" altLang="en-US" sz="3200" dirty="0">
                    <a:latin typeface="Calibri" panose="020F0502020204030204" pitchFamily="34" charset="0"/>
                  </a:rPr>
                  <a:t>break even probability of collection is</a:t>
                </a:r>
                <a:r>
                  <a:rPr lang="en-US" altLang="en-US" sz="3200" dirty="0" smtClean="0">
                    <a:latin typeface="Calibri" panose="020F050202020403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0" i="1" smtClean="0">
                          <a:latin typeface="Cambria Math"/>
                        </a:rPr>
                        <m:t>𝑝</m:t>
                      </m:r>
                      <m:r>
                        <a:rPr lang="en-US" altLang="en-US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en-US" sz="3200" b="0" i="0" smtClean="0">
                              <a:latin typeface="Cambria Math"/>
                            </a:rPr>
                            <m:t>PV</m:t>
                          </m:r>
                          <m:r>
                            <a:rPr lang="en-US" altLang="en-US" sz="3200" b="0" i="0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en-US" sz="3200" b="0" i="0" smtClean="0">
                              <a:latin typeface="Cambria Math"/>
                            </a:rPr>
                            <m:t>cost</m:t>
                          </m:r>
                          <m:r>
                            <a:rPr lang="en-US" altLang="en-US" sz="3200" b="0" i="0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altLang="en-US" sz="3200" b="0" i="0" smtClean="0">
                              <a:latin typeface="Cambria Math"/>
                            </a:rPr>
                            <m:t>PV</m:t>
                          </m:r>
                          <m:r>
                            <a:rPr lang="en-US" altLang="en-US" sz="3200" b="0" i="0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en-US" sz="3200" b="0" i="0" smtClean="0">
                              <a:latin typeface="Cambria Math"/>
                            </a:rPr>
                            <m:t>rev</m:t>
                          </m:r>
                          <m:r>
                            <a:rPr lang="en-US" altLang="en-US" sz="3200" b="0" i="0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altLang="en-US" sz="3200" dirty="0">
                  <a:latin typeface="Calibri" panose="020F0502020204030204" pitchFamily="34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endParaRPr lang="en-US" altLang="en-US" sz="32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153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3581400"/>
                <a:ext cx="7772400" cy="1219200"/>
              </a:xfrm>
              <a:prstGeom prst="rect">
                <a:avLst/>
              </a:prstGeom>
              <a:blipFill rotWithShape="1">
                <a:blip r:embed="rId4"/>
                <a:stretch>
                  <a:fillRect l="-1804" t="-7000" b="-395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699689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3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3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3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3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Credit Decision</a:t>
            </a:r>
          </a:p>
        </p:txBody>
      </p:sp>
      <p:sp>
        <p:nvSpPr>
          <p:cNvPr id="27653" name="Content Placeholder 9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419600"/>
          </a:xfrm>
        </p:spPr>
        <p:txBody>
          <a:bodyPr/>
          <a:lstStyle/>
          <a:p>
            <a:r>
              <a:rPr lang="en-US" altLang="en-US" dirty="0" smtClean="0"/>
              <a:t>Things to Remember in the Credit Decision</a:t>
            </a:r>
          </a:p>
          <a:p>
            <a:pPr marL="914400" lvl="1" indent="-514350">
              <a:buFont typeface="Times New Roman" pitchFamily="18" charset="0"/>
              <a:buAutoNum type="arabicPeriod"/>
            </a:pPr>
            <a:r>
              <a:rPr lang="en-US" altLang="en-US" sz="3200" dirty="0" smtClean="0"/>
              <a:t>Maximize profit</a:t>
            </a:r>
          </a:p>
          <a:p>
            <a:pPr marL="914400" lvl="1" indent="-514350">
              <a:buFont typeface="Times New Roman" pitchFamily="18" charset="0"/>
              <a:buAutoNum type="arabicPeriod"/>
            </a:pPr>
            <a:r>
              <a:rPr lang="en-US" altLang="en-US" sz="3200" dirty="0" smtClean="0"/>
              <a:t>Concentrate on the dangerous accounts</a:t>
            </a:r>
          </a:p>
          <a:p>
            <a:pPr marL="914400" lvl="1" indent="-514350">
              <a:buFont typeface="Times New Roman" pitchFamily="18" charset="0"/>
              <a:buAutoNum type="arabicPeriod"/>
            </a:pPr>
            <a:r>
              <a:rPr lang="en-US" altLang="en-US" sz="3200" dirty="0" smtClean="0"/>
              <a:t>Look beyond the immediate order</a:t>
            </a:r>
          </a:p>
          <a:p>
            <a:pPr marL="400050" lvl="1" indent="0">
              <a:buNone/>
            </a:pPr>
            <a:endParaRPr lang="en-US" altLang="en-US" dirty="0" smtClean="0"/>
          </a:p>
          <a:p>
            <a:pPr marL="914400" lvl="1" indent="-514350">
              <a:buFont typeface="Times New Roman" pitchFamily="18" charset="0"/>
              <a:buAutoNum type="arabicPeriod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508841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Collection Policy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="1" dirty="0" smtClean="0"/>
              <a:t>Collection Policy</a:t>
            </a:r>
            <a:r>
              <a:rPr lang="en-US" altLang="en-US" dirty="0" smtClean="0"/>
              <a:t> - Procedures to collect and monitor receivables</a:t>
            </a:r>
          </a:p>
          <a:p>
            <a:endParaRPr lang="en-US" altLang="en-US" dirty="0" smtClean="0"/>
          </a:p>
          <a:p>
            <a:r>
              <a:rPr lang="en-US" altLang="en-US" b="1" dirty="0" smtClean="0"/>
              <a:t>Aging Schedule</a:t>
            </a:r>
            <a:r>
              <a:rPr lang="en-US" altLang="en-US" dirty="0" smtClean="0"/>
              <a:t> - Classification of accounts receivable by time outstanding</a:t>
            </a:r>
          </a:p>
        </p:txBody>
      </p:sp>
    </p:spTree>
    <p:extLst>
      <p:ext uri="{BB962C8B-B14F-4D97-AF65-F5344CB8AC3E}">
        <p14:creationId xmlns:p14="http://schemas.microsoft.com/office/powerpoint/2010/main" val="97457121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Collection Policy</a:t>
            </a:r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572000"/>
          </a:xfrm>
          <a:noFill/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 smtClean="0"/>
              <a:t>Sample aging schedule for accounts receivable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963213"/>
              </p:ext>
            </p:extLst>
          </p:nvPr>
        </p:nvGraphicFramePr>
        <p:xfrm>
          <a:off x="342900" y="2514600"/>
          <a:ext cx="8458200" cy="32359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409700"/>
                <a:gridCol w="1409700"/>
                <a:gridCol w="1409700"/>
                <a:gridCol w="1409700"/>
                <a:gridCol w="1409700"/>
                <a:gridCol w="1409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Customer’s Name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Less than 1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Month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1-2 Months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2-3 Months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More than 3 Months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 Owed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B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8,000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Z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4,000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6,000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$40,000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$43,000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$298,000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96451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001000" cy="914400"/>
          </a:xfrm>
        </p:spPr>
        <p:txBody>
          <a:bodyPr/>
          <a:lstStyle/>
          <a:p>
            <a:r>
              <a:rPr lang="en-US" altLang="en-US" smtClean="0"/>
              <a:t>Inventory Management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696200" cy="4572000"/>
          </a:xfrm>
        </p:spPr>
        <p:txBody>
          <a:bodyPr/>
          <a:lstStyle/>
          <a:p>
            <a:r>
              <a:rPr lang="en-US" altLang="en-US" sz="2800" dirty="0" smtClean="0"/>
              <a:t>Components of </a:t>
            </a:r>
            <a:r>
              <a:rPr lang="en-US" altLang="en-US" sz="2800" dirty="0" smtClean="0"/>
              <a:t>inventory</a:t>
            </a:r>
            <a:endParaRPr lang="en-US" altLang="en-US" sz="2800" dirty="0" smtClean="0"/>
          </a:p>
          <a:p>
            <a:pPr lvl="1"/>
            <a:r>
              <a:rPr lang="en-US" altLang="en-US" sz="2400" dirty="0" smtClean="0"/>
              <a:t>Raw materials</a:t>
            </a:r>
          </a:p>
          <a:p>
            <a:pPr lvl="1"/>
            <a:r>
              <a:rPr lang="en-US" altLang="en-US" sz="2400" dirty="0" smtClean="0"/>
              <a:t>Work in process</a:t>
            </a:r>
          </a:p>
          <a:p>
            <a:pPr lvl="1"/>
            <a:r>
              <a:rPr lang="en-US" altLang="en-US" sz="2400" dirty="0" smtClean="0"/>
              <a:t>Finished goods</a:t>
            </a:r>
          </a:p>
          <a:p>
            <a:r>
              <a:rPr lang="en-US" altLang="en-US" sz="2800" dirty="0" smtClean="0"/>
              <a:t>Goal </a:t>
            </a:r>
            <a:r>
              <a:rPr lang="en-US" altLang="en-US" sz="2800" dirty="0" smtClean="0"/>
              <a:t>= Minimize amount of cash tied up in inventory</a:t>
            </a:r>
          </a:p>
          <a:p>
            <a:r>
              <a:rPr lang="en-US" altLang="en-US" sz="2800" dirty="0" smtClean="0"/>
              <a:t>Tools </a:t>
            </a:r>
            <a:r>
              <a:rPr lang="en-US" altLang="en-US" sz="2800" dirty="0" smtClean="0"/>
              <a:t>used to minimize inventory</a:t>
            </a:r>
          </a:p>
          <a:p>
            <a:pPr lvl="1"/>
            <a:r>
              <a:rPr lang="en-US" altLang="en-US" sz="2400" dirty="0" smtClean="0"/>
              <a:t>Just-in-time </a:t>
            </a:r>
          </a:p>
          <a:p>
            <a:pPr lvl="1"/>
            <a:r>
              <a:rPr lang="en-US" altLang="en-US" sz="2400" dirty="0" smtClean="0"/>
              <a:t>Lean manufacturing</a:t>
            </a:r>
          </a:p>
        </p:txBody>
      </p:sp>
    </p:spTree>
    <p:extLst>
      <p:ext uri="{BB962C8B-B14F-4D97-AF65-F5344CB8AC3E}">
        <p14:creationId xmlns:p14="http://schemas.microsoft.com/office/powerpoint/2010/main" val="14426404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Inventories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As the firm increases its order size, the number of orders falls and therefore the order costs </a:t>
            </a:r>
            <a:r>
              <a:rPr lang="en-US" altLang="en-US" dirty="0" smtClean="0"/>
              <a:t>decline</a:t>
            </a:r>
          </a:p>
          <a:p>
            <a:r>
              <a:rPr lang="en-US" altLang="en-US" dirty="0" smtClean="0"/>
              <a:t>However</a:t>
            </a:r>
            <a:r>
              <a:rPr lang="en-US" altLang="en-US" dirty="0" smtClean="0"/>
              <a:t>, an increase in order size also increases the average amount in inventory, so that the carrying cost of inventory </a:t>
            </a:r>
            <a:r>
              <a:rPr lang="en-US" altLang="en-US" dirty="0" smtClean="0"/>
              <a:t>rises</a:t>
            </a:r>
          </a:p>
          <a:p>
            <a:r>
              <a:rPr lang="en-US" altLang="en-US" dirty="0" smtClean="0"/>
              <a:t>The </a:t>
            </a:r>
            <a:r>
              <a:rPr lang="en-US" altLang="en-US" dirty="0" smtClean="0"/>
              <a:t>trick is to strike a balance between these two </a:t>
            </a:r>
            <a:r>
              <a:rPr lang="en-US" altLang="en-US" dirty="0" smtClean="0"/>
              <a:t>costs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6025475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Managing Inventories</a:t>
            </a:r>
          </a:p>
        </p:txBody>
      </p:sp>
      <p:sp>
        <p:nvSpPr>
          <p:cNvPr id="31747" name="Line 1028"/>
          <p:cNvSpPr>
            <a:spLocks noChangeShapeType="1"/>
          </p:cNvSpPr>
          <p:nvPr/>
        </p:nvSpPr>
        <p:spPr bwMode="auto">
          <a:xfrm>
            <a:off x="1905000" y="16002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1748" name="Line 1030"/>
          <p:cNvSpPr>
            <a:spLocks noChangeShapeType="1"/>
          </p:cNvSpPr>
          <p:nvPr/>
        </p:nvSpPr>
        <p:spPr bwMode="auto">
          <a:xfrm>
            <a:off x="1905000" y="48768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1751" name="Line 1033"/>
          <p:cNvSpPr>
            <a:spLocks noChangeShapeType="1"/>
          </p:cNvSpPr>
          <p:nvPr/>
        </p:nvSpPr>
        <p:spPr bwMode="auto">
          <a:xfrm>
            <a:off x="1905000" y="3810000"/>
            <a:ext cx="586740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905000" y="2743200"/>
            <a:ext cx="4889500" cy="2133600"/>
            <a:chOff x="1905000" y="2743200"/>
            <a:chExt cx="4889500" cy="2133600"/>
          </a:xfrm>
        </p:grpSpPr>
        <p:sp>
          <p:nvSpPr>
            <p:cNvPr id="31749" name="Line 1031"/>
            <p:cNvSpPr>
              <a:spLocks noChangeShapeType="1"/>
            </p:cNvSpPr>
            <p:nvPr/>
          </p:nvSpPr>
          <p:spPr bwMode="auto">
            <a:xfrm>
              <a:off x="1905000" y="2743200"/>
              <a:ext cx="123190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1750" name="Line 1032"/>
            <p:cNvSpPr>
              <a:spLocks noChangeShapeType="1"/>
            </p:cNvSpPr>
            <p:nvPr/>
          </p:nvSpPr>
          <p:spPr bwMode="auto">
            <a:xfrm flipV="1">
              <a:off x="3124200" y="2743200"/>
              <a:ext cx="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1752" name="Line 1034"/>
            <p:cNvSpPr>
              <a:spLocks noChangeShapeType="1"/>
            </p:cNvSpPr>
            <p:nvPr/>
          </p:nvSpPr>
          <p:spPr bwMode="auto">
            <a:xfrm>
              <a:off x="3124200" y="2743200"/>
              <a:ext cx="123190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1753" name="Line 1035"/>
            <p:cNvSpPr>
              <a:spLocks noChangeShapeType="1"/>
            </p:cNvSpPr>
            <p:nvPr/>
          </p:nvSpPr>
          <p:spPr bwMode="auto">
            <a:xfrm flipV="1">
              <a:off x="4343400" y="2743200"/>
              <a:ext cx="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1754" name="Line 1036"/>
            <p:cNvSpPr>
              <a:spLocks noChangeShapeType="1"/>
            </p:cNvSpPr>
            <p:nvPr/>
          </p:nvSpPr>
          <p:spPr bwMode="auto">
            <a:xfrm>
              <a:off x="4343400" y="2743200"/>
              <a:ext cx="123190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1755" name="Line 1037"/>
            <p:cNvSpPr>
              <a:spLocks noChangeShapeType="1"/>
            </p:cNvSpPr>
            <p:nvPr/>
          </p:nvSpPr>
          <p:spPr bwMode="auto">
            <a:xfrm flipV="1">
              <a:off x="5562600" y="2743200"/>
              <a:ext cx="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1756" name="Line 1038"/>
            <p:cNvSpPr>
              <a:spLocks noChangeShapeType="1"/>
            </p:cNvSpPr>
            <p:nvPr/>
          </p:nvSpPr>
          <p:spPr bwMode="auto">
            <a:xfrm>
              <a:off x="5562600" y="2743200"/>
              <a:ext cx="123190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sp>
        <p:nvSpPr>
          <p:cNvPr id="31757" name="Text Box 1039"/>
          <p:cNvSpPr txBox="1">
            <a:spLocks noChangeArrowheads="1"/>
          </p:cNvSpPr>
          <p:nvPr/>
        </p:nvSpPr>
        <p:spPr bwMode="auto">
          <a:xfrm>
            <a:off x="1752600" y="487680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0	    3	        6		9	   12</a:t>
            </a:r>
          </a:p>
        </p:txBody>
      </p:sp>
      <p:sp>
        <p:nvSpPr>
          <p:cNvPr id="31758" name="Text Box 1040"/>
          <p:cNvSpPr txBox="1">
            <a:spLocks noChangeArrowheads="1"/>
          </p:cNvSpPr>
          <p:nvPr/>
        </p:nvSpPr>
        <p:spPr bwMode="auto">
          <a:xfrm>
            <a:off x="5562600" y="23622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Inventory</a:t>
            </a:r>
          </a:p>
        </p:txBody>
      </p:sp>
      <p:sp>
        <p:nvSpPr>
          <p:cNvPr id="31759" name="Text Box 1041"/>
          <p:cNvSpPr txBox="1">
            <a:spLocks noChangeArrowheads="1"/>
          </p:cNvSpPr>
          <p:nvPr/>
        </p:nvSpPr>
        <p:spPr bwMode="auto">
          <a:xfrm>
            <a:off x="6934200" y="3429000"/>
            <a:ext cx="1676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Average Inventory</a:t>
            </a:r>
          </a:p>
        </p:txBody>
      </p:sp>
      <p:sp>
        <p:nvSpPr>
          <p:cNvPr id="31760" name="Text Box 1042"/>
          <p:cNvSpPr txBox="1">
            <a:spLocks noChangeArrowheads="1"/>
          </p:cNvSpPr>
          <p:nvPr/>
        </p:nvSpPr>
        <p:spPr bwMode="auto">
          <a:xfrm>
            <a:off x="3048000" y="5562600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Weeks</a:t>
            </a:r>
          </a:p>
        </p:txBody>
      </p:sp>
      <p:sp>
        <p:nvSpPr>
          <p:cNvPr id="31761" name="Text Box 1043"/>
          <p:cNvSpPr txBox="1">
            <a:spLocks noChangeArrowheads="1"/>
          </p:cNvSpPr>
          <p:nvPr/>
        </p:nvSpPr>
        <p:spPr bwMode="auto">
          <a:xfrm rot="-5400000">
            <a:off x="-952500" y="3160068"/>
            <a:ext cx="3886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Inventory, thousands of units</a:t>
            </a:r>
          </a:p>
        </p:txBody>
      </p:sp>
      <p:sp>
        <p:nvSpPr>
          <p:cNvPr id="31762" name="Text Box 1045"/>
          <p:cNvSpPr txBox="1">
            <a:spLocks noChangeArrowheads="1"/>
          </p:cNvSpPr>
          <p:nvPr/>
        </p:nvSpPr>
        <p:spPr bwMode="auto">
          <a:xfrm>
            <a:off x="1371600" y="2514600"/>
            <a:ext cx="7620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60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30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4929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Inventories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smtClean="0"/>
              <a:t>Determination of optimal order size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676400" y="2606675"/>
            <a:ext cx="0" cy="2638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1692275" y="5257800"/>
            <a:ext cx="5229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 rot="-5400000">
            <a:off x="-481013" y="3479800"/>
            <a:ext cx="2790826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Inventory costs, dollars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6167438" y="5329238"/>
            <a:ext cx="17621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anose="020F0502020204030204" pitchFamily="34" charset="0"/>
              </a:rPr>
              <a:t>Order size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V="1">
            <a:off x="1703388" y="2947988"/>
            <a:ext cx="4975225" cy="2333625"/>
          </a:xfrm>
          <a:prstGeom prst="line">
            <a:avLst/>
          </a:prstGeom>
          <a:noFill/>
          <a:ln w="50800">
            <a:solidFill>
              <a:schemeClr val="tx2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2779" name="Arc 11"/>
          <p:cNvSpPr>
            <a:spLocks/>
          </p:cNvSpPr>
          <p:nvPr/>
        </p:nvSpPr>
        <p:spPr bwMode="auto">
          <a:xfrm>
            <a:off x="1935163" y="2667000"/>
            <a:ext cx="4927600" cy="22606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2780" name="Arc 12"/>
          <p:cNvSpPr>
            <a:spLocks/>
          </p:cNvSpPr>
          <p:nvPr/>
        </p:nvSpPr>
        <p:spPr bwMode="auto">
          <a:xfrm rot="-1200000">
            <a:off x="3384550" y="2735263"/>
            <a:ext cx="2722563" cy="414337"/>
          </a:xfrm>
          <a:custGeom>
            <a:avLst/>
            <a:gdLst>
              <a:gd name="T0" fmla="*/ 2147483647 w 21475"/>
              <a:gd name="T1" fmla="*/ 152459119 h 21600"/>
              <a:gd name="T2" fmla="*/ 0 w 21475"/>
              <a:gd name="T3" fmla="*/ 16353957 h 21600"/>
              <a:gd name="T4" fmla="*/ 2147483647 w 21475"/>
              <a:gd name="T5" fmla="*/ 0 h 21600"/>
              <a:gd name="T6" fmla="*/ 0 60000 65536"/>
              <a:gd name="T7" fmla="*/ 0 60000 65536"/>
              <a:gd name="T8" fmla="*/ 0 60000 65536"/>
              <a:gd name="T9" fmla="*/ 0 w 21475"/>
              <a:gd name="T10" fmla="*/ 0 h 21600"/>
              <a:gd name="T11" fmla="*/ 21475 w 214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75" h="21600" fill="none" extrusionOk="0">
                <a:moveTo>
                  <a:pt x="21425" y="21599"/>
                </a:moveTo>
                <a:cubicBezTo>
                  <a:pt x="10411" y="21574"/>
                  <a:pt x="1181" y="13266"/>
                  <a:pt x="-1" y="2317"/>
                </a:cubicBezTo>
              </a:path>
              <a:path w="21475" h="21600" stroke="0" extrusionOk="0">
                <a:moveTo>
                  <a:pt x="21425" y="21599"/>
                </a:moveTo>
                <a:cubicBezTo>
                  <a:pt x="10411" y="21574"/>
                  <a:pt x="1181" y="13266"/>
                  <a:pt x="-1" y="2317"/>
                </a:cubicBezTo>
                <a:lnTo>
                  <a:pt x="21475" y="0"/>
                </a:lnTo>
                <a:close/>
              </a:path>
            </a:pathLst>
          </a:custGeom>
          <a:noFill/>
          <a:ln w="50800" cap="rnd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V="1">
            <a:off x="3581400" y="3271838"/>
            <a:ext cx="0" cy="19907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2782" name="Arc 14"/>
          <p:cNvSpPr>
            <a:spLocks/>
          </p:cNvSpPr>
          <p:nvPr/>
        </p:nvSpPr>
        <p:spPr bwMode="auto">
          <a:xfrm rot="1380000">
            <a:off x="2230438" y="2654300"/>
            <a:ext cx="1271587" cy="358775"/>
          </a:xfrm>
          <a:custGeom>
            <a:avLst/>
            <a:gdLst>
              <a:gd name="T0" fmla="*/ 2147483647 w 19691"/>
              <a:gd name="T1" fmla="*/ 98982631 h 21600"/>
              <a:gd name="T2" fmla="*/ 0 w 19691"/>
              <a:gd name="T3" fmla="*/ 41673545 h 21600"/>
              <a:gd name="T4" fmla="*/ 2147483647 w 19691"/>
              <a:gd name="T5" fmla="*/ 0 h 21600"/>
              <a:gd name="T6" fmla="*/ 0 60000 65536"/>
              <a:gd name="T7" fmla="*/ 0 60000 65536"/>
              <a:gd name="T8" fmla="*/ 0 60000 65536"/>
              <a:gd name="T9" fmla="*/ 0 w 19691"/>
              <a:gd name="T10" fmla="*/ 0 h 21600"/>
              <a:gd name="T11" fmla="*/ 19691 w 196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91" h="21600" fill="none" extrusionOk="0">
                <a:moveTo>
                  <a:pt x="19690" y="21599"/>
                </a:moveTo>
                <a:cubicBezTo>
                  <a:pt x="19657" y="21599"/>
                  <a:pt x="19624" y="21599"/>
                  <a:pt x="19592" y="21600"/>
                </a:cubicBezTo>
                <a:cubicBezTo>
                  <a:pt x="11183" y="21600"/>
                  <a:pt x="3539" y="16720"/>
                  <a:pt x="-1" y="9094"/>
                </a:cubicBezTo>
              </a:path>
              <a:path w="19691" h="21600" stroke="0" extrusionOk="0">
                <a:moveTo>
                  <a:pt x="19690" y="21599"/>
                </a:moveTo>
                <a:cubicBezTo>
                  <a:pt x="19657" y="21599"/>
                  <a:pt x="19624" y="21599"/>
                  <a:pt x="19592" y="21600"/>
                </a:cubicBezTo>
                <a:cubicBezTo>
                  <a:pt x="11183" y="21600"/>
                  <a:pt x="3539" y="16720"/>
                  <a:pt x="-1" y="9094"/>
                </a:cubicBezTo>
                <a:lnTo>
                  <a:pt x="19592" y="0"/>
                </a:lnTo>
                <a:close/>
              </a:path>
            </a:pathLst>
          </a:custGeom>
          <a:noFill/>
          <a:ln w="50800" cap="rnd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1673225" y="3276600"/>
            <a:ext cx="19145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1673225" y="4419600"/>
            <a:ext cx="19145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5024438" y="2281238"/>
            <a:ext cx="17621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anose="020F0502020204030204" pitchFamily="34" charset="0"/>
              </a:rPr>
              <a:t>Total costs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6472238" y="2514600"/>
            <a:ext cx="17621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anose="020F0502020204030204" pitchFamily="34" charset="0"/>
              </a:rPr>
              <a:t>Carrying costs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6015038" y="4491038"/>
            <a:ext cx="27527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anose="020F0502020204030204" pitchFamily="34" charset="0"/>
              </a:rPr>
              <a:t>Total order costs</a:t>
            </a: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3043238" y="5405438"/>
            <a:ext cx="1762125" cy="580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000">
                <a:latin typeface="Calibri" panose="020F0502020204030204" pitchFamily="34" charset="0"/>
              </a:rPr>
              <a:t>Optimal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000">
                <a:latin typeface="Calibri" panose="020F0502020204030204" pitchFamily="34" charset="0"/>
              </a:rPr>
              <a:t>order size</a:t>
            </a:r>
          </a:p>
        </p:txBody>
      </p:sp>
    </p:spTree>
    <p:extLst>
      <p:ext uri="{BB962C8B-B14F-4D97-AF65-F5344CB8AC3E}">
        <p14:creationId xmlns:p14="http://schemas.microsoft.com/office/powerpoint/2010/main" val="2746082138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Inventories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8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14400" y="1295400"/>
                <a:ext cx="8001000" cy="4572000"/>
              </a:xfrm>
              <a:noFill/>
            </p:spPr>
            <p:txBody>
              <a:bodyPr/>
              <a:lstStyle/>
              <a:p>
                <a:pPr>
                  <a:buFont typeface="Wingdings" pitchFamily="2" charset="2"/>
                  <a:buNone/>
                </a:pPr>
                <a:r>
                  <a:rPr lang="en-US" altLang="en-US" sz="2800" b="1" u="sng" dirty="0" smtClean="0"/>
                  <a:t>Economic Order Quantity</a:t>
                </a:r>
                <a:r>
                  <a:rPr lang="en-US" altLang="en-US" sz="2800" dirty="0" smtClean="0"/>
                  <a:t> </a:t>
                </a:r>
                <a:endParaRPr lang="en-US" altLang="en-US" sz="2800" dirty="0" smtClean="0"/>
              </a:p>
              <a:p>
                <a:pPr>
                  <a:buFont typeface="Wingdings" pitchFamily="2" charset="2"/>
                  <a:buNone/>
                </a:pPr>
                <a:r>
                  <a:rPr lang="en-US" altLang="en-US" sz="2800" dirty="0" smtClean="0"/>
                  <a:t>Order </a:t>
                </a:r>
                <a:r>
                  <a:rPr lang="en-US" altLang="en-US" sz="2800" dirty="0" smtClean="0"/>
                  <a:t>size that minimizes total inventory </a:t>
                </a:r>
                <a:r>
                  <a:rPr lang="en-US" altLang="en-US" sz="2800" dirty="0" smtClean="0"/>
                  <a:t>costs</a:t>
                </a:r>
              </a:p>
              <a:p>
                <a:pPr>
                  <a:buFont typeface="Wingdings" pitchFamily="2" charset="2"/>
                  <a:buNone/>
                </a:pPr>
                <a:endParaRPr lang="en-US" altLang="en-US" sz="2800" dirty="0" smtClean="0"/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sz="2800" b="0" i="0" smtClean="0">
                          <a:latin typeface="Cambria Math"/>
                        </a:rPr>
                        <m:t>Economic</m:t>
                      </m:r>
                      <m:r>
                        <a:rPr lang="en-US" altLang="en-US" sz="2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sz="2800" b="0" i="0" smtClean="0">
                          <a:latin typeface="Cambria Math"/>
                        </a:rPr>
                        <m:t>order</m:t>
                      </m:r>
                      <m:r>
                        <a:rPr lang="en-US" altLang="en-US" sz="2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sz="2800" b="0" i="0" smtClean="0">
                          <a:latin typeface="Cambria Math"/>
                        </a:rPr>
                        <m:t>size</m:t>
                      </m:r>
                      <m:r>
                        <a:rPr lang="en-US" alt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altLang="en-US" sz="28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US" altLang="en-US" sz="2800" b="0" i="1" dirty="0" smtClean="0">
                  <a:latin typeface="Cambria Math"/>
                </a:endParaRPr>
              </a:p>
              <a:p>
                <a:pPr marL="320675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800" b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en-US" sz="2800" b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800" b="0" i="0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altLang="en-US" sz="2800" b="0" i="0" smtClean="0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800" b="0" i="0" smtClean="0">
                                  <a:latin typeface="Cambria Math"/>
                                  <a:ea typeface="Cambria Math"/>
                                </a:rPr>
                                <m:t>sales</m:t>
                              </m:r>
                              <m:r>
                                <a:rPr lang="en-US" altLang="en-US" sz="2800" b="0" i="0" smtClean="0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800" b="0" i="0" smtClean="0">
                                  <a:latin typeface="Cambria Math"/>
                                  <a:ea typeface="Cambria Math"/>
                                </a:rPr>
                                <m:t>cost</m:t>
                              </m:r>
                              <m:r>
                                <a:rPr lang="en-US" altLang="en-US" sz="2800" b="0" i="0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800" b="0" i="0" smtClean="0">
                                  <a:latin typeface="Cambria Math"/>
                                  <a:ea typeface="Cambria Math"/>
                                </a:rPr>
                                <m:t>per</m:t>
                              </m:r>
                              <m:r>
                                <a:rPr lang="en-US" altLang="en-US" sz="2800" b="0" i="0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800" b="0" i="0" smtClean="0">
                                  <a:latin typeface="Cambria Math"/>
                                  <a:ea typeface="Cambria Math"/>
                                </a:rPr>
                                <m:t>order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en-US" sz="2800" b="0" i="0" smtClean="0">
                                  <a:latin typeface="Cambria Math"/>
                                </a:rPr>
                                <m:t>carrying</m:t>
                              </m:r>
                              <m:r>
                                <a:rPr lang="en-US" altLang="en-US" sz="28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800" b="0" i="0" smtClean="0">
                                  <a:latin typeface="Cambria Math"/>
                                </a:rPr>
                                <m:t>cost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altLang="en-US" sz="2800" dirty="0" smtClean="0"/>
              </a:p>
              <a:p>
                <a:pPr>
                  <a:buFont typeface="Wingdings" pitchFamily="2" charset="2"/>
                  <a:buNone/>
                </a:pPr>
                <a:endParaRPr lang="en-US" altLang="en-US" sz="2800" dirty="0"/>
              </a:p>
              <a:p>
                <a:pPr>
                  <a:buFont typeface="Wingdings" pitchFamily="2" charset="2"/>
                  <a:buNone/>
                </a:pPr>
                <a:endParaRPr lang="en-US" altLang="en-US" sz="2800" dirty="0" smtClean="0"/>
              </a:p>
              <a:p>
                <a:pPr>
                  <a:buFont typeface="Wingdings" pitchFamily="2" charset="2"/>
                  <a:buNone/>
                </a:pPr>
                <a:endParaRPr lang="en-US" altLang="en-US" sz="2800" dirty="0" smtClean="0"/>
              </a:p>
            </p:txBody>
          </p:sp>
        </mc:Choice>
        <mc:Fallback>
          <p:sp>
            <p:nvSpPr>
              <p:cNvPr id="8198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14400" y="1295400"/>
                <a:ext cx="8001000" cy="4572000"/>
              </a:xfrm>
              <a:blipFill rotWithShape="1">
                <a:blip r:embed="rId3"/>
                <a:stretch>
                  <a:fillRect l="-1599" t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496217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A/R and Credit Policy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Credit Management Steps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smtClean="0"/>
              <a:t>Establish terms of sale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smtClean="0"/>
              <a:t>What form of IOU will you require?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smtClean="0"/>
              <a:t>Perform a credit analysis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smtClean="0"/>
              <a:t>Create a credit policy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smtClean="0"/>
              <a:t>Develop a collection policy</a:t>
            </a:r>
          </a:p>
        </p:txBody>
      </p:sp>
    </p:spTree>
    <p:extLst>
      <p:ext uri="{BB962C8B-B14F-4D97-AF65-F5344CB8AC3E}">
        <p14:creationId xmlns:p14="http://schemas.microsoft.com/office/powerpoint/2010/main" val="2428831568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sz="4000" dirty="0" smtClean="0"/>
              <a:t>Cash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696200" cy="4572000"/>
          </a:xfrm>
        </p:spPr>
        <p:txBody>
          <a:bodyPr/>
          <a:lstStyle/>
          <a:p>
            <a:r>
              <a:rPr lang="en-US" altLang="en-US" dirty="0" smtClean="0"/>
              <a:t>Cash does not pay interest</a:t>
            </a:r>
          </a:p>
          <a:p>
            <a:pPr lvl="1"/>
            <a:r>
              <a:rPr lang="en-US" altLang="en-US" sz="3200" dirty="0" smtClean="0"/>
              <a:t>Move money from cash accounts into short term securities</a:t>
            </a:r>
          </a:p>
          <a:p>
            <a:pPr lvl="1"/>
            <a:r>
              <a:rPr lang="en-US" altLang="en-US" sz="3200" dirty="0" smtClean="0"/>
              <a:t>“Sweep programs”</a:t>
            </a:r>
          </a:p>
          <a:p>
            <a:pPr lvl="1"/>
            <a:r>
              <a:rPr lang="en-US" altLang="en-US" sz="3200" dirty="0" smtClean="0"/>
              <a:t>MMDAs</a:t>
            </a:r>
          </a:p>
          <a:p>
            <a:pPr lvl="1"/>
            <a:r>
              <a:rPr lang="en-US" altLang="en-US" sz="3200" dirty="0" smtClean="0"/>
              <a:t>Concentration banking</a:t>
            </a:r>
          </a:p>
          <a:p>
            <a:pPr lvl="1"/>
            <a:r>
              <a:rPr lang="en-US" altLang="en-US" sz="3200" dirty="0" smtClean="0"/>
              <a:t>Lock-box system</a:t>
            </a:r>
          </a:p>
        </p:txBody>
      </p:sp>
    </p:spTree>
    <p:extLst>
      <p:ext uri="{BB962C8B-B14F-4D97-AF65-F5344CB8AC3E}">
        <p14:creationId xmlns:p14="http://schemas.microsoft.com/office/powerpoint/2010/main" val="13259454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 bldLvl="2" advAuto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7848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en-US" sz="2800" dirty="0">
                <a:latin typeface="Calibri" panose="020F0502020204030204" pitchFamily="34" charset="0"/>
                <a:cs typeface="Times New Roman" pitchFamily="18" charset="0"/>
              </a:rPr>
              <a:t>How purchases are </a:t>
            </a:r>
            <a:r>
              <a:rPr lang="en-US" altLang="en-US" sz="2800" dirty="0" smtClean="0">
                <a:latin typeface="Calibri" panose="020F0502020204030204" pitchFamily="34" charset="0"/>
                <a:cs typeface="Times New Roman" pitchFamily="18" charset="0"/>
              </a:rPr>
              <a:t>paid: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altLang="en-US" sz="2800" dirty="0" smtClean="0">
                <a:latin typeface="Calibri" panose="020F0502020204030204" pitchFamily="34" charset="0"/>
                <a:cs typeface="Times New Roman" pitchFamily="18" charset="0"/>
              </a:rPr>
              <a:t>Percentage </a:t>
            </a:r>
            <a:r>
              <a:rPr lang="en-US" altLang="en-US" sz="2800" dirty="0">
                <a:latin typeface="Calibri" panose="020F0502020204030204" pitchFamily="34" charset="0"/>
                <a:cs typeface="Times New Roman" pitchFamily="18" charset="0"/>
              </a:rPr>
              <a:t>of total by payment type for </a:t>
            </a:r>
            <a:r>
              <a:rPr lang="en-US" altLang="en-US" sz="2800" dirty="0" smtClean="0">
                <a:latin typeface="Calibri" panose="020F0502020204030204" pitchFamily="34" charset="0"/>
                <a:cs typeface="Times New Roman" pitchFamily="18" charset="0"/>
              </a:rPr>
              <a:t>2013</a:t>
            </a:r>
            <a:endParaRPr lang="en-US" altLang="en-US" sz="28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sz="4000" dirty="0" smtClean="0"/>
              <a:t>Cash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04340"/>
            <a:ext cx="7981950" cy="447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4844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 smtClean="0"/>
              <a:t>Electronic Funds Transfer (EFT)</a:t>
            </a:r>
          </a:p>
          <a:p>
            <a:r>
              <a:rPr lang="en-US" altLang="en-US" sz="2800" dirty="0" smtClean="0"/>
              <a:t>Automated Clearinghouse (ACH)</a:t>
            </a:r>
          </a:p>
          <a:p>
            <a:r>
              <a:rPr lang="en-US" altLang="en-US" sz="2800" dirty="0" err="1" smtClean="0"/>
              <a:t>Fedwire</a:t>
            </a:r>
            <a:endParaRPr lang="en-US" altLang="en-US" sz="2800" dirty="0" smtClean="0"/>
          </a:p>
          <a:p>
            <a:r>
              <a:rPr lang="en-US" altLang="en-US" sz="2800" dirty="0" smtClean="0"/>
              <a:t>CHIPS (Clearing House Interbank Payments System)</a:t>
            </a:r>
          </a:p>
          <a:p>
            <a:r>
              <a:rPr lang="en-US" altLang="en-US" sz="2800" dirty="0" smtClean="0"/>
              <a:t>CHIPS / </a:t>
            </a:r>
            <a:r>
              <a:rPr lang="en-US" altLang="en-US" sz="2800" dirty="0" err="1" smtClean="0"/>
              <a:t>Fedwire</a:t>
            </a:r>
            <a:r>
              <a:rPr lang="en-US" altLang="en-US" sz="2800" dirty="0" smtClean="0"/>
              <a:t> transaction volume = $1,000 trillion</a:t>
            </a:r>
          </a:p>
          <a:p>
            <a:r>
              <a:rPr lang="en-US" altLang="en-US" sz="2800" dirty="0" smtClean="0"/>
              <a:t>International cash management</a:t>
            </a:r>
          </a:p>
          <a:p>
            <a:r>
              <a:rPr lang="en-US" altLang="en-US" sz="2800" dirty="0" smtClean="0"/>
              <a:t>Compensating balances</a:t>
            </a:r>
          </a:p>
          <a:p>
            <a:endParaRPr lang="en-US" altLang="en-US" sz="2800" dirty="0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sz="4000" dirty="0" smtClean="0"/>
              <a:t>Cash</a:t>
            </a:r>
          </a:p>
        </p:txBody>
      </p:sp>
    </p:spTree>
    <p:extLst>
      <p:ext uri="{BB962C8B-B14F-4D97-AF65-F5344CB8AC3E}">
        <p14:creationId xmlns:p14="http://schemas.microsoft.com/office/powerpoint/2010/main" val="1209293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Float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267200"/>
          </a:xfrm>
          <a:noFill/>
        </p:spPr>
        <p:txBody>
          <a:bodyPr/>
          <a:lstStyle/>
          <a:p>
            <a:r>
              <a:rPr lang="en-US" altLang="en-US" dirty="0" smtClean="0"/>
              <a:t>Time exists between the moment a check is written and the moment the funds are deposited in the recipient’s </a:t>
            </a:r>
            <a:r>
              <a:rPr lang="en-US" altLang="en-US" dirty="0" smtClean="0"/>
              <a:t>account</a:t>
            </a:r>
            <a:endParaRPr lang="en-US" altLang="en-US" dirty="0" smtClean="0"/>
          </a:p>
          <a:p>
            <a:r>
              <a:rPr lang="en-US" altLang="en-US" dirty="0" smtClean="0"/>
              <a:t>This time spread is called </a:t>
            </a:r>
            <a:r>
              <a:rPr lang="en-US" altLang="en-US" i="1" dirty="0"/>
              <a:t>f</a:t>
            </a:r>
            <a:r>
              <a:rPr lang="en-US" altLang="en-US" i="1" dirty="0" smtClean="0"/>
              <a:t>loat</a:t>
            </a:r>
            <a:endParaRPr lang="en-US" altLang="en-US" dirty="0" smtClean="0"/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12914019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Managing Float</a:t>
            </a:r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Payers attempt to create delays in the check clearing </a:t>
            </a:r>
            <a:r>
              <a:rPr lang="en-US" altLang="en-US" dirty="0" smtClean="0"/>
              <a:t>process</a:t>
            </a:r>
            <a:endParaRPr lang="en-US" altLang="en-US" dirty="0" smtClean="0"/>
          </a:p>
          <a:p>
            <a:r>
              <a:rPr lang="en-US" altLang="en-US" dirty="0" smtClean="0"/>
              <a:t>Recipients attempt to remove delays in the check clearing </a:t>
            </a:r>
            <a:r>
              <a:rPr lang="en-US" altLang="en-US" dirty="0" smtClean="0"/>
              <a:t>process</a:t>
            </a:r>
            <a:endParaRPr lang="en-US" altLang="en-US" dirty="0" smtClean="0"/>
          </a:p>
          <a:p>
            <a:r>
              <a:rPr lang="en-US" altLang="en-US" dirty="0" smtClean="0"/>
              <a:t>Sources of delay</a:t>
            </a:r>
          </a:p>
          <a:p>
            <a:pPr lvl="1"/>
            <a:r>
              <a:rPr lang="en-US" altLang="en-US" dirty="0" smtClean="0"/>
              <a:t>Time it takes to mail check</a:t>
            </a:r>
          </a:p>
          <a:p>
            <a:pPr lvl="1"/>
            <a:r>
              <a:rPr lang="en-US" altLang="en-US" dirty="0" smtClean="0"/>
              <a:t>Time for recipient to process check</a:t>
            </a:r>
          </a:p>
          <a:p>
            <a:pPr lvl="1"/>
            <a:r>
              <a:rPr lang="en-US" altLang="en-US" dirty="0" smtClean="0"/>
              <a:t>Time for bank to clear check</a:t>
            </a:r>
          </a:p>
        </p:txBody>
      </p:sp>
    </p:spTree>
    <p:extLst>
      <p:ext uri="{BB962C8B-B14F-4D97-AF65-F5344CB8AC3E}">
        <p14:creationId xmlns:p14="http://schemas.microsoft.com/office/powerpoint/2010/main" val="1038958931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5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Managing Float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2906712" y="1225550"/>
            <a:ext cx="2654300" cy="901700"/>
          </a:xfrm>
          <a:prstGeom prst="round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895600" y="1443038"/>
            <a:ext cx="26765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Check mailed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-228600" y="4572000"/>
            <a:ext cx="8923337" cy="1898650"/>
            <a:chOff x="45" y="2880"/>
            <a:chExt cx="5621" cy="1196"/>
          </a:xfrm>
        </p:grpSpPr>
        <p:sp>
          <p:nvSpPr>
            <p:cNvPr id="39958" name="Rectangle 8"/>
            <p:cNvSpPr>
              <a:spLocks noChangeArrowheads="1"/>
            </p:cNvSpPr>
            <p:nvPr/>
          </p:nvSpPr>
          <p:spPr bwMode="auto">
            <a:xfrm>
              <a:off x="628" y="3508"/>
              <a:ext cx="1672" cy="568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39959" name="Rectangle 9"/>
            <p:cNvSpPr>
              <a:spLocks noChangeArrowheads="1"/>
            </p:cNvSpPr>
            <p:nvPr/>
          </p:nvSpPr>
          <p:spPr bwMode="auto">
            <a:xfrm>
              <a:off x="621" y="3645"/>
              <a:ext cx="1686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  <a:latin typeface="Calibri" panose="020F0502020204030204" pitchFamily="34" charset="0"/>
                </a:rPr>
                <a:t>Cash available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  <a:latin typeface="Calibri" panose="020F0502020204030204" pitchFamily="34" charset="0"/>
                </a:rPr>
                <a:t>to recipient</a:t>
              </a:r>
            </a:p>
          </p:txBody>
        </p:sp>
        <p:sp>
          <p:nvSpPr>
            <p:cNvPr id="39960" name="Rectangle 10"/>
            <p:cNvSpPr>
              <a:spLocks noChangeArrowheads="1"/>
            </p:cNvSpPr>
            <p:nvPr/>
          </p:nvSpPr>
          <p:spPr bwMode="auto">
            <a:xfrm>
              <a:off x="3460" y="3508"/>
              <a:ext cx="1672" cy="568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39961" name="Rectangle 11"/>
            <p:cNvSpPr>
              <a:spLocks noChangeArrowheads="1"/>
            </p:cNvSpPr>
            <p:nvPr/>
          </p:nvSpPr>
          <p:spPr bwMode="auto">
            <a:xfrm>
              <a:off x="3453" y="3645"/>
              <a:ext cx="1686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Calibri" panose="020F0502020204030204" pitchFamily="34" charset="0"/>
                </a:rPr>
                <a:t>Check charged to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Calibri" panose="020F0502020204030204" pitchFamily="34" charset="0"/>
                </a:rPr>
                <a:t>payer’s account</a:t>
              </a:r>
            </a:p>
          </p:txBody>
        </p:sp>
        <p:sp>
          <p:nvSpPr>
            <p:cNvPr id="39962" name="Line 12"/>
            <p:cNvSpPr>
              <a:spLocks noChangeShapeType="1"/>
            </p:cNvSpPr>
            <p:nvPr/>
          </p:nvSpPr>
          <p:spPr bwMode="auto">
            <a:xfrm flipH="1">
              <a:off x="1246" y="2880"/>
              <a:ext cx="7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9963" name="Line 13"/>
            <p:cNvSpPr>
              <a:spLocks noChangeShapeType="1"/>
            </p:cNvSpPr>
            <p:nvPr/>
          </p:nvSpPr>
          <p:spPr bwMode="auto">
            <a:xfrm>
              <a:off x="1248" y="2886"/>
              <a:ext cx="0" cy="6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9964" name="Line 14"/>
            <p:cNvSpPr>
              <a:spLocks noChangeShapeType="1"/>
            </p:cNvSpPr>
            <p:nvPr/>
          </p:nvSpPr>
          <p:spPr bwMode="auto">
            <a:xfrm flipH="1">
              <a:off x="3694" y="2880"/>
              <a:ext cx="7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9965" name="Line 15"/>
            <p:cNvSpPr>
              <a:spLocks noChangeShapeType="1"/>
            </p:cNvSpPr>
            <p:nvPr/>
          </p:nvSpPr>
          <p:spPr bwMode="auto">
            <a:xfrm>
              <a:off x="4464" y="2886"/>
              <a:ext cx="0" cy="6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9966" name="Rectangle 16"/>
            <p:cNvSpPr>
              <a:spLocks noChangeArrowheads="1"/>
            </p:cNvSpPr>
            <p:nvPr/>
          </p:nvSpPr>
          <p:spPr bwMode="auto">
            <a:xfrm>
              <a:off x="4461" y="2973"/>
              <a:ext cx="1205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Check 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clears</a:t>
              </a:r>
            </a:p>
          </p:txBody>
        </p:sp>
        <p:sp>
          <p:nvSpPr>
            <p:cNvPr id="39967" name="Rectangle 17"/>
            <p:cNvSpPr>
              <a:spLocks noChangeArrowheads="1"/>
            </p:cNvSpPr>
            <p:nvPr/>
          </p:nvSpPr>
          <p:spPr bwMode="auto">
            <a:xfrm>
              <a:off x="45" y="2973"/>
              <a:ext cx="1158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Check </a:t>
              </a:r>
            </a:p>
            <a:p>
              <a:pPr algn="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clears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895600" y="2143125"/>
            <a:ext cx="4733925" cy="1431925"/>
            <a:chOff x="2013" y="1350"/>
            <a:chExt cx="2982" cy="902"/>
          </a:xfrm>
        </p:grpSpPr>
        <p:sp>
          <p:nvSpPr>
            <p:cNvPr id="39953" name="Rectangle 19"/>
            <p:cNvSpPr>
              <a:spLocks noChangeArrowheads="1"/>
            </p:cNvSpPr>
            <p:nvPr/>
          </p:nvSpPr>
          <p:spPr bwMode="auto">
            <a:xfrm>
              <a:off x="2020" y="1684"/>
              <a:ext cx="1672" cy="568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954" name="Rectangle 20"/>
            <p:cNvSpPr>
              <a:spLocks noChangeArrowheads="1"/>
            </p:cNvSpPr>
            <p:nvPr/>
          </p:nvSpPr>
          <p:spPr bwMode="auto">
            <a:xfrm>
              <a:off x="2013" y="1821"/>
              <a:ext cx="1686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Calibri" panose="020F0502020204030204" pitchFamily="34" charset="0"/>
                </a:rPr>
                <a:t>Check received</a:t>
              </a:r>
            </a:p>
          </p:txBody>
        </p:sp>
        <p:sp>
          <p:nvSpPr>
            <p:cNvPr id="39955" name="Line 21"/>
            <p:cNvSpPr>
              <a:spLocks noChangeShapeType="1"/>
            </p:cNvSpPr>
            <p:nvPr/>
          </p:nvSpPr>
          <p:spPr bwMode="auto">
            <a:xfrm>
              <a:off x="2880" y="1350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9956" name="Rectangle 22"/>
            <p:cNvSpPr>
              <a:spLocks noChangeArrowheads="1"/>
            </p:cNvSpPr>
            <p:nvPr/>
          </p:nvSpPr>
          <p:spPr bwMode="auto">
            <a:xfrm>
              <a:off x="3885" y="1389"/>
              <a:ext cx="1110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Mail float</a:t>
              </a:r>
            </a:p>
          </p:txBody>
        </p:sp>
        <p:sp>
          <p:nvSpPr>
            <p:cNvPr id="39957" name="Line 23"/>
            <p:cNvSpPr>
              <a:spLocks noChangeShapeType="1"/>
            </p:cNvSpPr>
            <p:nvPr/>
          </p:nvSpPr>
          <p:spPr bwMode="auto">
            <a:xfrm flipH="1">
              <a:off x="2878" y="1488"/>
              <a:ext cx="10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2895600" y="3576638"/>
            <a:ext cx="5724525" cy="1446212"/>
            <a:chOff x="2013" y="2253"/>
            <a:chExt cx="3606" cy="911"/>
          </a:xfrm>
        </p:grpSpPr>
        <p:sp>
          <p:nvSpPr>
            <p:cNvPr id="39948" name="Rectangle 25"/>
            <p:cNvSpPr>
              <a:spLocks noChangeArrowheads="1"/>
            </p:cNvSpPr>
            <p:nvPr/>
          </p:nvSpPr>
          <p:spPr bwMode="auto">
            <a:xfrm>
              <a:off x="2020" y="2596"/>
              <a:ext cx="1672" cy="568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39949" name="Rectangle 26"/>
            <p:cNvSpPr>
              <a:spLocks noChangeArrowheads="1"/>
            </p:cNvSpPr>
            <p:nvPr/>
          </p:nvSpPr>
          <p:spPr bwMode="auto">
            <a:xfrm>
              <a:off x="2013" y="2733"/>
              <a:ext cx="1686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Calibri" panose="020F0502020204030204" pitchFamily="34" charset="0"/>
                </a:rPr>
                <a:t>Check deposited</a:t>
              </a:r>
            </a:p>
          </p:txBody>
        </p:sp>
        <p:sp>
          <p:nvSpPr>
            <p:cNvPr id="39950" name="Line 27"/>
            <p:cNvSpPr>
              <a:spLocks noChangeShapeType="1"/>
            </p:cNvSpPr>
            <p:nvPr/>
          </p:nvSpPr>
          <p:spPr bwMode="auto">
            <a:xfrm>
              <a:off x="2880" y="2262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9951" name="Rectangle 28"/>
            <p:cNvSpPr>
              <a:spLocks noChangeArrowheads="1"/>
            </p:cNvSpPr>
            <p:nvPr/>
          </p:nvSpPr>
          <p:spPr bwMode="auto">
            <a:xfrm>
              <a:off x="3885" y="2253"/>
              <a:ext cx="1734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Processing float</a:t>
              </a:r>
            </a:p>
          </p:txBody>
        </p:sp>
        <p:sp>
          <p:nvSpPr>
            <p:cNvPr id="39952" name="Line 29"/>
            <p:cNvSpPr>
              <a:spLocks noChangeShapeType="1"/>
            </p:cNvSpPr>
            <p:nvPr/>
          </p:nvSpPr>
          <p:spPr bwMode="auto">
            <a:xfrm flipH="1">
              <a:off x="2878" y="2400"/>
              <a:ext cx="10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sp>
        <p:nvSpPr>
          <p:cNvPr id="39946" name="Text Box 30"/>
          <p:cNvSpPr txBox="1">
            <a:spLocks noChangeArrowheads="1"/>
          </p:cNvSpPr>
          <p:nvPr/>
        </p:nvSpPr>
        <p:spPr bwMode="auto">
          <a:xfrm>
            <a:off x="309562" y="1219200"/>
            <a:ext cx="1828800" cy="919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Availability float</a:t>
            </a:r>
          </a:p>
        </p:txBody>
      </p:sp>
      <p:sp>
        <p:nvSpPr>
          <p:cNvPr id="39947" name="Text Box 31"/>
          <p:cNvSpPr txBox="1">
            <a:spLocks noChangeArrowheads="1"/>
          </p:cNvSpPr>
          <p:nvPr/>
        </p:nvSpPr>
        <p:spPr bwMode="auto">
          <a:xfrm>
            <a:off x="7015162" y="1219200"/>
            <a:ext cx="1828800" cy="919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Payment float</a:t>
            </a:r>
          </a:p>
        </p:txBody>
      </p:sp>
    </p:spTree>
    <p:extLst>
      <p:ext uri="{BB962C8B-B14F-4D97-AF65-F5344CB8AC3E}">
        <p14:creationId xmlns:p14="http://schemas.microsoft.com/office/powerpoint/2010/main" val="2636071439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Concentration Banking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800" b="1" dirty="0" smtClean="0"/>
              <a:t>Concentration Account</a:t>
            </a:r>
          </a:p>
          <a:p>
            <a:pPr lvl="1"/>
            <a:r>
              <a:rPr lang="en-US" altLang="en-US" sz="2400" dirty="0"/>
              <a:t>Customers </a:t>
            </a:r>
            <a:r>
              <a:rPr lang="en-US" altLang="en-US" sz="2400" dirty="0" smtClean="0"/>
              <a:t>make payments </a:t>
            </a:r>
            <a:r>
              <a:rPr lang="en-US" altLang="en-US" sz="2400" dirty="0"/>
              <a:t>to a </a:t>
            </a:r>
            <a:r>
              <a:rPr lang="en-US" altLang="en-US" sz="2400" dirty="0" smtClean="0"/>
              <a:t>regional collection </a:t>
            </a:r>
            <a:r>
              <a:rPr lang="en-US" altLang="en-US" sz="2400" dirty="0"/>
              <a:t>center, </a:t>
            </a:r>
            <a:r>
              <a:rPr lang="en-US" altLang="en-US" sz="2400" dirty="0" smtClean="0"/>
              <a:t>which then </a:t>
            </a:r>
            <a:r>
              <a:rPr lang="en-US" altLang="en-US" sz="2400" dirty="0"/>
              <a:t>transfers </a:t>
            </a:r>
            <a:r>
              <a:rPr lang="en-US" altLang="en-US" sz="2400" dirty="0" smtClean="0"/>
              <a:t>funds to </a:t>
            </a:r>
            <a:r>
              <a:rPr lang="en-US" altLang="en-US" sz="2400" dirty="0"/>
              <a:t>an account at </a:t>
            </a:r>
            <a:r>
              <a:rPr lang="en-US" altLang="en-US" sz="2400" dirty="0" smtClean="0"/>
              <a:t>a principal </a:t>
            </a:r>
            <a:r>
              <a:rPr lang="en-US" altLang="en-US" sz="2400" dirty="0"/>
              <a:t>bank</a:t>
            </a:r>
            <a:r>
              <a:rPr lang="en-US" altLang="en-US" sz="2400" dirty="0" smtClean="0"/>
              <a:t>.</a:t>
            </a:r>
          </a:p>
          <a:p>
            <a:pPr lvl="1"/>
            <a:endParaRPr lang="en-US" altLang="en-US" sz="2400" dirty="0"/>
          </a:p>
          <a:p>
            <a:r>
              <a:rPr lang="en-US" altLang="en-US" b="1" dirty="0" smtClean="0"/>
              <a:t>Lock-box System</a:t>
            </a:r>
          </a:p>
          <a:p>
            <a:pPr lvl="1"/>
            <a:r>
              <a:rPr lang="en-US" altLang="en-US" sz="2400" dirty="0" smtClean="0"/>
              <a:t>System whereby customers send payments to a post office box, and a local bank collects and processes checks.</a:t>
            </a:r>
          </a:p>
        </p:txBody>
      </p:sp>
    </p:spTree>
    <p:extLst>
      <p:ext uri="{BB962C8B-B14F-4D97-AF65-F5344CB8AC3E}">
        <p14:creationId xmlns:p14="http://schemas.microsoft.com/office/powerpoint/2010/main" val="720647054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Concentration Banking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US" altLang="en-US" b="1" i="1" u="sng" dirty="0" smtClean="0"/>
              <a:t>Example – Lock-box </a:t>
            </a:r>
            <a:endParaRPr lang="en-US" altLang="en-US" b="1" i="1" u="sng" dirty="0" smtClean="0"/>
          </a:p>
          <a:p>
            <a:pPr marL="457200" lvl="1" indent="0">
              <a:buNone/>
            </a:pPr>
            <a:r>
              <a:rPr lang="en-US" altLang="en-US" i="1" dirty="0" smtClean="0"/>
              <a:t>A </a:t>
            </a:r>
            <a:r>
              <a:rPr lang="en-US" altLang="en-US" i="1" dirty="0" smtClean="0"/>
              <a:t>lock box receives 150 payments per day, with an average size of $1,200. The daily interest rate </a:t>
            </a:r>
            <a:r>
              <a:rPr lang="en-US" altLang="en-US" i="1" dirty="0" smtClean="0"/>
              <a:t>is </a:t>
            </a:r>
            <a:r>
              <a:rPr lang="en-US" altLang="en-US" i="1" dirty="0" smtClean="0"/>
              <a:t>.02% and the lock box saves 1.2 days in mailing time and .8 days in processing time. </a:t>
            </a:r>
          </a:p>
        </p:txBody>
      </p:sp>
    </p:spTree>
    <p:extLst>
      <p:ext uri="{BB962C8B-B14F-4D97-AF65-F5344CB8AC3E}">
        <p14:creationId xmlns:p14="http://schemas.microsoft.com/office/powerpoint/2010/main" val="3871202685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962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Concentration Banking</a:t>
            </a:r>
          </a:p>
        </p:txBody>
      </p:sp>
      <p:sp>
        <p:nvSpPr>
          <p:cNvPr id="1024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22098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en-US" b="1" i="1" u="sng" dirty="0"/>
              <a:t>Example – </a:t>
            </a:r>
            <a:r>
              <a:rPr lang="en-US" altLang="en-US" b="1" i="1" u="sng" dirty="0" smtClean="0"/>
              <a:t>continued </a:t>
            </a:r>
            <a:endParaRPr lang="en-US" altLang="en-US" b="1" i="1" u="sng" dirty="0"/>
          </a:p>
          <a:p>
            <a:pPr marL="457200" lvl="1" indent="0">
              <a:buNone/>
            </a:pPr>
            <a:r>
              <a:rPr lang="en-US" altLang="en-US" sz="2400" i="1" dirty="0"/>
              <a:t>A lock box receives 150 payments per day, with an average size of $1,200. The daily interest rate is .02% and the lock box saves 1.2 days in mailing time and .8 days in processing time.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3646944"/>
            <a:ext cx="6096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i="1" dirty="0" smtClean="0">
                <a:latin typeface="Calibri" panose="020F0502020204030204" pitchFamily="34" charset="0"/>
              </a:rPr>
              <a:t>Reduced collection float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alibri" panose="020F0502020204030204" pitchFamily="34" charset="0"/>
              </a:rPr>
              <a:t>150 × $1,200 × (1.2 + .8) = $360,000</a:t>
            </a:r>
          </a:p>
          <a:p>
            <a:pPr>
              <a:spcAft>
                <a:spcPts val="600"/>
              </a:spcAft>
            </a:pPr>
            <a:endParaRPr lang="en-US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b="1" dirty="0" smtClean="0">
                <a:latin typeface="Calibri" panose="020F0502020204030204" pitchFamily="34" charset="0"/>
              </a:rPr>
              <a:t>Perpetuity value of extra float earnings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alibri" panose="020F0502020204030204" pitchFamily="34" charset="0"/>
              </a:rPr>
              <a:t>$360,000 per day × .0002 = $72/day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alibri" panose="020F0502020204030204" pitchFamily="34" charset="0"/>
              </a:rPr>
              <a:t>($72/day) × 365 days = $26,280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alibri" panose="020F0502020204030204" pitchFamily="34" charset="0"/>
              </a:rPr>
              <a:t>$26,280/.073 = $360,000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515537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Cash Balances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="1" dirty="0" smtClean="0"/>
              <a:t>Money Market -</a:t>
            </a:r>
            <a:r>
              <a:rPr lang="en-US" altLang="en-US" dirty="0" smtClean="0"/>
              <a:t> </a:t>
            </a:r>
            <a:r>
              <a:rPr lang="en-US" altLang="en-US" dirty="0" smtClean="0"/>
              <a:t>Market </a:t>
            </a:r>
            <a:r>
              <a:rPr lang="en-US" altLang="en-US" dirty="0" smtClean="0"/>
              <a:t>for short term financial </a:t>
            </a:r>
            <a:r>
              <a:rPr lang="en-US" altLang="en-US" dirty="0" smtClean="0"/>
              <a:t>assets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Treasury bills</a:t>
            </a:r>
          </a:p>
          <a:p>
            <a:pPr lvl="1"/>
            <a:r>
              <a:rPr lang="en-US" altLang="en-US" dirty="0" smtClean="0"/>
              <a:t>Commercial </a:t>
            </a:r>
            <a:r>
              <a:rPr lang="en-US" altLang="en-US" dirty="0" smtClean="0"/>
              <a:t>paper</a:t>
            </a:r>
          </a:p>
          <a:p>
            <a:pPr lvl="1"/>
            <a:r>
              <a:rPr lang="en-US" altLang="en-US" dirty="0"/>
              <a:t>C</a:t>
            </a:r>
            <a:r>
              <a:rPr lang="en-US" altLang="en-US" dirty="0" smtClean="0"/>
              <a:t>ertificates </a:t>
            </a:r>
            <a:r>
              <a:rPr lang="en-US" altLang="en-US" dirty="0" smtClean="0"/>
              <a:t>of deposit</a:t>
            </a:r>
          </a:p>
          <a:p>
            <a:pPr lvl="1"/>
            <a:r>
              <a:rPr lang="en-US" altLang="en-US" dirty="0"/>
              <a:t>R</a:t>
            </a:r>
            <a:r>
              <a:rPr lang="en-US" altLang="en-US" dirty="0" smtClean="0"/>
              <a:t>epurchase </a:t>
            </a:r>
            <a:r>
              <a:rPr lang="en-US" altLang="en-US" dirty="0" smtClean="0"/>
              <a:t>agreements</a:t>
            </a:r>
          </a:p>
          <a:p>
            <a:r>
              <a:rPr lang="en-US" altLang="en-US" dirty="0" smtClean="0"/>
              <a:t>LIBOR</a:t>
            </a:r>
          </a:p>
        </p:txBody>
      </p:sp>
    </p:spTree>
    <p:extLst>
      <p:ext uri="{BB962C8B-B14F-4D97-AF65-F5344CB8AC3E}">
        <p14:creationId xmlns:p14="http://schemas.microsoft.com/office/powerpoint/2010/main" val="66960146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A/R and Credit Policy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 smtClean="0"/>
              <a:t>Trade Credit</a:t>
            </a:r>
          </a:p>
          <a:p>
            <a:pPr lvl="1"/>
            <a:r>
              <a:rPr lang="en-US" altLang="en-US" dirty="0" smtClean="0"/>
              <a:t>Bills awaiting payment from one company to another</a:t>
            </a:r>
          </a:p>
          <a:p>
            <a:r>
              <a:rPr lang="en-US" altLang="en-US" b="1" dirty="0" smtClean="0"/>
              <a:t>Consumer Credit</a:t>
            </a:r>
          </a:p>
          <a:p>
            <a:pPr lvl="1"/>
            <a:r>
              <a:rPr lang="en-US" altLang="en-US" dirty="0" smtClean="0"/>
              <a:t>Bills awaiting payment from final customer to a company</a:t>
            </a:r>
          </a:p>
          <a:p>
            <a:r>
              <a:rPr lang="en-US" altLang="en-US" b="1" dirty="0" smtClean="0"/>
              <a:t>Terms of Sale</a:t>
            </a:r>
          </a:p>
          <a:p>
            <a:pPr lvl="1"/>
            <a:r>
              <a:rPr lang="en-US" altLang="en-US" dirty="0" smtClean="0"/>
              <a:t>Credit, discount, and payment terms offered on a sale</a:t>
            </a:r>
          </a:p>
        </p:txBody>
      </p:sp>
    </p:spTree>
    <p:extLst>
      <p:ext uri="{BB962C8B-B14F-4D97-AF65-F5344CB8AC3E}">
        <p14:creationId xmlns:p14="http://schemas.microsoft.com/office/powerpoint/2010/main" val="229864124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Terms of Sale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 smtClean="0"/>
              <a:t>Example -  5/10 net 30</a:t>
            </a:r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r>
              <a:rPr lang="en-US" altLang="en-US" sz="2800" i="1" dirty="0" smtClean="0"/>
              <a:t>5 </a:t>
            </a:r>
            <a:r>
              <a:rPr lang="en-US" altLang="en-US" sz="2800" dirty="0" smtClean="0"/>
              <a:t>- percent discount for early payment</a:t>
            </a:r>
          </a:p>
          <a:p>
            <a:r>
              <a:rPr lang="en-US" altLang="en-US" sz="2800" i="1" dirty="0" smtClean="0"/>
              <a:t>10</a:t>
            </a:r>
            <a:r>
              <a:rPr lang="en-US" altLang="en-US" sz="2800" dirty="0" smtClean="0"/>
              <a:t> - number of days that the discount is available</a:t>
            </a:r>
          </a:p>
          <a:p>
            <a:r>
              <a:rPr lang="en-US" altLang="en-US" sz="2800" i="1" dirty="0" smtClean="0"/>
              <a:t>net 30</a:t>
            </a:r>
            <a:r>
              <a:rPr lang="en-US" altLang="en-US" sz="2800" dirty="0" smtClean="0"/>
              <a:t> - number of days before payment is due</a:t>
            </a:r>
          </a:p>
        </p:txBody>
      </p:sp>
    </p:spTree>
    <p:extLst>
      <p:ext uri="{BB962C8B-B14F-4D97-AF65-F5344CB8AC3E}">
        <p14:creationId xmlns:p14="http://schemas.microsoft.com/office/powerpoint/2010/main" val="5332004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Terms of Sale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A firm that buys on credit is in effect borrowing from its supplier</a:t>
            </a:r>
          </a:p>
          <a:p>
            <a:pPr lvl="1"/>
            <a:r>
              <a:rPr lang="en-US" altLang="en-US" dirty="0" smtClean="0"/>
              <a:t>It saves cash today but will have to pay later</a:t>
            </a:r>
          </a:p>
          <a:p>
            <a:pPr lvl="1"/>
            <a:r>
              <a:rPr lang="en-US" altLang="en-US" dirty="0" smtClean="0"/>
              <a:t>This, of course, is an implicit loan from the supplier</a:t>
            </a:r>
          </a:p>
          <a:p>
            <a:r>
              <a:rPr lang="en-US" altLang="en-US" sz="2800" dirty="0" smtClean="0"/>
              <a:t>We can calculate the implicit cost of this loan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5800" y="4572000"/>
                <a:ext cx="7543800" cy="1492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Effective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annual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rate</m:t>
                      </m:r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discount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discounted</m:t>
                                  </m:r>
                                  <m:r>
                                    <a:rPr lang="en-US" b="0" i="0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price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latin typeface="Cambria Math"/>
                                </a:rPr>
                                <m:t>365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extra</m:t>
                              </m:r>
                              <m:r>
                                <a:rPr lang="en-US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day</m:t>
                              </m:r>
                              <m:r>
                                <a:rPr lang="en-US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credit</m:t>
                              </m:r>
                            </m:den>
                          </m:f>
                        </m:sup>
                      </m:sSup>
                      <m:r>
                        <a:rPr lang="en-US" b="0" i="0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572000"/>
                <a:ext cx="7543800" cy="14927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84323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Terms of Sale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sz="2800" dirty="0" smtClean="0"/>
              <a:t> </a:t>
            </a:r>
          </a:p>
          <a:p>
            <a:pPr indent="1588">
              <a:buFont typeface="Wingdings" pitchFamily="2" charset="2"/>
              <a:buNone/>
            </a:pPr>
            <a:r>
              <a:rPr lang="en-US" altLang="en-US" sz="2800" i="1" dirty="0" smtClean="0"/>
              <a:t>On a $100 sale, with terms 5/10 net 60, what is the implied interest rate on the credit given?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67987" y="3429000"/>
                <a:ext cx="7543800" cy="2718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377950" indent="-1377950"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Effective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annual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rate</m:t>
                      </m:r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discount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discounted</m:t>
                                  </m:r>
                                  <m:r>
                                    <a:rPr lang="en-US" b="0" i="0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price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latin typeface="Cambria Math"/>
                                </a:rPr>
                                <m:t>365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extra</m:t>
                              </m:r>
                              <m:r>
                                <a:rPr lang="en-US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day</m:t>
                              </m:r>
                              <m:r>
                                <a:rPr lang="en-US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credit</m:t>
                              </m:r>
                            </m:den>
                          </m:f>
                        </m:sup>
                      </m:sSup>
                      <m:r>
                        <a:rPr lang="en-US" b="0" i="0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b="0" dirty="0" smtClean="0"/>
              </a:p>
              <a:p>
                <a:pPr marL="1377950"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95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365/50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−1=.454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or</m:t>
                      </m:r>
                      <m:r>
                        <a:rPr lang="en-US" b="0" i="1" smtClean="0">
                          <a:latin typeface="Cambria Math"/>
                        </a:rPr>
                        <m:t> 45.4%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87" y="3429000"/>
                <a:ext cx="7543800" cy="271818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117463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Credit Agreements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Terminology</a:t>
            </a:r>
          </a:p>
          <a:p>
            <a:pPr lvl="1"/>
            <a:r>
              <a:rPr lang="en-US" altLang="en-US" dirty="0" smtClean="0"/>
              <a:t>Open account</a:t>
            </a:r>
          </a:p>
          <a:p>
            <a:pPr lvl="1"/>
            <a:r>
              <a:rPr lang="en-US" altLang="en-US" dirty="0" smtClean="0"/>
              <a:t>Promissory note</a:t>
            </a:r>
          </a:p>
          <a:p>
            <a:pPr lvl="1"/>
            <a:r>
              <a:rPr lang="en-US" altLang="en-US" dirty="0" smtClean="0"/>
              <a:t>Commercial draft</a:t>
            </a:r>
          </a:p>
          <a:p>
            <a:pPr lvl="1"/>
            <a:r>
              <a:rPr lang="en-US" altLang="en-US" dirty="0" smtClean="0"/>
              <a:t>Sight draft</a:t>
            </a:r>
          </a:p>
          <a:p>
            <a:pPr lvl="1"/>
            <a:r>
              <a:rPr lang="en-US" altLang="en-US" dirty="0" smtClean="0"/>
              <a:t>Time draft</a:t>
            </a:r>
          </a:p>
          <a:p>
            <a:pPr lvl="1"/>
            <a:r>
              <a:rPr lang="en-US" altLang="en-US" dirty="0" smtClean="0"/>
              <a:t>Trade acceptance</a:t>
            </a:r>
          </a:p>
          <a:p>
            <a:pPr lvl="1"/>
            <a:r>
              <a:rPr lang="en-US" altLang="en-US" dirty="0" smtClean="0"/>
              <a:t>Banker’s acceptance</a:t>
            </a:r>
          </a:p>
        </p:txBody>
      </p:sp>
    </p:spTree>
    <p:extLst>
      <p:ext uri="{BB962C8B-B14F-4D97-AF65-F5344CB8AC3E}">
        <p14:creationId xmlns:p14="http://schemas.microsoft.com/office/powerpoint/2010/main" val="178127316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4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4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4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4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4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4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4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4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4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4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4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4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Credit Analysis</a:t>
            </a:r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5105400"/>
          </a:xfrm>
          <a:noFill/>
        </p:spPr>
        <p:txBody>
          <a:bodyPr/>
          <a:lstStyle/>
          <a:p>
            <a:r>
              <a:rPr lang="en-US" altLang="en-US" sz="2800" b="1" u="sng" dirty="0" smtClean="0"/>
              <a:t>Open Account</a:t>
            </a:r>
            <a:r>
              <a:rPr lang="en-US" altLang="en-US" sz="2800" dirty="0" smtClean="0"/>
              <a:t> - Agreement whereby sales are made with no formal debt contract</a:t>
            </a:r>
          </a:p>
          <a:p>
            <a:endParaRPr lang="en-US" altLang="en-US" sz="2800" b="1" u="sng" dirty="0" smtClean="0"/>
          </a:p>
          <a:p>
            <a:r>
              <a:rPr lang="en-US" altLang="en-US" sz="2800" b="1" u="sng" dirty="0" smtClean="0"/>
              <a:t>Credit Analysis</a:t>
            </a:r>
            <a:r>
              <a:rPr lang="en-US" altLang="en-US" sz="2800" dirty="0" smtClean="0"/>
              <a:t> - Procedure to determine the likelihood a customer will pay its bills</a:t>
            </a:r>
          </a:p>
          <a:p>
            <a:pPr lvl="1"/>
            <a:r>
              <a:rPr lang="en-US" altLang="en-US" dirty="0" smtClean="0"/>
              <a:t>Credit agencies, such as Dun &amp; Bradstreet provide reports on the credit worthiness of a potential customer</a:t>
            </a:r>
          </a:p>
          <a:p>
            <a:pPr lvl="1"/>
            <a:r>
              <a:rPr lang="en-US" altLang="en-US" dirty="0" smtClean="0"/>
              <a:t>Financial ratios can be calculated to help determine a customer’s ability to pay its bills</a:t>
            </a:r>
          </a:p>
        </p:txBody>
      </p:sp>
    </p:spTree>
    <p:extLst>
      <p:ext uri="{BB962C8B-B14F-4D97-AF65-F5344CB8AC3E}">
        <p14:creationId xmlns:p14="http://schemas.microsoft.com/office/powerpoint/2010/main" val="211312039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 build="p" autoUpdateAnimBg="0"/>
    </p:bldLst>
  </p:timing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MM4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782</TotalTime>
  <Pages>8923980</Pages>
  <Words>1420</Words>
  <Application>Microsoft Office PowerPoint</Application>
  <PresentationFormat>On-screen Show (4:3)</PresentationFormat>
  <Paragraphs>322</Paragraphs>
  <Slides>39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BMM4e</vt:lpstr>
      <vt:lpstr>PowerPoint Presentation</vt:lpstr>
      <vt:lpstr>Topics Covered</vt:lpstr>
      <vt:lpstr>A/R and Credit Policy</vt:lpstr>
      <vt:lpstr>A/R and Credit Policy</vt:lpstr>
      <vt:lpstr>Terms of Sale</vt:lpstr>
      <vt:lpstr>Terms of Sale</vt:lpstr>
      <vt:lpstr>Terms of Sale</vt:lpstr>
      <vt:lpstr>Credit Agreements</vt:lpstr>
      <vt:lpstr>Credit Analysis</vt:lpstr>
      <vt:lpstr>Credit Analysis</vt:lpstr>
      <vt:lpstr>Credit Analysis</vt:lpstr>
      <vt:lpstr>Credit Analysis</vt:lpstr>
      <vt:lpstr>Credit Analysis</vt:lpstr>
      <vt:lpstr>Credit Analysis</vt:lpstr>
      <vt:lpstr>Credit Analysis</vt:lpstr>
      <vt:lpstr>Credit Analysis</vt:lpstr>
      <vt:lpstr>Credit Analysis</vt:lpstr>
      <vt:lpstr>Credit Analysis</vt:lpstr>
      <vt:lpstr>The Credit Decision</vt:lpstr>
      <vt:lpstr>The Credit Decision</vt:lpstr>
      <vt:lpstr>The Credit Decision</vt:lpstr>
      <vt:lpstr>The Credit Decision</vt:lpstr>
      <vt:lpstr>Collection Policy</vt:lpstr>
      <vt:lpstr>Collection Policy</vt:lpstr>
      <vt:lpstr>Inventory Management</vt:lpstr>
      <vt:lpstr>Inventories</vt:lpstr>
      <vt:lpstr>Managing Inventories</vt:lpstr>
      <vt:lpstr>Inventories</vt:lpstr>
      <vt:lpstr>Inventories</vt:lpstr>
      <vt:lpstr>Cash</vt:lpstr>
      <vt:lpstr>Cash</vt:lpstr>
      <vt:lpstr>Cash</vt:lpstr>
      <vt:lpstr>Float</vt:lpstr>
      <vt:lpstr>Managing Float</vt:lpstr>
      <vt:lpstr>Managing Float</vt:lpstr>
      <vt:lpstr>Concentration Banking</vt:lpstr>
      <vt:lpstr>Concentration Banking</vt:lpstr>
      <vt:lpstr>Concentration Banking</vt:lpstr>
      <vt:lpstr>Cash Balances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Bathurst, Noelle</cp:lastModifiedBy>
  <cp:revision>198</cp:revision>
  <dcterms:created xsi:type="dcterms:W3CDTF">1997-10-06T19:15:22Z</dcterms:created>
  <dcterms:modified xsi:type="dcterms:W3CDTF">2014-09-08T20:27:29Z</dcterms:modified>
</cp:coreProperties>
</file>