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01" r:id="rId3"/>
    <p:sldId id="257" r:id="rId4"/>
    <p:sldId id="330" r:id="rId5"/>
    <p:sldId id="305" r:id="rId6"/>
    <p:sldId id="259" r:id="rId7"/>
    <p:sldId id="318" r:id="rId8"/>
    <p:sldId id="260" r:id="rId9"/>
    <p:sldId id="306" r:id="rId10"/>
    <p:sldId id="307" r:id="rId11"/>
    <p:sldId id="326" r:id="rId12"/>
    <p:sldId id="275" r:id="rId13"/>
    <p:sldId id="276" r:id="rId14"/>
    <p:sldId id="311" r:id="rId15"/>
    <p:sldId id="322" r:id="rId16"/>
    <p:sldId id="320" r:id="rId17"/>
    <p:sldId id="321" r:id="rId18"/>
    <p:sldId id="327" r:id="rId19"/>
    <p:sldId id="324" r:id="rId20"/>
    <p:sldId id="329" r:id="rId21"/>
    <p:sldId id="268" r:id="rId22"/>
    <p:sldId id="315" r:id="rId23"/>
    <p:sldId id="269" r:id="rId24"/>
    <p:sldId id="298" r:id="rId25"/>
    <p:sldId id="309" r:id="rId26"/>
    <p:sldId id="299" r:id="rId27"/>
    <p:sldId id="310" r:id="rId28"/>
    <p:sldId id="284" r:id="rId29"/>
    <p:sldId id="290" r:id="rId30"/>
    <p:sldId id="292" r:id="rId31"/>
    <p:sldId id="294" r:id="rId32"/>
    <p:sldId id="308" r:id="rId33"/>
    <p:sldId id="312" r:id="rId34"/>
    <p:sldId id="313" r:id="rId35"/>
    <p:sldId id="314" r:id="rId36"/>
    <p:sldId id="328" r:id="rId37"/>
    <p:sldId id="296" r:id="rId38"/>
    <p:sldId id="30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1077F-DA3E-49DB-A5E1-8C2417153A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1238557-3007-4034-A677-B139614F8E67}">
      <dgm:prSet phldrT="[Text]"/>
      <dgm:spPr/>
      <dgm:t>
        <a:bodyPr/>
        <a:lstStyle/>
        <a:p>
          <a:r>
            <a:rPr lang="en-US" b="1" dirty="0" smtClean="0">
              <a:solidFill>
                <a:schemeClr val="tx1"/>
              </a:solidFill>
            </a:rPr>
            <a:t>Fatty degeneration </a:t>
          </a:r>
          <a:endParaRPr lang="en-US" b="1" dirty="0">
            <a:solidFill>
              <a:schemeClr val="tx1"/>
            </a:solidFill>
          </a:endParaRPr>
        </a:p>
      </dgm:t>
    </dgm:pt>
    <dgm:pt modelId="{CA7FCBD4-04B2-49A6-A784-C617FE39C0BD}" type="parTrans" cxnId="{F60DD7A2-21DF-4B7F-A2AF-8F871EB6897A}">
      <dgm:prSet/>
      <dgm:spPr/>
      <dgm:t>
        <a:bodyPr/>
        <a:lstStyle/>
        <a:p>
          <a:endParaRPr lang="en-US"/>
        </a:p>
      </dgm:t>
    </dgm:pt>
    <dgm:pt modelId="{FDD0F9E2-FD3E-4C43-940C-21D44A1A6716}" type="sibTrans" cxnId="{F60DD7A2-21DF-4B7F-A2AF-8F871EB6897A}">
      <dgm:prSet/>
      <dgm:spPr/>
      <dgm:t>
        <a:bodyPr/>
        <a:lstStyle/>
        <a:p>
          <a:endParaRPr lang="en-US"/>
        </a:p>
      </dgm:t>
    </dgm:pt>
    <dgm:pt modelId="{9EEE4EAC-427E-4D73-9043-CA3F122594C1}">
      <dgm:prSet phldrT="[Text]"/>
      <dgm:spPr/>
      <dgm:t>
        <a:bodyPr/>
        <a:lstStyle/>
        <a:p>
          <a:r>
            <a:rPr lang="en-US" dirty="0" smtClean="0"/>
            <a:t>Increased lipid content of the hepatocytes (liver parenchymal cells). </a:t>
          </a:r>
          <a:endParaRPr lang="en-US" dirty="0"/>
        </a:p>
      </dgm:t>
    </dgm:pt>
    <dgm:pt modelId="{383537D3-F41D-4426-9EEE-FE650C452A3B}" type="parTrans" cxnId="{33C42C62-6DF1-4AC0-B749-E47ABAAB484F}">
      <dgm:prSet/>
      <dgm:spPr/>
      <dgm:t>
        <a:bodyPr/>
        <a:lstStyle/>
        <a:p>
          <a:endParaRPr lang="en-US"/>
        </a:p>
      </dgm:t>
    </dgm:pt>
    <dgm:pt modelId="{08AE99A2-88F5-4C1D-8311-4D8065F79DEF}" type="sibTrans" cxnId="{33C42C62-6DF1-4AC0-B749-E47ABAAB484F}">
      <dgm:prSet/>
      <dgm:spPr/>
      <dgm:t>
        <a:bodyPr/>
        <a:lstStyle/>
        <a:p>
          <a:endParaRPr lang="en-US"/>
        </a:p>
      </dgm:t>
    </dgm:pt>
    <dgm:pt modelId="{3BED8DB8-3145-48EF-8AD0-FDFA49605F86}">
      <dgm:prSet phldrT="[Text]"/>
      <dgm:spPr/>
      <dgm:t>
        <a:bodyPr/>
        <a:lstStyle/>
        <a:p>
          <a:r>
            <a:rPr lang="en-US" dirty="0" smtClean="0"/>
            <a:t>Cause can be nutritional or it can be due to a toxic substance</a:t>
          </a:r>
          <a:endParaRPr lang="en-US" dirty="0"/>
        </a:p>
      </dgm:t>
    </dgm:pt>
    <dgm:pt modelId="{80A56535-332C-466E-9667-9968DD36AFB2}" type="parTrans" cxnId="{6AC241F5-CA29-43BA-A078-B9A1FBD4FA8B}">
      <dgm:prSet/>
      <dgm:spPr/>
      <dgm:t>
        <a:bodyPr/>
        <a:lstStyle/>
        <a:p>
          <a:endParaRPr lang="en-US"/>
        </a:p>
      </dgm:t>
    </dgm:pt>
    <dgm:pt modelId="{5024B703-3B1C-4C36-B827-10D507157ECE}" type="sibTrans" cxnId="{6AC241F5-CA29-43BA-A078-B9A1FBD4FA8B}">
      <dgm:prSet/>
      <dgm:spPr/>
      <dgm:t>
        <a:bodyPr/>
        <a:lstStyle/>
        <a:p>
          <a:endParaRPr lang="en-US"/>
        </a:p>
      </dgm:t>
    </dgm:pt>
    <dgm:pt modelId="{1332CE2A-5DF3-4D70-BA04-1517F81429A0}">
      <dgm:prSet phldrT="[Text]"/>
      <dgm:spPr/>
      <dgm:t>
        <a:bodyPr/>
        <a:lstStyle/>
        <a:p>
          <a:r>
            <a:rPr lang="en-US" b="1" dirty="0" err="1" smtClean="0">
              <a:solidFill>
                <a:schemeClr val="tx1"/>
              </a:solidFill>
            </a:rPr>
            <a:t>Canalicular</a:t>
          </a:r>
          <a:r>
            <a:rPr lang="en-US" b="1" dirty="0" smtClean="0">
              <a:solidFill>
                <a:schemeClr val="tx1"/>
              </a:solidFill>
            </a:rPr>
            <a:t> cholestasis</a:t>
          </a:r>
          <a:endParaRPr lang="en-US" b="1" dirty="0">
            <a:solidFill>
              <a:schemeClr val="tx1"/>
            </a:solidFill>
          </a:endParaRPr>
        </a:p>
      </dgm:t>
    </dgm:pt>
    <dgm:pt modelId="{AF36D540-57FB-4D0B-8985-C0B467247E9F}" type="parTrans" cxnId="{7DB07B9D-3C57-4062-9A16-9BDF78A9A67B}">
      <dgm:prSet/>
      <dgm:spPr/>
      <dgm:t>
        <a:bodyPr/>
        <a:lstStyle/>
        <a:p>
          <a:endParaRPr lang="en-US"/>
        </a:p>
      </dgm:t>
    </dgm:pt>
    <dgm:pt modelId="{40318F76-BDF8-48BE-BDDC-FA2AD158690B}" type="sibTrans" cxnId="{7DB07B9D-3C57-4062-9A16-9BDF78A9A67B}">
      <dgm:prSet/>
      <dgm:spPr/>
      <dgm:t>
        <a:bodyPr/>
        <a:lstStyle/>
        <a:p>
          <a:endParaRPr lang="en-US"/>
        </a:p>
      </dgm:t>
    </dgm:pt>
    <dgm:pt modelId="{A2088281-449E-4697-84CF-71EBCAE99070}">
      <dgm:prSet phldrT="[Text]"/>
      <dgm:spPr/>
      <dgm:t>
        <a:bodyPr/>
        <a:lstStyle/>
        <a:p>
          <a:r>
            <a:rPr lang="en-US" dirty="0" smtClean="0"/>
            <a:t>due to transport </a:t>
          </a:r>
          <a:r>
            <a:rPr lang="en-US" smtClean="0"/>
            <a:t>mechanism damage.Blocks the flow of bile from liver to duodenum.</a:t>
          </a:r>
          <a:endParaRPr lang="en-US" dirty="0"/>
        </a:p>
      </dgm:t>
    </dgm:pt>
    <dgm:pt modelId="{BFE425FF-36AC-4FD1-BF79-A05B726613B4}" type="parTrans" cxnId="{62A15111-4C0E-45B6-B871-E657EB9E12E5}">
      <dgm:prSet/>
      <dgm:spPr/>
      <dgm:t>
        <a:bodyPr/>
        <a:lstStyle/>
        <a:p>
          <a:endParaRPr lang="en-US"/>
        </a:p>
      </dgm:t>
    </dgm:pt>
    <dgm:pt modelId="{F9ED10B6-5132-47C2-8B3F-363EFE7039D9}" type="sibTrans" cxnId="{62A15111-4C0E-45B6-B871-E657EB9E12E5}">
      <dgm:prSet/>
      <dgm:spPr/>
      <dgm:t>
        <a:bodyPr/>
        <a:lstStyle/>
        <a:p>
          <a:endParaRPr lang="en-US"/>
        </a:p>
      </dgm:t>
    </dgm:pt>
    <dgm:pt modelId="{1201BAEE-F1DC-4867-8432-A7D59DE60706}">
      <dgm:prSet phldrT="[Text]"/>
      <dgm:spPr/>
      <dgm:t>
        <a:bodyPr/>
        <a:lstStyle/>
        <a:p>
          <a:r>
            <a:rPr lang="en-US" b="1" dirty="0" smtClean="0">
              <a:solidFill>
                <a:schemeClr val="tx1"/>
              </a:solidFill>
            </a:rPr>
            <a:t>Hepatocellular death </a:t>
          </a:r>
          <a:endParaRPr lang="en-US" b="1" dirty="0">
            <a:solidFill>
              <a:schemeClr val="tx1"/>
            </a:solidFill>
          </a:endParaRPr>
        </a:p>
      </dgm:t>
    </dgm:pt>
    <dgm:pt modelId="{0841D3C8-F4A5-4D7A-8DAB-E1BB58690EE0}" type="parTrans" cxnId="{5C5136F2-0315-4571-AC94-C407CEDE99F2}">
      <dgm:prSet/>
      <dgm:spPr/>
      <dgm:t>
        <a:bodyPr/>
        <a:lstStyle/>
        <a:p>
          <a:endParaRPr lang="en-US"/>
        </a:p>
      </dgm:t>
    </dgm:pt>
    <dgm:pt modelId="{83847C3C-2C07-4271-87D4-CDE4E1689187}" type="sibTrans" cxnId="{5C5136F2-0315-4571-AC94-C407CEDE99F2}">
      <dgm:prSet/>
      <dgm:spPr/>
      <dgm:t>
        <a:bodyPr/>
        <a:lstStyle/>
        <a:p>
          <a:endParaRPr lang="en-US"/>
        </a:p>
      </dgm:t>
    </dgm:pt>
    <dgm:pt modelId="{C6BAF692-096F-4BA1-801B-C755D569CDAF}">
      <dgm:prSet phldrT="[Text]"/>
      <dgm:spPr/>
      <dgm:t>
        <a:bodyPr/>
        <a:lstStyle/>
        <a:p>
          <a:r>
            <a:rPr lang="en-US" dirty="0" smtClean="0"/>
            <a:t>due to mitochondrial damage </a:t>
          </a:r>
          <a:endParaRPr lang="en-US" dirty="0"/>
        </a:p>
      </dgm:t>
    </dgm:pt>
    <dgm:pt modelId="{98993A5D-9CC2-49CB-927A-6675CE786217}" type="parTrans" cxnId="{2B305E09-B7A2-4700-BEF4-29CCFAB80F19}">
      <dgm:prSet/>
      <dgm:spPr/>
      <dgm:t>
        <a:bodyPr/>
        <a:lstStyle/>
        <a:p>
          <a:endParaRPr lang="en-US"/>
        </a:p>
      </dgm:t>
    </dgm:pt>
    <dgm:pt modelId="{A7D80ECD-6212-406D-9152-24E5C0C08F5B}" type="sibTrans" cxnId="{2B305E09-B7A2-4700-BEF4-29CCFAB80F19}">
      <dgm:prSet/>
      <dgm:spPr/>
      <dgm:t>
        <a:bodyPr/>
        <a:lstStyle/>
        <a:p>
          <a:endParaRPr lang="en-US"/>
        </a:p>
      </dgm:t>
    </dgm:pt>
    <dgm:pt modelId="{0544886C-919A-4E0F-B6D5-D3B75EFFB58E}" type="pres">
      <dgm:prSet presAssocID="{6A21077F-DA3E-49DB-A5E1-8C2417153A0A}" presName="linearFlow" presStyleCnt="0">
        <dgm:presLayoutVars>
          <dgm:dir/>
          <dgm:animLvl val="lvl"/>
          <dgm:resizeHandles val="exact"/>
        </dgm:presLayoutVars>
      </dgm:prSet>
      <dgm:spPr/>
      <dgm:t>
        <a:bodyPr/>
        <a:lstStyle/>
        <a:p>
          <a:endParaRPr lang="en-US"/>
        </a:p>
      </dgm:t>
    </dgm:pt>
    <dgm:pt modelId="{CCCA4C21-3B74-40E8-928B-03460F46B30E}" type="pres">
      <dgm:prSet presAssocID="{21238557-3007-4034-A677-B139614F8E67}" presName="composite" presStyleCnt="0"/>
      <dgm:spPr/>
    </dgm:pt>
    <dgm:pt modelId="{5E013D13-CCD9-4C45-9A95-AE0D882318F2}" type="pres">
      <dgm:prSet presAssocID="{21238557-3007-4034-A677-B139614F8E67}" presName="parentText" presStyleLbl="alignNode1" presStyleIdx="0" presStyleCnt="3">
        <dgm:presLayoutVars>
          <dgm:chMax val="1"/>
          <dgm:bulletEnabled val="1"/>
        </dgm:presLayoutVars>
      </dgm:prSet>
      <dgm:spPr/>
      <dgm:t>
        <a:bodyPr/>
        <a:lstStyle/>
        <a:p>
          <a:endParaRPr lang="en-US"/>
        </a:p>
      </dgm:t>
    </dgm:pt>
    <dgm:pt modelId="{5ABDD50C-E034-4D96-9523-05E027D3D6DA}" type="pres">
      <dgm:prSet presAssocID="{21238557-3007-4034-A677-B139614F8E67}" presName="descendantText" presStyleLbl="alignAcc1" presStyleIdx="0" presStyleCnt="3">
        <dgm:presLayoutVars>
          <dgm:bulletEnabled val="1"/>
        </dgm:presLayoutVars>
      </dgm:prSet>
      <dgm:spPr/>
      <dgm:t>
        <a:bodyPr/>
        <a:lstStyle/>
        <a:p>
          <a:endParaRPr lang="en-US"/>
        </a:p>
      </dgm:t>
    </dgm:pt>
    <dgm:pt modelId="{7D52E22D-24BF-45D3-A7FC-3DB1CAEE90AF}" type="pres">
      <dgm:prSet presAssocID="{FDD0F9E2-FD3E-4C43-940C-21D44A1A6716}" presName="sp" presStyleCnt="0"/>
      <dgm:spPr/>
    </dgm:pt>
    <dgm:pt modelId="{092C465C-43E4-43EE-9FCF-7039E6F56A8F}" type="pres">
      <dgm:prSet presAssocID="{1332CE2A-5DF3-4D70-BA04-1517F81429A0}" presName="composite" presStyleCnt="0"/>
      <dgm:spPr/>
    </dgm:pt>
    <dgm:pt modelId="{EDB2755D-14DC-44A5-8647-06539B3D52D8}" type="pres">
      <dgm:prSet presAssocID="{1332CE2A-5DF3-4D70-BA04-1517F81429A0}" presName="parentText" presStyleLbl="alignNode1" presStyleIdx="1" presStyleCnt="3">
        <dgm:presLayoutVars>
          <dgm:chMax val="1"/>
          <dgm:bulletEnabled val="1"/>
        </dgm:presLayoutVars>
      </dgm:prSet>
      <dgm:spPr/>
      <dgm:t>
        <a:bodyPr/>
        <a:lstStyle/>
        <a:p>
          <a:endParaRPr lang="en-US"/>
        </a:p>
      </dgm:t>
    </dgm:pt>
    <dgm:pt modelId="{10A3E312-B30E-409C-A392-291E735805E8}" type="pres">
      <dgm:prSet presAssocID="{1332CE2A-5DF3-4D70-BA04-1517F81429A0}" presName="descendantText" presStyleLbl="alignAcc1" presStyleIdx="1" presStyleCnt="3">
        <dgm:presLayoutVars>
          <dgm:bulletEnabled val="1"/>
        </dgm:presLayoutVars>
      </dgm:prSet>
      <dgm:spPr/>
      <dgm:t>
        <a:bodyPr/>
        <a:lstStyle/>
        <a:p>
          <a:endParaRPr lang="en-US"/>
        </a:p>
      </dgm:t>
    </dgm:pt>
    <dgm:pt modelId="{1D57379F-D28D-4022-8873-3A1197907255}" type="pres">
      <dgm:prSet presAssocID="{40318F76-BDF8-48BE-BDDC-FA2AD158690B}" presName="sp" presStyleCnt="0"/>
      <dgm:spPr/>
    </dgm:pt>
    <dgm:pt modelId="{2B3DB82B-70D4-4CF9-8409-6EE05BEB4CE9}" type="pres">
      <dgm:prSet presAssocID="{1201BAEE-F1DC-4867-8432-A7D59DE60706}" presName="composite" presStyleCnt="0"/>
      <dgm:spPr/>
    </dgm:pt>
    <dgm:pt modelId="{2632793A-D00E-4060-B093-D03A3799D3BC}" type="pres">
      <dgm:prSet presAssocID="{1201BAEE-F1DC-4867-8432-A7D59DE60706}" presName="parentText" presStyleLbl="alignNode1" presStyleIdx="2" presStyleCnt="3">
        <dgm:presLayoutVars>
          <dgm:chMax val="1"/>
          <dgm:bulletEnabled val="1"/>
        </dgm:presLayoutVars>
      </dgm:prSet>
      <dgm:spPr/>
      <dgm:t>
        <a:bodyPr/>
        <a:lstStyle/>
        <a:p>
          <a:endParaRPr lang="en-US"/>
        </a:p>
      </dgm:t>
    </dgm:pt>
    <dgm:pt modelId="{DD0452F6-3534-4484-AFCA-87764DCB8721}" type="pres">
      <dgm:prSet presAssocID="{1201BAEE-F1DC-4867-8432-A7D59DE60706}" presName="descendantText" presStyleLbl="alignAcc1" presStyleIdx="2" presStyleCnt="3">
        <dgm:presLayoutVars>
          <dgm:bulletEnabled val="1"/>
        </dgm:presLayoutVars>
      </dgm:prSet>
      <dgm:spPr/>
      <dgm:t>
        <a:bodyPr/>
        <a:lstStyle/>
        <a:p>
          <a:endParaRPr lang="en-US"/>
        </a:p>
      </dgm:t>
    </dgm:pt>
  </dgm:ptLst>
  <dgm:cxnLst>
    <dgm:cxn modelId="{6AC241F5-CA29-43BA-A078-B9A1FBD4FA8B}" srcId="{21238557-3007-4034-A677-B139614F8E67}" destId="{3BED8DB8-3145-48EF-8AD0-FDFA49605F86}" srcOrd="1" destOrd="0" parTransId="{80A56535-332C-466E-9667-9968DD36AFB2}" sibTransId="{5024B703-3B1C-4C36-B827-10D507157ECE}"/>
    <dgm:cxn modelId="{7DB07B9D-3C57-4062-9A16-9BDF78A9A67B}" srcId="{6A21077F-DA3E-49DB-A5E1-8C2417153A0A}" destId="{1332CE2A-5DF3-4D70-BA04-1517F81429A0}" srcOrd="1" destOrd="0" parTransId="{AF36D540-57FB-4D0B-8985-C0B467247E9F}" sibTransId="{40318F76-BDF8-48BE-BDDC-FA2AD158690B}"/>
    <dgm:cxn modelId="{171B5044-A1A2-4F95-87BE-B7E2D2D57139}" type="presOf" srcId="{21238557-3007-4034-A677-B139614F8E67}" destId="{5E013D13-CCD9-4C45-9A95-AE0D882318F2}" srcOrd="0" destOrd="0" presId="urn:microsoft.com/office/officeart/2005/8/layout/chevron2"/>
    <dgm:cxn modelId="{F60DD7A2-21DF-4B7F-A2AF-8F871EB6897A}" srcId="{6A21077F-DA3E-49DB-A5E1-8C2417153A0A}" destId="{21238557-3007-4034-A677-B139614F8E67}" srcOrd="0" destOrd="0" parTransId="{CA7FCBD4-04B2-49A6-A784-C617FE39C0BD}" sibTransId="{FDD0F9E2-FD3E-4C43-940C-21D44A1A6716}"/>
    <dgm:cxn modelId="{2B305E09-B7A2-4700-BEF4-29CCFAB80F19}" srcId="{1201BAEE-F1DC-4867-8432-A7D59DE60706}" destId="{C6BAF692-096F-4BA1-801B-C755D569CDAF}" srcOrd="0" destOrd="0" parTransId="{98993A5D-9CC2-49CB-927A-6675CE786217}" sibTransId="{A7D80ECD-6212-406D-9152-24E5C0C08F5B}"/>
    <dgm:cxn modelId="{A382F121-86B4-4F5B-8227-FC97444F1F0D}" type="presOf" srcId="{A2088281-449E-4697-84CF-71EBCAE99070}" destId="{10A3E312-B30E-409C-A392-291E735805E8}" srcOrd="0" destOrd="0" presId="urn:microsoft.com/office/officeart/2005/8/layout/chevron2"/>
    <dgm:cxn modelId="{62A15111-4C0E-45B6-B871-E657EB9E12E5}" srcId="{1332CE2A-5DF3-4D70-BA04-1517F81429A0}" destId="{A2088281-449E-4697-84CF-71EBCAE99070}" srcOrd="0" destOrd="0" parTransId="{BFE425FF-36AC-4FD1-BF79-A05B726613B4}" sibTransId="{F9ED10B6-5132-47C2-8B3F-363EFE7039D9}"/>
    <dgm:cxn modelId="{60ADC43B-9B2F-42AC-AFD6-444F143D309C}" type="presOf" srcId="{1201BAEE-F1DC-4867-8432-A7D59DE60706}" destId="{2632793A-D00E-4060-B093-D03A3799D3BC}" srcOrd="0" destOrd="0" presId="urn:microsoft.com/office/officeart/2005/8/layout/chevron2"/>
    <dgm:cxn modelId="{5C5136F2-0315-4571-AC94-C407CEDE99F2}" srcId="{6A21077F-DA3E-49DB-A5E1-8C2417153A0A}" destId="{1201BAEE-F1DC-4867-8432-A7D59DE60706}" srcOrd="2" destOrd="0" parTransId="{0841D3C8-F4A5-4D7A-8DAB-E1BB58690EE0}" sibTransId="{83847C3C-2C07-4271-87D4-CDE4E1689187}"/>
    <dgm:cxn modelId="{38341F1B-454F-468B-B882-7D60F3F51176}" type="presOf" srcId="{3BED8DB8-3145-48EF-8AD0-FDFA49605F86}" destId="{5ABDD50C-E034-4D96-9523-05E027D3D6DA}" srcOrd="0" destOrd="1" presId="urn:microsoft.com/office/officeart/2005/8/layout/chevron2"/>
    <dgm:cxn modelId="{D8E958E3-840E-4ACD-B857-34723879855F}" type="presOf" srcId="{9EEE4EAC-427E-4D73-9043-CA3F122594C1}" destId="{5ABDD50C-E034-4D96-9523-05E027D3D6DA}" srcOrd="0" destOrd="0" presId="urn:microsoft.com/office/officeart/2005/8/layout/chevron2"/>
    <dgm:cxn modelId="{645ED391-D8BD-4096-8A0A-C9F676ED73C0}" type="presOf" srcId="{C6BAF692-096F-4BA1-801B-C755D569CDAF}" destId="{DD0452F6-3534-4484-AFCA-87764DCB8721}" srcOrd="0" destOrd="0" presId="urn:microsoft.com/office/officeart/2005/8/layout/chevron2"/>
    <dgm:cxn modelId="{7A745722-3B48-4053-80CF-B0F0C167795F}" type="presOf" srcId="{1332CE2A-5DF3-4D70-BA04-1517F81429A0}" destId="{EDB2755D-14DC-44A5-8647-06539B3D52D8}" srcOrd="0" destOrd="0" presId="urn:microsoft.com/office/officeart/2005/8/layout/chevron2"/>
    <dgm:cxn modelId="{83C554D0-DF52-4487-A8AC-2054846F41AF}" type="presOf" srcId="{6A21077F-DA3E-49DB-A5E1-8C2417153A0A}" destId="{0544886C-919A-4E0F-B6D5-D3B75EFFB58E}" srcOrd="0" destOrd="0" presId="urn:microsoft.com/office/officeart/2005/8/layout/chevron2"/>
    <dgm:cxn modelId="{33C42C62-6DF1-4AC0-B749-E47ABAAB484F}" srcId="{21238557-3007-4034-A677-B139614F8E67}" destId="{9EEE4EAC-427E-4D73-9043-CA3F122594C1}" srcOrd="0" destOrd="0" parTransId="{383537D3-F41D-4426-9EEE-FE650C452A3B}" sibTransId="{08AE99A2-88F5-4C1D-8311-4D8065F79DEF}"/>
    <dgm:cxn modelId="{9915A7D4-F996-4783-A5BD-0268DA31DD6F}" type="presParOf" srcId="{0544886C-919A-4E0F-B6D5-D3B75EFFB58E}" destId="{CCCA4C21-3B74-40E8-928B-03460F46B30E}" srcOrd="0" destOrd="0" presId="urn:microsoft.com/office/officeart/2005/8/layout/chevron2"/>
    <dgm:cxn modelId="{EC508B29-91F3-42DC-9EC3-0540CE957E69}" type="presParOf" srcId="{CCCA4C21-3B74-40E8-928B-03460F46B30E}" destId="{5E013D13-CCD9-4C45-9A95-AE0D882318F2}" srcOrd="0" destOrd="0" presId="urn:microsoft.com/office/officeart/2005/8/layout/chevron2"/>
    <dgm:cxn modelId="{C8274C04-5315-42F5-8BBA-4A19D9148F2C}" type="presParOf" srcId="{CCCA4C21-3B74-40E8-928B-03460F46B30E}" destId="{5ABDD50C-E034-4D96-9523-05E027D3D6DA}" srcOrd="1" destOrd="0" presId="urn:microsoft.com/office/officeart/2005/8/layout/chevron2"/>
    <dgm:cxn modelId="{930230D5-4A2D-4D98-AAB6-FCB30483A707}" type="presParOf" srcId="{0544886C-919A-4E0F-B6D5-D3B75EFFB58E}" destId="{7D52E22D-24BF-45D3-A7FC-3DB1CAEE90AF}" srcOrd="1" destOrd="0" presId="urn:microsoft.com/office/officeart/2005/8/layout/chevron2"/>
    <dgm:cxn modelId="{19ECD43E-5D3C-46E7-ACE7-D39C00246E90}" type="presParOf" srcId="{0544886C-919A-4E0F-B6D5-D3B75EFFB58E}" destId="{092C465C-43E4-43EE-9FCF-7039E6F56A8F}" srcOrd="2" destOrd="0" presId="urn:microsoft.com/office/officeart/2005/8/layout/chevron2"/>
    <dgm:cxn modelId="{2DE1A44F-E4A5-4428-8DBE-6DEBC6BBCEA9}" type="presParOf" srcId="{092C465C-43E4-43EE-9FCF-7039E6F56A8F}" destId="{EDB2755D-14DC-44A5-8647-06539B3D52D8}" srcOrd="0" destOrd="0" presId="urn:microsoft.com/office/officeart/2005/8/layout/chevron2"/>
    <dgm:cxn modelId="{74881C88-9629-4DDE-AB92-C21EBBF6E268}" type="presParOf" srcId="{092C465C-43E4-43EE-9FCF-7039E6F56A8F}" destId="{10A3E312-B30E-409C-A392-291E735805E8}" srcOrd="1" destOrd="0" presId="urn:microsoft.com/office/officeart/2005/8/layout/chevron2"/>
    <dgm:cxn modelId="{355EC857-AF73-46B0-990D-6CF8466D65D9}" type="presParOf" srcId="{0544886C-919A-4E0F-B6D5-D3B75EFFB58E}" destId="{1D57379F-D28D-4022-8873-3A1197907255}" srcOrd="3" destOrd="0" presId="urn:microsoft.com/office/officeart/2005/8/layout/chevron2"/>
    <dgm:cxn modelId="{EB0BE2FB-A8B2-4056-AB57-133C151965F0}" type="presParOf" srcId="{0544886C-919A-4E0F-B6D5-D3B75EFFB58E}" destId="{2B3DB82B-70D4-4CF9-8409-6EE05BEB4CE9}" srcOrd="4" destOrd="0" presId="urn:microsoft.com/office/officeart/2005/8/layout/chevron2"/>
    <dgm:cxn modelId="{7F6B7006-9F4F-4E5D-8E57-15808646BD74}" type="presParOf" srcId="{2B3DB82B-70D4-4CF9-8409-6EE05BEB4CE9}" destId="{2632793A-D00E-4060-B093-D03A3799D3BC}" srcOrd="0" destOrd="0" presId="urn:microsoft.com/office/officeart/2005/8/layout/chevron2"/>
    <dgm:cxn modelId="{496C5413-0718-481A-8CCA-E1CDFAFAC653}" type="presParOf" srcId="{2B3DB82B-70D4-4CF9-8409-6EE05BEB4CE9}" destId="{DD0452F6-3534-4484-AFCA-87764DCB87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21181-3839-4780-839F-96CB383E9E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947D8BB-CC84-4BF6-A1E5-AA425B5B3D5D}">
      <dgm:prSet phldrT="[Text]" custT="1"/>
      <dgm:spPr/>
      <dgm:t>
        <a:bodyPr/>
        <a:lstStyle/>
        <a:p>
          <a:r>
            <a:rPr lang="en-US" sz="1200" b="1" dirty="0" smtClean="0">
              <a:solidFill>
                <a:schemeClr val="tx1"/>
              </a:solidFill>
            </a:rPr>
            <a:t> Bile duct/sinusoidal damage</a:t>
          </a:r>
          <a:endParaRPr lang="en-US" sz="1200" b="1" dirty="0">
            <a:solidFill>
              <a:schemeClr val="tx1"/>
            </a:solidFill>
          </a:endParaRPr>
        </a:p>
      </dgm:t>
    </dgm:pt>
    <dgm:pt modelId="{63CCE6E9-3844-4AF1-867C-4E8DCE4E9EDF}" type="parTrans" cxnId="{436691D4-40CA-4CD9-BDDE-CDD7099FDBE1}">
      <dgm:prSet/>
      <dgm:spPr/>
      <dgm:t>
        <a:bodyPr/>
        <a:lstStyle/>
        <a:p>
          <a:endParaRPr lang="en-US"/>
        </a:p>
      </dgm:t>
    </dgm:pt>
    <dgm:pt modelId="{21CA2814-6C7B-4B9B-ACBD-64CFEB592D98}" type="sibTrans" cxnId="{436691D4-40CA-4CD9-BDDE-CDD7099FDBE1}">
      <dgm:prSet/>
      <dgm:spPr/>
      <dgm:t>
        <a:bodyPr/>
        <a:lstStyle/>
        <a:p>
          <a:endParaRPr lang="en-US"/>
        </a:p>
      </dgm:t>
    </dgm:pt>
    <dgm:pt modelId="{A13BF9D2-2E68-4224-9624-68B3DDC6445F}">
      <dgm:prSet phldrT="[Text]" custT="1"/>
      <dgm:spPr/>
      <dgm:t>
        <a:bodyPr/>
        <a:lstStyle/>
        <a:p>
          <a:r>
            <a:rPr lang="en-US" sz="1600" dirty="0" smtClean="0"/>
            <a:t>Alteration of triglyceride cycle </a:t>
          </a:r>
          <a:endParaRPr lang="en-US" sz="1600" dirty="0"/>
        </a:p>
      </dgm:t>
    </dgm:pt>
    <dgm:pt modelId="{BD331762-7202-4E19-9999-556202CEDDCB}" type="parTrans" cxnId="{EF3F0669-C529-41CD-8437-E9435CF1DE68}">
      <dgm:prSet/>
      <dgm:spPr/>
      <dgm:t>
        <a:bodyPr/>
        <a:lstStyle/>
        <a:p>
          <a:endParaRPr lang="en-US"/>
        </a:p>
      </dgm:t>
    </dgm:pt>
    <dgm:pt modelId="{2BDBCF5E-2C46-4102-9658-CC980E444D26}" type="sibTrans" cxnId="{EF3F0669-C529-41CD-8437-E9435CF1DE68}">
      <dgm:prSet/>
      <dgm:spPr/>
      <dgm:t>
        <a:bodyPr/>
        <a:lstStyle/>
        <a:p>
          <a:endParaRPr lang="en-US"/>
        </a:p>
      </dgm:t>
    </dgm:pt>
    <dgm:pt modelId="{9B1F639F-2E04-4029-A7A5-42C9ECAC56C1}">
      <dgm:prSet phldrT="[Text]" custT="1"/>
      <dgm:spPr/>
      <dgm:t>
        <a:bodyPr/>
        <a:lstStyle/>
        <a:p>
          <a:r>
            <a:rPr lang="en-US" sz="1600" dirty="0" err="1" smtClean="0"/>
            <a:t>Microtubular</a:t>
          </a:r>
          <a:r>
            <a:rPr lang="en-US" sz="1600" dirty="0" smtClean="0"/>
            <a:t> “scaffolding” collapse leading to deformation of hepatocyte</a:t>
          </a:r>
          <a:endParaRPr lang="en-US" sz="1600" dirty="0"/>
        </a:p>
      </dgm:t>
    </dgm:pt>
    <dgm:pt modelId="{8DAE4A4F-3A73-4EB8-9155-20089DCCC8EF}" type="parTrans" cxnId="{B6BB6F67-2584-43E6-AB58-DE70158A01D8}">
      <dgm:prSet/>
      <dgm:spPr/>
      <dgm:t>
        <a:bodyPr/>
        <a:lstStyle/>
        <a:p>
          <a:endParaRPr lang="en-US"/>
        </a:p>
      </dgm:t>
    </dgm:pt>
    <dgm:pt modelId="{C8D72025-02B7-4406-9708-3B70E415626F}" type="sibTrans" cxnId="{B6BB6F67-2584-43E6-AB58-DE70158A01D8}">
      <dgm:prSet/>
      <dgm:spPr/>
      <dgm:t>
        <a:bodyPr/>
        <a:lstStyle/>
        <a:p>
          <a:endParaRPr lang="en-US"/>
        </a:p>
      </dgm:t>
    </dgm:pt>
    <dgm:pt modelId="{044D1603-C10D-4AAE-9B66-5103C7AB8AC4}">
      <dgm:prSet phldrT="[Text]" custT="1"/>
      <dgm:spPr/>
      <dgm:t>
        <a:bodyPr/>
        <a:lstStyle/>
        <a:p>
          <a:r>
            <a:rPr lang="en-US" sz="2000" b="1" dirty="0" smtClean="0">
              <a:solidFill>
                <a:schemeClr val="tx1"/>
              </a:solidFill>
            </a:rPr>
            <a:t>Cirrhosis</a:t>
          </a:r>
          <a:endParaRPr lang="en-US" sz="2000" b="1" dirty="0">
            <a:solidFill>
              <a:schemeClr val="tx1"/>
            </a:solidFill>
          </a:endParaRPr>
        </a:p>
      </dgm:t>
    </dgm:pt>
    <dgm:pt modelId="{02C7EA1B-0CD0-4C02-AE02-A570BF1AD364}" type="parTrans" cxnId="{D9893B79-79EB-4374-80C5-12B5328FDA9C}">
      <dgm:prSet/>
      <dgm:spPr/>
      <dgm:t>
        <a:bodyPr/>
        <a:lstStyle/>
        <a:p>
          <a:endParaRPr lang="en-US"/>
        </a:p>
      </dgm:t>
    </dgm:pt>
    <dgm:pt modelId="{1F84F2FC-3175-4B2D-BF9A-1F14E68F30A3}" type="sibTrans" cxnId="{D9893B79-79EB-4374-80C5-12B5328FDA9C}">
      <dgm:prSet/>
      <dgm:spPr/>
      <dgm:t>
        <a:bodyPr/>
        <a:lstStyle/>
        <a:p>
          <a:endParaRPr lang="en-US"/>
        </a:p>
      </dgm:t>
    </dgm:pt>
    <dgm:pt modelId="{5D61BFEA-E307-4EE7-9456-2E9264D6A8E2}">
      <dgm:prSet phldrT="[Text]" custT="1"/>
      <dgm:spPr/>
      <dgm:t>
        <a:bodyPr/>
        <a:lstStyle/>
        <a:p>
          <a:endParaRPr lang="en-US" sz="1600" dirty="0"/>
        </a:p>
      </dgm:t>
    </dgm:pt>
    <dgm:pt modelId="{E1B5D279-4341-4928-9868-E8555AA04EBA}" type="parTrans" cxnId="{C31DB5F2-CC03-4A44-B196-B5037A24E94B}">
      <dgm:prSet/>
      <dgm:spPr/>
      <dgm:t>
        <a:bodyPr/>
        <a:lstStyle/>
        <a:p>
          <a:endParaRPr lang="en-US"/>
        </a:p>
      </dgm:t>
    </dgm:pt>
    <dgm:pt modelId="{526E2B14-A2A1-4C57-8AA3-FB9199902744}" type="sibTrans" cxnId="{C31DB5F2-CC03-4A44-B196-B5037A24E94B}">
      <dgm:prSet/>
      <dgm:spPr/>
      <dgm:t>
        <a:bodyPr/>
        <a:lstStyle/>
        <a:p>
          <a:endParaRPr lang="en-US"/>
        </a:p>
      </dgm:t>
    </dgm:pt>
    <dgm:pt modelId="{0C54D378-E236-439C-B081-8DE8B5533C57}">
      <dgm:prSet phldrT="[Text]" custT="1"/>
      <dgm:spPr/>
      <dgm:t>
        <a:bodyPr/>
        <a:lstStyle/>
        <a:p>
          <a:r>
            <a:rPr lang="en-US" sz="1600" dirty="0" smtClean="0"/>
            <a:t>Decrease </a:t>
          </a:r>
          <a:r>
            <a:rPr lang="en-US" sz="1600" dirty="0" err="1" smtClean="0"/>
            <a:t>apoprotein</a:t>
          </a:r>
          <a:r>
            <a:rPr lang="en-US" sz="1600" dirty="0" smtClean="0"/>
            <a:t> synthesis </a:t>
          </a:r>
          <a:endParaRPr lang="en-US" sz="1600" dirty="0"/>
        </a:p>
      </dgm:t>
    </dgm:pt>
    <dgm:pt modelId="{2E1FEBDF-4FE3-4DD6-A69E-607142E80F07}" type="parTrans" cxnId="{3FC5333F-835C-44CD-BA15-E681CC07452A}">
      <dgm:prSet/>
      <dgm:spPr/>
      <dgm:t>
        <a:bodyPr/>
        <a:lstStyle/>
        <a:p>
          <a:endParaRPr lang="en-US"/>
        </a:p>
      </dgm:t>
    </dgm:pt>
    <dgm:pt modelId="{CE95B8A1-7F5D-4A97-8AC9-9E9F22192B19}" type="sibTrans" cxnId="{3FC5333F-835C-44CD-BA15-E681CC07452A}">
      <dgm:prSet/>
      <dgm:spPr/>
      <dgm:t>
        <a:bodyPr/>
        <a:lstStyle/>
        <a:p>
          <a:endParaRPr lang="en-US"/>
        </a:p>
      </dgm:t>
    </dgm:pt>
    <dgm:pt modelId="{DF618EC5-7B51-4603-910B-42226BAB40B5}">
      <dgm:prSet phldrT="[Text]" custT="1"/>
      <dgm:spPr/>
      <dgm:t>
        <a:bodyPr/>
        <a:lstStyle/>
        <a:p>
          <a:r>
            <a:rPr lang="en-US" sz="1600" b="1" dirty="0" smtClean="0">
              <a:solidFill>
                <a:schemeClr val="tx1"/>
              </a:solidFill>
            </a:rPr>
            <a:t>Liver architecture Damage </a:t>
          </a:r>
          <a:endParaRPr lang="en-US" sz="1600" b="1" dirty="0">
            <a:solidFill>
              <a:schemeClr val="tx1"/>
            </a:solidFill>
          </a:endParaRPr>
        </a:p>
      </dgm:t>
    </dgm:pt>
    <dgm:pt modelId="{0A63BA47-B495-421C-965B-881A126484BA}" type="sibTrans" cxnId="{41D2D2A0-BB33-4CDD-8B96-D5842525830F}">
      <dgm:prSet/>
      <dgm:spPr/>
      <dgm:t>
        <a:bodyPr/>
        <a:lstStyle/>
        <a:p>
          <a:endParaRPr lang="en-US"/>
        </a:p>
      </dgm:t>
    </dgm:pt>
    <dgm:pt modelId="{4EC41B15-7EE6-4CDE-B74F-3EB7038C59FA}" type="parTrans" cxnId="{41D2D2A0-BB33-4CDD-8B96-D5842525830F}">
      <dgm:prSet/>
      <dgm:spPr/>
      <dgm:t>
        <a:bodyPr/>
        <a:lstStyle/>
        <a:p>
          <a:endParaRPr lang="en-US"/>
        </a:p>
      </dgm:t>
    </dgm:pt>
    <dgm:pt modelId="{80682554-4A2B-49AD-9952-AA629308B533}">
      <dgm:prSet phldrT="[Text]" custT="1"/>
      <dgm:spPr/>
      <dgm:t>
        <a:bodyPr/>
        <a:lstStyle/>
        <a:p>
          <a:endParaRPr lang="en-US" sz="1600" dirty="0"/>
        </a:p>
      </dgm:t>
    </dgm:pt>
    <dgm:pt modelId="{4A227B54-17A0-47F5-9DB0-EBA36E8895CE}" type="parTrans" cxnId="{AF7EDF13-CA66-46D5-8F8D-4921F0B3C331}">
      <dgm:prSet/>
      <dgm:spPr/>
      <dgm:t>
        <a:bodyPr/>
        <a:lstStyle/>
        <a:p>
          <a:endParaRPr lang="en-US"/>
        </a:p>
      </dgm:t>
    </dgm:pt>
    <dgm:pt modelId="{745AC877-B74F-4C46-BD14-371EE6DABBD5}" type="sibTrans" cxnId="{AF7EDF13-CA66-46D5-8F8D-4921F0B3C331}">
      <dgm:prSet/>
      <dgm:spPr/>
      <dgm:t>
        <a:bodyPr/>
        <a:lstStyle/>
        <a:p>
          <a:endParaRPr lang="en-US"/>
        </a:p>
      </dgm:t>
    </dgm:pt>
    <dgm:pt modelId="{E5AFBB8F-0B4C-4FC4-BD56-55DD5143FDBC}">
      <dgm:prSet phldrT="[Text]" custT="1"/>
      <dgm:spPr/>
      <dgm:t>
        <a:bodyPr/>
        <a:lstStyle/>
        <a:p>
          <a:endParaRPr lang="en-US" sz="1600" dirty="0"/>
        </a:p>
      </dgm:t>
    </dgm:pt>
    <dgm:pt modelId="{B0CA1C2E-7B0C-4EF3-8F2F-1C9271C5035B}" type="parTrans" cxnId="{46457DF8-4CAF-4A60-BAB3-9F4851185B7C}">
      <dgm:prSet/>
      <dgm:spPr/>
      <dgm:t>
        <a:bodyPr/>
        <a:lstStyle/>
        <a:p>
          <a:endParaRPr lang="en-US"/>
        </a:p>
      </dgm:t>
    </dgm:pt>
    <dgm:pt modelId="{86F525EB-9781-4568-90C1-997FE7D3A53A}" type="sibTrans" cxnId="{46457DF8-4CAF-4A60-BAB3-9F4851185B7C}">
      <dgm:prSet/>
      <dgm:spPr/>
      <dgm:t>
        <a:bodyPr/>
        <a:lstStyle/>
        <a:p>
          <a:endParaRPr lang="en-US"/>
        </a:p>
      </dgm:t>
    </dgm:pt>
    <dgm:pt modelId="{F534C224-961F-46EB-B197-444D05135A2C}">
      <dgm:prSet phldrT="[Text]" custT="1"/>
      <dgm:spPr/>
      <dgm:t>
        <a:bodyPr/>
        <a:lstStyle/>
        <a:p>
          <a:r>
            <a:rPr lang="en-US" sz="1600" dirty="0" smtClean="0"/>
            <a:t>Irreversible fibrosis of liver Types of liver injury</a:t>
          </a:r>
          <a:endParaRPr lang="en-US" sz="1600" dirty="0"/>
        </a:p>
      </dgm:t>
    </dgm:pt>
    <dgm:pt modelId="{9438E174-5E5D-4F7F-B1E9-B4F1938B36EA}" type="parTrans" cxnId="{EC896315-5F8F-452F-B780-C0ECA623A7DC}">
      <dgm:prSet/>
      <dgm:spPr/>
      <dgm:t>
        <a:bodyPr/>
        <a:lstStyle/>
        <a:p>
          <a:endParaRPr lang="en-US"/>
        </a:p>
      </dgm:t>
    </dgm:pt>
    <dgm:pt modelId="{52AD33A5-15BF-4457-82E2-20A27A953636}" type="sibTrans" cxnId="{EC896315-5F8F-452F-B780-C0ECA623A7DC}">
      <dgm:prSet/>
      <dgm:spPr/>
      <dgm:t>
        <a:bodyPr/>
        <a:lstStyle/>
        <a:p>
          <a:endParaRPr lang="en-US"/>
        </a:p>
      </dgm:t>
    </dgm:pt>
    <dgm:pt modelId="{FDB7C495-1017-49C8-B157-4344A2989B7F}">
      <dgm:prSet phldrT="[Text]" custT="1"/>
      <dgm:spPr/>
      <dgm:t>
        <a:bodyPr/>
        <a:lstStyle/>
        <a:p>
          <a:endParaRPr lang="en-US" sz="1600" dirty="0"/>
        </a:p>
      </dgm:t>
    </dgm:pt>
    <dgm:pt modelId="{73724347-6F1F-40BE-890C-18C318972FCB}" type="parTrans" cxnId="{5C290BA1-46F5-49F5-8120-552A284596DB}">
      <dgm:prSet/>
      <dgm:spPr/>
      <dgm:t>
        <a:bodyPr/>
        <a:lstStyle/>
        <a:p>
          <a:endParaRPr lang="en-US"/>
        </a:p>
      </dgm:t>
    </dgm:pt>
    <dgm:pt modelId="{6BF69146-EEC1-4B68-A51A-7672F4150A06}" type="sibTrans" cxnId="{5C290BA1-46F5-49F5-8120-552A284596DB}">
      <dgm:prSet/>
      <dgm:spPr/>
      <dgm:t>
        <a:bodyPr/>
        <a:lstStyle/>
        <a:p>
          <a:endParaRPr lang="en-US"/>
        </a:p>
      </dgm:t>
    </dgm:pt>
    <dgm:pt modelId="{B61F3EAD-29BE-444B-A827-D5AF61C8D21E}">
      <dgm:prSet phldrT="[Text]" custT="1"/>
      <dgm:spPr/>
      <dgm:t>
        <a:bodyPr/>
        <a:lstStyle/>
        <a:p>
          <a:endParaRPr lang="en-US" sz="1600" dirty="0"/>
        </a:p>
      </dgm:t>
    </dgm:pt>
    <dgm:pt modelId="{68817378-C116-43AE-B3E2-5BBA9A81A7B6}" type="parTrans" cxnId="{E57601DD-95CC-47E0-A882-09CEEC2AECC3}">
      <dgm:prSet/>
      <dgm:spPr/>
      <dgm:t>
        <a:bodyPr/>
        <a:lstStyle/>
        <a:p>
          <a:endParaRPr lang="en-US"/>
        </a:p>
      </dgm:t>
    </dgm:pt>
    <dgm:pt modelId="{CEEDAF3E-5297-41FE-A0A7-A493CB3F9025}" type="sibTrans" cxnId="{E57601DD-95CC-47E0-A882-09CEEC2AECC3}">
      <dgm:prSet/>
      <dgm:spPr/>
      <dgm:t>
        <a:bodyPr/>
        <a:lstStyle/>
        <a:p>
          <a:endParaRPr lang="en-US"/>
        </a:p>
      </dgm:t>
    </dgm:pt>
    <dgm:pt modelId="{40905169-2B95-443A-96C1-E658709B09C6}">
      <dgm:prSet phldrT="[Text]" custT="1"/>
      <dgm:spPr/>
      <dgm:t>
        <a:bodyPr/>
        <a:lstStyle/>
        <a:p>
          <a:endParaRPr lang="en-US" sz="1600" dirty="0"/>
        </a:p>
      </dgm:t>
    </dgm:pt>
    <dgm:pt modelId="{AA3490AD-74F3-4257-B532-6BCB502C13CD}" type="parTrans" cxnId="{6E4DF14E-8D05-4765-84F6-C67ABE10DAC2}">
      <dgm:prSet/>
      <dgm:spPr/>
      <dgm:t>
        <a:bodyPr/>
        <a:lstStyle/>
        <a:p>
          <a:endParaRPr lang="en-US"/>
        </a:p>
      </dgm:t>
    </dgm:pt>
    <dgm:pt modelId="{E7399DB7-C530-4FD0-9017-FCFB667B8B53}" type="sibTrans" cxnId="{6E4DF14E-8D05-4765-84F6-C67ABE10DAC2}">
      <dgm:prSet/>
      <dgm:spPr/>
      <dgm:t>
        <a:bodyPr/>
        <a:lstStyle/>
        <a:p>
          <a:endParaRPr lang="en-US"/>
        </a:p>
      </dgm:t>
    </dgm:pt>
    <dgm:pt modelId="{EEE07F03-D429-4426-A8AD-38ECD57B19DF}">
      <dgm:prSet phldrT="[Text]" custT="1"/>
      <dgm:spPr/>
      <dgm:t>
        <a:bodyPr/>
        <a:lstStyle/>
        <a:p>
          <a:r>
            <a:rPr lang="en-US" sz="1600" b="1" dirty="0" err="1" smtClean="0">
              <a:solidFill>
                <a:schemeClr val="tx1"/>
              </a:solidFill>
            </a:rPr>
            <a:t>Phospho</a:t>
          </a:r>
          <a:endParaRPr lang="en-US" sz="1600" b="1" dirty="0" smtClean="0">
            <a:solidFill>
              <a:schemeClr val="tx1"/>
            </a:solidFill>
          </a:endParaRPr>
        </a:p>
        <a:p>
          <a:r>
            <a:rPr lang="en-US" sz="1600" b="1" dirty="0" err="1" smtClean="0">
              <a:solidFill>
                <a:schemeClr val="tx1"/>
              </a:solidFill>
            </a:rPr>
            <a:t>lipidosis</a:t>
          </a:r>
          <a:endParaRPr lang="en-US" sz="1600" b="1" dirty="0">
            <a:solidFill>
              <a:schemeClr val="tx1"/>
            </a:solidFill>
          </a:endParaRPr>
        </a:p>
      </dgm:t>
    </dgm:pt>
    <dgm:pt modelId="{CC257A5C-8791-4F89-84D1-91025EF507F8}" type="parTrans" cxnId="{DE26D0AF-8C8B-4006-91AC-CB567E14F6FE}">
      <dgm:prSet/>
      <dgm:spPr/>
      <dgm:t>
        <a:bodyPr/>
        <a:lstStyle/>
        <a:p>
          <a:endParaRPr lang="en-US"/>
        </a:p>
      </dgm:t>
    </dgm:pt>
    <dgm:pt modelId="{053F6BD1-D7F4-4902-B085-34443CF3EEE4}" type="sibTrans" cxnId="{DE26D0AF-8C8B-4006-91AC-CB567E14F6FE}">
      <dgm:prSet/>
      <dgm:spPr/>
      <dgm:t>
        <a:bodyPr/>
        <a:lstStyle/>
        <a:p>
          <a:endParaRPr lang="en-US"/>
        </a:p>
      </dgm:t>
    </dgm:pt>
    <dgm:pt modelId="{3B613499-29E4-4CBB-8323-BE0A253D7A32}">
      <dgm:prSet custT="1"/>
      <dgm:spPr/>
      <dgm:t>
        <a:bodyPr/>
        <a:lstStyle/>
        <a:p>
          <a:endParaRPr lang="en-US" sz="1600" dirty="0"/>
        </a:p>
      </dgm:t>
    </dgm:pt>
    <dgm:pt modelId="{69B32DF9-3FF6-4343-AD82-0F9BF414A78F}" type="parTrans" cxnId="{59034A21-D1D5-4BB7-9DF4-0ED5BDDDCF81}">
      <dgm:prSet/>
      <dgm:spPr/>
      <dgm:t>
        <a:bodyPr/>
        <a:lstStyle/>
        <a:p>
          <a:endParaRPr lang="en-US"/>
        </a:p>
      </dgm:t>
    </dgm:pt>
    <dgm:pt modelId="{CBFA94D6-D7CF-4C02-9785-D4D84DD048F5}" type="sibTrans" cxnId="{59034A21-D1D5-4BB7-9DF4-0ED5BDDDCF81}">
      <dgm:prSet/>
      <dgm:spPr/>
      <dgm:t>
        <a:bodyPr/>
        <a:lstStyle/>
        <a:p>
          <a:endParaRPr lang="en-US"/>
        </a:p>
      </dgm:t>
    </dgm:pt>
    <dgm:pt modelId="{143F5749-3AB7-4DC9-B2F2-771A49BC0C34}">
      <dgm:prSet custT="1"/>
      <dgm:spPr/>
      <dgm:t>
        <a:bodyPr/>
        <a:lstStyle/>
        <a:p>
          <a:r>
            <a:rPr lang="en-US" sz="1600" dirty="0" err="1" smtClean="0"/>
            <a:t>Phospholipidosis</a:t>
          </a:r>
          <a:r>
            <a:rPr lang="en-US" sz="1600" dirty="0" smtClean="0"/>
            <a:t> is a </a:t>
          </a:r>
          <a:r>
            <a:rPr lang="en-US" sz="1600" dirty="0" err="1" smtClean="0"/>
            <a:t>lysosomal</a:t>
          </a:r>
          <a:r>
            <a:rPr lang="en-US" sz="1600" dirty="0" smtClean="0"/>
            <a:t> storage disorder characterized by the excess accumulation of phospholipids in tissues.</a:t>
          </a:r>
          <a:endParaRPr lang="en-US" sz="1600" dirty="0"/>
        </a:p>
      </dgm:t>
    </dgm:pt>
    <dgm:pt modelId="{98313976-9645-42CE-B34D-62D5F6B57CAD}" type="parTrans" cxnId="{13925597-44B0-465A-87BE-0E4F3858A596}">
      <dgm:prSet/>
      <dgm:spPr/>
      <dgm:t>
        <a:bodyPr/>
        <a:lstStyle/>
        <a:p>
          <a:endParaRPr lang="en-US"/>
        </a:p>
      </dgm:t>
    </dgm:pt>
    <dgm:pt modelId="{0D05F536-0A5A-411D-A63D-4420E2BCC888}" type="sibTrans" cxnId="{13925597-44B0-465A-87BE-0E4F3858A596}">
      <dgm:prSet/>
      <dgm:spPr/>
      <dgm:t>
        <a:bodyPr/>
        <a:lstStyle/>
        <a:p>
          <a:endParaRPr lang="en-US"/>
        </a:p>
      </dgm:t>
    </dgm:pt>
    <dgm:pt modelId="{75CA351D-FACF-438E-9562-F33FB99324E1}" type="pres">
      <dgm:prSet presAssocID="{4B521181-3839-4780-839F-96CB383E9E26}" presName="linearFlow" presStyleCnt="0">
        <dgm:presLayoutVars>
          <dgm:dir/>
          <dgm:animLvl val="lvl"/>
          <dgm:resizeHandles val="exact"/>
        </dgm:presLayoutVars>
      </dgm:prSet>
      <dgm:spPr/>
      <dgm:t>
        <a:bodyPr/>
        <a:lstStyle/>
        <a:p>
          <a:endParaRPr lang="en-US"/>
        </a:p>
      </dgm:t>
    </dgm:pt>
    <dgm:pt modelId="{8C5B4DE4-0C43-4DC0-A22C-479E28B0C266}" type="pres">
      <dgm:prSet presAssocID="{9947D8BB-CC84-4BF6-A1E5-AA425B5B3D5D}" presName="composite" presStyleCnt="0"/>
      <dgm:spPr/>
    </dgm:pt>
    <dgm:pt modelId="{2B8EDB6D-7307-4BC3-B275-90374DF7AC07}" type="pres">
      <dgm:prSet presAssocID="{9947D8BB-CC84-4BF6-A1E5-AA425B5B3D5D}" presName="parentText" presStyleLbl="alignNode1" presStyleIdx="0" presStyleCnt="4" custScaleX="114705" custScaleY="156609" custLinFactNeighborX="-19559" custLinFactNeighborY="-415">
        <dgm:presLayoutVars>
          <dgm:chMax val="1"/>
          <dgm:bulletEnabled val="1"/>
        </dgm:presLayoutVars>
      </dgm:prSet>
      <dgm:spPr/>
      <dgm:t>
        <a:bodyPr/>
        <a:lstStyle/>
        <a:p>
          <a:endParaRPr lang="en-US"/>
        </a:p>
      </dgm:t>
    </dgm:pt>
    <dgm:pt modelId="{C241C25A-ED56-47D4-AB84-81171234387F}" type="pres">
      <dgm:prSet presAssocID="{9947D8BB-CC84-4BF6-A1E5-AA425B5B3D5D}" presName="descendantText" presStyleLbl="alignAcc1" presStyleIdx="0" presStyleCnt="4">
        <dgm:presLayoutVars>
          <dgm:bulletEnabled val="1"/>
        </dgm:presLayoutVars>
      </dgm:prSet>
      <dgm:spPr/>
      <dgm:t>
        <a:bodyPr/>
        <a:lstStyle/>
        <a:p>
          <a:endParaRPr lang="en-US"/>
        </a:p>
      </dgm:t>
    </dgm:pt>
    <dgm:pt modelId="{E3427D3C-AFEC-45BA-BBF2-E912A536E5C8}" type="pres">
      <dgm:prSet presAssocID="{21CA2814-6C7B-4B9B-ACBD-64CFEB592D98}" presName="sp" presStyleCnt="0"/>
      <dgm:spPr/>
    </dgm:pt>
    <dgm:pt modelId="{42A656F1-1870-49A2-93B8-9D1859F57502}" type="pres">
      <dgm:prSet presAssocID="{DF618EC5-7B51-4603-910B-42226BAB40B5}" presName="composite" presStyleCnt="0"/>
      <dgm:spPr/>
    </dgm:pt>
    <dgm:pt modelId="{B84D8BE4-8473-4D3C-836C-63A11CEA22E5}" type="pres">
      <dgm:prSet presAssocID="{DF618EC5-7B51-4603-910B-42226BAB40B5}" presName="parentText" presStyleLbl="alignNode1" presStyleIdx="1" presStyleCnt="4" custLinFactNeighborX="-11381" custLinFactNeighborY="1180">
        <dgm:presLayoutVars>
          <dgm:chMax val="1"/>
          <dgm:bulletEnabled val="1"/>
        </dgm:presLayoutVars>
      </dgm:prSet>
      <dgm:spPr/>
      <dgm:t>
        <a:bodyPr/>
        <a:lstStyle/>
        <a:p>
          <a:endParaRPr lang="en-US"/>
        </a:p>
      </dgm:t>
    </dgm:pt>
    <dgm:pt modelId="{B7002849-3888-46DE-958A-8BC354AC5EED}" type="pres">
      <dgm:prSet presAssocID="{DF618EC5-7B51-4603-910B-42226BAB40B5}" presName="descendantText" presStyleLbl="alignAcc1" presStyleIdx="1" presStyleCnt="4" custLinFactNeighborX="-314" custLinFactNeighborY="1815">
        <dgm:presLayoutVars>
          <dgm:bulletEnabled val="1"/>
        </dgm:presLayoutVars>
      </dgm:prSet>
      <dgm:spPr/>
      <dgm:t>
        <a:bodyPr/>
        <a:lstStyle/>
        <a:p>
          <a:endParaRPr lang="en-US"/>
        </a:p>
      </dgm:t>
    </dgm:pt>
    <dgm:pt modelId="{85398B26-5227-4C77-ACFA-14667640F085}" type="pres">
      <dgm:prSet presAssocID="{0A63BA47-B495-421C-965B-881A126484BA}" presName="sp" presStyleCnt="0"/>
      <dgm:spPr/>
    </dgm:pt>
    <dgm:pt modelId="{AB218E43-EB9D-4F58-B40E-D85F31C76F3A}" type="pres">
      <dgm:prSet presAssocID="{044D1603-C10D-4AAE-9B66-5103C7AB8AC4}" presName="composite" presStyleCnt="0"/>
      <dgm:spPr/>
    </dgm:pt>
    <dgm:pt modelId="{6B5769CE-93BF-43D2-808F-D20BD8B224E4}" type="pres">
      <dgm:prSet presAssocID="{044D1603-C10D-4AAE-9B66-5103C7AB8AC4}" presName="parentText" presStyleLbl="alignNode1" presStyleIdx="2" presStyleCnt="4" custLinFactNeighborX="-3204" custLinFactNeighborY="2141">
        <dgm:presLayoutVars>
          <dgm:chMax val="1"/>
          <dgm:bulletEnabled val="1"/>
        </dgm:presLayoutVars>
      </dgm:prSet>
      <dgm:spPr/>
      <dgm:t>
        <a:bodyPr/>
        <a:lstStyle/>
        <a:p>
          <a:endParaRPr lang="en-US"/>
        </a:p>
      </dgm:t>
    </dgm:pt>
    <dgm:pt modelId="{346D76B4-EF2F-4BA3-BE87-DFA0F889EAAD}" type="pres">
      <dgm:prSet presAssocID="{044D1603-C10D-4AAE-9B66-5103C7AB8AC4}" presName="descendantText" presStyleLbl="alignAcc1" presStyleIdx="2" presStyleCnt="4" custAng="0" custScaleX="85068" custLinFactNeighborX="-6083" custLinFactNeighborY="12101">
        <dgm:presLayoutVars>
          <dgm:bulletEnabled val="1"/>
        </dgm:presLayoutVars>
      </dgm:prSet>
      <dgm:spPr/>
      <dgm:t>
        <a:bodyPr/>
        <a:lstStyle/>
        <a:p>
          <a:endParaRPr lang="en-US"/>
        </a:p>
      </dgm:t>
    </dgm:pt>
    <dgm:pt modelId="{C8E432DB-86AD-4FDC-A370-887A2AEE132C}" type="pres">
      <dgm:prSet presAssocID="{1F84F2FC-3175-4B2D-BF9A-1F14E68F30A3}" presName="sp" presStyleCnt="0"/>
      <dgm:spPr/>
    </dgm:pt>
    <dgm:pt modelId="{617881EC-E962-4AA4-897B-456498F5C166}" type="pres">
      <dgm:prSet presAssocID="{EEE07F03-D429-4426-A8AD-38ECD57B19DF}" presName="composite" presStyleCnt="0"/>
      <dgm:spPr/>
    </dgm:pt>
    <dgm:pt modelId="{91A66FD0-BA75-4BAE-B3B4-A3042C350F1C}" type="pres">
      <dgm:prSet presAssocID="{EEE07F03-D429-4426-A8AD-38ECD57B19DF}" presName="parentText" presStyleLbl="alignNode1" presStyleIdx="3" presStyleCnt="4">
        <dgm:presLayoutVars>
          <dgm:chMax val="1"/>
          <dgm:bulletEnabled val="1"/>
        </dgm:presLayoutVars>
      </dgm:prSet>
      <dgm:spPr/>
      <dgm:t>
        <a:bodyPr/>
        <a:lstStyle/>
        <a:p>
          <a:endParaRPr lang="en-US"/>
        </a:p>
      </dgm:t>
    </dgm:pt>
    <dgm:pt modelId="{72A143E8-C406-4468-AFFB-764565801D2A}" type="pres">
      <dgm:prSet presAssocID="{EEE07F03-D429-4426-A8AD-38ECD57B19DF}" presName="descendantText" presStyleLbl="alignAcc1" presStyleIdx="3" presStyleCnt="4" custScaleX="88741" custLinFactNeighborX="-4006" custLinFactNeighborY="-4033">
        <dgm:presLayoutVars>
          <dgm:bulletEnabled val="1"/>
        </dgm:presLayoutVars>
      </dgm:prSet>
      <dgm:spPr/>
      <dgm:t>
        <a:bodyPr/>
        <a:lstStyle/>
        <a:p>
          <a:endParaRPr lang="en-US"/>
        </a:p>
      </dgm:t>
    </dgm:pt>
  </dgm:ptLst>
  <dgm:cxnLst>
    <dgm:cxn modelId="{EF3F0669-C529-41CD-8437-E9435CF1DE68}" srcId="{9947D8BB-CC84-4BF6-A1E5-AA425B5B3D5D}" destId="{A13BF9D2-2E68-4224-9624-68B3DDC6445F}" srcOrd="0" destOrd="0" parTransId="{BD331762-7202-4E19-9999-556202CEDDCB}" sibTransId="{2BDBCF5E-2C46-4102-9658-CC980E444D26}"/>
    <dgm:cxn modelId="{D92E2AAD-A499-4965-B3D7-C43AD6990210}" type="presOf" srcId="{B61F3EAD-29BE-444B-A827-D5AF61C8D21E}" destId="{346D76B4-EF2F-4BA3-BE87-DFA0F889EAAD}" srcOrd="0" destOrd="6" presId="urn:microsoft.com/office/officeart/2005/8/layout/chevron2"/>
    <dgm:cxn modelId="{2578FD29-88A8-46EA-BD2E-FCCF133029BA}" type="presOf" srcId="{143F5749-3AB7-4DC9-B2F2-771A49BC0C34}" destId="{72A143E8-C406-4468-AFFB-764565801D2A}" srcOrd="0" destOrd="0" presId="urn:microsoft.com/office/officeart/2005/8/layout/chevron2"/>
    <dgm:cxn modelId="{59034A21-D1D5-4BB7-9DF4-0ED5BDDDCF81}" srcId="{044D1603-C10D-4AAE-9B66-5103C7AB8AC4}" destId="{3B613499-29E4-4CBB-8323-BE0A253D7A32}" srcOrd="4" destOrd="0" parTransId="{69B32DF9-3FF6-4343-AD82-0F9BF414A78F}" sibTransId="{CBFA94D6-D7CF-4C02-9785-D4D84DD048F5}"/>
    <dgm:cxn modelId="{A93E5EB4-5F5F-43CF-873D-CE1C355D08FD}" type="presOf" srcId="{40905169-2B95-443A-96C1-E658709B09C6}" destId="{346D76B4-EF2F-4BA3-BE87-DFA0F889EAAD}" srcOrd="0" destOrd="7" presId="urn:microsoft.com/office/officeart/2005/8/layout/chevron2"/>
    <dgm:cxn modelId="{6E4DF14E-8D05-4765-84F6-C67ABE10DAC2}" srcId="{044D1603-C10D-4AAE-9B66-5103C7AB8AC4}" destId="{40905169-2B95-443A-96C1-E658709B09C6}" srcOrd="7" destOrd="0" parTransId="{AA3490AD-74F3-4257-B532-6BCB502C13CD}" sibTransId="{E7399DB7-C530-4FD0-9017-FCFB667B8B53}"/>
    <dgm:cxn modelId="{5E311CF4-7AEA-46F0-9990-B6C6E70DEBC8}" type="presOf" srcId="{9947D8BB-CC84-4BF6-A1E5-AA425B5B3D5D}" destId="{2B8EDB6D-7307-4BC3-B275-90374DF7AC07}" srcOrd="0" destOrd="0" presId="urn:microsoft.com/office/officeart/2005/8/layout/chevron2"/>
    <dgm:cxn modelId="{B6BB6F67-2584-43E6-AB58-DE70158A01D8}" srcId="{DF618EC5-7B51-4603-910B-42226BAB40B5}" destId="{9B1F639F-2E04-4029-A7A5-42C9ECAC56C1}" srcOrd="0" destOrd="0" parTransId="{8DAE4A4F-3A73-4EB8-9155-20089DCCC8EF}" sibTransId="{C8D72025-02B7-4406-9708-3B70E415626F}"/>
    <dgm:cxn modelId="{46457DF8-4CAF-4A60-BAB3-9F4851185B7C}" srcId="{044D1603-C10D-4AAE-9B66-5103C7AB8AC4}" destId="{E5AFBB8F-0B4C-4FC4-BD56-55DD5143FDBC}" srcOrd="2" destOrd="0" parTransId="{B0CA1C2E-7B0C-4EF3-8F2F-1C9271C5035B}" sibTransId="{86F525EB-9781-4568-90C1-997FE7D3A53A}"/>
    <dgm:cxn modelId="{13925597-44B0-465A-87BE-0E4F3858A596}" srcId="{EEE07F03-D429-4426-A8AD-38ECD57B19DF}" destId="{143F5749-3AB7-4DC9-B2F2-771A49BC0C34}" srcOrd="0" destOrd="0" parTransId="{98313976-9645-42CE-B34D-62D5F6B57CAD}" sibTransId="{0D05F536-0A5A-411D-A63D-4420E2BCC888}"/>
    <dgm:cxn modelId="{AE386D39-5658-48C8-BE40-CD6478F49C33}" type="presOf" srcId="{E5AFBB8F-0B4C-4FC4-BD56-55DD5143FDBC}" destId="{346D76B4-EF2F-4BA3-BE87-DFA0F889EAAD}" srcOrd="0" destOrd="2" presId="urn:microsoft.com/office/officeart/2005/8/layout/chevron2"/>
    <dgm:cxn modelId="{3221755A-FA8B-4C88-93CF-62027F53A8E3}" type="presOf" srcId="{3B613499-29E4-4CBB-8323-BE0A253D7A32}" destId="{346D76B4-EF2F-4BA3-BE87-DFA0F889EAAD}" srcOrd="0" destOrd="4" presId="urn:microsoft.com/office/officeart/2005/8/layout/chevron2"/>
    <dgm:cxn modelId="{8BEE28B4-CADD-4CAC-BFAB-E0EA96E5C50E}" type="presOf" srcId="{0C54D378-E236-439C-B081-8DE8B5533C57}" destId="{C241C25A-ED56-47D4-AB84-81171234387F}" srcOrd="0" destOrd="1" presId="urn:microsoft.com/office/officeart/2005/8/layout/chevron2"/>
    <dgm:cxn modelId="{4764899B-72D0-4842-846D-0FE4808D3F1E}" type="presOf" srcId="{FDB7C495-1017-49C8-B157-4344A2989B7F}" destId="{346D76B4-EF2F-4BA3-BE87-DFA0F889EAAD}" srcOrd="0" destOrd="5" presId="urn:microsoft.com/office/officeart/2005/8/layout/chevron2"/>
    <dgm:cxn modelId="{DE26D0AF-8C8B-4006-91AC-CB567E14F6FE}" srcId="{4B521181-3839-4780-839F-96CB383E9E26}" destId="{EEE07F03-D429-4426-A8AD-38ECD57B19DF}" srcOrd="3" destOrd="0" parTransId="{CC257A5C-8791-4F89-84D1-91025EF507F8}" sibTransId="{053F6BD1-D7F4-4902-B085-34443CF3EEE4}"/>
    <dgm:cxn modelId="{41D2D2A0-BB33-4CDD-8B96-D5842525830F}" srcId="{4B521181-3839-4780-839F-96CB383E9E26}" destId="{DF618EC5-7B51-4603-910B-42226BAB40B5}" srcOrd="1" destOrd="0" parTransId="{4EC41B15-7EE6-4CDE-B74F-3EB7038C59FA}" sibTransId="{0A63BA47-B495-421C-965B-881A126484BA}"/>
    <dgm:cxn modelId="{D9893B79-79EB-4374-80C5-12B5328FDA9C}" srcId="{4B521181-3839-4780-839F-96CB383E9E26}" destId="{044D1603-C10D-4AAE-9B66-5103C7AB8AC4}" srcOrd="2" destOrd="0" parTransId="{02C7EA1B-0CD0-4C02-AE02-A570BF1AD364}" sibTransId="{1F84F2FC-3175-4B2D-BF9A-1F14E68F30A3}"/>
    <dgm:cxn modelId="{C31DB5F2-CC03-4A44-B196-B5037A24E94B}" srcId="{044D1603-C10D-4AAE-9B66-5103C7AB8AC4}" destId="{5D61BFEA-E307-4EE7-9456-2E9264D6A8E2}" srcOrd="0" destOrd="0" parTransId="{E1B5D279-4341-4928-9868-E8555AA04EBA}" sibTransId="{526E2B14-A2A1-4C57-8AA3-FB9199902744}"/>
    <dgm:cxn modelId="{3FC5333F-835C-44CD-BA15-E681CC07452A}" srcId="{9947D8BB-CC84-4BF6-A1E5-AA425B5B3D5D}" destId="{0C54D378-E236-439C-B081-8DE8B5533C57}" srcOrd="1" destOrd="0" parTransId="{2E1FEBDF-4FE3-4DD6-A69E-607142E80F07}" sibTransId="{CE95B8A1-7F5D-4A97-8AC9-9E9F22192B19}"/>
    <dgm:cxn modelId="{AF7EDF13-CA66-46D5-8F8D-4921F0B3C331}" srcId="{044D1603-C10D-4AAE-9B66-5103C7AB8AC4}" destId="{80682554-4A2B-49AD-9952-AA629308B533}" srcOrd="1" destOrd="0" parTransId="{4A227B54-17A0-47F5-9DB0-EBA36E8895CE}" sibTransId="{745AC877-B74F-4C46-BD14-371EE6DABBD5}"/>
    <dgm:cxn modelId="{B8C576FE-33B4-407F-9BC2-6419711E0D6A}" type="presOf" srcId="{5D61BFEA-E307-4EE7-9456-2E9264D6A8E2}" destId="{346D76B4-EF2F-4BA3-BE87-DFA0F889EAAD}" srcOrd="0" destOrd="0" presId="urn:microsoft.com/office/officeart/2005/8/layout/chevron2"/>
    <dgm:cxn modelId="{906ED066-8F9E-47AF-BB12-5935D1AF5332}" type="presOf" srcId="{044D1603-C10D-4AAE-9B66-5103C7AB8AC4}" destId="{6B5769CE-93BF-43D2-808F-D20BD8B224E4}" srcOrd="0" destOrd="0" presId="urn:microsoft.com/office/officeart/2005/8/layout/chevron2"/>
    <dgm:cxn modelId="{D32767F0-6FE7-4F94-AB21-960032103189}" type="presOf" srcId="{4B521181-3839-4780-839F-96CB383E9E26}" destId="{75CA351D-FACF-438E-9562-F33FB99324E1}" srcOrd="0" destOrd="0" presId="urn:microsoft.com/office/officeart/2005/8/layout/chevron2"/>
    <dgm:cxn modelId="{E57601DD-95CC-47E0-A882-09CEEC2AECC3}" srcId="{044D1603-C10D-4AAE-9B66-5103C7AB8AC4}" destId="{B61F3EAD-29BE-444B-A827-D5AF61C8D21E}" srcOrd="6" destOrd="0" parTransId="{68817378-C116-43AE-B3E2-5BBA9A81A7B6}" sibTransId="{CEEDAF3E-5297-41FE-A0A7-A493CB3F9025}"/>
    <dgm:cxn modelId="{B5C25320-7F2C-4266-AC87-42390864655A}" type="presOf" srcId="{A13BF9D2-2E68-4224-9624-68B3DDC6445F}" destId="{C241C25A-ED56-47D4-AB84-81171234387F}" srcOrd="0" destOrd="0" presId="urn:microsoft.com/office/officeart/2005/8/layout/chevron2"/>
    <dgm:cxn modelId="{5C290BA1-46F5-49F5-8120-552A284596DB}" srcId="{044D1603-C10D-4AAE-9B66-5103C7AB8AC4}" destId="{FDB7C495-1017-49C8-B157-4344A2989B7F}" srcOrd="5" destOrd="0" parTransId="{73724347-6F1F-40BE-890C-18C318972FCB}" sibTransId="{6BF69146-EEC1-4B68-A51A-7672F4150A06}"/>
    <dgm:cxn modelId="{5770A2CE-C367-4003-BE03-4302AF1B2A59}" type="presOf" srcId="{80682554-4A2B-49AD-9952-AA629308B533}" destId="{346D76B4-EF2F-4BA3-BE87-DFA0F889EAAD}" srcOrd="0" destOrd="1" presId="urn:microsoft.com/office/officeart/2005/8/layout/chevron2"/>
    <dgm:cxn modelId="{02EB0F9B-5FA4-40DC-B6A9-80A7D4D61FBD}" type="presOf" srcId="{9B1F639F-2E04-4029-A7A5-42C9ECAC56C1}" destId="{B7002849-3888-46DE-958A-8BC354AC5EED}" srcOrd="0" destOrd="0" presId="urn:microsoft.com/office/officeart/2005/8/layout/chevron2"/>
    <dgm:cxn modelId="{EC896315-5F8F-452F-B780-C0ECA623A7DC}" srcId="{044D1603-C10D-4AAE-9B66-5103C7AB8AC4}" destId="{F534C224-961F-46EB-B197-444D05135A2C}" srcOrd="3" destOrd="0" parTransId="{9438E174-5E5D-4F7F-B1E9-B4F1938B36EA}" sibTransId="{52AD33A5-15BF-4457-82E2-20A27A953636}"/>
    <dgm:cxn modelId="{436691D4-40CA-4CD9-BDDE-CDD7099FDBE1}" srcId="{4B521181-3839-4780-839F-96CB383E9E26}" destId="{9947D8BB-CC84-4BF6-A1E5-AA425B5B3D5D}" srcOrd="0" destOrd="0" parTransId="{63CCE6E9-3844-4AF1-867C-4E8DCE4E9EDF}" sibTransId="{21CA2814-6C7B-4B9B-ACBD-64CFEB592D98}"/>
    <dgm:cxn modelId="{9BDFACBC-03B7-47A4-80E2-F46E87FF6FC3}" type="presOf" srcId="{EEE07F03-D429-4426-A8AD-38ECD57B19DF}" destId="{91A66FD0-BA75-4BAE-B3B4-A3042C350F1C}" srcOrd="0" destOrd="0" presId="urn:microsoft.com/office/officeart/2005/8/layout/chevron2"/>
    <dgm:cxn modelId="{50FAFB00-1437-4AB3-8546-4CF00FA8E77C}" type="presOf" srcId="{F534C224-961F-46EB-B197-444D05135A2C}" destId="{346D76B4-EF2F-4BA3-BE87-DFA0F889EAAD}" srcOrd="0" destOrd="3" presId="urn:microsoft.com/office/officeart/2005/8/layout/chevron2"/>
    <dgm:cxn modelId="{81571171-A074-4A34-9EF0-F56621FF6572}" type="presOf" srcId="{DF618EC5-7B51-4603-910B-42226BAB40B5}" destId="{B84D8BE4-8473-4D3C-836C-63A11CEA22E5}" srcOrd="0" destOrd="0" presId="urn:microsoft.com/office/officeart/2005/8/layout/chevron2"/>
    <dgm:cxn modelId="{AB4E1B17-5473-445D-8861-6073B8736879}" type="presParOf" srcId="{75CA351D-FACF-438E-9562-F33FB99324E1}" destId="{8C5B4DE4-0C43-4DC0-A22C-479E28B0C266}" srcOrd="0" destOrd="0" presId="urn:microsoft.com/office/officeart/2005/8/layout/chevron2"/>
    <dgm:cxn modelId="{F1BA07B5-9C7E-4C0B-AD2F-A2074C7EF5A6}" type="presParOf" srcId="{8C5B4DE4-0C43-4DC0-A22C-479E28B0C266}" destId="{2B8EDB6D-7307-4BC3-B275-90374DF7AC07}" srcOrd="0" destOrd="0" presId="urn:microsoft.com/office/officeart/2005/8/layout/chevron2"/>
    <dgm:cxn modelId="{8DA06C35-21EF-4E9E-87CD-01DE87EEA13F}" type="presParOf" srcId="{8C5B4DE4-0C43-4DC0-A22C-479E28B0C266}" destId="{C241C25A-ED56-47D4-AB84-81171234387F}" srcOrd="1" destOrd="0" presId="urn:microsoft.com/office/officeart/2005/8/layout/chevron2"/>
    <dgm:cxn modelId="{04A65A82-7ADF-4838-9856-FDC16E3C79F3}" type="presParOf" srcId="{75CA351D-FACF-438E-9562-F33FB99324E1}" destId="{E3427D3C-AFEC-45BA-BBF2-E912A536E5C8}" srcOrd="1" destOrd="0" presId="urn:microsoft.com/office/officeart/2005/8/layout/chevron2"/>
    <dgm:cxn modelId="{14FF4FCA-4DEC-4043-9A77-53B61EA0F184}" type="presParOf" srcId="{75CA351D-FACF-438E-9562-F33FB99324E1}" destId="{42A656F1-1870-49A2-93B8-9D1859F57502}" srcOrd="2" destOrd="0" presId="urn:microsoft.com/office/officeart/2005/8/layout/chevron2"/>
    <dgm:cxn modelId="{CC6554B8-7F57-420E-9921-9002ED50FB16}" type="presParOf" srcId="{42A656F1-1870-49A2-93B8-9D1859F57502}" destId="{B84D8BE4-8473-4D3C-836C-63A11CEA22E5}" srcOrd="0" destOrd="0" presId="urn:microsoft.com/office/officeart/2005/8/layout/chevron2"/>
    <dgm:cxn modelId="{8C8EB758-7792-4466-B6CF-32F685BF9C9D}" type="presParOf" srcId="{42A656F1-1870-49A2-93B8-9D1859F57502}" destId="{B7002849-3888-46DE-958A-8BC354AC5EED}" srcOrd="1" destOrd="0" presId="urn:microsoft.com/office/officeart/2005/8/layout/chevron2"/>
    <dgm:cxn modelId="{2DD8DBA3-7F15-4561-BF2B-BDB85CCC0F13}" type="presParOf" srcId="{75CA351D-FACF-438E-9562-F33FB99324E1}" destId="{85398B26-5227-4C77-ACFA-14667640F085}" srcOrd="3" destOrd="0" presId="urn:microsoft.com/office/officeart/2005/8/layout/chevron2"/>
    <dgm:cxn modelId="{F2945E71-D93A-4796-8DBD-070123BB56C4}" type="presParOf" srcId="{75CA351D-FACF-438E-9562-F33FB99324E1}" destId="{AB218E43-EB9D-4F58-B40E-D85F31C76F3A}" srcOrd="4" destOrd="0" presId="urn:microsoft.com/office/officeart/2005/8/layout/chevron2"/>
    <dgm:cxn modelId="{9D45DF13-233F-4C96-B044-5C2EB104177D}" type="presParOf" srcId="{AB218E43-EB9D-4F58-B40E-D85F31C76F3A}" destId="{6B5769CE-93BF-43D2-808F-D20BD8B224E4}" srcOrd="0" destOrd="0" presId="urn:microsoft.com/office/officeart/2005/8/layout/chevron2"/>
    <dgm:cxn modelId="{355AF182-1CF2-4489-BB30-604901D2F2FB}" type="presParOf" srcId="{AB218E43-EB9D-4F58-B40E-D85F31C76F3A}" destId="{346D76B4-EF2F-4BA3-BE87-DFA0F889EAAD}" srcOrd="1" destOrd="0" presId="urn:microsoft.com/office/officeart/2005/8/layout/chevron2"/>
    <dgm:cxn modelId="{2F312600-9220-49F3-A82E-9168346A6A37}" type="presParOf" srcId="{75CA351D-FACF-438E-9562-F33FB99324E1}" destId="{C8E432DB-86AD-4FDC-A370-887A2AEE132C}" srcOrd="5" destOrd="0" presId="urn:microsoft.com/office/officeart/2005/8/layout/chevron2"/>
    <dgm:cxn modelId="{F4167C3C-995F-486B-96F5-F90F70922868}" type="presParOf" srcId="{75CA351D-FACF-438E-9562-F33FB99324E1}" destId="{617881EC-E962-4AA4-897B-456498F5C166}" srcOrd="6" destOrd="0" presId="urn:microsoft.com/office/officeart/2005/8/layout/chevron2"/>
    <dgm:cxn modelId="{A81F2D29-CCDB-44C0-A5E5-01D2CD081CA9}" type="presParOf" srcId="{617881EC-E962-4AA4-897B-456498F5C166}" destId="{91A66FD0-BA75-4BAE-B3B4-A3042C350F1C}" srcOrd="0" destOrd="0" presId="urn:microsoft.com/office/officeart/2005/8/layout/chevron2"/>
    <dgm:cxn modelId="{029592D7-B3C4-4048-8E3B-CE14ED1A64DC}" type="presParOf" srcId="{617881EC-E962-4AA4-897B-456498F5C166}" destId="{72A143E8-C406-4468-AFFB-764565801D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C467CB-89B9-4BD9-A0E3-D372868D6633}" type="doc">
      <dgm:prSet loTypeId="urn:microsoft.com/office/officeart/2005/8/layout/vList3" loCatId="list" qsTypeId="urn:microsoft.com/office/officeart/2005/8/quickstyle/simple1" qsCatId="simple" csTypeId="urn:microsoft.com/office/officeart/2005/8/colors/accent1_2" csCatId="accent1" phldr="1"/>
      <dgm:spPr/>
    </dgm:pt>
    <dgm:pt modelId="{E12A2FB3-9039-4648-BCA9-E243DCC0D5F7}">
      <dgm:prSet phldrT="[Text]" custT="1"/>
      <dgm:spPr/>
      <dgm:t>
        <a:bodyPr/>
        <a:lstStyle/>
        <a:p>
          <a:r>
            <a:rPr lang="en-US" sz="1800" dirty="0" smtClean="0">
              <a:solidFill>
                <a:schemeClr val="tx1"/>
              </a:solidFill>
            </a:rPr>
            <a:t>     Direct cell stress, direct mitochondria impairment and specific immune reactions </a:t>
          </a:r>
          <a:endParaRPr lang="en-US" sz="1800" dirty="0">
            <a:solidFill>
              <a:schemeClr val="tx1"/>
            </a:solidFill>
          </a:endParaRPr>
        </a:p>
      </dgm:t>
    </dgm:pt>
    <dgm:pt modelId="{B5A6097A-A35D-47A9-9E52-FEAB6BB32D07}" type="parTrans" cxnId="{3C25DD15-028F-4475-93BB-6507DAC52AB5}">
      <dgm:prSet/>
      <dgm:spPr/>
      <dgm:t>
        <a:bodyPr/>
        <a:lstStyle/>
        <a:p>
          <a:endParaRPr lang="en-US"/>
        </a:p>
      </dgm:t>
    </dgm:pt>
    <dgm:pt modelId="{787C36FB-D52A-477D-96EF-D2353F649805}" type="sibTrans" cxnId="{3C25DD15-028F-4475-93BB-6507DAC52AB5}">
      <dgm:prSet/>
      <dgm:spPr/>
      <dgm:t>
        <a:bodyPr/>
        <a:lstStyle/>
        <a:p>
          <a:endParaRPr lang="en-US"/>
        </a:p>
      </dgm:t>
    </dgm:pt>
    <dgm:pt modelId="{B71373EA-8880-4497-A6B4-4D718B846E19}">
      <dgm:prSet phldrT="[Text]" custT="1"/>
      <dgm:spPr/>
      <dgm:t>
        <a:bodyPr/>
        <a:lstStyle/>
        <a:p>
          <a:r>
            <a:rPr lang="en-US" sz="1800" dirty="0" smtClean="0">
              <a:solidFill>
                <a:schemeClr val="tx1"/>
              </a:solidFill>
            </a:rPr>
            <a:t>       Direct and Death receptor mediated pathways leading to MPT</a:t>
          </a:r>
          <a:endParaRPr lang="en-US" sz="1800" dirty="0">
            <a:solidFill>
              <a:schemeClr val="tx1"/>
            </a:solidFill>
          </a:endParaRPr>
        </a:p>
      </dgm:t>
    </dgm:pt>
    <dgm:pt modelId="{A7920C6D-2FFD-4B73-95DA-211D66A42F16}" type="parTrans" cxnId="{0E3C8975-277B-4E8F-BC49-3768FB07F725}">
      <dgm:prSet/>
      <dgm:spPr/>
      <dgm:t>
        <a:bodyPr/>
        <a:lstStyle/>
        <a:p>
          <a:endParaRPr lang="en-US"/>
        </a:p>
      </dgm:t>
    </dgm:pt>
    <dgm:pt modelId="{83B73562-C3A0-4814-9CBE-52876089B4F5}" type="sibTrans" cxnId="{0E3C8975-277B-4E8F-BC49-3768FB07F725}">
      <dgm:prSet/>
      <dgm:spPr/>
      <dgm:t>
        <a:bodyPr/>
        <a:lstStyle/>
        <a:p>
          <a:endParaRPr lang="en-US"/>
        </a:p>
      </dgm:t>
    </dgm:pt>
    <dgm:pt modelId="{5C3D2311-2B45-43D3-B4CD-F27E6EEFE194}">
      <dgm:prSet phldrT="[Text]" custT="1"/>
      <dgm:spPr/>
      <dgm:t>
        <a:bodyPr/>
        <a:lstStyle/>
        <a:p>
          <a:r>
            <a:rPr lang="en-US" sz="1800" dirty="0" smtClean="0">
              <a:solidFill>
                <a:schemeClr val="tx1"/>
              </a:solidFill>
            </a:rPr>
            <a:t>Apoptosis and necrosis </a:t>
          </a:r>
          <a:endParaRPr lang="en-US" sz="1800" dirty="0">
            <a:solidFill>
              <a:schemeClr val="tx1"/>
            </a:solidFill>
          </a:endParaRPr>
        </a:p>
      </dgm:t>
    </dgm:pt>
    <dgm:pt modelId="{254C4BB6-DD16-4029-83A5-A195EB381FEF}" type="parTrans" cxnId="{EAFD44A0-6F55-4F45-9263-A84BDE272CF2}">
      <dgm:prSet/>
      <dgm:spPr/>
      <dgm:t>
        <a:bodyPr/>
        <a:lstStyle/>
        <a:p>
          <a:endParaRPr lang="en-US"/>
        </a:p>
      </dgm:t>
    </dgm:pt>
    <dgm:pt modelId="{1181ED5F-1E03-46EA-915D-269AE80E8191}" type="sibTrans" cxnId="{EAFD44A0-6F55-4F45-9263-A84BDE272CF2}">
      <dgm:prSet/>
      <dgm:spPr/>
      <dgm:t>
        <a:bodyPr/>
        <a:lstStyle/>
        <a:p>
          <a:endParaRPr lang="en-US"/>
        </a:p>
      </dgm:t>
    </dgm:pt>
    <dgm:pt modelId="{125A6CD0-AE3B-4AC8-8ADB-5446550C1929}" type="pres">
      <dgm:prSet presAssocID="{D9C467CB-89B9-4BD9-A0E3-D372868D6633}" presName="linearFlow" presStyleCnt="0">
        <dgm:presLayoutVars>
          <dgm:dir/>
          <dgm:resizeHandles val="exact"/>
        </dgm:presLayoutVars>
      </dgm:prSet>
      <dgm:spPr/>
    </dgm:pt>
    <dgm:pt modelId="{41E8CD13-7DEF-46D8-BACA-BC03C43EBAE5}" type="pres">
      <dgm:prSet presAssocID="{E12A2FB3-9039-4648-BCA9-E243DCC0D5F7}" presName="composite" presStyleCnt="0"/>
      <dgm:spPr/>
    </dgm:pt>
    <dgm:pt modelId="{44FA97BC-DA4F-44AB-B132-4C831642BF5E}" type="pres">
      <dgm:prSet presAssocID="{E12A2FB3-9039-4648-BCA9-E243DCC0D5F7}" presName="imgShp" presStyleLbl="fgImgPlace1" presStyleIdx="0" presStyleCnt="3" custFlipHor="1" custScaleX="3874"/>
      <dgm:spPr/>
    </dgm:pt>
    <dgm:pt modelId="{D123D518-092C-438F-A895-3DAF09403DAB}" type="pres">
      <dgm:prSet presAssocID="{E12A2FB3-9039-4648-BCA9-E243DCC0D5F7}" presName="txShp" presStyleLbl="node1" presStyleIdx="0" presStyleCnt="3" custScaleX="150376" custLinFactNeighborX="-9481" custLinFactNeighborY="-1858">
        <dgm:presLayoutVars>
          <dgm:bulletEnabled val="1"/>
        </dgm:presLayoutVars>
      </dgm:prSet>
      <dgm:spPr/>
      <dgm:t>
        <a:bodyPr/>
        <a:lstStyle/>
        <a:p>
          <a:endParaRPr lang="en-US"/>
        </a:p>
      </dgm:t>
    </dgm:pt>
    <dgm:pt modelId="{75381C98-E0AE-43F0-B517-2F189CA52F82}" type="pres">
      <dgm:prSet presAssocID="{787C36FB-D52A-477D-96EF-D2353F649805}" presName="spacing" presStyleCnt="0"/>
      <dgm:spPr/>
    </dgm:pt>
    <dgm:pt modelId="{3AC53426-38D0-4EA5-BC36-16CFBF309A00}" type="pres">
      <dgm:prSet presAssocID="{B71373EA-8880-4497-A6B4-4D718B846E19}" presName="composite" presStyleCnt="0"/>
      <dgm:spPr/>
    </dgm:pt>
    <dgm:pt modelId="{2C5CD37C-3C25-4957-9ADC-0DDFCD247711}" type="pres">
      <dgm:prSet presAssocID="{B71373EA-8880-4497-A6B4-4D718B846E19}" presName="imgShp" presStyleLbl="fgImgPlace1" presStyleIdx="1" presStyleCnt="3" custFlipHor="1" custScaleX="3874"/>
      <dgm:spPr/>
    </dgm:pt>
    <dgm:pt modelId="{BB29B0A8-EF24-4CE6-A9EC-F361C1F4BBD0}" type="pres">
      <dgm:prSet presAssocID="{B71373EA-8880-4497-A6B4-4D718B846E19}" presName="txShp" presStyleLbl="node1" presStyleIdx="1" presStyleCnt="3" custScaleX="150376" custLinFactNeighborX="1621" custLinFactNeighborY="-2560">
        <dgm:presLayoutVars>
          <dgm:bulletEnabled val="1"/>
        </dgm:presLayoutVars>
      </dgm:prSet>
      <dgm:spPr/>
      <dgm:t>
        <a:bodyPr/>
        <a:lstStyle/>
        <a:p>
          <a:endParaRPr lang="en-US"/>
        </a:p>
      </dgm:t>
    </dgm:pt>
    <dgm:pt modelId="{A58F23A0-1130-4F11-BE50-3CF064BF9EB6}" type="pres">
      <dgm:prSet presAssocID="{83B73562-C3A0-4814-9CBE-52876089B4F5}" presName="spacing" presStyleCnt="0"/>
      <dgm:spPr/>
    </dgm:pt>
    <dgm:pt modelId="{74977E69-34DB-4F8B-9F18-421E975B71DA}" type="pres">
      <dgm:prSet presAssocID="{5C3D2311-2B45-43D3-B4CD-F27E6EEFE194}" presName="composite" presStyleCnt="0"/>
      <dgm:spPr/>
    </dgm:pt>
    <dgm:pt modelId="{EFE75D98-BCE8-46A5-A415-754966C7F170}" type="pres">
      <dgm:prSet presAssocID="{5C3D2311-2B45-43D3-B4CD-F27E6EEFE194}" presName="imgShp" presStyleLbl="fgImgPlace1" presStyleIdx="2" presStyleCnt="3" custFlipHor="0" custScaleX="3874"/>
      <dgm:spPr/>
    </dgm:pt>
    <dgm:pt modelId="{103F5F5C-81E4-4D7D-BA2F-5012970598F2}" type="pres">
      <dgm:prSet presAssocID="{5C3D2311-2B45-43D3-B4CD-F27E6EEFE194}" presName="txShp" presStyleLbl="node1" presStyleIdx="2" presStyleCnt="3" custScaleX="150376" custLinFactNeighborX="309" custLinFactNeighborY="3195">
        <dgm:presLayoutVars>
          <dgm:bulletEnabled val="1"/>
        </dgm:presLayoutVars>
      </dgm:prSet>
      <dgm:spPr/>
      <dgm:t>
        <a:bodyPr/>
        <a:lstStyle/>
        <a:p>
          <a:endParaRPr lang="en-US"/>
        </a:p>
      </dgm:t>
    </dgm:pt>
  </dgm:ptLst>
  <dgm:cxnLst>
    <dgm:cxn modelId="{92E65782-C4B3-4618-85A2-E96DF36336D1}" type="presOf" srcId="{5C3D2311-2B45-43D3-B4CD-F27E6EEFE194}" destId="{103F5F5C-81E4-4D7D-BA2F-5012970598F2}" srcOrd="0" destOrd="0" presId="urn:microsoft.com/office/officeart/2005/8/layout/vList3"/>
    <dgm:cxn modelId="{0E3C8975-277B-4E8F-BC49-3768FB07F725}" srcId="{D9C467CB-89B9-4BD9-A0E3-D372868D6633}" destId="{B71373EA-8880-4497-A6B4-4D718B846E19}" srcOrd="1" destOrd="0" parTransId="{A7920C6D-2FFD-4B73-95DA-211D66A42F16}" sibTransId="{83B73562-C3A0-4814-9CBE-52876089B4F5}"/>
    <dgm:cxn modelId="{03991348-511F-45EA-9E0E-26FBB8327D83}" type="presOf" srcId="{B71373EA-8880-4497-A6B4-4D718B846E19}" destId="{BB29B0A8-EF24-4CE6-A9EC-F361C1F4BBD0}" srcOrd="0" destOrd="0" presId="urn:microsoft.com/office/officeart/2005/8/layout/vList3"/>
    <dgm:cxn modelId="{3C25DD15-028F-4475-93BB-6507DAC52AB5}" srcId="{D9C467CB-89B9-4BD9-A0E3-D372868D6633}" destId="{E12A2FB3-9039-4648-BCA9-E243DCC0D5F7}" srcOrd="0" destOrd="0" parTransId="{B5A6097A-A35D-47A9-9E52-FEAB6BB32D07}" sibTransId="{787C36FB-D52A-477D-96EF-D2353F649805}"/>
    <dgm:cxn modelId="{B50E2BD2-9211-4828-A14B-77B45AA0F38D}" type="presOf" srcId="{D9C467CB-89B9-4BD9-A0E3-D372868D6633}" destId="{125A6CD0-AE3B-4AC8-8ADB-5446550C1929}" srcOrd="0" destOrd="0" presId="urn:microsoft.com/office/officeart/2005/8/layout/vList3"/>
    <dgm:cxn modelId="{EAFD44A0-6F55-4F45-9263-A84BDE272CF2}" srcId="{D9C467CB-89B9-4BD9-A0E3-D372868D6633}" destId="{5C3D2311-2B45-43D3-B4CD-F27E6EEFE194}" srcOrd="2" destOrd="0" parTransId="{254C4BB6-DD16-4029-83A5-A195EB381FEF}" sibTransId="{1181ED5F-1E03-46EA-915D-269AE80E8191}"/>
    <dgm:cxn modelId="{CE3D20F7-5B86-4069-AF64-8BF5D5077875}" type="presOf" srcId="{E12A2FB3-9039-4648-BCA9-E243DCC0D5F7}" destId="{D123D518-092C-438F-A895-3DAF09403DAB}" srcOrd="0" destOrd="0" presId="urn:microsoft.com/office/officeart/2005/8/layout/vList3"/>
    <dgm:cxn modelId="{626D4738-54CB-4432-93AD-6D5DBEC561C8}" type="presParOf" srcId="{125A6CD0-AE3B-4AC8-8ADB-5446550C1929}" destId="{41E8CD13-7DEF-46D8-BACA-BC03C43EBAE5}" srcOrd="0" destOrd="0" presId="urn:microsoft.com/office/officeart/2005/8/layout/vList3"/>
    <dgm:cxn modelId="{0589A5D8-E26D-47B7-BA55-FCB2D68FB6EB}" type="presParOf" srcId="{41E8CD13-7DEF-46D8-BACA-BC03C43EBAE5}" destId="{44FA97BC-DA4F-44AB-B132-4C831642BF5E}" srcOrd="0" destOrd="0" presId="urn:microsoft.com/office/officeart/2005/8/layout/vList3"/>
    <dgm:cxn modelId="{A4E1CA28-2910-4AEF-8B7C-43E6465CEE72}" type="presParOf" srcId="{41E8CD13-7DEF-46D8-BACA-BC03C43EBAE5}" destId="{D123D518-092C-438F-A895-3DAF09403DAB}" srcOrd="1" destOrd="0" presId="urn:microsoft.com/office/officeart/2005/8/layout/vList3"/>
    <dgm:cxn modelId="{70B15637-FD0E-41E8-9227-52D605B5D54A}" type="presParOf" srcId="{125A6CD0-AE3B-4AC8-8ADB-5446550C1929}" destId="{75381C98-E0AE-43F0-B517-2F189CA52F82}" srcOrd="1" destOrd="0" presId="urn:microsoft.com/office/officeart/2005/8/layout/vList3"/>
    <dgm:cxn modelId="{E5AC7571-BBA5-4EBD-95C1-192222433FE3}" type="presParOf" srcId="{125A6CD0-AE3B-4AC8-8ADB-5446550C1929}" destId="{3AC53426-38D0-4EA5-BC36-16CFBF309A00}" srcOrd="2" destOrd="0" presId="urn:microsoft.com/office/officeart/2005/8/layout/vList3"/>
    <dgm:cxn modelId="{5A2136E4-4792-4B74-8DA4-11D4B4BF07D2}" type="presParOf" srcId="{3AC53426-38D0-4EA5-BC36-16CFBF309A00}" destId="{2C5CD37C-3C25-4957-9ADC-0DDFCD247711}" srcOrd="0" destOrd="0" presId="urn:microsoft.com/office/officeart/2005/8/layout/vList3"/>
    <dgm:cxn modelId="{0AF0FF23-CF6D-4617-9005-C26C43575FDC}" type="presParOf" srcId="{3AC53426-38D0-4EA5-BC36-16CFBF309A00}" destId="{BB29B0A8-EF24-4CE6-A9EC-F361C1F4BBD0}" srcOrd="1" destOrd="0" presId="urn:microsoft.com/office/officeart/2005/8/layout/vList3"/>
    <dgm:cxn modelId="{F870B6B8-28CA-430F-9819-78D02488300E}" type="presParOf" srcId="{125A6CD0-AE3B-4AC8-8ADB-5446550C1929}" destId="{A58F23A0-1130-4F11-BE50-3CF064BF9EB6}" srcOrd="3" destOrd="0" presId="urn:microsoft.com/office/officeart/2005/8/layout/vList3"/>
    <dgm:cxn modelId="{3D3C6250-BC6B-443D-A1CD-B1AE8159A24B}" type="presParOf" srcId="{125A6CD0-AE3B-4AC8-8ADB-5446550C1929}" destId="{74977E69-34DB-4F8B-9F18-421E975B71DA}" srcOrd="4" destOrd="0" presId="urn:microsoft.com/office/officeart/2005/8/layout/vList3"/>
    <dgm:cxn modelId="{D3CC53C9-FFD9-442E-8482-FA175BF6968E}" type="presParOf" srcId="{74977E69-34DB-4F8B-9F18-421E975B71DA}" destId="{EFE75D98-BCE8-46A5-A415-754966C7F170}" srcOrd="0" destOrd="0" presId="urn:microsoft.com/office/officeart/2005/8/layout/vList3"/>
    <dgm:cxn modelId="{C7F50865-1DFD-410E-B7D0-05AE46907328}" type="presParOf" srcId="{74977E69-34DB-4F8B-9F18-421E975B71DA}" destId="{103F5F5C-81E4-4D7D-BA2F-5012970598F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C40DA-3887-4059-AADB-32CE218E123D}" type="datetimeFigureOut">
              <a:rPr lang="en-US" smtClean="0"/>
              <a:t>11/18/2020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83C34-2ECE-4829-A336-A893D7488E31}" type="slidenum">
              <a:rPr lang="en-US" smtClean="0"/>
              <a:t>‹#›</a:t>
            </a:fld>
            <a:endParaRPr lang="en-US"/>
          </a:p>
        </p:txBody>
      </p:sp>
    </p:spTree>
    <p:extLst>
      <p:ext uri="{BB962C8B-B14F-4D97-AF65-F5344CB8AC3E}">
        <p14:creationId xmlns:p14="http://schemas.microsoft.com/office/powerpoint/2010/main" val="315986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83C34-2ECE-4829-A336-A893D7488E31}" type="slidenum">
              <a:rPr lang="en-US" smtClean="0"/>
              <a:t>16</a:t>
            </a:fld>
            <a:endParaRPr lang="en-US"/>
          </a:p>
        </p:txBody>
      </p:sp>
    </p:spTree>
    <p:extLst>
      <p:ext uri="{BB962C8B-B14F-4D97-AF65-F5344CB8AC3E}">
        <p14:creationId xmlns:p14="http://schemas.microsoft.com/office/powerpoint/2010/main" val="407946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11/18/2020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805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2560" y="381000"/>
            <a:ext cx="7406640" cy="3962400"/>
          </a:xfrm>
        </p:spPr>
        <p:txBody>
          <a:bodyPr>
            <a:noAutofit/>
          </a:bodyPr>
          <a:lstStyle/>
          <a:p>
            <a:pPr algn="just"/>
            <a:r>
              <a:rPr lang="en-US" sz="1800" b="1" dirty="0" smtClean="0"/>
              <a:t>6.ANAESTHETIC AGENTS</a:t>
            </a:r>
          </a:p>
          <a:p>
            <a:pPr algn="just"/>
            <a:r>
              <a:rPr lang="en-US" sz="1800" dirty="0"/>
              <a:t>                            –Halothane -Chloroform -</a:t>
            </a:r>
            <a:r>
              <a:rPr lang="en-US" sz="1800" dirty="0" err="1"/>
              <a:t>Isoflurane</a:t>
            </a:r>
            <a:r>
              <a:rPr lang="en-US" sz="1800" dirty="0"/>
              <a:t>, </a:t>
            </a:r>
            <a:r>
              <a:rPr lang="en-US" sz="1800" dirty="0" err="1"/>
              <a:t>Enflurane</a:t>
            </a:r>
            <a:r>
              <a:rPr lang="en-US" sz="1800" dirty="0"/>
              <a:t> &amp; </a:t>
            </a:r>
            <a:r>
              <a:rPr lang="en-US" sz="1800" dirty="0" err="1"/>
              <a:t>Desflurane</a:t>
            </a:r>
            <a:r>
              <a:rPr lang="en-US" sz="1800" dirty="0"/>
              <a:t> -Nitrous oxide</a:t>
            </a:r>
            <a:r>
              <a:rPr lang="en-US" sz="1800" dirty="0" smtClean="0"/>
              <a:t>.</a:t>
            </a:r>
          </a:p>
          <a:p>
            <a:pPr algn="just"/>
            <a:endParaRPr lang="en-US" sz="1800" dirty="0"/>
          </a:p>
          <a:p>
            <a:pPr algn="just"/>
            <a:r>
              <a:rPr lang="en-US" sz="1800" dirty="0" smtClean="0"/>
              <a:t> </a:t>
            </a:r>
            <a:r>
              <a:rPr lang="en-US" sz="1800" b="1" dirty="0"/>
              <a:t>7.ANTIRHEUMATIC DRUGS </a:t>
            </a:r>
            <a:endParaRPr lang="en-US" sz="1800" b="1" dirty="0" smtClean="0"/>
          </a:p>
          <a:p>
            <a:pPr algn="just"/>
            <a:r>
              <a:rPr lang="en-US" sz="1800" dirty="0" smtClean="0"/>
              <a:t>                            –</a:t>
            </a:r>
            <a:r>
              <a:rPr lang="en-US" sz="1800" dirty="0" err="1" smtClean="0"/>
              <a:t>Sulphasalazine</a:t>
            </a:r>
            <a:r>
              <a:rPr lang="en-US" sz="1800" dirty="0" smtClean="0"/>
              <a:t> </a:t>
            </a:r>
            <a:r>
              <a:rPr lang="en-US" sz="1800" dirty="0"/>
              <a:t>-Gold salt -Azathioprine </a:t>
            </a:r>
            <a:r>
              <a:rPr lang="en-US" sz="1800" dirty="0" smtClean="0"/>
              <a:t>–Methotrexate</a:t>
            </a:r>
          </a:p>
          <a:p>
            <a:pPr algn="just"/>
            <a:endParaRPr lang="en-US" sz="1800" dirty="0"/>
          </a:p>
          <a:p>
            <a:pPr algn="just"/>
            <a:r>
              <a:rPr lang="en-US" sz="1800" b="1" dirty="0" smtClean="0"/>
              <a:t>8.ANTIRETROVIRAL </a:t>
            </a:r>
            <a:r>
              <a:rPr lang="en-US" sz="1800" b="1" dirty="0"/>
              <a:t>DRUGS </a:t>
            </a:r>
            <a:endParaRPr lang="en-US" sz="1800" b="1" dirty="0" smtClean="0"/>
          </a:p>
          <a:p>
            <a:pPr algn="just"/>
            <a:r>
              <a:rPr lang="en-US" sz="1800" u="sng" dirty="0" smtClean="0"/>
              <a:t>Protease </a:t>
            </a:r>
            <a:r>
              <a:rPr lang="en-US" sz="1800" u="sng" dirty="0"/>
              <a:t>inhibitors </a:t>
            </a:r>
            <a:endParaRPr lang="en-US" sz="1800" u="sng" dirty="0" smtClean="0"/>
          </a:p>
          <a:p>
            <a:pPr algn="just"/>
            <a:r>
              <a:rPr lang="en-US" sz="1800" dirty="0" smtClean="0"/>
              <a:t>         </a:t>
            </a:r>
            <a:r>
              <a:rPr lang="en-US" sz="1800" dirty="0" err="1" smtClean="0"/>
              <a:t>Ritonavir,Indinavir,Nelfinavir</a:t>
            </a:r>
            <a:r>
              <a:rPr lang="en-US" sz="1800" dirty="0" smtClean="0"/>
              <a:t> </a:t>
            </a:r>
          </a:p>
          <a:p>
            <a:pPr algn="just"/>
            <a:r>
              <a:rPr lang="en-US" sz="1800" u="sng" dirty="0" smtClean="0"/>
              <a:t>NRTI </a:t>
            </a:r>
          </a:p>
          <a:p>
            <a:pPr algn="just"/>
            <a:r>
              <a:rPr lang="en-US" sz="1800" dirty="0" smtClean="0"/>
              <a:t>         </a:t>
            </a:r>
            <a:r>
              <a:rPr lang="en-US" sz="1800" dirty="0" err="1" smtClean="0"/>
              <a:t>Lamivudin</a:t>
            </a:r>
            <a:r>
              <a:rPr lang="en-US" sz="1800" dirty="0" smtClean="0"/>
              <a:t> </a:t>
            </a:r>
            <a:r>
              <a:rPr lang="en-US" sz="1800" dirty="0"/>
              <a:t>,</a:t>
            </a:r>
            <a:r>
              <a:rPr lang="en-US" sz="1800" dirty="0" err="1" smtClean="0"/>
              <a:t>Tenofovir</a:t>
            </a:r>
            <a:r>
              <a:rPr lang="en-US" sz="1800" dirty="0" smtClean="0"/>
              <a:t> , </a:t>
            </a:r>
            <a:r>
              <a:rPr lang="en-US" sz="1800" dirty="0" err="1" smtClean="0"/>
              <a:t>Zidovudine</a:t>
            </a:r>
            <a:r>
              <a:rPr lang="en-US" sz="1800" dirty="0"/>
              <a:t> </a:t>
            </a:r>
            <a:r>
              <a:rPr lang="en-US" sz="1800" dirty="0" smtClean="0"/>
              <a:t> , </a:t>
            </a:r>
            <a:r>
              <a:rPr lang="en-US" sz="1800" dirty="0" err="1" smtClean="0"/>
              <a:t>Didanosine</a:t>
            </a:r>
            <a:r>
              <a:rPr lang="en-US" sz="1800" dirty="0" smtClean="0"/>
              <a:t> </a:t>
            </a:r>
          </a:p>
          <a:p>
            <a:pPr algn="just"/>
            <a:r>
              <a:rPr lang="en-US" sz="1800" u="sng" dirty="0" smtClean="0"/>
              <a:t>NNRTI </a:t>
            </a:r>
          </a:p>
          <a:p>
            <a:pPr algn="just"/>
            <a:r>
              <a:rPr lang="en-US" sz="1800" dirty="0" smtClean="0"/>
              <a:t>           </a:t>
            </a:r>
            <a:r>
              <a:rPr lang="en-US" sz="1800" dirty="0" err="1" smtClean="0"/>
              <a:t>Nevirapine</a:t>
            </a:r>
            <a:r>
              <a:rPr lang="en-US" sz="1800" dirty="0" smtClean="0"/>
              <a:t>, </a:t>
            </a:r>
            <a:r>
              <a:rPr lang="en-US" sz="1800" dirty="0" err="1" smtClean="0"/>
              <a:t>Efavirenz</a:t>
            </a:r>
            <a:endParaRPr lang="en-US" sz="1800" dirty="0"/>
          </a:p>
        </p:txBody>
      </p:sp>
    </p:spTree>
    <p:extLst>
      <p:ext uri="{BB962C8B-B14F-4D97-AF65-F5344CB8AC3E}">
        <p14:creationId xmlns:p14="http://schemas.microsoft.com/office/powerpoint/2010/main" val="302741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0010"/>
            <a:ext cx="6248400" cy="654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55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0"/>
            <a:ext cx="7010400" cy="762000"/>
          </a:xfrm>
          <a:solidFill>
            <a:schemeClr val="tx1">
              <a:lumMod val="50000"/>
              <a:lumOff val="50000"/>
            </a:schemeClr>
          </a:solidFill>
        </p:spPr>
        <p:txBody>
          <a:bodyPr>
            <a:normAutofit/>
          </a:bodyPr>
          <a:lstStyle/>
          <a:p>
            <a:r>
              <a:rPr lang="en-US" sz="2800" dirty="0" smtClean="0"/>
              <a:t>        </a:t>
            </a:r>
            <a:r>
              <a:rPr lang="en-US" sz="2800" b="1" dirty="0" smtClean="0"/>
              <a:t>TYPES OF LIVER INJURY:</a:t>
            </a:r>
            <a:endParaRPr lang="en-US" sz="2800" b="1" dirty="0"/>
          </a:p>
        </p:txBody>
      </p:sp>
      <p:graphicFrame>
        <p:nvGraphicFramePr>
          <p:cNvPr id="4" name="Diagram 3"/>
          <p:cNvGraphicFramePr/>
          <p:nvPr>
            <p:extLst>
              <p:ext uri="{D42A27DB-BD31-4B8C-83A1-F6EECF244321}">
                <p14:modId xmlns:p14="http://schemas.microsoft.com/office/powerpoint/2010/main" val="2280739626"/>
              </p:ext>
            </p:extLst>
          </p:nvPr>
        </p:nvGraphicFramePr>
        <p:xfrm>
          <a:off x="1432560" y="1850064"/>
          <a:ext cx="7406640" cy="477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733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86234400"/>
              </p:ext>
            </p:extLst>
          </p:nvPr>
        </p:nvGraphicFramePr>
        <p:xfrm>
          <a:off x="1447800" y="457200"/>
          <a:ext cx="740664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828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621302"/>
          </a:xfrm>
          <a:solidFill>
            <a:schemeClr val="bg1">
              <a:lumMod val="65000"/>
            </a:schemeClr>
          </a:solidFill>
        </p:spPr>
        <p:txBody>
          <a:bodyPr>
            <a:normAutofit/>
          </a:bodyPr>
          <a:lstStyle/>
          <a:p>
            <a:r>
              <a:rPr lang="en-US" sz="2800" dirty="0" smtClean="0"/>
              <a:t>         MARKERS OF HEPATOTOXICITY:</a:t>
            </a:r>
            <a:endParaRPr lang="en-US" sz="2800" dirty="0"/>
          </a:p>
        </p:txBody>
      </p:sp>
      <p:sp>
        <p:nvSpPr>
          <p:cNvPr id="3" name="Subtitle 2"/>
          <p:cNvSpPr>
            <a:spLocks noGrp="1"/>
          </p:cNvSpPr>
          <p:nvPr>
            <p:ph type="subTitle" idx="1"/>
          </p:nvPr>
        </p:nvSpPr>
        <p:spPr>
          <a:xfrm>
            <a:off x="1371600" y="2286000"/>
            <a:ext cx="7406640" cy="2362200"/>
          </a:xfrm>
        </p:spPr>
        <p:txBody>
          <a:bodyPr>
            <a:noAutofit/>
          </a:bodyPr>
          <a:lstStyle/>
          <a:p>
            <a:pPr algn="just"/>
            <a:r>
              <a:rPr lang="en-US" sz="1800" dirty="0" smtClean="0"/>
              <a:t> </a:t>
            </a:r>
            <a:r>
              <a:rPr lang="en-US" sz="1800" b="1" u="sng" dirty="0"/>
              <a:t>Aspartate Serum </a:t>
            </a:r>
            <a:r>
              <a:rPr lang="en-US" sz="1800" b="1" u="sng" dirty="0" err="1"/>
              <a:t>Transferase</a:t>
            </a:r>
            <a:r>
              <a:rPr lang="en-US" sz="1800" b="1" u="sng" dirty="0"/>
              <a:t> (</a:t>
            </a:r>
            <a:r>
              <a:rPr lang="en-US" sz="1800" b="1" u="sng" dirty="0" smtClean="0"/>
              <a:t>AST):</a:t>
            </a:r>
            <a:r>
              <a:rPr lang="en-US" sz="1800" dirty="0" smtClean="0"/>
              <a:t>5-40 </a:t>
            </a:r>
            <a:r>
              <a:rPr lang="en-US" sz="1800" dirty="0"/>
              <a:t>units/liter of </a:t>
            </a:r>
            <a:r>
              <a:rPr lang="en-US" sz="1800" dirty="0" smtClean="0"/>
              <a:t>serum</a:t>
            </a:r>
          </a:p>
          <a:p>
            <a:pPr algn="just"/>
            <a:r>
              <a:rPr lang="en-US" sz="1800" dirty="0" smtClean="0"/>
              <a:t> </a:t>
            </a:r>
            <a:r>
              <a:rPr lang="en-US" sz="1800" b="1" u="sng" dirty="0"/>
              <a:t>Alanine Amino </a:t>
            </a:r>
            <a:r>
              <a:rPr lang="en-US" sz="1800" b="1" u="sng" dirty="0" err="1"/>
              <a:t>Transferase</a:t>
            </a:r>
            <a:r>
              <a:rPr lang="en-US" sz="1800" b="1" u="sng" dirty="0"/>
              <a:t> (</a:t>
            </a:r>
            <a:r>
              <a:rPr lang="en-US" sz="1800" b="1" u="sng" dirty="0" smtClean="0"/>
              <a:t>ALT):</a:t>
            </a:r>
            <a:r>
              <a:rPr lang="en-US" sz="1800" dirty="0" smtClean="0"/>
              <a:t>7-56 units/liter of serum</a:t>
            </a:r>
          </a:p>
          <a:p>
            <a:pPr algn="just"/>
            <a:r>
              <a:rPr lang="en-US" sz="1800" dirty="0" smtClean="0"/>
              <a:t> </a:t>
            </a:r>
            <a:r>
              <a:rPr lang="en-US" sz="1800" b="1" u="sng" dirty="0"/>
              <a:t>Alkaline Phosphatase (ALP</a:t>
            </a:r>
            <a:r>
              <a:rPr lang="en-US" sz="1800" b="1" u="sng" dirty="0" smtClean="0"/>
              <a:t>):</a:t>
            </a:r>
            <a:r>
              <a:rPr lang="en-US" sz="1800" dirty="0" smtClean="0"/>
              <a:t>20-140 units/liter of serum</a:t>
            </a:r>
          </a:p>
          <a:p>
            <a:pPr algn="just"/>
            <a:r>
              <a:rPr lang="en-US" sz="1800" dirty="0" smtClean="0"/>
              <a:t> </a:t>
            </a:r>
            <a:r>
              <a:rPr lang="en-US" sz="1800" b="1" u="sng" dirty="0"/>
              <a:t>Lactate dehydrogenase (LDH</a:t>
            </a:r>
            <a:r>
              <a:rPr lang="en-US" sz="1800" b="1" u="sng" dirty="0" smtClean="0"/>
              <a:t>): </a:t>
            </a:r>
            <a:r>
              <a:rPr lang="en-US" sz="1800" dirty="0" smtClean="0"/>
              <a:t>140-280units/liter</a:t>
            </a:r>
          </a:p>
          <a:p>
            <a:pPr algn="just"/>
            <a:r>
              <a:rPr lang="en-US" sz="1800" b="1" u="sng" dirty="0" smtClean="0"/>
              <a:t>Total </a:t>
            </a:r>
            <a:r>
              <a:rPr lang="en-US" sz="1800" b="1" u="sng" dirty="0"/>
              <a:t>Bilirubin (TB): </a:t>
            </a:r>
            <a:r>
              <a:rPr lang="en-US" sz="1800" dirty="0"/>
              <a:t>0.2 to 1.2 mg/</a:t>
            </a:r>
            <a:r>
              <a:rPr lang="en-US" sz="1800" dirty="0" err="1"/>
              <a:t>dL</a:t>
            </a:r>
            <a:r>
              <a:rPr lang="en-US" sz="1800" dirty="0"/>
              <a:t> </a:t>
            </a:r>
            <a:endParaRPr lang="en-US" sz="1800" dirty="0" smtClean="0"/>
          </a:p>
          <a:p>
            <a:pPr algn="just"/>
            <a:r>
              <a:rPr lang="en-US" sz="1800" b="1" u="sng" dirty="0" smtClean="0"/>
              <a:t>Total </a:t>
            </a:r>
            <a:r>
              <a:rPr lang="en-US" sz="1800" b="1" u="sng" dirty="0"/>
              <a:t>protein (TP</a:t>
            </a:r>
            <a:r>
              <a:rPr lang="en-US" sz="1800" b="1" u="sng" dirty="0" smtClean="0"/>
              <a:t>):</a:t>
            </a:r>
          </a:p>
          <a:p>
            <a:pPr algn="just"/>
            <a:r>
              <a:rPr lang="en-US" sz="1800" dirty="0" smtClean="0"/>
              <a:t>In Adults:6.0 </a:t>
            </a:r>
            <a:r>
              <a:rPr lang="en-US" sz="1800" dirty="0"/>
              <a:t>to 8.3 </a:t>
            </a:r>
            <a:r>
              <a:rPr lang="en-US" sz="1800" dirty="0" smtClean="0"/>
              <a:t>g/</a:t>
            </a:r>
            <a:r>
              <a:rPr lang="en-US" sz="1800" dirty="0" err="1" smtClean="0"/>
              <a:t>dL</a:t>
            </a:r>
            <a:endParaRPr lang="en-US" sz="1800" dirty="0" smtClean="0"/>
          </a:p>
          <a:p>
            <a:pPr algn="just"/>
            <a:r>
              <a:rPr lang="en-US" sz="1800" dirty="0" smtClean="0"/>
              <a:t>In Newborns:4.6 </a:t>
            </a:r>
            <a:r>
              <a:rPr lang="en-US" sz="1800" dirty="0"/>
              <a:t>to 7.0 g/</a:t>
            </a:r>
            <a:r>
              <a:rPr lang="en-US" sz="1800" dirty="0" err="1"/>
              <a:t>dL</a:t>
            </a:r>
            <a:endParaRPr lang="en-US" sz="1800" dirty="0" smtClean="0"/>
          </a:p>
          <a:p>
            <a:pPr algn="just"/>
            <a:r>
              <a:rPr lang="en-US" sz="1800" b="1" u="sng" dirty="0" smtClean="0"/>
              <a:t>Triglycerides </a:t>
            </a:r>
            <a:r>
              <a:rPr lang="en-US" sz="1800" b="1" u="sng" dirty="0"/>
              <a:t>(TG</a:t>
            </a:r>
            <a:r>
              <a:rPr lang="en-US" sz="1800" b="1" u="sng" dirty="0" smtClean="0"/>
              <a:t>): </a:t>
            </a:r>
            <a:r>
              <a:rPr lang="en-US" sz="1800" dirty="0" smtClean="0"/>
              <a:t>Less than 150mgldl</a:t>
            </a:r>
            <a:r>
              <a:rPr lang="en-US" sz="1800" b="1" dirty="0" smtClean="0"/>
              <a:t> </a:t>
            </a:r>
          </a:p>
          <a:p>
            <a:pPr algn="just"/>
            <a:r>
              <a:rPr lang="en-US" sz="1800" b="1" u="sng" dirty="0" err="1" smtClean="0"/>
              <a:t>Gammaglutamyl</a:t>
            </a:r>
            <a:r>
              <a:rPr lang="en-US" sz="1800" b="1" u="sng" dirty="0" smtClean="0"/>
              <a:t> </a:t>
            </a:r>
            <a:r>
              <a:rPr lang="en-US" sz="1800" b="1" u="sng" dirty="0" err="1"/>
              <a:t>transferase</a:t>
            </a:r>
            <a:r>
              <a:rPr lang="en-US" sz="1800" b="1" u="sng" dirty="0"/>
              <a:t> (</a:t>
            </a:r>
            <a:r>
              <a:rPr lang="en-US" sz="1800" b="1" u="sng" dirty="0" smtClean="0"/>
              <a:t>GGT</a:t>
            </a:r>
            <a:r>
              <a:rPr lang="en-US" sz="1800" b="1" u="sng" dirty="0"/>
              <a:t>) levels:   </a:t>
            </a:r>
            <a:r>
              <a:rPr lang="en-US" sz="1800" dirty="0"/>
              <a:t>9–48 units per liter (U/L</a:t>
            </a:r>
            <a:r>
              <a:rPr lang="en-US" sz="1800" dirty="0" smtClean="0"/>
              <a:t>)</a:t>
            </a:r>
            <a:endParaRPr lang="en-US" sz="1800" dirty="0"/>
          </a:p>
        </p:txBody>
      </p:sp>
    </p:spTree>
    <p:extLst>
      <p:ext uri="{BB962C8B-B14F-4D97-AF65-F5344CB8AC3E}">
        <p14:creationId xmlns:p14="http://schemas.microsoft.com/office/powerpoint/2010/main" val="1353003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402102"/>
          </a:xfrm>
        </p:spPr>
        <p:txBody>
          <a:bodyPr>
            <a:normAutofit fontScale="90000"/>
          </a:bodyPr>
          <a:lstStyle/>
          <a:p>
            <a:r>
              <a:rPr lang="en-US" sz="2800" dirty="0" smtClean="0">
                <a:effectLst/>
              </a:rPr>
              <a:t>         </a:t>
            </a:r>
            <a:r>
              <a:rPr lang="en-US" sz="2800" b="1" dirty="0" smtClean="0">
                <a:effectLst/>
              </a:rPr>
              <a:t>MECHANISM OF LIVER DAMAGE:</a:t>
            </a:r>
            <a:endParaRPr lang="en-US" sz="2800" b="1" dirty="0">
              <a:effectLst/>
            </a:endParaRPr>
          </a:p>
        </p:txBody>
      </p:sp>
      <p:sp>
        <p:nvSpPr>
          <p:cNvPr id="3" name="Subtitle 2"/>
          <p:cNvSpPr>
            <a:spLocks noGrp="1"/>
          </p:cNvSpPr>
          <p:nvPr>
            <p:ph type="subTitle" idx="1"/>
          </p:nvPr>
        </p:nvSpPr>
        <p:spPr>
          <a:xfrm>
            <a:off x="1432560" y="990600"/>
            <a:ext cx="7406640" cy="5562600"/>
          </a:xfrm>
        </p:spPr>
        <p:txBody>
          <a:bodyPr>
            <a:noAutofit/>
          </a:bodyPr>
          <a:lstStyle/>
          <a:p>
            <a:pPr algn="just"/>
            <a:r>
              <a:rPr lang="en-US" sz="1800" dirty="0" smtClean="0"/>
              <a:t>• Due </a:t>
            </a:r>
            <a:r>
              <a:rPr lang="en-US" sz="1800" dirty="0"/>
              <a:t>to its unique metabolism and close relationship with the gastrointestinal tract, the liver is susceptible to injury from drugs and other substances. </a:t>
            </a:r>
            <a:endParaRPr lang="en-US" sz="1800" dirty="0" smtClean="0"/>
          </a:p>
          <a:p>
            <a:pPr algn="just"/>
            <a:r>
              <a:rPr lang="en-US" sz="1800" dirty="0" smtClean="0"/>
              <a:t>• </a:t>
            </a:r>
            <a:r>
              <a:rPr lang="en-US" sz="1800" dirty="0"/>
              <a:t>75% of blood coming to the liver arrives directly from gastrointestinal organs and then spleen via portal veins which bring drugs and </a:t>
            </a:r>
            <a:r>
              <a:rPr lang="en-US" sz="1800" dirty="0" err="1"/>
              <a:t>xenobiotics</a:t>
            </a:r>
            <a:r>
              <a:rPr lang="en-US" sz="1800" dirty="0"/>
              <a:t> in concentrated form. </a:t>
            </a:r>
            <a:endParaRPr lang="en-US" sz="1800" dirty="0" smtClean="0"/>
          </a:p>
          <a:p>
            <a:pPr algn="just"/>
            <a:r>
              <a:rPr lang="en-US" sz="1800" dirty="0" smtClean="0"/>
              <a:t>• </a:t>
            </a:r>
            <a:r>
              <a:rPr lang="en-US" sz="1800" dirty="0"/>
              <a:t>Injury to hepatocyte and bile duct cells lead to accumulation of </a:t>
            </a:r>
            <a:r>
              <a:rPr lang="en-US" sz="1800" b="1" dirty="0"/>
              <a:t>bile acid </a:t>
            </a:r>
            <a:r>
              <a:rPr lang="en-US" sz="1800" dirty="0"/>
              <a:t>inside liver. This promotes further liver damage</a:t>
            </a:r>
            <a:r>
              <a:rPr lang="en-US" sz="1800" dirty="0" smtClean="0"/>
              <a:t>.</a:t>
            </a:r>
          </a:p>
          <a:p>
            <a:pPr algn="just"/>
            <a:r>
              <a:rPr lang="en-US" sz="1800" dirty="0" smtClean="0"/>
              <a:t> </a:t>
            </a:r>
            <a:r>
              <a:rPr lang="en-US" sz="1800" dirty="0"/>
              <a:t>• Several mechanisms are responsible for either inducing hepatic injury or worsening the damage process. </a:t>
            </a:r>
          </a:p>
          <a:p>
            <a:pPr algn="just"/>
            <a:r>
              <a:rPr lang="en-US" sz="1800" dirty="0" smtClean="0"/>
              <a:t>• </a:t>
            </a:r>
            <a:r>
              <a:rPr lang="en-US" sz="1800" dirty="0"/>
              <a:t>Many chemicals damage mitochondria, an intracellular organelle that produce energy. </a:t>
            </a:r>
            <a:endParaRPr lang="en-US" sz="1800" dirty="0" smtClean="0"/>
          </a:p>
          <a:p>
            <a:pPr algn="just"/>
            <a:r>
              <a:rPr lang="en-US" sz="1800" dirty="0" smtClean="0"/>
              <a:t>• </a:t>
            </a:r>
            <a:r>
              <a:rPr lang="en-US" sz="1800" dirty="0"/>
              <a:t>Its dysfunction releases excessive amount of </a:t>
            </a:r>
            <a:r>
              <a:rPr lang="en-US" sz="1800" b="1" dirty="0"/>
              <a:t>oxidants</a:t>
            </a:r>
            <a:r>
              <a:rPr lang="en-US" sz="1800" dirty="0"/>
              <a:t> which in turn injures hepatic cells. </a:t>
            </a:r>
            <a:endParaRPr lang="en-US" sz="1800" dirty="0" smtClean="0"/>
          </a:p>
          <a:p>
            <a:pPr algn="just"/>
            <a:r>
              <a:rPr lang="en-US" sz="1800" dirty="0" smtClean="0"/>
              <a:t>• </a:t>
            </a:r>
            <a:r>
              <a:rPr lang="en-US" sz="1800" dirty="0"/>
              <a:t>Non-parenchymal cells such as </a:t>
            </a:r>
            <a:r>
              <a:rPr lang="en-US" sz="1800" dirty="0" err="1"/>
              <a:t>Kupffer</a:t>
            </a:r>
            <a:r>
              <a:rPr lang="en-US" sz="1800" dirty="0"/>
              <a:t> cells, fat storing stellate cells and leukocytes (i.e. neutrophil and monocyte) also have role in the mechanism.</a:t>
            </a:r>
          </a:p>
        </p:txBody>
      </p:sp>
    </p:spTree>
    <p:extLst>
      <p:ext uri="{BB962C8B-B14F-4D97-AF65-F5344CB8AC3E}">
        <p14:creationId xmlns:p14="http://schemas.microsoft.com/office/powerpoint/2010/main" val="264536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87902"/>
          </a:xfrm>
          <a:solidFill>
            <a:schemeClr val="bg1">
              <a:lumMod val="65000"/>
            </a:schemeClr>
          </a:solidFill>
        </p:spPr>
        <p:txBody>
          <a:bodyPr>
            <a:normAutofit/>
          </a:bodyPr>
          <a:lstStyle/>
          <a:p>
            <a:r>
              <a:rPr lang="en-US" sz="2000" dirty="0" smtClean="0"/>
              <a:t>                  </a:t>
            </a:r>
            <a:r>
              <a:rPr lang="en-US" sz="2000" b="1" dirty="0" smtClean="0">
                <a:effectLst/>
              </a:rPr>
              <a:t>3 step model of drug induced hepatotoxicity:</a:t>
            </a:r>
            <a:endParaRPr lang="en-US" sz="2000" b="1" dirty="0">
              <a:effectLst/>
            </a:endParaRPr>
          </a:p>
        </p:txBody>
      </p:sp>
      <p:graphicFrame>
        <p:nvGraphicFramePr>
          <p:cNvPr id="6" name="Diagram 5"/>
          <p:cNvGraphicFramePr/>
          <p:nvPr>
            <p:extLst>
              <p:ext uri="{D42A27DB-BD31-4B8C-83A1-F6EECF244321}">
                <p14:modId xmlns:p14="http://schemas.microsoft.com/office/powerpoint/2010/main" val="3686697765"/>
              </p:ext>
            </p:extLst>
          </p:nvPr>
        </p:nvGraphicFramePr>
        <p:xfrm>
          <a:off x="1432560" y="1850064"/>
          <a:ext cx="7406640" cy="4245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17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a:solidFill>
            <a:schemeClr val="bg1">
              <a:lumMod val="75000"/>
            </a:schemeClr>
          </a:solidFill>
        </p:spPr>
        <p:txBody>
          <a:bodyPr/>
          <a:lstStyle/>
          <a:p>
            <a:r>
              <a:rPr lang="en-US" dirty="0" smtClean="0"/>
              <a:t>          </a:t>
            </a:r>
            <a:r>
              <a:rPr lang="en-US" sz="2800" dirty="0" smtClean="0"/>
              <a:t>PATHOGENESIS:</a:t>
            </a:r>
            <a:endParaRPr lang="en-US" sz="2800" dirty="0"/>
          </a:p>
        </p:txBody>
      </p:sp>
      <p:sp>
        <p:nvSpPr>
          <p:cNvPr id="3" name="Subtitle 2"/>
          <p:cNvSpPr>
            <a:spLocks noGrp="1"/>
          </p:cNvSpPr>
          <p:nvPr>
            <p:ph type="subTitle" idx="1"/>
          </p:nvPr>
        </p:nvSpPr>
        <p:spPr>
          <a:xfrm>
            <a:off x="1432560" y="1143000"/>
            <a:ext cx="7406640" cy="5410200"/>
          </a:xfrm>
        </p:spPr>
        <p:txBody>
          <a:bodyPr>
            <a:normAutofit/>
          </a:bodyPr>
          <a:lstStyle/>
          <a:p>
            <a:pPr algn="just"/>
            <a:r>
              <a:rPr lang="en-US" sz="1800" dirty="0"/>
              <a:t>Direct cell stress, direct mitochondria impairment and specific immune </a:t>
            </a:r>
            <a:r>
              <a:rPr lang="en-US" sz="1800" dirty="0" smtClean="0"/>
              <a:t>reactions. </a:t>
            </a:r>
          </a:p>
          <a:p>
            <a:pPr algn="just"/>
            <a:endParaRPr lang="en-US" sz="1800" dirty="0" smtClean="0"/>
          </a:p>
          <a:p>
            <a:pPr algn="just"/>
            <a:r>
              <a:rPr lang="en-US" sz="1800" dirty="0" smtClean="0"/>
              <a:t>Reactive </a:t>
            </a:r>
            <a:r>
              <a:rPr lang="en-US" sz="1800" dirty="0"/>
              <a:t>metabolites depletes GSH, covalently binding to proteins, enzymes, lipids, nucleic acid and other cell </a:t>
            </a:r>
            <a:r>
              <a:rPr lang="en-US" sz="1800" dirty="0" smtClean="0"/>
              <a:t>structures.</a:t>
            </a:r>
          </a:p>
          <a:p>
            <a:pPr algn="just"/>
            <a:endParaRPr lang="en-US" sz="1800" dirty="0"/>
          </a:p>
          <a:p>
            <a:pPr algn="just"/>
            <a:r>
              <a:rPr lang="en-US" sz="1800" dirty="0" smtClean="0"/>
              <a:t>Hepatotoxic </a:t>
            </a:r>
            <a:r>
              <a:rPr lang="en-US" sz="1800" dirty="0"/>
              <a:t>Drugs Pathogenesis cause ATP depletion and increase in ROS, inhibits </a:t>
            </a:r>
            <a:r>
              <a:rPr lang="el-GR" sz="1800" dirty="0"/>
              <a:t>β-</a:t>
            </a:r>
            <a:r>
              <a:rPr lang="en-US" sz="1800" dirty="0"/>
              <a:t>oxidation, cause </a:t>
            </a:r>
            <a:r>
              <a:rPr lang="en-US" sz="1800" dirty="0" err="1"/>
              <a:t>steatosis</a:t>
            </a:r>
            <a:r>
              <a:rPr lang="en-US" sz="1800" dirty="0"/>
              <a:t>. </a:t>
            </a:r>
            <a:endParaRPr lang="en-US" sz="1800" dirty="0" smtClean="0"/>
          </a:p>
          <a:p>
            <a:pPr algn="just"/>
            <a:endParaRPr lang="en-US" sz="1800" dirty="0" smtClean="0"/>
          </a:p>
          <a:p>
            <a:pPr algn="just"/>
            <a:r>
              <a:rPr lang="en-US" sz="1800" dirty="0" smtClean="0"/>
              <a:t>Damage </a:t>
            </a:r>
            <a:r>
              <a:rPr lang="en-US" sz="1800" dirty="0"/>
              <a:t>mitochondrial DNA, interfere with the replication process, causes the opening of </a:t>
            </a:r>
            <a:r>
              <a:rPr lang="en-US" sz="1800" dirty="0" smtClean="0"/>
              <a:t>MPT.</a:t>
            </a:r>
          </a:p>
          <a:p>
            <a:pPr algn="just"/>
            <a:endParaRPr lang="en-US" sz="1800" dirty="0" smtClean="0"/>
          </a:p>
          <a:p>
            <a:pPr algn="just"/>
            <a:r>
              <a:rPr lang="en-US" sz="1800" dirty="0" smtClean="0"/>
              <a:t>If </a:t>
            </a:r>
            <a:r>
              <a:rPr lang="en-US" sz="1800" dirty="0"/>
              <a:t>the drug metabolite acts as a </a:t>
            </a:r>
            <a:r>
              <a:rPr lang="en-US" sz="1800" dirty="0" err="1"/>
              <a:t>hapten</a:t>
            </a:r>
            <a:r>
              <a:rPr lang="en-US" sz="1800" dirty="0"/>
              <a:t> it binds covalently with the liver protein perceived as foreign by the immune system resulting in an autoimmune attack on hepatocytes.</a:t>
            </a:r>
          </a:p>
        </p:txBody>
      </p:sp>
      <p:cxnSp>
        <p:nvCxnSpPr>
          <p:cNvPr id="5" name="Straight Arrow Connector 4"/>
          <p:cNvCxnSpPr/>
          <p:nvPr/>
        </p:nvCxnSpPr>
        <p:spPr>
          <a:xfrm>
            <a:off x="4419600" y="14478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19600" y="2743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19600" y="3657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43434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31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
            <a:ext cx="7406640" cy="935502"/>
          </a:xfrm>
          <a:solidFill>
            <a:schemeClr val="bg1">
              <a:lumMod val="65000"/>
            </a:schemeClr>
          </a:solidFill>
        </p:spPr>
        <p:txBody>
          <a:bodyPr>
            <a:normAutofit fontScale="90000"/>
          </a:bodyPr>
          <a:lstStyle/>
          <a:p>
            <a:pPr algn="ctr"/>
            <a:r>
              <a:rPr lang="en-US" sz="2800" dirty="0" smtClean="0"/>
              <a:t>MECHANISMS OF DRUG INDUCED HEPATOTOXICITY:</a:t>
            </a:r>
            <a:endParaRPr lang="en-US" sz="2800" dirty="0"/>
          </a:p>
        </p:txBody>
      </p:sp>
      <p:sp>
        <p:nvSpPr>
          <p:cNvPr id="3" name="Subtitle 2"/>
          <p:cNvSpPr>
            <a:spLocks noGrp="1"/>
          </p:cNvSpPr>
          <p:nvPr>
            <p:ph type="subTitle" idx="1"/>
          </p:nvPr>
        </p:nvSpPr>
        <p:spPr>
          <a:xfrm>
            <a:off x="1295400" y="1850064"/>
            <a:ext cx="7543800" cy="1752600"/>
          </a:xfrm>
        </p:spPr>
        <p:txBody>
          <a:bodyPr>
            <a:noAutofit/>
          </a:bodyPr>
          <a:lstStyle/>
          <a:p>
            <a:pPr algn="just"/>
            <a:r>
              <a:rPr lang="en-US" sz="1800" b="1" dirty="0" smtClean="0"/>
              <a:t>Acetaminophen:</a:t>
            </a:r>
            <a:r>
              <a:rPr lang="en-US" sz="1800" dirty="0" smtClean="0"/>
              <a:t> </a:t>
            </a:r>
            <a:r>
              <a:rPr lang="en-US" sz="1800" dirty="0"/>
              <a:t>is metabolized in the liver by conjugation to non-toxic glutathione. The conjugated product is eliminated in the urine. But in an acute overdose, the liver's normal glutathione reserves are depleted; the excess acetaminophen is then metabolized to highly toxic metabolite: N-acetyl-p-benzoquinone (NABQI). NABQI is very reactive causing hepatocellular death and subsequent massive liver cell necrosis</a:t>
            </a:r>
            <a:r>
              <a:rPr lang="en-US" sz="1800" dirty="0" smtClean="0"/>
              <a:t>.</a:t>
            </a:r>
          </a:p>
          <a:p>
            <a:pPr algn="just"/>
            <a:endParaRPr lang="en-US" sz="1800" dirty="0" smtClean="0"/>
          </a:p>
          <a:p>
            <a:pPr algn="just"/>
            <a:r>
              <a:rPr lang="en-US" sz="1800" b="1" dirty="0" smtClean="0"/>
              <a:t>AFLATOXINS: </a:t>
            </a:r>
            <a:r>
              <a:rPr lang="en-US" sz="1800" dirty="0" smtClean="0"/>
              <a:t>The </a:t>
            </a:r>
            <a:r>
              <a:rPr lang="en-US" sz="1800" dirty="0"/>
              <a:t>major target for the toxicity of </a:t>
            </a:r>
            <a:r>
              <a:rPr lang="en-US" sz="1800" dirty="0" err="1"/>
              <a:t>aflatoxins</a:t>
            </a:r>
            <a:r>
              <a:rPr lang="en-US" sz="1800" dirty="0"/>
              <a:t> is the liver. Oxidation by cytochrome P450, </a:t>
            </a:r>
            <a:r>
              <a:rPr lang="en-US" sz="1800" dirty="0" err="1"/>
              <a:t>aflatoxins</a:t>
            </a:r>
            <a:r>
              <a:rPr lang="en-US" sz="1800" dirty="0"/>
              <a:t> then bind to DNA or proteins and impair their functions. </a:t>
            </a:r>
            <a:r>
              <a:rPr lang="en-US" sz="1800" dirty="0" err="1"/>
              <a:t>Aflatoxins</a:t>
            </a:r>
            <a:r>
              <a:rPr lang="en-US" sz="1800" dirty="0"/>
              <a:t> produce necrosis of liver cells, damage to mitochondria, and proliferation of bile ducts. </a:t>
            </a:r>
            <a:r>
              <a:rPr lang="en-US" sz="1800" dirty="0" err="1"/>
              <a:t>Aflatoxin</a:t>
            </a:r>
            <a:r>
              <a:rPr lang="en-US" sz="1800" dirty="0"/>
              <a:t> also suppress the immune system of the body.</a:t>
            </a:r>
          </a:p>
        </p:txBody>
      </p:sp>
    </p:spTree>
    <p:extLst>
      <p:ext uri="{BB962C8B-B14F-4D97-AF65-F5344CB8AC3E}">
        <p14:creationId xmlns:p14="http://schemas.microsoft.com/office/powerpoint/2010/main" val="346613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2560" y="609600"/>
            <a:ext cx="7406640" cy="5791200"/>
          </a:xfrm>
        </p:spPr>
        <p:txBody>
          <a:bodyPr>
            <a:normAutofit/>
          </a:bodyPr>
          <a:lstStyle/>
          <a:p>
            <a:pPr algn="just"/>
            <a:r>
              <a:rPr lang="en-US" sz="1800" b="1" dirty="0" err="1" smtClean="0"/>
              <a:t>Galactosamine</a:t>
            </a:r>
            <a:r>
              <a:rPr lang="en-US" sz="1800" b="1" dirty="0" smtClean="0"/>
              <a:t>:</a:t>
            </a:r>
            <a:r>
              <a:rPr lang="en-US" sz="1800" dirty="0" smtClean="0"/>
              <a:t> </a:t>
            </a:r>
            <a:r>
              <a:rPr lang="en-US" sz="1800" dirty="0"/>
              <a:t>induces liver injury by interfering with the </a:t>
            </a:r>
            <a:r>
              <a:rPr lang="en-US" sz="1800" dirty="0" err="1"/>
              <a:t>uridine</a:t>
            </a:r>
            <a:r>
              <a:rPr lang="en-US" sz="1800" dirty="0"/>
              <a:t> pool in the cell, which is essential for RNA and protein synthesis. </a:t>
            </a:r>
            <a:r>
              <a:rPr lang="en-US" sz="1800" dirty="0" err="1"/>
              <a:t>Galactosamine</a:t>
            </a:r>
            <a:r>
              <a:rPr lang="en-US" sz="1800" dirty="0"/>
              <a:t> is metabolized via the Leloir pathway of </a:t>
            </a:r>
            <a:r>
              <a:rPr lang="en-US" sz="1800" dirty="0" err="1"/>
              <a:t>galactose</a:t>
            </a:r>
            <a:r>
              <a:rPr lang="en-US" sz="1800" dirty="0"/>
              <a:t> metabolism, which leads to the generation of </a:t>
            </a:r>
            <a:r>
              <a:rPr lang="en-US" sz="1800" dirty="0" err="1"/>
              <a:t>uridine</a:t>
            </a:r>
            <a:r>
              <a:rPr lang="en-US" sz="1800" dirty="0"/>
              <a:t> derivatives of </a:t>
            </a:r>
            <a:r>
              <a:rPr lang="en-US" sz="1800" dirty="0" err="1"/>
              <a:t>galactosamine</a:t>
            </a:r>
            <a:r>
              <a:rPr lang="en-US" sz="1800" dirty="0" smtClean="0"/>
              <a:t>.</a:t>
            </a:r>
          </a:p>
          <a:p>
            <a:pPr algn="just"/>
            <a:endParaRPr lang="en-US" sz="1800" dirty="0" smtClean="0"/>
          </a:p>
          <a:p>
            <a:pPr algn="just"/>
            <a:r>
              <a:rPr lang="en-US" sz="1800" b="1" dirty="0"/>
              <a:t> </a:t>
            </a:r>
            <a:r>
              <a:rPr lang="en-US" sz="1800" b="1" dirty="0" smtClean="0"/>
              <a:t>Rifampicin: </a:t>
            </a:r>
            <a:r>
              <a:rPr lang="en-US" sz="1800" dirty="0"/>
              <a:t>the antibiotic used in the treatment of tuberculosis inhibits both uptake and excretion of bilirubin in a dose related manner, giving rise to elevated plasma levels of both conjugated and unconjugated bilirubin. This is due to blockade of uptake at the plasma membrane of the </a:t>
            </a:r>
            <a:r>
              <a:rPr lang="en-US" sz="1800" dirty="0" smtClean="0"/>
              <a:t>hepatocyte.</a:t>
            </a:r>
          </a:p>
          <a:p>
            <a:pPr algn="just"/>
            <a:endParaRPr lang="en-US" sz="1800" dirty="0" smtClean="0"/>
          </a:p>
          <a:p>
            <a:pPr algn="just"/>
            <a:r>
              <a:rPr lang="en-US" sz="1800" b="1" dirty="0"/>
              <a:t>Carbon </a:t>
            </a:r>
            <a:r>
              <a:rPr lang="en-US" sz="1800" b="1" dirty="0" smtClean="0"/>
              <a:t>tetrachloride: </a:t>
            </a:r>
            <a:r>
              <a:rPr lang="en-US" sz="1800" dirty="0"/>
              <a:t>is a potent hepatic and renal toxin. The mechanism is thought to be a result of a toxic free-radical intermediate of metabolism. (CCl4) undergoes hepatic reductive metabolism to CCl3 and CCl3OO free radicals toxic intermediates which may initiate hepatocellular damage</a:t>
            </a:r>
            <a:r>
              <a:rPr lang="en-US" sz="1800" dirty="0" smtClean="0"/>
              <a:t>.</a:t>
            </a:r>
          </a:p>
          <a:p>
            <a:pPr algn="just"/>
            <a:r>
              <a:rPr lang="en-US" sz="1800" dirty="0" smtClean="0"/>
              <a:t>Chronic </a:t>
            </a:r>
            <a:r>
              <a:rPr lang="en-US" sz="1800" dirty="0"/>
              <a:t>use of metabolic enzyme inducers such as </a:t>
            </a:r>
            <a:r>
              <a:rPr lang="en-US" sz="1800" b="1" dirty="0"/>
              <a:t>phenobarbital</a:t>
            </a:r>
            <a:r>
              <a:rPr lang="en-US" sz="1800" dirty="0"/>
              <a:t> and </a:t>
            </a:r>
            <a:r>
              <a:rPr lang="en-US" sz="1800" b="1" dirty="0"/>
              <a:t>ethanol</a:t>
            </a:r>
            <a:r>
              <a:rPr lang="en-US" sz="1800" dirty="0"/>
              <a:t> increase the toxicity of carbon tetrachloride. Carbon tetrachloride is a known animal and suspected human carcinogen.</a:t>
            </a:r>
          </a:p>
        </p:txBody>
      </p:sp>
    </p:spTree>
    <p:extLst>
      <p:ext uri="{BB962C8B-B14F-4D97-AF65-F5344CB8AC3E}">
        <p14:creationId xmlns:p14="http://schemas.microsoft.com/office/powerpoint/2010/main" val="400094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754580"/>
            <a:ext cx="7406640" cy="4876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r>
              <a:rPr lang="en-US" b="1" dirty="0" smtClean="0"/>
              <a:t>Subject</a:t>
            </a:r>
            <a:r>
              <a:rPr lang="en-US" b="1" dirty="0"/>
              <a:t>:  </a:t>
            </a:r>
            <a:endParaRPr lang="en-US" b="1" dirty="0" smtClean="0"/>
          </a:p>
          <a:p>
            <a:r>
              <a:rPr lang="en-US" dirty="0"/>
              <a:t> </a:t>
            </a:r>
            <a:r>
              <a:rPr lang="en-US" dirty="0" smtClean="0"/>
              <a:t>        </a:t>
            </a:r>
            <a:r>
              <a:rPr lang="en-US" sz="1900" dirty="0" smtClean="0"/>
              <a:t>Advanced General Pharmacology</a:t>
            </a:r>
            <a:endParaRPr lang="en-US" sz="1900" dirty="0"/>
          </a:p>
          <a:p>
            <a:r>
              <a:rPr lang="en-US" b="1" dirty="0" smtClean="0"/>
              <a:t>Assignment </a:t>
            </a:r>
            <a:r>
              <a:rPr lang="en-US" b="1" dirty="0"/>
              <a:t>Topic</a:t>
            </a:r>
            <a:r>
              <a:rPr lang="en-US" b="1" dirty="0" smtClean="0"/>
              <a:t>:</a:t>
            </a:r>
          </a:p>
          <a:p>
            <a:r>
              <a:rPr lang="en-US" dirty="0"/>
              <a:t> </a:t>
            </a:r>
            <a:r>
              <a:rPr lang="en-US" dirty="0" smtClean="0"/>
              <a:t>           </a:t>
            </a:r>
            <a:r>
              <a:rPr lang="en-US" sz="1900" dirty="0" smtClean="0"/>
              <a:t>Hepatotoxicity</a:t>
            </a:r>
            <a:endParaRPr lang="en-US" sz="1900" dirty="0"/>
          </a:p>
          <a:p>
            <a:r>
              <a:rPr lang="en-US" b="1" dirty="0" err="1" smtClean="0"/>
              <a:t>Sumitted</a:t>
            </a:r>
            <a:r>
              <a:rPr lang="en-US" b="1" dirty="0" smtClean="0"/>
              <a:t> </a:t>
            </a:r>
            <a:r>
              <a:rPr lang="en-US" b="1" dirty="0"/>
              <a:t>By:</a:t>
            </a:r>
          </a:p>
          <a:p>
            <a:r>
              <a:rPr lang="en-US" sz="1900" dirty="0"/>
              <a:t>                </a:t>
            </a:r>
            <a:r>
              <a:rPr lang="en-US" sz="1900" dirty="0" err="1"/>
              <a:t>Hafiza</a:t>
            </a:r>
            <a:r>
              <a:rPr lang="en-US" sz="1900" dirty="0"/>
              <a:t> Sara </a:t>
            </a:r>
            <a:r>
              <a:rPr lang="en-US" sz="1900" dirty="0" err="1" smtClean="0"/>
              <a:t>Afzal</a:t>
            </a:r>
            <a:endParaRPr lang="en-US" sz="1900" dirty="0" smtClean="0"/>
          </a:p>
          <a:p>
            <a:r>
              <a:rPr lang="en-US" sz="2400" b="1" dirty="0" smtClean="0"/>
              <a:t>ROLL NO:</a:t>
            </a:r>
          </a:p>
          <a:p>
            <a:r>
              <a:rPr lang="en-US" sz="1900" dirty="0"/>
              <a:t> </a:t>
            </a:r>
            <a:r>
              <a:rPr lang="en-US" sz="1900" dirty="0" smtClean="0"/>
              <a:t>                PPMS20E007</a:t>
            </a:r>
            <a:endParaRPr lang="en-US" sz="1900" dirty="0"/>
          </a:p>
          <a:p>
            <a:r>
              <a:rPr lang="en-US" b="1" dirty="0"/>
              <a:t>Submitted To: </a:t>
            </a:r>
            <a:endParaRPr lang="en-US" b="1" dirty="0" smtClean="0"/>
          </a:p>
          <a:p>
            <a:r>
              <a:rPr lang="en-US" dirty="0"/>
              <a:t> </a:t>
            </a:r>
            <a:r>
              <a:rPr lang="en-US" dirty="0" smtClean="0"/>
              <a:t>           </a:t>
            </a:r>
            <a:r>
              <a:rPr lang="en-US" sz="1900" dirty="0" err="1" smtClean="0"/>
              <a:t>Dr</a:t>
            </a:r>
            <a:r>
              <a:rPr lang="en-US" sz="1900" dirty="0" smtClean="0"/>
              <a:t> Abdul Malik</a:t>
            </a:r>
            <a:endParaRPr lang="en-US" sz="1900" dirty="0"/>
          </a:p>
          <a:p>
            <a:r>
              <a:rPr lang="en-US" dirty="0"/>
              <a:t>                </a:t>
            </a:r>
          </a:p>
          <a:p>
            <a:endParaRPr lang="en-US" b="1" dirty="0"/>
          </a:p>
          <a:p>
            <a:endParaRPr lang="en-US" dirty="0"/>
          </a:p>
        </p:txBody>
      </p:sp>
      <p:sp>
        <p:nvSpPr>
          <p:cNvPr id="4" name="Right Arrow 3"/>
          <p:cNvSpPr/>
          <p:nvPr/>
        </p:nvSpPr>
        <p:spPr>
          <a:xfrm>
            <a:off x="2050473" y="228600"/>
            <a:ext cx="6096000" cy="1752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4">
                    <a:lumMod val="40000"/>
                    <a:lumOff val="60000"/>
                  </a:schemeClr>
                </a:solidFill>
              </a:rPr>
              <a:t>Mphil</a:t>
            </a:r>
            <a:r>
              <a:rPr lang="en-US" sz="2800" b="1" dirty="0" smtClean="0">
                <a:solidFill>
                  <a:schemeClr val="accent4">
                    <a:lumMod val="40000"/>
                    <a:lumOff val="60000"/>
                  </a:schemeClr>
                </a:solidFill>
              </a:rPr>
              <a:t> Pharmacology (2</a:t>
            </a:r>
            <a:r>
              <a:rPr lang="en-US" sz="2800" b="1" baseline="30000" dirty="0" smtClean="0">
                <a:solidFill>
                  <a:schemeClr val="accent4">
                    <a:lumMod val="40000"/>
                    <a:lumOff val="60000"/>
                  </a:schemeClr>
                </a:solidFill>
              </a:rPr>
              <a:t>nd</a:t>
            </a:r>
            <a:r>
              <a:rPr lang="en-US" sz="2800" b="1" dirty="0" smtClean="0">
                <a:solidFill>
                  <a:schemeClr val="accent4">
                    <a:lumMod val="40000"/>
                    <a:lumOff val="60000"/>
                  </a:schemeClr>
                </a:solidFill>
              </a:rPr>
              <a:t> </a:t>
            </a:r>
            <a:r>
              <a:rPr lang="en-US" sz="2800" b="1" dirty="0" err="1" smtClean="0">
                <a:solidFill>
                  <a:schemeClr val="accent4">
                    <a:lumMod val="40000"/>
                    <a:lumOff val="60000"/>
                  </a:schemeClr>
                </a:solidFill>
              </a:rPr>
              <a:t>Sem</a:t>
            </a:r>
            <a:r>
              <a:rPr lang="en-US" sz="2800" b="1" dirty="0" smtClean="0">
                <a:solidFill>
                  <a:schemeClr val="accent4">
                    <a:lumMod val="40000"/>
                    <a:lumOff val="60000"/>
                  </a:schemeClr>
                </a:solidFill>
              </a:rPr>
              <a:t>)</a:t>
            </a:r>
            <a:endParaRPr lang="en-US" sz="2800" b="1" dirty="0">
              <a:solidFill>
                <a:schemeClr val="accent4">
                  <a:lumMod val="40000"/>
                  <a:lumOff val="6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2" y="3962400"/>
            <a:ext cx="2902527" cy="27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280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52400"/>
            <a:ext cx="7406640" cy="838200"/>
          </a:xfrm>
          <a:solidFill>
            <a:schemeClr val="bg1">
              <a:lumMod val="65000"/>
            </a:schemeClr>
          </a:solidFill>
        </p:spPr>
        <p:txBody>
          <a:bodyPr>
            <a:normAutofit fontScale="90000"/>
          </a:bodyPr>
          <a:lstStyle/>
          <a:p>
            <a:r>
              <a:rPr lang="en-US" sz="2800" dirty="0" smtClean="0"/>
              <a:t>MECHANISM  OF THIOCETAMIDE INDUCED HEPATOTOXICITY:</a:t>
            </a:r>
            <a:endParaRPr lang="en-US" sz="2800" dirty="0"/>
          </a:p>
        </p:txBody>
      </p:sp>
      <p:sp>
        <p:nvSpPr>
          <p:cNvPr id="3" name="Subtitle 2"/>
          <p:cNvSpPr>
            <a:spLocks noGrp="1"/>
          </p:cNvSpPr>
          <p:nvPr>
            <p:ph type="subTitle" idx="1"/>
          </p:nvPr>
        </p:nvSpPr>
        <p:spPr>
          <a:xfrm>
            <a:off x="1432560" y="1219200"/>
            <a:ext cx="7406640" cy="2383464"/>
          </a:xfrm>
        </p:spPr>
        <p:txBody>
          <a:bodyPr>
            <a:noAutofit/>
          </a:bodyPr>
          <a:lstStyle/>
          <a:p>
            <a:pPr algn="just"/>
            <a:r>
              <a:rPr lang="en-US" sz="1800" dirty="0"/>
              <a:t>TAA is a model </a:t>
            </a:r>
            <a:r>
              <a:rPr lang="en-US" sz="1800" dirty="0" err="1"/>
              <a:t>hepatotoxicant</a:t>
            </a:r>
            <a:r>
              <a:rPr lang="en-US" sz="1800" dirty="0"/>
              <a:t>, consumed to induce acute and chronic liver injury due to its effects on protein synthesis, RNA, DNA and Gamma-</a:t>
            </a:r>
            <a:r>
              <a:rPr lang="en-US" sz="1800" dirty="0" err="1"/>
              <a:t>glutamyl</a:t>
            </a:r>
            <a:r>
              <a:rPr lang="en-US" sz="1800" dirty="0"/>
              <a:t> </a:t>
            </a:r>
            <a:r>
              <a:rPr lang="en-US" sz="1800" dirty="0" err="1"/>
              <a:t>transpeptidase</a:t>
            </a:r>
            <a:r>
              <a:rPr lang="en-US" sz="1800" dirty="0"/>
              <a:t> activity. </a:t>
            </a:r>
            <a:endParaRPr lang="en-US" sz="1800" dirty="0" smtClean="0"/>
          </a:p>
          <a:p>
            <a:pPr algn="just"/>
            <a:r>
              <a:rPr lang="en-US" sz="1800" dirty="0" smtClean="0"/>
              <a:t>TAA </a:t>
            </a:r>
            <a:r>
              <a:rPr lang="en-US" sz="1800" dirty="0"/>
              <a:t>undergoes a two-step </a:t>
            </a:r>
            <a:r>
              <a:rPr lang="en-US" sz="1800" dirty="0" err="1"/>
              <a:t>bioactivation</a:t>
            </a:r>
            <a:r>
              <a:rPr lang="en-US" sz="1800" dirty="0"/>
              <a:t> to </a:t>
            </a:r>
            <a:r>
              <a:rPr lang="en-US" sz="1800" dirty="0" err="1"/>
              <a:t>sulfine</a:t>
            </a:r>
            <a:r>
              <a:rPr lang="en-US" sz="1800" dirty="0"/>
              <a:t>, and afterward to </a:t>
            </a:r>
            <a:r>
              <a:rPr lang="en-US" sz="1800" dirty="0" err="1"/>
              <a:t>sulfene</a:t>
            </a:r>
            <a:r>
              <a:rPr lang="en-US" sz="1800" dirty="0"/>
              <a:t>, a reactive metabolite. </a:t>
            </a:r>
            <a:endParaRPr lang="en-US" sz="1800" dirty="0" smtClean="0"/>
          </a:p>
          <a:p>
            <a:pPr algn="just"/>
            <a:r>
              <a:rPr lang="en-US" sz="1800" dirty="0" err="1" smtClean="0"/>
              <a:t>Sulfine</a:t>
            </a:r>
            <a:r>
              <a:rPr lang="en-US" sz="1800" dirty="0" smtClean="0"/>
              <a:t> </a:t>
            </a:r>
            <a:r>
              <a:rPr lang="en-US" sz="1800" dirty="0"/>
              <a:t>is accountable for the enlargement of nucleoli, increase in nuclear volume and intracellular concentration of </a:t>
            </a:r>
            <a:r>
              <a:rPr lang="en-US" sz="1800" dirty="0" err="1"/>
              <a:t>Ca</a:t>
            </a:r>
            <a:r>
              <a:rPr lang="en-US" sz="1800" dirty="0"/>
              <a:t>++, change in cell permeability, and inhibit mitochondrial activity. </a:t>
            </a:r>
            <a:endParaRPr lang="en-US" sz="1800" dirty="0" smtClean="0"/>
          </a:p>
          <a:p>
            <a:pPr algn="just"/>
            <a:r>
              <a:rPr lang="en-US" sz="1800" dirty="0" smtClean="0"/>
              <a:t>At </a:t>
            </a:r>
            <a:r>
              <a:rPr lang="en-US" sz="1800" dirty="0"/>
              <a:t>the same time </a:t>
            </a:r>
            <a:r>
              <a:rPr lang="en-US" sz="1800" dirty="0" err="1"/>
              <a:t>Sulfene</a:t>
            </a:r>
            <a:r>
              <a:rPr lang="en-US" sz="1800" dirty="0"/>
              <a:t> is responsible for the release of nitric oxide synthase and NF-</a:t>
            </a:r>
            <a:r>
              <a:rPr lang="en-US" sz="1800" dirty="0" err="1"/>
              <a:t>jB</a:t>
            </a:r>
            <a:r>
              <a:rPr lang="en-US" sz="1800" dirty="0"/>
              <a:t> directing to </a:t>
            </a:r>
            <a:r>
              <a:rPr lang="en-US" sz="1800" dirty="0" err="1"/>
              <a:t>centrilobular</a:t>
            </a:r>
            <a:r>
              <a:rPr lang="en-US" sz="1800" dirty="0"/>
              <a:t> necrosis, protein denaturation and lipid peroxidation. </a:t>
            </a:r>
            <a:endParaRPr lang="en-US" sz="1800" dirty="0" smtClean="0"/>
          </a:p>
          <a:p>
            <a:pPr algn="just"/>
            <a:r>
              <a:rPr lang="en-US" sz="1800" dirty="0" smtClean="0"/>
              <a:t>Furthermore</a:t>
            </a:r>
            <a:r>
              <a:rPr lang="en-US" sz="1800" dirty="0"/>
              <a:t>, it impairs the urea cycle and the activity of ornithine aminotransferase. </a:t>
            </a:r>
            <a:endParaRPr lang="en-US" sz="1800" dirty="0" smtClean="0"/>
          </a:p>
          <a:p>
            <a:pPr algn="just"/>
            <a:r>
              <a:rPr lang="en-US" sz="1800" dirty="0" smtClean="0"/>
              <a:t>Prolonged </a:t>
            </a:r>
            <a:r>
              <a:rPr lang="en-US" sz="1800" dirty="0"/>
              <a:t>oral intake of this compound directs to macro liver nodules, liver cell adenomas, </a:t>
            </a:r>
            <a:r>
              <a:rPr lang="en-US" sz="1800" dirty="0" err="1"/>
              <a:t>cholangiomas</a:t>
            </a:r>
            <a:r>
              <a:rPr lang="en-US" sz="1800" dirty="0"/>
              <a:t> and </a:t>
            </a:r>
            <a:r>
              <a:rPr lang="en-US" sz="1800" dirty="0" err="1"/>
              <a:t>hepatocarcinomas</a:t>
            </a:r>
            <a:r>
              <a:rPr lang="en-US" sz="1800" dirty="0"/>
              <a:t>, histologically similar to that caused due to viral hepatitis infection.</a:t>
            </a:r>
          </a:p>
        </p:txBody>
      </p:sp>
    </p:spTree>
    <p:extLst>
      <p:ext uri="{BB962C8B-B14F-4D97-AF65-F5344CB8AC3E}">
        <p14:creationId xmlns:p14="http://schemas.microsoft.com/office/powerpoint/2010/main" val="1420374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914400"/>
            <a:ext cx="7406640" cy="917682"/>
          </a:xfrm>
          <a:solidFill>
            <a:schemeClr val="tx1">
              <a:lumMod val="50000"/>
              <a:lumOff val="50000"/>
            </a:schemeClr>
          </a:solidFill>
        </p:spPr>
        <p:txBody>
          <a:bodyPr>
            <a:normAutofit/>
          </a:bodyPr>
          <a:lstStyle/>
          <a:p>
            <a:r>
              <a:rPr lang="en-US" dirty="0" smtClean="0"/>
              <a:t>             </a:t>
            </a:r>
            <a:r>
              <a:rPr lang="en-US" sz="2800" b="1" dirty="0" smtClean="0"/>
              <a:t>Treatment:</a:t>
            </a:r>
            <a:endParaRPr lang="en-US" sz="2800" b="1" dirty="0"/>
          </a:p>
        </p:txBody>
      </p:sp>
      <p:sp>
        <p:nvSpPr>
          <p:cNvPr id="3" name="Subtitle 2"/>
          <p:cNvSpPr>
            <a:spLocks noGrp="1"/>
          </p:cNvSpPr>
          <p:nvPr>
            <p:ph type="subTitle" idx="1"/>
          </p:nvPr>
        </p:nvSpPr>
        <p:spPr/>
        <p:txBody>
          <a:bodyPr>
            <a:noAutofit/>
          </a:bodyPr>
          <a:lstStyle/>
          <a:p>
            <a:pPr algn="just"/>
            <a:r>
              <a:rPr lang="en-US" sz="1600" dirty="0" smtClean="0"/>
              <a:t> </a:t>
            </a:r>
          </a:p>
          <a:p>
            <a:pPr algn="just"/>
            <a:r>
              <a:rPr lang="en-US" sz="1600" dirty="0" smtClean="0">
                <a:solidFill>
                  <a:srgbClr val="FF0000"/>
                </a:solidFill>
              </a:rPr>
              <a:t>No </a:t>
            </a:r>
            <a:r>
              <a:rPr lang="en-US" sz="1600" dirty="0">
                <a:solidFill>
                  <a:srgbClr val="FF0000"/>
                </a:solidFill>
              </a:rPr>
              <a:t>specific treatment </a:t>
            </a:r>
            <a:r>
              <a:rPr lang="en-US" sz="1600" dirty="0"/>
              <a:t>exists for most kinds of toxic </a:t>
            </a:r>
            <a:r>
              <a:rPr lang="en-US" sz="1600" dirty="0" smtClean="0"/>
              <a:t>hepatitis</a:t>
            </a:r>
          </a:p>
          <a:p>
            <a:pPr algn="just"/>
            <a:r>
              <a:rPr lang="en-US" sz="1600" dirty="0" smtClean="0"/>
              <a:t> For </a:t>
            </a:r>
            <a:r>
              <a:rPr lang="en-US" sz="1600" dirty="0"/>
              <a:t>most other cases of drug-induced toxic hepatitis, </a:t>
            </a:r>
            <a:r>
              <a:rPr lang="en-US" sz="1600" dirty="0">
                <a:solidFill>
                  <a:srgbClr val="FF0000"/>
                </a:solidFill>
              </a:rPr>
              <a:t>stopping the medication </a:t>
            </a:r>
            <a:r>
              <a:rPr lang="en-US" sz="1600" dirty="0"/>
              <a:t>is the only treatment. </a:t>
            </a:r>
            <a:endParaRPr lang="en-US" sz="1600" dirty="0" smtClean="0"/>
          </a:p>
          <a:p>
            <a:pPr algn="just"/>
            <a:r>
              <a:rPr lang="en-US" sz="1600" dirty="0" smtClean="0"/>
              <a:t>Other </a:t>
            </a:r>
            <a:r>
              <a:rPr lang="en-US" sz="1600" dirty="0"/>
              <a:t>treatments include: </a:t>
            </a:r>
            <a:endParaRPr lang="en-US" sz="1600" dirty="0" smtClean="0"/>
          </a:p>
          <a:p>
            <a:pPr algn="just"/>
            <a:r>
              <a:rPr lang="en-US" sz="1600" dirty="0" smtClean="0">
                <a:solidFill>
                  <a:srgbClr val="FF0000"/>
                </a:solidFill>
              </a:rPr>
              <a:t>Supportive </a:t>
            </a:r>
            <a:r>
              <a:rPr lang="en-US" sz="1600" dirty="0">
                <a:solidFill>
                  <a:srgbClr val="FF0000"/>
                </a:solidFill>
              </a:rPr>
              <a:t>therapy. </a:t>
            </a:r>
            <a:r>
              <a:rPr lang="en-US" sz="1600" dirty="0"/>
              <a:t>People with severe symptoms are likely to receive supportive therapy in the hospital, including intravenous fluids and medication to relieve nausea and vomiting. </a:t>
            </a:r>
            <a:endParaRPr lang="en-US" sz="1600" dirty="0" smtClean="0"/>
          </a:p>
          <a:p>
            <a:pPr algn="just"/>
            <a:r>
              <a:rPr lang="en-US" sz="1600" dirty="0" smtClean="0">
                <a:solidFill>
                  <a:srgbClr val="FF0000"/>
                </a:solidFill>
              </a:rPr>
              <a:t>Liver </a:t>
            </a:r>
            <a:r>
              <a:rPr lang="en-US" sz="1600" dirty="0">
                <a:solidFill>
                  <a:srgbClr val="FF0000"/>
                </a:solidFill>
              </a:rPr>
              <a:t>transplant</a:t>
            </a:r>
            <a:r>
              <a:rPr lang="en-US" sz="1600" dirty="0"/>
              <a:t>. When liver function is severely impaired, a liver transplant may be the only option for some people</a:t>
            </a:r>
          </a:p>
        </p:txBody>
      </p:sp>
    </p:spTree>
    <p:extLst>
      <p:ext uri="{BB962C8B-B14F-4D97-AF65-F5344CB8AC3E}">
        <p14:creationId xmlns:p14="http://schemas.microsoft.com/office/powerpoint/2010/main" val="3106596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0"/>
            <a:ext cx="7406640" cy="1011702"/>
          </a:xfrm>
          <a:solidFill>
            <a:schemeClr val="bg1">
              <a:lumMod val="65000"/>
            </a:schemeClr>
          </a:solidFill>
        </p:spPr>
        <p:txBody>
          <a:bodyPr>
            <a:normAutofit/>
          </a:bodyPr>
          <a:lstStyle/>
          <a:p>
            <a:r>
              <a:rPr lang="en-US" sz="2800" dirty="0" smtClean="0"/>
              <a:t>     LIST OF HEPATOPROTECTIVE AGENTS:</a:t>
            </a:r>
            <a:endParaRPr lang="en-US" sz="2800" dirty="0"/>
          </a:p>
        </p:txBody>
      </p:sp>
      <p:sp>
        <p:nvSpPr>
          <p:cNvPr id="3" name="Subtitle 2"/>
          <p:cNvSpPr>
            <a:spLocks noGrp="1"/>
          </p:cNvSpPr>
          <p:nvPr>
            <p:ph type="subTitle" idx="1"/>
          </p:nvPr>
        </p:nvSpPr>
        <p:spPr>
          <a:xfrm>
            <a:off x="1432560" y="1600200"/>
            <a:ext cx="7406640" cy="4495800"/>
          </a:xfrm>
        </p:spPr>
        <p:txBody>
          <a:bodyPr>
            <a:normAutofit/>
          </a:bodyPr>
          <a:lstStyle/>
          <a:p>
            <a:r>
              <a:rPr lang="en-US" sz="1800" dirty="0" smtClean="0"/>
              <a:t>N </a:t>
            </a:r>
            <a:r>
              <a:rPr lang="en-US" sz="1800" dirty="0" err="1"/>
              <a:t>acetylcysteine</a:t>
            </a:r>
            <a:r>
              <a:rPr lang="en-US" sz="1800" dirty="0"/>
              <a:t> </a:t>
            </a:r>
            <a:endParaRPr lang="en-US" sz="1800" dirty="0" smtClean="0"/>
          </a:p>
          <a:p>
            <a:r>
              <a:rPr lang="en-US" sz="1800" dirty="0" err="1" smtClean="0"/>
              <a:t>Penicillamine</a:t>
            </a:r>
            <a:endParaRPr lang="en-US" sz="1800" dirty="0" smtClean="0"/>
          </a:p>
          <a:p>
            <a:r>
              <a:rPr lang="en-US" sz="1800" dirty="0" smtClean="0"/>
              <a:t> Anti oxidants:</a:t>
            </a:r>
          </a:p>
          <a:p>
            <a:r>
              <a:rPr lang="en-US" sz="1800" dirty="0"/>
              <a:t>        </a:t>
            </a:r>
            <a:r>
              <a:rPr lang="en-US" sz="1800" dirty="0" smtClean="0"/>
              <a:t>         Vitamins </a:t>
            </a:r>
          </a:p>
          <a:p>
            <a:r>
              <a:rPr lang="en-US" sz="1800" dirty="0"/>
              <a:t> </a:t>
            </a:r>
            <a:r>
              <a:rPr lang="en-US" sz="1800" dirty="0" smtClean="0"/>
              <a:t>               Melatonin </a:t>
            </a:r>
          </a:p>
          <a:p>
            <a:r>
              <a:rPr lang="en-US" sz="1800" dirty="0"/>
              <a:t> </a:t>
            </a:r>
            <a:r>
              <a:rPr lang="en-US" sz="1800" dirty="0" smtClean="0"/>
              <a:t>               </a:t>
            </a:r>
            <a:r>
              <a:rPr lang="en-US" sz="1800" dirty="0" err="1" smtClean="0"/>
              <a:t>Glutathion</a:t>
            </a:r>
            <a:r>
              <a:rPr lang="en-US" sz="1800" dirty="0" smtClean="0"/>
              <a:t> </a:t>
            </a:r>
          </a:p>
          <a:p>
            <a:r>
              <a:rPr lang="en-US" sz="1800" dirty="0"/>
              <a:t> </a:t>
            </a:r>
            <a:r>
              <a:rPr lang="en-US" sz="1800" dirty="0" smtClean="0"/>
              <a:t>              Beta-carotene</a:t>
            </a:r>
            <a:endParaRPr lang="en-US" sz="1800" dirty="0"/>
          </a:p>
          <a:p>
            <a:r>
              <a:rPr lang="en-US" sz="1800" dirty="0" err="1" smtClean="0"/>
              <a:t>Cardiotropin</a:t>
            </a:r>
            <a:r>
              <a:rPr lang="en-US" sz="1800" dirty="0" smtClean="0"/>
              <a:t> </a:t>
            </a:r>
            <a:r>
              <a:rPr lang="en-US" sz="1800" dirty="0"/>
              <a:t>1 </a:t>
            </a:r>
            <a:endParaRPr lang="en-US" sz="1800" dirty="0" smtClean="0"/>
          </a:p>
          <a:p>
            <a:r>
              <a:rPr lang="en-US" sz="1800" dirty="0" smtClean="0"/>
              <a:t>Herbal </a:t>
            </a:r>
            <a:r>
              <a:rPr lang="en-US" sz="1800" dirty="0"/>
              <a:t>medications e.g. </a:t>
            </a:r>
            <a:r>
              <a:rPr lang="en-US" sz="1800" dirty="0" err="1"/>
              <a:t>silymarine</a:t>
            </a:r>
            <a:r>
              <a:rPr lang="en-US" sz="1800" dirty="0"/>
              <a:t> </a:t>
            </a:r>
            <a:endParaRPr lang="en-US" sz="1800" dirty="0" smtClean="0"/>
          </a:p>
          <a:p>
            <a:r>
              <a:rPr lang="en-US" sz="1800" dirty="0" smtClean="0"/>
              <a:t>S </a:t>
            </a:r>
            <a:r>
              <a:rPr lang="en-US" sz="1800" dirty="0" err="1"/>
              <a:t>adenosyl</a:t>
            </a:r>
            <a:r>
              <a:rPr lang="en-US" sz="1800" dirty="0"/>
              <a:t> methionine (SAM</a:t>
            </a:r>
            <a:r>
              <a:rPr lang="en-US" sz="1800" dirty="0" smtClean="0"/>
              <a:t>)</a:t>
            </a:r>
            <a:endParaRPr lang="en-US" sz="1800" dirty="0"/>
          </a:p>
        </p:txBody>
      </p:sp>
    </p:spTree>
    <p:extLst>
      <p:ext uri="{BB962C8B-B14F-4D97-AF65-F5344CB8AC3E}">
        <p14:creationId xmlns:p14="http://schemas.microsoft.com/office/powerpoint/2010/main" val="2838281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859302"/>
          </a:xfrm>
          <a:solidFill>
            <a:schemeClr val="tx1">
              <a:lumMod val="50000"/>
              <a:lumOff val="50000"/>
            </a:schemeClr>
          </a:solidFill>
        </p:spPr>
        <p:txBody>
          <a:bodyPr>
            <a:normAutofit fontScale="90000"/>
          </a:bodyPr>
          <a:lstStyle/>
          <a:p>
            <a:r>
              <a:rPr lang="en-US" sz="2800" b="1" dirty="0"/>
              <a:t>METHODS FOR SCREENING OF </a:t>
            </a:r>
            <a:r>
              <a:rPr lang="en-US" sz="2800" b="1" dirty="0" smtClean="0"/>
              <a:t>                            HEPATOPROTECTIVES</a:t>
            </a:r>
            <a:r>
              <a:rPr lang="en-US" sz="2800" b="1" dirty="0"/>
              <a:t>: </a:t>
            </a:r>
          </a:p>
        </p:txBody>
      </p:sp>
      <p:sp>
        <p:nvSpPr>
          <p:cNvPr id="3" name="Subtitle 2"/>
          <p:cNvSpPr>
            <a:spLocks noGrp="1"/>
          </p:cNvSpPr>
          <p:nvPr>
            <p:ph type="subTitle" idx="1"/>
          </p:nvPr>
        </p:nvSpPr>
        <p:spPr>
          <a:xfrm>
            <a:off x="1432560" y="1447800"/>
            <a:ext cx="7406640" cy="4953000"/>
          </a:xfrm>
        </p:spPr>
        <p:txBody>
          <a:bodyPr>
            <a:noAutofit/>
          </a:bodyPr>
          <a:lstStyle/>
          <a:p>
            <a:pPr algn="just"/>
            <a:r>
              <a:rPr lang="en-US" sz="1600" dirty="0" smtClean="0"/>
              <a:t> </a:t>
            </a:r>
            <a:r>
              <a:rPr lang="en-US" sz="1600" b="1" dirty="0" smtClean="0"/>
              <a:t>INVITRO METHODS:</a:t>
            </a:r>
          </a:p>
          <a:p>
            <a:pPr algn="just"/>
            <a:r>
              <a:rPr lang="en-US" sz="1600" dirty="0" smtClean="0"/>
              <a:t>1.primary </a:t>
            </a:r>
            <a:r>
              <a:rPr lang="en-US" sz="1600" dirty="0"/>
              <a:t>hepatocyte cell culture </a:t>
            </a:r>
            <a:endParaRPr lang="en-US" sz="1600" dirty="0" smtClean="0"/>
          </a:p>
          <a:p>
            <a:pPr algn="just"/>
            <a:r>
              <a:rPr lang="en-US" sz="1600" dirty="0" smtClean="0"/>
              <a:t>2.Stellate </a:t>
            </a:r>
            <a:r>
              <a:rPr lang="en-US" sz="1600" dirty="0"/>
              <a:t>cell culture </a:t>
            </a:r>
            <a:endParaRPr lang="en-US" sz="1600" dirty="0" smtClean="0"/>
          </a:p>
          <a:p>
            <a:pPr algn="just"/>
            <a:r>
              <a:rPr lang="en-US" sz="1600" dirty="0" smtClean="0"/>
              <a:t>3.kupffer </a:t>
            </a:r>
            <a:r>
              <a:rPr lang="en-US" sz="1600" dirty="0"/>
              <a:t>cell culture. </a:t>
            </a:r>
            <a:endParaRPr lang="en-US" sz="1600" dirty="0" smtClean="0"/>
          </a:p>
          <a:p>
            <a:pPr algn="just"/>
            <a:r>
              <a:rPr lang="en-US" sz="1600" dirty="0" smtClean="0"/>
              <a:t>4.Liver </a:t>
            </a:r>
            <a:r>
              <a:rPr lang="en-US" sz="1600" dirty="0"/>
              <a:t>cirrhosis and necrosis </a:t>
            </a:r>
            <a:endParaRPr lang="en-US" sz="1600" dirty="0" smtClean="0"/>
          </a:p>
          <a:p>
            <a:pPr algn="just"/>
            <a:r>
              <a:rPr lang="en-US" sz="1600" dirty="0" smtClean="0"/>
              <a:t>5.Inhibition </a:t>
            </a:r>
            <a:r>
              <a:rPr lang="en-US" sz="1600" dirty="0"/>
              <a:t>of </a:t>
            </a:r>
            <a:r>
              <a:rPr lang="en-US" sz="1600" dirty="0" err="1"/>
              <a:t>proline</a:t>
            </a:r>
            <a:r>
              <a:rPr lang="en-US" sz="1600" dirty="0"/>
              <a:t> hydroxylation </a:t>
            </a:r>
            <a:endParaRPr lang="en-US" sz="1600" dirty="0" smtClean="0"/>
          </a:p>
          <a:p>
            <a:pPr algn="just"/>
            <a:r>
              <a:rPr lang="en-US" sz="1600" b="1" dirty="0" smtClean="0"/>
              <a:t>INVIVO METHODS:</a:t>
            </a:r>
          </a:p>
          <a:p>
            <a:pPr algn="just"/>
            <a:r>
              <a:rPr lang="en-US" sz="1600" dirty="0" smtClean="0"/>
              <a:t>1.Hepatitis </a:t>
            </a:r>
            <a:r>
              <a:rPr lang="en-US" sz="1600" dirty="0"/>
              <a:t>in Long Evans Cinnamon rats </a:t>
            </a:r>
            <a:endParaRPr lang="en-US" sz="1600" dirty="0" smtClean="0"/>
          </a:p>
          <a:p>
            <a:pPr algn="just"/>
            <a:r>
              <a:rPr lang="en-US" sz="1600" dirty="0" smtClean="0"/>
              <a:t>2.Temporary </a:t>
            </a:r>
            <a:r>
              <a:rPr lang="en-US" sz="1600" dirty="0"/>
              <a:t>hepatic </a:t>
            </a:r>
            <a:r>
              <a:rPr lang="en-US" sz="1600" dirty="0" smtClean="0"/>
              <a:t>ischemia</a:t>
            </a:r>
          </a:p>
          <a:p>
            <a:pPr algn="just"/>
            <a:r>
              <a:rPr lang="en-US" sz="1600" dirty="0" smtClean="0"/>
              <a:t> </a:t>
            </a:r>
            <a:r>
              <a:rPr lang="en-US" sz="1600" dirty="0"/>
              <a:t>3.Carbontetrachloride induced liver fibrosis in rats </a:t>
            </a:r>
            <a:endParaRPr lang="en-US" sz="1600" dirty="0" smtClean="0"/>
          </a:p>
          <a:p>
            <a:pPr algn="just"/>
            <a:r>
              <a:rPr lang="en-US" sz="1600" dirty="0" smtClean="0"/>
              <a:t>4.Galactosamine </a:t>
            </a:r>
            <a:r>
              <a:rPr lang="en-US" sz="1600" dirty="0"/>
              <a:t>induced liver necrosis </a:t>
            </a:r>
            <a:endParaRPr lang="en-US" sz="1600" dirty="0" smtClean="0"/>
          </a:p>
          <a:p>
            <a:pPr algn="just"/>
            <a:r>
              <a:rPr lang="en-US" sz="1600" dirty="0"/>
              <a:t>5</a:t>
            </a:r>
            <a:r>
              <a:rPr lang="en-US" sz="1600" dirty="0" smtClean="0"/>
              <a:t>.Thiocetamide </a:t>
            </a:r>
            <a:r>
              <a:rPr lang="en-US" sz="1600" dirty="0"/>
              <a:t>induced necrosis of </a:t>
            </a:r>
            <a:r>
              <a:rPr lang="en-US" sz="1600" dirty="0" smtClean="0"/>
              <a:t>liver</a:t>
            </a:r>
          </a:p>
          <a:p>
            <a:pPr algn="just"/>
            <a:r>
              <a:rPr lang="en-US" sz="1600" dirty="0" smtClean="0"/>
              <a:t>6.Paracetamol </a:t>
            </a:r>
            <a:r>
              <a:rPr lang="en-US" sz="1600" dirty="0"/>
              <a:t>induced liver damage in rats </a:t>
            </a:r>
            <a:endParaRPr lang="en-US" sz="1600" dirty="0" smtClean="0"/>
          </a:p>
          <a:p>
            <a:pPr algn="just"/>
            <a:r>
              <a:rPr lang="en-US" sz="1600" dirty="0"/>
              <a:t>7</a:t>
            </a:r>
            <a:r>
              <a:rPr lang="en-US" sz="1600" dirty="0" smtClean="0"/>
              <a:t>.Rifampicin+Isoniazid </a:t>
            </a:r>
            <a:r>
              <a:rPr lang="en-US" sz="1600" dirty="0"/>
              <a:t>induced hepatotoxicity in rats </a:t>
            </a:r>
            <a:endParaRPr lang="en-US" sz="1600" dirty="0" smtClean="0"/>
          </a:p>
          <a:p>
            <a:pPr algn="just"/>
            <a:r>
              <a:rPr lang="en-US" sz="1600" dirty="0" smtClean="0"/>
              <a:t>8.Bile </a:t>
            </a:r>
            <a:r>
              <a:rPr lang="en-US" sz="1600" dirty="0"/>
              <a:t>duct ligation induced liver fibrosis in rats</a:t>
            </a:r>
          </a:p>
        </p:txBody>
      </p:sp>
    </p:spTree>
    <p:extLst>
      <p:ext uri="{BB962C8B-B14F-4D97-AF65-F5344CB8AC3E}">
        <p14:creationId xmlns:p14="http://schemas.microsoft.com/office/powerpoint/2010/main" val="218410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0"/>
            <a:ext cx="7543800" cy="1066800"/>
          </a:xfrm>
          <a:solidFill>
            <a:schemeClr val="tx1">
              <a:lumMod val="50000"/>
              <a:lumOff val="50000"/>
            </a:schemeClr>
          </a:solidFill>
        </p:spPr>
        <p:txBody>
          <a:bodyPr/>
          <a:lstStyle/>
          <a:p>
            <a:r>
              <a:rPr lang="en-US" b="1" dirty="0" smtClean="0"/>
              <a:t>  INVITRO METHODS:</a:t>
            </a:r>
            <a:endParaRPr lang="en-US" b="1" dirty="0"/>
          </a:p>
        </p:txBody>
      </p:sp>
    </p:spTree>
    <p:extLst>
      <p:ext uri="{BB962C8B-B14F-4D97-AF65-F5344CB8AC3E}">
        <p14:creationId xmlns:p14="http://schemas.microsoft.com/office/powerpoint/2010/main" val="2702472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7406640" cy="838200"/>
          </a:xfrm>
          <a:solidFill>
            <a:schemeClr val="bg1">
              <a:lumMod val="50000"/>
            </a:schemeClr>
          </a:solidFill>
        </p:spPr>
        <p:txBody>
          <a:bodyPr/>
          <a:lstStyle/>
          <a:p>
            <a:r>
              <a:rPr lang="en-US" dirty="0" smtClean="0"/>
              <a:t>             Overview:</a:t>
            </a:r>
            <a:endParaRPr lang="en-US" dirty="0"/>
          </a:p>
        </p:txBody>
      </p:sp>
      <p:sp>
        <p:nvSpPr>
          <p:cNvPr id="3" name="Subtitle 2"/>
          <p:cNvSpPr>
            <a:spLocks noGrp="1"/>
          </p:cNvSpPr>
          <p:nvPr>
            <p:ph type="subTitle" idx="1"/>
          </p:nvPr>
        </p:nvSpPr>
        <p:spPr>
          <a:xfrm>
            <a:off x="1432560" y="1524000"/>
            <a:ext cx="7406640" cy="4495800"/>
          </a:xfrm>
        </p:spPr>
        <p:txBody>
          <a:bodyPr>
            <a:normAutofit/>
          </a:bodyPr>
          <a:lstStyle/>
          <a:p>
            <a:pPr algn="just"/>
            <a:r>
              <a:rPr lang="en-US" sz="1800" dirty="0"/>
              <a:t>The primary cultured hepatocytes may be exploited to the study. </a:t>
            </a:r>
            <a:endParaRPr lang="en-US" sz="1800" dirty="0" smtClean="0"/>
          </a:p>
          <a:p>
            <a:pPr algn="just"/>
            <a:endParaRPr lang="en-US" sz="1800" dirty="0"/>
          </a:p>
          <a:p>
            <a:pPr algn="just"/>
            <a:r>
              <a:rPr lang="en-US" sz="1800" dirty="0" smtClean="0"/>
              <a:t>Hepatocytes </a:t>
            </a:r>
            <a:r>
              <a:rPr lang="en-US" sz="1800" dirty="0"/>
              <a:t>are treated with </a:t>
            </a:r>
            <a:r>
              <a:rPr lang="en-US" sz="1800" dirty="0" err="1"/>
              <a:t>hepatotoxin</a:t>
            </a:r>
            <a:r>
              <a:rPr lang="en-US" sz="1800" dirty="0"/>
              <a:t> and the effect of the plant drug on the same is </a:t>
            </a:r>
            <a:r>
              <a:rPr lang="en-US" sz="1800" dirty="0" smtClean="0"/>
              <a:t>evaluated.</a:t>
            </a:r>
          </a:p>
          <a:p>
            <a:pPr algn="just"/>
            <a:endParaRPr lang="en-US" sz="1800" dirty="0" smtClean="0"/>
          </a:p>
          <a:p>
            <a:pPr algn="just"/>
            <a:r>
              <a:rPr lang="en-US" sz="1800" dirty="0" smtClean="0"/>
              <a:t>The </a:t>
            </a:r>
            <a:r>
              <a:rPr lang="en-US" sz="1800" dirty="0"/>
              <a:t>activities of the transaminases released into the medium are </a:t>
            </a:r>
            <a:r>
              <a:rPr lang="en-US" sz="1800" dirty="0" smtClean="0"/>
              <a:t>determined.</a:t>
            </a:r>
          </a:p>
          <a:p>
            <a:pPr algn="just"/>
            <a:r>
              <a:rPr lang="en-US" sz="1800" dirty="0" smtClean="0"/>
              <a:t> </a:t>
            </a:r>
          </a:p>
          <a:p>
            <a:pPr algn="just"/>
            <a:r>
              <a:rPr lang="en-US" sz="1800" dirty="0" smtClean="0"/>
              <a:t>An augmented </a:t>
            </a:r>
            <a:r>
              <a:rPr lang="en-US" sz="1800" dirty="0"/>
              <a:t>activity of marker transaminases in the medium indicates liver damage</a:t>
            </a:r>
            <a:r>
              <a:rPr lang="en-US" sz="1800" dirty="0" smtClean="0"/>
              <a:t>.</a:t>
            </a:r>
          </a:p>
          <a:p>
            <a:pPr algn="just"/>
            <a:r>
              <a:rPr lang="en-US" sz="1800" dirty="0" smtClean="0"/>
              <a:t> </a:t>
            </a:r>
          </a:p>
          <a:p>
            <a:pPr algn="just"/>
            <a:r>
              <a:rPr lang="en-US" sz="1800" dirty="0" smtClean="0"/>
              <a:t>Parameters </a:t>
            </a:r>
            <a:r>
              <a:rPr lang="en-US" sz="1800" dirty="0"/>
              <a:t>such as hepatocyte multiplication, morphology, macromolecular synthesis and oxygen consumption are </a:t>
            </a:r>
            <a:r>
              <a:rPr lang="en-US" sz="1800" dirty="0" smtClean="0"/>
              <a:t>determined.</a:t>
            </a:r>
          </a:p>
          <a:p>
            <a:endParaRPr lang="en-US" sz="1800" dirty="0"/>
          </a:p>
        </p:txBody>
      </p:sp>
    </p:spTree>
    <p:extLst>
      <p:ext uri="{BB962C8B-B14F-4D97-AF65-F5344CB8AC3E}">
        <p14:creationId xmlns:p14="http://schemas.microsoft.com/office/powerpoint/2010/main" val="177528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0"/>
            <a:ext cx="7498080" cy="1066800"/>
          </a:xfrm>
          <a:solidFill>
            <a:schemeClr val="tx1">
              <a:lumMod val="50000"/>
              <a:lumOff val="50000"/>
            </a:schemeClr>
          </a:solidFill>
        </p:spPr>
        <p:txBody>
          <a:bodyPr/>
          <a:lstStyle/>
          <a:p>
            <a:r>
              <a:rPr lang="en-US" b="1" dirty="0" smtClean="0"/>
              <a:t>     INVIVO </a:t>
            </a:r>
            <a:r>
              <a:rPr lang="en-US" b="1" dirty="0"/>
              <a:t>METHODS:</a:t>
            </a:r>
          </a:p>
        </p:txBody>
      </p:sp>
    </p:spTree>
    <p:extLst>
      <p:ext uri="{BB962C8B-B14F-4D97-AF65-F5344CB8AC3E}">
        <p14:creationId xmlns:p14="http://schemas.microsoft.com/office/powerpoint/2010/main" val="100533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50000"/>
            </a:schemeClr>
          </a:solidFill>
        </p:spPr>
        <p:txBody>
          <a:bodyPr/>
          <a:lstStyle/>
          <a:p>
            <a:r>
              <a:rPr lang="en-US" dirty="0" smtClean="0"/>
              <a:t>           Overview:</a:t>
            </a:r>
            <a:endParaRPr lang="en-US" dirty="0"/>
          </a:p>
        </p:txBody>
      </p:sp>
      <p:sp>
        <p:nvSpPr>
          <p:cNvPr id="3" name="Subtitle 2"/>
          <p:cNvSpPr>
            <a:spLocks noGrp="1"/>
          </p:cNvSpPr>
          <p:nvPr>
            <p:ph type="subTitle" idx="1"/>
          </p:nvPr>
        </p:nvSpPr>
        <p:spPr/>
        <p:txBody>
          <a:bodyPr>
            <a:noAutofit/>
          </a:bodyPr>
          <a:lstStyle/>
          <a:p>
            <a:pPr algn="just"/>
            <a:r>
              <a:rPr lang="en-US" sz="1800" dirty="0"/>
              <a:t>Induce liver damage in experimental </a:t>
            </a:r>
            <a:r>
              <a:rPr lang="en-US" sz="1800" dirty="0" smtClean="0"/>
              <a:t>animals.</a:t>
            </a:r>
          </a:p>
          <a:p>
            <a:pPr algn="just"/>
            <a:endParaRPr lang="en-US" sz="1800" dirty="0" smtClean="0"/>
          </a:p>
          <a:p>
            <a:pPr algn="just"/>
            <a:r>
              <a:rPr lang="en-US" sz="1800" dirty="0" smtClean="0"/>
              <a:t> </a:t>
            </a:r>
            <a:r>
              <a:rPr lang="en-US" sz="1800" dirty="0"/>
              <a:t>The test substance is administered along with, prior to and/or after the toxin treatment. </a:t>
            </a:r>
            <a:endParaRPr lang="en-US" sz="1800" dirty="0" smtClean="0"/>
          </a:p>
          <a:p>
            <a:pPr algn="just"/>
            <a:endParaRPr lang="en-US" sz="1800" dirty="0" smtClean="0"/>
          </a:p>
          <a:p>
            <a:pPr algn="just"/>
            <a:r>
              <a:rPr lang="en-US" sz="1800" dirty="0" smtClean="0"/>
              <a:t>Liver </a:t>
            </a:r>
            <a:r>
              <a:rPr lang="en-US" sz="1800" dirty="0"/>
              <a:t>damage and recovery from damage are assessed by quantifying serum marker(GPT and GOT). Hepatotoxic chemicals like CCl4, </a:t>
            </a:r>
            <a:r>
              <a:rPr lang="en-US" sz="1800" dirty="0" err="1"/>
              <a:t>paracetamol</a:t>
            </a:r>
            <a:r>
              <a:rPr lang="en-US" sz="1800" dirty="0"/>
              <a:t> reduces the level of metabolizing enzymes in liver. </a:t>
            </a:r>
            <a:endParaRPr lang="en-US" sz="1800" dirty="0" smtClean="0"/>
          </a:p>
          <a:p>
            <a:pPr algn="just"/>
            <a:endParaRPr lang="en-US" sz="1800" dirty="0"/>
          </a:p>
          <a:p>
            <a:pPr algn="just"/>
            <a:r>
              <a:rPr lang="en-US" sz="1800" dirty="0" smtClean="0"/>
              <a:t>Care </a:t>
            </a:r>
            <a:r>
              <a:rPr lang="en-US" sz="1800" dirty="0"/>
              <a:t>has to be taken to see that the drug has no direct effect on drug metabolizing enzymes or necrosis.</a:t>
            </a:r>
          </a:p>
        </p:txBody>
      </p:sp>
    </p:spTree>
    <p:extLst>
      <p:ext uri="{BB962C8B-B14F-4D97-AF65-F5344CB8AC3E}">
        <p14:creationId xmlns:p14="http://schemas.microsoft.com/office/powerpoint/2010/main" val="679598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0"/>
            <a:ext cx="7406640" cy="783102"/>
          </a:xfrm>
          <a:solidFill>
            <a:schemeClr val="bg2"/>
          </a:solidFill>
        </p:spPr>
        <p:txBody>
          <a:bodyPr>
            <a:normAutofit fontScale="90000"/>
          </a:bodyPr>
          <a:lstStyle/>
          <a:p>
            <a:r>
              <a:rPr lang="en-US" sz="2400" b="1" dirty="0">
                <a:effectLst>
                  <a:outerShdw blurRad="38100" dist="38100" dir="2700000" algn="tl">
                    <a:srgbClr val="000000">
                      <a:alpha val="43137"/>
                    </a:srgbClr>
                  </a:outerShdw>
                </a:effectLst>
              </a:rPr>
              <a:t>CARBON TETRACHLORIDE INDUCED LIVER FIBROSIS IN RATS </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990600"/>
            <a:ext cx="7406640" cy="5486400"/>
          </a:xfrm>
        </p:spPr>
        <p:txBody>
          <a:bodyPr>
            <a:noAutofit/>
          </a:bodyPr>
          <a:lstStyle/>
          <a:p>
            <a:pPr algn="just"/>
            <a:r>
              <a:rPr lang="en-US" sz="1800" b="1" dirty="0" smtClean="0"/>
              <a:t>PRINCIPLE:</a:t>
            </a:r>
          </a:p>
          <a:p>
            <a:pPr algn="just"/>
            <a:r>
              <a:rPr lang="en-US" sz="1800" dirty="0"/>
              <a:t> • In laboratory animals, for experimental study of liver injury, CCl4 is most widely used hepatic toxicant</a:t>
            </a:r>
            <a:r>
              <a:rPr lang="en-US" sz="1800" dirty="0" smtClean="0"/>
              <a:t>.</a:t>
            </a:r>
          </a:p>
          <a:p>
            <a:pPr algn="just"/>
            <a:r>
              <a:rPr lang="en-US" sz="1800" dirty="0" smtClean="0"/>
              <a:t> </a:t>
            </a:r>
            <a:r>
              <a:rPr lang="en-US" sz="1800" dirty="0"/>
              <a:t>• CCl3, a toxic metabolite of CCl4, produced by Cytochrome P-450 2E1 (CYPE2E1) in hepatocytes </a:t>
            </a:r>
            <a:r>
              <a:rPr lang="en-US" sz="1800" dirty="0" smtClean="0"/>
              <a:t>.</a:t>
            </a:r>
          </a:p>
          <a:p>
            <a:pPr algn="just"/>
            <a:r>
              <a:rPr lang="en-US" sz="1800" dirty="0" smtClean="0"/>
              <a:t> </a:t>
            </a:r>
            <a:r>
              <a:rPr lang="en-US" sz="1800" dirty="0"/>
              <a:t>• This free radical then combines with cellular lipids and proteins to form </a:t>
            </a:r>
            <a:r>
              <a:rPr lang="en-US" sz="1800" dirty="0" err="1"/>
              <a:t>trichloromethylperoxyl</a:t>
            </a:r>
            <a:r>
              <a:rPr lang="en-US" sz="1800" dirty="0"/>
              <a:t> radical which induces an acute </a:t>
            </a:r>
            <a:r>
              <a:rPr lang="en-US" sz="1800" dirty="0" err="1"/>
              <a:t>centrilobular</a:t>
            </a:r>
            <a:r>
              <a:rPr lang="en-US" sz="1800" dirty="0"/>
              <a:t> necrosis </a:t>
            </a:r>
            <a:r>
              <a:rPr lang="en-US" sz="1800" dirty="0" smtClean="0"/>
              <a:t>.</a:t>
            </a:r>
          </a:p>
          <a:p>
            <a:pPr algn="just"/>
            <a:r>
              <a:rPr lang="en-US" sz="1800" dirty="0" smtClean="0"/>
              <a:t> </a:t>
            </a:r>
            <a:r>
              <a:rPr lang="en-US" sz="1800" dirty="0"/>
              <a:t>• Histopathology studies showed that signiﬁcant ﬁbrosis occurs after 2–4 weeks, severe bridging ﬁbrosis after 5–7 weeks and cirrhosis after 8–9 </a:t>
            </a:r>
            <a:r>
              <a:rPr lang="en-US" sz="1800" dirty="0" smtClean="0"/>
              <a:t>weeks</a:t>
            </a:r>
          </a:p>
          <a:p>
            <a:pPr algn="just"/>
            <a:r>
              <a:rPr lang="en-US" sz="1800" dirty="0"/>
              <a:t> </a:t>
            </a:r>
            <a:r>
              <a:rPr lang="en-US" sz="1800" b="1" dirty="0" smtClean="0"/>
              <a:t>PROCEDURE: </a:t>
            </a:r>
          </a:p>
          <a:p>
            <a:pPr algn="just"/>
            <a:r>
              <a:rPr lang="en-US" sz="1800" dirty="0" smtClean="0"/>
              <a:t>• </a:t>
            </a:r>
            <a:r>
              <a:rPr lang="en-US" sz="1800" dirty="0"/>
              <a:t>Rats of either sex were fed with standard diet and water and kept at a temperature (25 ± 2 C) and 12 h light/dark cycle. </a:t>
            </a:r>
            <a:endParaRPr lang="en-US" sz="1800" dirty="0" smtClean="0"/>
          </a:p>
          <a:p>
            <a:pPr algn="just"/>
            <a:r>
              <a:rPr lang="en-US" sz="1800" dirty="0" smtClean="0"/>
              <a:t>• </a:t>
            </a:r>
            <a:r>
              <a:rPr lang="en-US" sz="1800" dirty="0"/>
              <a:t>Hepatotoxicity was produced by CCl4 </a:t>
            </a:r>
            <a:endParaRPr lang="en-US" sz="1800" dirty="0" smtClean="0"/>
          </a:p>
          <a:p>
            <a:pPr algn="just"/>
            <a:r>
              <a:rPr lang="en-US" sz="1800" dirty="0" smtClean="0"/>
              <a:t>• </a:t>
            </a:r>
            <a:r>
              <a:rPr lang="en-US" sz="1800" dirty="0"/>
              <a:t>At the last day of the study the animals were anaesthetized and killed and the biochemical parameter and </a:t>
            </a:r>
            <a:r>
              <a:rPr lang="en-US" sz="1800" dirty="0" err="1"/>
              <a:t>histopathological</a:t>
            </a:r>
            <a:r>
              <a:rPr lang="en-US" sz="1800" dirty="0"/>
              <a:t> studies were performed</a:t>
            </a:r>
            <a:r>
              <a:rPr lang="en-US" sz="1800" dirty="0" smtClean="0"/>
              <a:t>.</a:t>
            </a:r>
          </a:p>
          <a:p>
            <a:pPr algn="just"/>
            <a:r>
              <a:rPr lang="en-US" sz="1800" dirty="0" smtClean="0"/>
              <a:t>@Tsutomu </a:t>
            </a:r>
            <a:r>
              <a:rPr lang="en-US" sz="1800" dirty="0" err="1"/>
              <a:t>Fujii</a:t>
            </a:r>
            <a:r>
              <a:rPr lang="en-US" sz="1800" dirty="0"/>
              <a:t> 1, Bryan C Fuchs, </a:t>
            </a:r>
            <a:r>
              <a:rPr lang="en-US" sz="1800" dirty="0" err="1"/>
              <a:t>Suguru</a:t>
            </a:r>
            <a:r>
              <a:rPr lang="en-US" sz="1800" dirty="0"/>
              <a:t> Yamada, Gregory Y </a:t>
            </a:r>
            <a:r>
              <a:rPr lang="en-US" sz="1800" dirty="0" err="1"/>
              <a:t>Lauwers</a:t>
            </a:r>
            <a:r>
              <a:rPr lang="en-US" sz="1800" dirty="0"/>
              <a:t>, </a:t>
            </a:r>
            <a:r>
              <a:rPr lang="en-US" sz="1800" dirty="0" err="1"/>
              <a:t>Yakup</a:t>
            </a:r>
            <a:r>
              <a:rPr lang="en-US" sz="1800" dirty="0"/>
              <a:t> </a:t>
            </a:r>
            <a:r>
              <a:rPr lang="en-US" sz="1800" dirty="0" err="1"/>
              <a:t>Kulu</a:t>
            </a:r>
            <a:r>
              <a:rPr lang="en-US" sz="1800" dirty="0"/>
              <a:t>, Jonathan M Goodwin, Michael </a:t>
            </a:r>
            <a:r>
              <a:rPr lang="en-US" sz="1800" dirty="0" err="1"/>
              <a:t>Lanuti</a:t>
            </a:r>
            <a:r>
              <a:rPr lang="en-US" sz="1800" dirty="0"/>
              <a:t>, Kenneth K Tanabe</a:t>
            </a:r>
            <a:endParaRPr lang="en-US" sz="1800" dirty="0" smtClean="0"/>
          </a:p>
        </p:txBody>
      </p:sp>
      <p:cxnSp>
        <p:nvCxnSpPr>
          <p:cNvPr id="7" name="Straight Arrow Connector 6"/>
          <p:cNvCxnSpPr/>
          <p:nvPr/>
        </p:nvCxnSpPr>
        <p:spPr>
          <a:xfrm>
            <a:off x="4587240" y="4541520"/>
            <a:ext cx="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447800" y="2971800"/>
            <a:ext cx="7315200" cy="369332"/>
          </a:xfrm>
          <a:prstGeom prst="rect">
            <a:avLst/>
          </a:prstGeom>
        </p:spPr>
        <p:txBody>
          <a:bodyPr wrap="square">
            <a:spAutoFit/>
          </a:bodyPr>
          <a:lstStyle/>
          <a:p>
            <a:pPr algn="just"/>
            <a:r>
              <a:rPr lang="en-US" dirty="0"/>
              <a:t> </a:t>
            </a:r>
            <a:endParaRPr lang="en-US" sz="1600" dirty="0"/>
          </a:p>
        </p:txBody>
      </p:sp>
    </p:spTree>
    <p:extLst>
      <p:ext uri="{BB962C8B-B14F-4D97-AF65-F5344CB8AC3E}">
        <p14:creationId xmlns:p14="http://schemas.microsoft.com/office/powerpoint/2010/main" val="2555635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a:solidFill>
            <a:schemeClr val="bg2"/>
          </a:solidFill>
        </p:spPr>
        <p:txBody>
          <a:bodyPr>
            <a:normAutofit/>
          </a:bodyPr>
          <a:lstStyle/>
          <a:p>
            <a:r>
              <a:rPr lang="en-US" sz="2400" b="1" dirty="0"/>
              <a:t>GALACTOSAMINE INDUCED LIVER </a:t>
            </a:r>
            <a:r>
              <a:rPr lang="en-US" sz="2400" b="1" dirty="0" smtClean="0"/>
              <a:t>NECROSIS:</a:t>
            </a:r>
            <a:endParaRPr lang="en-US" sz="2400" b="1" dirty="0"/>
          </a:p>
        </p:txBody>
      </p:sp>
      <p:sp>
        <p:nvSpPr>
          <p:cNvPr id="3" name="Subtitle 2"/>
          <p:cNvSpPr>
            <a:spLocks noGrp="1"/>
          </p:cNvSpPr>
          <p:nvPr>
            <p:ph type="subTitle" idx="1"/>
          </p:nvPr>
        </p:nvSpPr>
        <p:spPr>
          <a:xfrm>
            <a:off x="1432560" y="1524000"/>
            <a:ext cx="7406640" cy="2078664"/>
          </a:xfrm>
        </p:spPr>
        <p:txBody>
          <a:bodyPr>
            <a:noAutofit/>
          </a:bodyPr>
          <a:lstStyle/>
          <a:p>
            <a:pPr algn="just"/>
            <a:r>
              <a:rPr lang="en-US" sz="1800" dirty="0" smtClean="0"/>
              <a:t>Single </a:t>
            </a:r>
            <a:r>
              <a:rPr lang="en-US" sz="1800" dirty="0"/>
              <a:t>dose or a few repeated doses of D-</a:t>
            </a:r>
            <a:r>
              <a:rPr lang="en-US" sz="1800" dirty="0" err="1"/>
              <a:t>galactosamine</a:t>
            </a:r>
            <a:r>
              <a:rPr lang="en-US" sz="1800" dirty="0"/>
              <a:t> cause acute hepatic necrosis in rats </a:t>
            </a:r>
            <a:r>
              <a:rPr lang="en-US" sz="1800" dirty="0" smtClean="0"/>
              <a:t>.Prolonged </a:t>
            </a:r>
            <a:r>
              <a:rPr lang="en-US" sz="1800" dirty="0"/>
              <a:t>administration leads to cirrhosis. </a:t>
            </a:r>
            <a:endParaRPr lang="en-US" sz="1800" dirty="0" smtClean="0"/>
          </a:p>
          <a:p>
            <a:pPr algn="just"/>
            <a:r>
              <a:rPr lang="en-US" sz="1800" dirty="0" smtClean="0"/>
              <a:t>                          </a:t>
            </a:r>
            <a:r>
              <a:rPr lang="en-US" sz="1800" b="1" dirty="0" smtClean="0">
                <a:effectLst>
                  <a:outerShdw blurRad="38100" dist="38100" dir="2700000" algn="tl">
                    <a:srgbClr val="000000">
                      <a:alpha val="43137"/>
                    </a:srgbClr>
                  </a:outerShdw>
                </a:effectLst>
              </a:rPr>
              <a:t>PROCEDURE</a:t>
            </a:r>
            <a:r>
              <a:rPr lang="en-US" sz="1800" b="1" dirty="0">
                <a:effectLst>
                  <a:outerShdw blurRad="38100" dist="38100" dir="2700000" algn="tl">
                    <a:srgbClr val="000000">
                      <a:alpha val="43137"/>
                    </a:srgbClr>
                  </a:outerShdw>
                </a:effectLst>
              </a:rPr>
              <a:t>: </a:t>
            </a:r>
            <a:endParaRPr lang="en-US" sz="1800" b="1" dirty="0" smtClean="0">
              <a:effectLst>
                <a:outerShdw blurRad="38100" dist="38100" dir="2700000" algn="tl">
                  <a:srgbClr val="000000">
                    <a:alpha val="43137"/>
                  </a:srgbClr>
                </a:outerShdw>
              </a:effectLst>
            </a:endParaRPr>
          </a:p>
          <a:p>
            <a:pPr algn="just"/>
            <a:r>
              <a:rPr lang="en-US" sz="1800" dirty="0" smtClean="0"/>
              <a:t>Divided </a:t>
            </a:r>
            <a:r>
              <a:rPr lang="en-US" sz="1800" dirty="0"/>
              <a:t>doses of 100 to 400 mg/kg D-</a:t>
            </a:r>
            <a:r>
              <a:rPr lang="en-US" sz="1800" dirty="0" err="1"/>
              <a:t>galactosamine</a:t>
            </a:r>
            <a:r>
              <a:rPr lang="en-US" sz="1800" dirty="0"/>
              <a:t> are injected to rats </a:t>
            </a:r>
            <a:r>
              <a:rPr lang="en-US" sz="1800" dirty="0" err="1"/>
              <a:t>i.p</a:t>
            </a:r>
            <a:r>
              <a:rPr lang="en-US" sz="1800" dirty="0"/>
              <a:t>. or </a:t>
            </a:r>
            <a:r>
              <a:rPr lang="en-US" sz="1800" dirty="0" err="1"/>
              <a:t>i.v.</a:t>
            </a:r>
            <a:r>
              <a:rPr lang="en-US" sz="1800" dirty="0"/>
              <a:t> during one day</a:t>
            </a:r>
            <a:r>
              <a:rPr lang="en-US" sz="1800" dirty="0" smtClean="0"/>
              <a:t>.</a:t>
            </a:r>
          </a:p>
          <a:p>
            <a:pPr algn="just"/>
            <a:endParaRPr lang="en-US" sz="1800" dirty="0"/>
          </a:p>
          <a:p>
            <a:pPr algn="just"/>
            <a:r>
              <a:rPr lang="en-US" sz="1800" dirty="0" smtClean="0"/>
              <a:t> </a:t>
            </a:r>
            <a:r>
              <a:rPr lang="en-US" sz="1800" dirty="0"/>
              <a:t>For induction of liver cirrhosis, male </a:t>
            </a:r>
            <a:r>
              <a:rPr lang="en-US" sz="1800" dirty="0" err="1"/>
              <a:t>Wistar</a:t>
            </a:r>
            <a:r>
              <a:rPr lang="en-US" sz="1800" dirty="0"/>
              <a:t> rats weighing 110–180 g are injected </a:t>
            </a:r>
            <a:r>
              <a:rPr lang="en-US" sz="1800" dirty="0" err="1"/>
              <a:t>intraperitoneally</a:t>
            </a:r>
            <a:r>
              <a:rPr lang="en-US" sz="1800" dirty="0"/>
              <a:t> three times weekly with 500 mg/kg D- </a:t>
            </a:r>
            <a:r>
              <a:rPr lang="en-US" sz="1800" dirty="0" err="1"/>
              <a:t>galactosamine</a:t>
            </a:r>
            <a:r>
              <a:rPr lang="en-US" sz="1800" dirty="0"/>
              <a:t> over a period of one to 3 months. </a:t>
            </a:r>
            <a:endParaRPr lang="en-US" sz="1800" dirty="0" smtClean="0"/>
          </a:p>
          <a:p>
            <a:pPr algn="just"/>
            <a:endParaRPr lang="en-US" sz="1800" dirty="0" smtClean="0"/>
          </a:p>
          <a:p>
            <a:pPr algn="just"/>
            <a:r>
              <a:rPr lang="en-US" sz="1800" dirty="0" smtClean="0"/>
              <a:t>Potential </a:t>
            </a:r>
            <a:r>
              <a:rPr lang="en-US" sz="1800" dirty="0"/>
              <a:t>protective substances are administered orally with the food or by gavages every day. </a:t>
            </a:r>
            <a:endParaRPr lang="en-US" sz="1800" dirty="0" smtClean="0"/>
          </a:p>
          <a:p>
            <a:pPr algn="just"/>
            <a:r>
              <a:rPr lang="en-US" sz="1800" dirty="0" smtClean="0"/>
              <a:t>The </a:t>
            </a:r>
            <a:r>
              <a:rPr lang="en-US" sz="1800" dirty="0"/>
              <a:t>rats are sacrificed at various time intervals and the livers obtained by autopsy. </a:t>
            </a:r>
            <a:endParaRPr lang="en-US" sz="1800" dirty="0" smtClean="0"/>
          </a:p>
          <a:p>
            <a:pPr algn="just"/>
            <a:r>
              <a:rPr lang="pt-BR" sz="1800" dirty="0" smtClean="0"/>
              <a:t>@J </a:t>
            </a:r>
            <a:r>
              <a:rPr lang="pt-BR" sz="1800" dirty="0"/>
              <a:t>A Diaz‐Buxo  S Blumenthal  D Hayes  P Gores  B Gordon</a:t>
            </a:r>
            <a:endParaRPr lang="en-US" sz="1800" dirty="0"/>
          </a:p>
        </p:txBody>
      </p:sp>
      <p:cxnSp>
        <p:nvCxnSpPr>
          <p:cNvPr id="5" name="Straight Arrow Connector 4"/>
          <p:cNvCxnSpPr/>
          <p:nvPr/>
        </p:nvCxnSpPr>
        <p:spPr>
          <a:xfrm>
            <a:off x="4194627" y="27813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07543" y="4419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07543" y="5029200"/>
            <a:ext cx="7257"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a:solidFill>
            <a:schemeClr val="tx1">
              <a:lumMod val="50000"/>
              <a:lumOff val="50000"/>
            </a:schemeClr>
          </a:solidFill>
        </p:spPr>
        <p:txBody>
          <a:bodyPr/>
          <a:lstStyle/>
          <a:p>
            <a:r>
              <a:rPr lang="en-US" dirty="0" smtClean="0"/>
              <a:t>           </a:t>
            </a:r>
            <a:r>
              <a:rPr lang="en-US" sz="2800" dirty="0" smtClean="0"/>
              <a:t>Introduction of Liver</a:t>
            </a:r>
            <a:endParaRPr lang="en-US" sz="2800" dirty="0"/>
          </a:p>
        </p:txBody>
      </p:sp>
      <p:sp>
        <p:nvSpPr>
          <p:cNvPr id="3" name="Subtitle 2"/>
          <p:cNvSpPr>
            <a:spLocks noGrp="1"/>
          </p:cNvSpPr>
          <p:nvPr>
            <p:ph type="subTitle" idx="1"/>
          </p:nvPr>
        </p:nvSpPr>
        <p:spPr>
          <a:xfrm>
            <a:off x="1295400" y="1295400"/>
            <a:ext cx="7543800" cy="164176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just"/>
            <a:r>
              <a:rPr lang="en-US" sz="1600" dirty="0"/>
              <a:t>The liver is an organ that is essential for life with unique architecture that is 5% of total body </a:t>
            </a:r>
            <a:r>
              <a:rPr lang="en-US" sz="1600" dirty="0" smtClean="0"/>
              <a:t>mass. </a:t>
            </a:r>
          </a:p>
          <a:p>
            <a:pPr algn="just"/>
            <a:r>
              <a:rPr lang="en-US" sz="1600" dirty="0"/>
              <a:t>Liver has storage, filtration, excretory and metabolic </a:t>
            </a:r>
            <a:r>
              <a:rPr lang="en-US" sz="1600" b="1" dirty="0"/>
              <a:t>functions</a:t>
            </a:r>
            <a:r>
              <a:rPr lang="en-US" sz="1600" b="1" dirty="0" smtClean="0"/>
              <a:t>.</a:t>
            </a:r>
          </a:p>
          <a:p>
            <a:pPr algn="just"/>
            <a:r>
              <a:rPr lang="en-US" sz="1600" dirty="0" smtClean="0"/>
              <a:t>	</a:t>
            </a:r>
            <a:endParaRPr lang="en-US" sz="1600" dirty="0"/>
          </a:p>
        </p:txBody>
      </p:sp>
      <p:sp>
        <p:nvSpPr>
          <p:cNvPr id="4" name="Rectangle 3"/>
          <p:cNvSpPr/>
          <p:nvPr/>
        </p:nvSpPr>
        <p:spPr>
          <a:xfrm>
            <a:off x="1295400" y="2184922"/>
            <a:ext cx="7439891" cy="4462760"/>
          </a:xfrm>
          <a:prstGeom prst="rect">
            <a:avLst/>
          </a:prstGeom>
        </p:spPr>
        <p:txBody>
          <a:bodyPr wrap="square">
            <a:spAutoFit/>
          </a:bodyPr>
          <a:lstStyle/>
          <a:p>
            <a:r>
              <a:rPr lang="en-US" sz="1600" dirty="0" smtClean="0"/>
              <a:t>L</a:t>
            </a:r>
            <a:r>
              <a:rPr lang="en-US" sz="1600" b="1" dirty="0" smtClean="0"/>
              <a:t>ocated </a:t>
            </a:r>
            <a:r>
              <a:rPr lang="en-US" sz="1600" dirty="0" smtClean="0"/>
              <a:t>In </a:t>
            </a:r>
            <a:r>
              <a:rPr lang="en-US" sz="1600" dirty="0"/>
              <a:t>the upper right quadrant of the abdominal </a:t>
            </a:r>
            <a:r>
              <a:rPr lang="en-US" sz="1600" dirty="0" smtClean="0"/>
              <a:t>cavity.</a:t>
            </a:r>
          </a:p>
          <a:p>
            <a:pPr algn="just"/>
            <a:r>
              <a:rPr lang="en-US" sz="1600" b="1" dirty="0"/>
              <a:t>Blood Supply </a:t>
            </a:r>
            <a:r>
              <a:rPr lang="en-US" sz="1600" dirty="0"/>
              <a:t>to The </a:t>
            </a:r>
            <a:r>
              <a:rPr lang="en-US" sz="1600" dirty="0" smtClean="0"/>
              <a:t>Liver</a:t>
            </a:r>
          </a:p>
          <a:p>
            <a:pPr algn="just"/>
            <a:r>
              <a:rPr lang="en-US" sz="1600" dirty="0" smtClean="0"/>
              <a:t>The </a:t>
            </a:r>
            <a:r>
              <a:rPr lang="en-US" sz="1600" dirty="0"/>
              <a:t>venous blood from the majority of the gastrointestinal tract and peritoneum flows to the liver in the portal vein . </a:t>
            </a:r>
          </a:p>
          <a:p>
            <a:pPr algn="just"/>
            <a:r>
              <a:rPr lang="en-US" sz="1600" dirty="0" smtClean="0"/>
              <a:t>Hepatic </a:t>
            </a:r>
            <a:r>
              <a:rPr lang="en-US" sz="1600" dirty="0"/>
              <a:t>artery is small and supplies arterial blood to the </a:t>
            </a:r>
            <a:r>
              <a:rPr lang="en-US" sz="1600" dirty="0" smtClean="0"/>
              <a:t>liver. </a:t>
            </a:r>
            <a:endParaRPr lang="en-US" sz="1600" dirty="0"/>
          </a:p>
          <a:p>
            <a:pPr algn="just"/>
            <a:r>
              <a:rPr lang="en-US" sz="1600" dirty="0" smtClean="0"/>
              <a:t>Blood </a:t>
            </a:r>
            <a:r>
              <a:rPr lang="en-US" sz="1600" dirty="0"/>
              <a:t>from the liver empties into the vena cava below the </a:t>
            </a:r>
            <a:r>
              <a:rPr lang="en-US" sz="1600" dirty="0" smtClean="0"/>
              <a:t>heart.</a:t>
            </a:r>
          </a:p>
          <a:p>
            <a:endParaRPr lang="en-US" sz="1600" dirty="0" smtClean="0"/>
          </a:p>
          <a:p>
            <a:r>
              <a:rPr lang="en-US" sz="1600" dirty="0"/>
              <a:t>Major </a:t>
            </a:r>
            <a:r>
              <a:rPr lang="en-US" sz="1600" b="1" dirty="0"/>
              <a:t>Cell </a:t>
            </a:r>
            <a:r>
              <a:rPr lang="en-US" sz="1600" b="1" dirty="0" smtClean="0"/>
              <a:t>Types </a:t>
            </a:r>
            <a:r>
              <a:rPr lang="en-US" sz="1600" dirty="0" smtClean="0"/>
              <a:t>are:</a:t>
            </a:r>
          </a:p>
          <a:p>
            <a:r>
              <a:rPr lang="en-US" sz="1600" dirty="0" smtClean="0"/>
              <a:t> </a:t>
            </a:r>
            <a:r>
              <a:rPr lang="en-US" sz="1600" u="sng" dirty="0" smtClean="0"/>
              <a:t>Hepatocytes </a:t>
            </a:r>
            <a:r>
              <a:rPr lang="en-US" sz="1600" u="sng" dirty="0"/>
              <a:t>(parenchymal) </a:t>
            </a:r>
            <a:r>
              <a:rPr lang="en-US" sz="1600" u="sng" dirty="0" smtClean="0"/>
              <a:t>:</a:t>
            </a:r>
          </a:p>
          <a:p>
            <a:r>
              <a:rPr lang="en-US" sz="1600" dirty="0"/>
              <a:t> </a:t>
            </a:r>
            <a:r>
              <a:rPr lang="en-US" sz="1600" dirty="0" smtClean="0"/>
              <a:t>                            75</a:t>
            </a:r>
            <a:r>
              <a:rPr lang="en-US" sz="1600" dirty="0"/>
              <a:t>% of lobule </a:t>
            </a:r>
            <a:endParaRPr lang="en-US" sz="1600" dirty="0" smtClean="0"/>
          </a:p>
          <a:p>
            <a:r>
              <a:rPr lang="en-US" sz="1600" u="sng" dirty="0" smtClean="0"/>
              <a:t>Endothelial Cell:</a:t>
            </a:r>
          </a:p>
          <a:p>
            <a:r>
              <a:rPr lang="en-US" sz="1600" dirty="0" smtClean="0"/>
              <a:t>             Line </a:t>
            </a:r>
            <a:r>
              <a:rPr lang="en-US" sz="1600" dirty="0"/>
              <a:t>sinusoids – 25% of lobule </a:t>
            </a:r>
            <a:endParaRPr lang="en-US" sz="1600" dirty="0" smtClean="0"/>
          </a:p>
          <a:p>
            <a:r>
              <a:rPr lang="en-US" sz="1600" u="sng" dirty="0" smtClean="0"/>
              <a:t>Stellate Cells</a:t>
            </a:r>
            <a:r>
              <a:rPr lang="en-US" sz="1600" dirty="0" smtClean="0"/>
              <a:t>:</a:t>
            </a:r>
          </a:p>
          <a:p>
            <a:r>
              <a:rPr lang="en-US" sz="1600" dirty="0" smtClean="0"/>
              <a:t>            Store </a:t>
            </a:r>
            <a:r>
              <a:rPr lang="en-US" sz="1600" dirty="0"/>
              <a:t>fat and synthesize collagen </a:t>
            </a:r>
            <a:endParaRPr lang="en-US" sz="1600" dirty="0" smtClean="0"/>
          </a:p>
          <a:p>
            <a:r>
              <a:rPr lang="en-US" sz="1600" u="sng" dirty="0" err="1" smtClean="0"/>
              <a:t>Kupffer</a:t>
            </a:r>
            <a:r>
              <a:rPr lang="en-US" sz="1600" u="sng" dirty="0" smtClean="0"/>
              <a:t> Cells: </a:t>
            </a:r>
          </a:p>
          <a:p>
            <a:r>
              <a:rPr lang="en-US" sz="1600" dirty="0"/>
              <a:t> </a:t>
            </a:r>
            <a:r>
              <a:rPr lang="en-US" sz="1600" dirty="0" smtClean="0"/>
              <a:t>                  secrete </a:t>
            </a:r>
            <a:r>
              <a:rPr lang="en-US" sz="1600" dirty="0"/>
              <a:t>cytokines </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4114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3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7239000" cy="1087902"/>
          </a:xfrm>
          <a:solidFill>
            <a:schemeClr val="bg2"/>
          </a:solidFill>
        </p:spPr>
        <p:txBody>
          <a:bodyPr>
            <a:normAutofit/>
          </a:bodyPr>
          <a:lstStyle/>
          <a:p>
            <a:r>
              <a:rPr lang="en-US" sz="2400" b="1" dirty="0"/>
              <a:t>THIOCETAMIDE INDUCED HEPATOTOXICITY IN RATS: </a:t>
            </a:r>
          </a:p>
        </p:txBody>
      </p:sp>
      <p:sp>
        <p:nvSpPr>
          <p:cNvPr id="3" name="Subtitle 2"/>
          <p:cNvSpPr>
            <a:spLocks noGrp="1"/>
          </p:cNvSpPr>
          <p:nvPr>
            <p:ph type="subTitle" idx="1"/>
          </p:nvPr>
        </p:nvSpPr>
        <p:spPr>
          <a:xfrm>
            <a:off x="1432560" y="1600200"/>
            <a:ext cx="7406640" cy="2002464"/>
          </a:xfrm>
        </p:spPr>
        <p:txBody>
          <a:bodyPr>
            <a:normAutofit fontScale="25000" lnSpcReduction="20000"/>
          </a:bodyPr>
          <a:lstStyle/>
          <a:p>
            <a:pPr algn="just"/>
            <a:r>
              <a:rPr lang="en-US" sz="7200" dirty="0" err="1" smtClean="0"/>
              <a:t>Thiocetamide</a:t>
            </a:r>
            <a:r>
              <a:rPr lang="en-US" sz="7200" dirty="0" smtClean="0"/>
              <a:t> </a:t>
            </a:r>
            <a:r>
              <a:rPr lang="en-US" sz="7200" dirty="0" err="1"/>
              <a:t>actcs</a:t>
            </a:r>
            <a:r>
              <a:rPr lang="en-US" sz="7200" dirty="0"/>
              <a:t> as a </a:t>
            </a:r>
            <a:r>
              <a:rPr lang="en-US" sz="7200" dirty="0" err="1"/>
              <a:t>hepatocarcinogen</a:t>
            </a:r>
            <a:r>
              <a:rPr lang="en-US" sz="7200" dirty="0"/>
              <a:t> and </a:t>
            </a:r>
            <a:r>
              <a:rPr lang="en-US" sz="7200" dirty="0" err="1"/>
              <a:t>hepatotoxicant</a:t>
            </a:r>
            <a:r>
              <a:rPr lang="en-US" sz="7200" dirty="0"/>
              <a:t> </a:t>
            </a:r>
            <a:r>
              <a:rPr lang="en-US" sz="7200" dirty="0" smtClean="0"/>
              <a:t>.</a:t>
            </a:r>
            <a:endParaRPr lang="en-US" sz="7200" dirty="0"/>
          </a:p>
          <a:p>
            <a:pPr algn="just"/>
            <a:r>
              <a:rPr lang="en-US" sz="7200" dirty="0" smtClean="0"/>
              <a:t>This </a:t>
            </a:r>
            <a:r>
              <a:rPr lang="en-US" sz="7200" dirty="0"/>
              <a:t>action is mediated by formation of S- oxide, which covalently binds with liver cell macromolecules like protein, nucleic acid and lipids. </a:t>
            </a:r>
            <a:endParaRPr lang="en-US" sz="7200" dirty="0" smtClean="0"/>
          </a:p>
          <a:p>
            <a:pPr algn="just"/>
            <a:r>
              <a:rPr lang="en-US" sz="7200" dirty="0" smtClean="0"/>
              <a:t>                                 </a:t>
            </a:r>
            <a:r>
              <a:rPr lang="en-US" sz="7200" b="1" dirty="0" smtClean="0"/>
              <a:t>Procedure</a:t>
            </a:r>
            <a:r>
              <a:rPr lang="en-US" sz="7200" b="1" dirty="0"/>
              <a:t>: </a:t>
            </a:r>
            <a:endParaRPr lang="en-US" sz="7200" b="1" dirty="0" smtClean="0"/>
          </a:p>
          <a:p>
            <a:pPr algn="just"/>
            <a:r>
              <a:rPr lang="en-US" sz="7200" dirty="0" err="1" smtClean="0"/>
              <a:t>Wistar</a:t>
            </a:r>
            <a:r>
              <a:rPr lang="en-US" sz="7200" dirty="0" smtClean="0"/>
              <a:t>/Sprague </a:t>
            </a:r>
            <a:r>
              <a:rPr lang="en-US" sz="7200" dirty="0"/>
              <a:t>dowel rats of either sex weighing between 180-250 g are used. </a:t>
            </a:r>
            <a:endParaRPr lang="en-US" sz="7200" dirty="0" smtClean="0"/>
          </a:p>
          <a:p>
            <a:pPr algn="just"/>
            <a:r>
              <a:rPr lang="en-US" sz="7200" dirty="0" smtClean="0"/>
              <a:t>They </a:t>
            </a:r>
            <a:r>
              <a:rPr lang="en-US" sz="7200" dirty="0"/>
              <a:t>are maintained on a standard chow diet with water and libitum at 21±2°c room </a:t>
            </a:r>
            <a:r>
              <a:rPr lang="en-US" sz="7200" dirty="0" err="1"/>
              <a:t>temprature</a:t>
            </a:r>
            <a:r>
              <a:rPr lang="en-US" sz="7200" dirty="0"/>
              <a:t> and under 12h dark/12h light cycle </a:t>
            </a:r>
            <a:r>
              <a:rPr lang="en-US" sz="7200" dirty="0" smtClean="0"/>
              <a:t>.</a:t>
            </a:r>
          </a:p>
          <a:p>
            <a:pPr algn="just"/>
            <a:r>
              <a:rPr lang="en-US" sz="7200" dirty="0" smtClean="0"/>
              <a:t>The </a:t>
            </a:r>
            <a:r>
              <a:rPr lang="en-US" sz="7200" dirty="0"/>
              <a:t>food is withdrawn 18h before the experiment but water is allowed ad libitum. </a:t>
            </a:r>
            <a:endParaRPr lang="en-US" sz="7200" dirty="0" smtClean="0"/>
          </a:p>
          <a:p>
            <a:pPr algn="just"/>
            <a:r>
              <a:rPr lang="en-US" sz="7200" dirty="0" smtClean="0"/>
              <a:t>Hepatotoxicity </a:t>
            </a:r>
            <a:r>
              <a:rPr lang="en-US" sz="7200" dirty="0"/>
              <a:t>is induced by 200mg/kg body weight of dissolved in saline and administered orally or 100mg/kg given S.C </a:t>
            </a:r>
            <a:endParaRPr lang="en-US" sz="7200" dirty="0" smtClean="0"/>
          </a:p>
          <a:p>
            <a:pPr algn="just"/>
            <a:r>
              <a:rPr lang="en-US" sz="7200" dirty="0" smtClean="0"/>
              <a:t>The </a:t>
            </a:r>
            <a:r>
              <a:rPr lang="en-US" sz="7200" dirty="0"/>
              <a:t>serum is used for determination of aminotransferases and the liver is used for </a:t>
            </a:r>
            <a:r>
              <a:rPr lang="en-US" sz="7200" dirty="0" err="1"/>
              <a:t>histopathological</a:t>
            </a:r>
            <a:r>
              <a:rPr lang="en-US" sz="7200" dirty="0"/>
              <a:t> </a:t>
            </a:r>
            <a:r>
              <a:rPr lang="en-US" sz="7200" dirty="0" smtClean="0"/>
              <a:t>studies.</a:t>
            </a:r>
          </a:p>
          <a:p>
            <a:pPr algn="just"/>
            <a:endParaRPr lang="en-US" sz="7200" dirty="0"/>
          </a:p>
          <a:p>
            <a:pPr algn="just"/>
            <a:r>
              <a:rPr lang="en-US" sz="7200" dirty="0" smtClean="0"/>
              <a:t>@</a:t>
            </a:r>
            <a:r>
              <a:rPr lang="en-US" sz="7200" dirty="0" err="1" smtClean="0"/>
              <a:t>Tasleem</a:t>
            </a:r>
            <a:r>
              <a:rPr lang="en-US" sz="7200" dirty="0" smtClean="0"/>
              <a:t> </a:t>
            </a:r>
            <a:r>
              <a:rPr lang="en-US" sz="7200" dirty="0" err="1"/>
              <a:t>Akhtar</a:t>
            </a:r>
            <a:endParaRPr lang="en-US" sz="7200" dirty="0"/>
          </a:p>
          <a:p>
            <a:pPr algn="just"/>
            <a:r>
              <a:rPr lang="en-US" sz="7200" dirty="0"/>
              <a:t>14.73University of Health Sciences Lahore</a:t>
            </a:r>
          </a:p>
          <a:p>
            <a:pPr algn="just"/>
            <a:r>
              <a:rPr lang="en-US" sz="7200" dirty="0" err="1"/>
              <a:t>Nadeem</a:t>
            </a:r>
            <a:r>
              <a:rPr lang="en-US" sz="7200" dirty="0"/>
              <a:t> Sheikh</a:t>
            </a:r>
          </a:p>
          <a:p>
            <a:pPr algn="just"/>
            <a:endParaRPr lang="en-US" sz="7200" dirty="0"/>
          </a:p>
          <a:p>
            <a:endParaRPr lang="en-US" dirty="0"/>
          </a:p>
        </p:txBody>
      </p:sp>
    </p:spTree>
    <p:extLst>
      <p:ext uri="{BB962C8B-B14F-4D97-AF65-F5344CB8AC3E}">
        <p14:creationId xmlns:p14="http://schemas.microsoft.com/office/powerpoint/2010/main" val="828719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59898"/>
            <a:ext cx="7239000" cy="1011702"/>
          </a:xfrm>
          <a:solidFill>
            <a:schemeClr val="bg2"/>
          </a:solidFill>
        </p:spPr>
        <p:txBody>
          <a:bodyPr>
            <a:normAutofit/>
          </a:bodyPr>
          <a:lstStyle/>
          <a:p>
            <a:r>
              <a:rPr lang="en-US" sz="2400" b="1" dirty="0"/>
              <a:t>PARACETAMOL INDUCED LIVER DAMAGE IN RATS: </a:t>
            </a:r>
          </a:p>
        </p:txBody>
      </p:sp>
      <p:sp>
        <p:nvSpPr>
          <p:cNvPr id="3" name="Subtitle 2"/>
          <p:cNvSpPr>
            <a:spLocks noGrp="1"/>
          </p:cNvSpPr>
          <p:nvPr>
            <p:ph type="subTitle" idx="1"/>
          </p:nvPr>
        </p:nvSpPr>
        <p:spPr>
          <a:xfrm>
            <a:off x="1432560" y="1447800"/>
            <a:ext cx="7406640" cy="2154864"/>
          </a:xfrm>
        </p:spPr>
        <p:txBody>
          <a:bodyPr>
            <a:normAutofit fontScale="25000" lnSpcReduction="20000"/>
          </a:bodyPr>
          <a:lstStyle/>
          <a:p>
            <a:pPr algn="just"/>
            <a:r>
              <a:rPr lang="en-US" sz="7200" dirty="0" err="1" smtClean="0"/>
              <a:t>Paracetamol</a:t>
            </a:r>
            <a:r>
              <a:rPr lang="en-US" sz="7200" dirty="0" smtClean="0"/>
              <a:t> </a:t>
            </a:r>
            <a:r>
              <a:rPr lang="en-US" sz="7200" dirty="0"/>
              <a:t>is one of the most commonly and widely used analgesic anti-pyretic drug used in higher dose lead to hepatic damage. </a:t>
            </a:r>
          </a:p>
          <a:p>
            <a:pPr algn="just"/>
            <a:r>
              <a:rPr lang="en-US" sz="7200" dirty="0" smtClean="0"/>
              <a:t>It </a:t>
            </a:r>
            <a:r>
              <a:rPr lang="en-US" sz="7200" dirty="0"/>
              <a:t>gets </a:t>
            </a:r>
            <a:r>
              <a:rPr lang="en-US" sz="7200" dirty="0" err="1"/>
              <a:t>metabolised</a:t>
            </a:r>
            <a:r>
              <a:rPr lang="en-US" sz="7200" dirty="0"/>
              <a:t> to an active metabolite N-acetyl-p-benzoquinone imine by the cytocromeP-450 microsomal enzyme system which results in an oxidative stress producing liver glutathione and glycogen depletion. </a:t>
            </a:r>
            <a:endParaRPr lang="en-US" sz="7200" dirty="0" smtClean="0"/>
          </a:p>
          <a:p>
            <a:pPr algn="just"/>
            <a:endParaRPr lang="en-US" sz="7200" dirty="0" smtClean="0"/>
          </a:p>
          <a:p>
            <a:pPr algn="just"/>
            <a:r>
              <a:rPr lang="en-US" sz="7200" dirty="0" smtClean="0"/>
              <a:t>                                        </a:t>
            </a:r>
            <a:r>
              <a:rPr lang="en-US" sz="7200" b="1" dirty="0" smtClean="0"/>
              <a:t>Procedure</a:t>
            </a:r>
            <a:r>
              <a:rPr lang="en-US" sz="7200" b="1" dirty="0"/>
              <a:t>: </a:t>
            </a:r>
            <a:endParaRPr lang="en-US" sz="7200" b="1" dirty="0" smtClean="0"/>
          </a:p>
          <a:p>
            <a:pPr algn="just"/>
            <a:r>
              <a:rPr lang="en-US" sz="7200" dirty="0" err="1" smtClean="0"/>
              <a:t>Wistar</a:t>
            </a:r>
            <a:r>
              <a:rPr lang="en-US" sz="7200" dirty="0" smtClean="0"/>
              <a:t> </a:t>
            </a:r>
            <a:r>
              <a:rPr lang="en-US" sz="7200" dirty="0"/>
              <a:t>rats of either sex weight(150-200g)are </a:t>
            </a:r>
            <a:r>
              <a:rPr lang="en-US" sz="7200" dirty="0" err="1"/>
              <a:t>used.Paracetamol</a:t>
            </a:r>
            <a:r>
              <a:rPr lang="en-US" sz="7200" dirty="0"/>
              <a:t> 2g/kg body weight is administered orally as a single dose </a:t>
            </a:r>
            <a:endParaRPr lang="en-US" sz="7200" dirty="0" smtClean="0"/>
          </a:p>
          <a:p>
            <a:pPr algn="just"/>
            <a:endParaRPr lang="en-US" sz="7200" dirty="0" smtClean="0"/>
          </a:p>
          <a:p>
            <a:pPr algn="just"/>
            <a:endParaRPr lang="en-US" sz="7200" dirty="0" smtClean="0"/>
          </a:p>
          <a:p>
            <a:pPr algn="just"/>
            <a:r>
              <a:rPr lang="en-US" sz="7200" dirty="0" smtClean="0"/>
              <a:t>The </a:t>
            </a:r>
            <a:r>
              <a:rPr lang="en-US" sz="7200" dirty="0"/>
              <a:t>animal are given the test drug foe 6 days prior to </a:t>
            </a:r>
            <a:r>
              <a:rPr lang="en-US" sz="7200" dirty="0" err="1"/>
              <a:t>paracetamol</a:t>
            </a:r>
            <a:r>
              <a:rPr lang="en-US" sz="7200" dirty="0"/>
              <a:t> administration and on the seventh day along with </a:t>
            </a:r>
            <a:r>
              <a:rPr lang="en-US" sz="7200" dirty="0" err="1"/>
              <a:t>paracetamol</a:t>
            </a:r>
            <a:r>
              <a:rPr lang="en-US" sz="7200" dirty="0"/>
              <a:t> </a:t>
            </a:r>
            <a:endParaRPr lang="en-US" sz="7200" dirty="0" smtClean="0"/>
          </a:p>
          <a:p>
            <a:pPr algn="just"/>
            <a:endParaRPr lang="en-US" sz="7200" dirty="0" smtClean="0"/>
          </a:p>
          <a:p>
            <a:pPr algn="just"/>
            <a:endParaRPr lang="en-US" sz="7200" dirty="0" smtClean="0"/>
          </a:p>
          <a:p>
            <a:pPr algn="just"/>
            <a:r>
              <a:rPr lang="en-US" sz="7200" dirty="0" smtClean="0"/>
              <a:t>The </a:t>
            </a:r>
            <a:r>
              <a:rPr lang="en-US" sz="7200" dirty="0"/>
              <a:t>animal are sacrificed after 24h and the blood/serum is used for biochemical analysis and the liver for </a:t>
            </a:r>
            <a:r>
              <a:rPr lang="en-US" sz="7200" dirty="0" err="1"/>
              <a:t>histopathological</a:t>
            </a:r>
            <a:r>
              <a:rPr lang="en-US" sz="7200" dirty="0"/>
              <a:t> studies </a:t>
            </a:r>
            <a:endParaRPr lang="en-US" sz="7200" dirty="0" smtClean="0"/>
          </a:p>
          <a:p>
            <a:pPr algn="just"/>
            <a:r>
              <a:rPr lang="en-US" sz="7200" dirty="0"/>
              <a:t>@Z. A. </a:t>
            </a:r>
            <a:r>
              <a:rPr lang="en-US" sz="7200" dirty="0" err="1"/>
              <a:t>Zakaria</a:t>
            </a:r>
            <a:endParaRPr lang="en-US" sz="7200" dirty="0"/>
          </a:p>
          <a:p>
            <a:endParaRPr lang="en-US" sz="6400" dirty="0"/>
          </a:p>
        </p:txBody>
      </p:sp>
      <p:cxnSp>
        <p:nvCxnSpPr>
          <p:cNvPr id="5" name="Straight Arrow Connector 4"/>
          <p:cNvCxnSpPr/>
          <p:nvPr/>
        </p:nvCxnSpPr>
        <p:spPr>
          <a:xfrm>
            <a:off x="4343400" y="4038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5029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494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a:solidFill>
            <a:schemeClr val="bg1">
              <a:lumMod val="65000"/>
            </a:schemeClr>
          </a:solidFill>
        </p:spPr>
        <p:txBody>
          <a:bodyPr>
            <a:normAutofit fontScale="90000"/>
          </a:bodyPr>
          <a:lstStyle/>
          <a:p>
            <a:r>
              <a:rPr lang="en-US" dirty="0" smtClean="0"/>
              <a:t>        </a:t>
            </a:r>
            <a:r>
              <a:rPr lang="en-US" dirty="0" err="1" smtClean="0"/>
              <a:t>Hepatoprotective</a:t>
            </a:r>
            <a:r>
              <a:rPr lang="en-US" dirty="0" smtClean="0"/>
              <a:t> Plants: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8153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451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65000"/>
            </a:schemeClr>
          </a:solidFill>
        </p:spPr>
        <p:txBody>
          <a:bodyPr/>
          <a:lstStyle/>
          <a:p>
            <a:r>
              <a:rPr lang="en-US" dirty="0" smtClean="0"/>
              <a:t>           </a:t>
            </a:r>
            <a:r>
              <a:rPr lang="en-US" sz="3200" dirty="0" err="1" smtClean="0"/>
              <a:t>Boerhavia</a:t>
            </a:r>
            <a:r>
              <a:rPr lang="en-US" sz="3200" dirty="0" smtClean="0"/>
              <a:t> </a:t>
            </a:r>
            <a:r>
              <a:rPr lang="en-US" sz="3200" dirty="0" err="1" smtClean="0"/>
              <a:t>diffusa</a:t>
            </a:r>
            <a:r>
              <a:rPr lang="en-US" sz="3200" dirty="0" smtClean="0"/>
              <a:t>: </a:t>
            </a:r>
            <a:endParaRPr lang="en-US" sz="3200" dirty="0"/>
          </a:p>
        </p:txBody>
      </p:sp>
      <p:sp>
        <p:nvSpPr>
          <p:cNvPr id="3" name="Subtitle 2"/>
          <p:cNvSpPr>
            <a:spLocks noGrp="1"/>
          </p:cNvSpPr>
          <p:nvPr>
            <p:ph type="subTitle" idx="1"/>
          </p:nvPr>
        </p:nvSpPr>
        <p:spPr/>
        <p:txBody>
          <a:bodyPr>
            <a:noAutofit/>
          </a:bodyPr>
          <a:lstStyle/>
          <a:p>
            <a:pPr algn="just"/>
            <a:endParaRPr lang="en-US" sz="1600" dirty="0" smtClean="0"/>
          </a:p>
          <a:p>
            <a:pPr algn="just"/>
            <a:r>
              <a:rPr lang="en-US" sz="1800" dirty="0" err="1" smtClean="0"/>
              <a:t>Boerhavia</a:t>
            </a:r>
            <a:r>
              <a:rPr lang="en-US" sz="1800" dirty="0" smtClean="0"/>
              <a:t> </a:t>
            </a:r>
            <a:r>
              <a:rPr lang="en-US" sz="1800" dirty="0" err="1"/>
              <a:t>diffusa</a:t>
            </a:r>
            <a:r>
              <a:rPr lang="en-US" sz="1800" dirty="0"/>
              <a:t> Linn.(</a:t>
            </a:r>
            <a:r>
              <a:rPr lang="en-US" sz="1800" dirty="0" err="1"/>
              <a:t>Nyctaginaceae</a:t>
            </a:r>
            <a:r>
              <a:rPr lang="en-US" sz="1800" dirty="0"/>
              <a:t>) commonly called hog weed, is known as also known </a:t>
            </a:r>
            <a:r>
              <a:rPr lang="en-US" sz="1800" dirty="0" smtClean="0"/>
              <a:t>as </a:t>
            </a:r>
            <a:r>
              <a:rPr lang="en-US" sz="1800" dirty="0" err="1" smtClean="0"/>
              <a:t>Tarvine</a:t>
            </a:r>
            <a:r>
              <a:rPr lang="en-US" sz="1800" dirty="0" smtClean="0"/>
              <a:t> </a:t>
            </a:r>
            <a:r>
              <a:rPr lang="en-US" sz="1800" dirty="0"/>
              <a:t>(which literally means </a:t>
            </a:r>
            <a:r>
              <a:rPr lang="en-US" sz="1800" dirty="0" err="1"/>
              <a:t>waterfood</a:t>
            </a:r>
            <a:r>
              <a:rPr lang="en-US" sz="1800" dirty="0"/>
              <a:t>) and in Sanskrit as “</a:t>
            </a:r>
            <a:r>
              <a:rPr lang="en-US" sz="1800" dirty="0" err="1"/>
              <a:t>Punarnava</a:t>
            </a:r>
            <a:r>
              <a:rPr lang="en-US" sz="1800" dirty="0"/>
              <a:t>” </a:t>
            </a:r>
            <a:r>
              <a:rPr lang="en-US" sz="1800" dirty="0" smtClean="0"/>
              <a:t>used </a:t>
            </a:r>
            <a:r>
              <a:rPr lang="en-US" sz="1800" dirty="0"/>
              <a:t>mostly in treating different ailments like asthma, urinary disorders, leucorrhea, rheumatism, and encephalitis. </a:t>
            </a:r>
            <a:endParaRPr lang="en-US" sz="1800" dirty="0" smtClean="0"/>
          </a:p>
          <a:p>
            <a:pPr algn="just"/>
            <a:endParaRPr lang="en-US" sz="1800" dirty="0"/>
          </a:p>
          <a:p>
            <a:pPr algn="just"/>
            <a:r>
              <a:rPr lang="en-US" sz="1800" dirty="0" smtClean="0"/>
              <a:t>The </a:t>
            </a:r>
            <a:r>
              <a:rPr lang="en-US" sz="1800" dirty="0"/>
              <a:t>roots of </a:t>
            </a:r>
            <a:r>
              <a:rPr lang="en-US" sz="1800" dirty="0" err="1"/>
              <a:t>Boerhavia</a:t>
            </a:r>
            <a:r>
              <a:rPr lang="en-US" sz="1800" dirty="0"/>
              <a:t> </a:t>
            </a:r>
            <a:r>
              <a:rPr lang="en-US" sz="1800" dirty="0" err="1"/>
              <a:t>diffusa</a:t>
            </a:r>
            <a:r>
              <a:rPr lang="en-US" sz="1800" dirty="0"/>
              <a:t>, are used by a large number of tribes in India for the treatment of various hepatic disorders and for internal inflammation. </a:t>
            </a:r>
          </a:p>
          <a:p>
            <a:pPr algn="just"/>
            <a:endParaRPr lang="en-US" sz="1800" dirty="0" smtClean="0"/>
          </a:p>
          <a:p>
            <a:pPr algn="just"/>
            <a:r>
              <a:rPr lang="en-US" sz="1800" dirty="0" err="1" smtClean="0"/>
              <a:t>Keppler</a:t>
            </a:r>
            <a:r>
              <a:rPr lang="en-US" sz="1800" dirty="0" smtClean="0"/>
              <a:t> </a:t>
            </a:r>
            <a:r>
              <a:rPr lang="en-US" sz="1800" dirty="0"/>
              <a:t>and co-workers demonstrated that </a:t>
            </a:r>
            <a:r>
              <a:rPr lang="en-US" sz="1800" dirty="0" err="1"/>
              <a:t>Ursolic</a:t>
            </a:r>
            <a:r>
              <a:rPr lang="en-US" sz="1800" dirty="0"/>
              <a:t> acid isolated from the leaves showed a dose dependent (5-20 mg/kg) </a:t>
            </a:r>
            <a:r>
              <a:rPr lang="en-US" sz="1800" dirty="0" err="1"/>
              <a:t>hepatoprotective</a:t>
            </a:r>
            <a:r>
              <a:rPr lang="en-US" sz="1800" dirty="0"/>
              <a:t> activity (21-l00%) in rats against </a:t>
            </a:r>
            <a:r>
              <a:rPr lang="en-US" sz="1800" dirty="0" err="1"/>
              <a:t>thioacetamide</a:t>
            </a:r>
            <a:r>
              <a:rPr lang="en-US" sz="1800" dirty="0"/>
              <a:t>, </a:t>
            </a:r>
            <a:r>
              <a:rPr lang="en-US" sz="1800" dirty="0" err="1"/>
              <a:t>galactosamine</a:t>
            </a:r>
            <a:r>
              <a:rPr lang="en-US" sz="1800" dirty="0"/>
              <a:t> and carbon tetrachloride induced hepatotoxicity in rats</a:t>
            </a:r>
            <a:r>
              <a:rPr lang="en-US" sz="1800" dirty="0" smtClean="0"/>
              <a:t>.</a:t>
            </a:r>
          </a:p>
          <a:p>
            <a:pPr algn="just"/>
            <a:r>
              <a:rPr lang="en-US" sz="1800" dirty="0"/>
              <a:t>@</a:t>
            </a:r>
            <a:r>
              <a:rPr lang="en-US" sz="1800" dirty="0" err="1"/>
              <a:t>Giby</a:t>
            </a:r>
            <a:r>
              <a:rPr lang="en-US" sz="1800" dirty="0"/>
              <a:t> </a:t>
            </a:r>
            <a:r>
              <a:rPr lang="en-US" sz="1800" dirty="0" smtClean="0"/>
              <a:t>Abraham</a:t>
            </a:r>
            <a:endParaRPr lang="en-US" sz="1800" dirty="0"/>
          </a:p>
        </p:txBody>
      </p:sp>
    </p:spTree>
    <p:extLst>
      <p:ext uri="{BB962C8B-B14F-4D97-AF65-F5344CB8AC3E}">
        <p14:creationId xmlns:p14="http://schemas.microsoft.com/office/powerpoint/2010/main" val="4025985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65000"/>
            </a:schemeClr>
          </a:solidFill>
        </p:spPr>
        <p:txBody>
          <a:bodyPr>
            <a:normAutofit/>
          </a:bodyPr>
          <a:lstStyle/>
          <a:p>
            <a:r>
              <a:rPr lang="en-US" sz="2800" dirty="0" smtClean="0"/>
              <a:t>              </a:t>
            </a:r>
            <a:r>
              <a:rPr lang="en-US" sz="2800" dirty="0" err="1" smtClean="0"/>
              <a:t>Andrographis</a:t>
            </a:r>
            <a:r>
              <a:rPr lang="en-US" sz="2800" dirty="0" smtClean="0"/>
              <a:t> </a:t>
            </a:r>
            <a:r>
              <a:rPr lang="en-US" sz="2800" dirty="0" err="1" smtClean="0"/>
              <a:t>peniculata</a:t>
            </a:r>
            <a:r>
              <a:rPr lang="en-US" sz="2800" dirty="0" smtClean="0"/>
              <a:t>: </a:t>
            </a:r>
            <a:endParaRPr lang="en-US" sz="2800" dirty="0"/>
          </a:p>
        </p:txBody>
      </p:sp>
      <p:sp>
        <p:nvSpPr>
          <p:cNvPr id="3" name="Subtitle 2"/>
          <p:cNvSpPr>
            <a:spLocks noGrp="1"/>
          </p:cNvSpPr>
          <p:nvPr>
            <p:ph type="subTitle" idx="1"/>
          </p:nvPr>
        </p:nvSpPr>
        <p:spPr/>
        <p:txBody>
          <a:bodyPr>
            <a:noAutofit/>
          </a:bodyPr>
          <a:lstStyle/>
          <a:p>
            <a:pPr algn="just"/>
            <a:endParaRPr lang="en-US" sz="1600" dirty="0" smtClean="0"/>
          </a:p>
          <a:p>
            <a:pPr algn="just"/>
            <a:r>
              <a:rPr lang="en-US" sz="1800" dirty="0" smtClean="0"/>
              <a:t> </a:t>
            </a:r>
            <a:r>
              <a:rPr lang="en-US" sz="1800" dirty="0" err="1"/>
              <a:t>Andrographolide</a:t>
            </a:r>
            <a:r>
              <a:rPr lang="en-US" sz="1800" dirty="0"/>
              <a:t> is the </a:t>
            </a:r>
            <a:r>
              <a:rPr lang="en-US" sz="1800" dirty="0" smtClean="0"/>
              <a:t>active constituent of </a:t>
            </a:r>
            <a:r>
              <a:rPr lang="en-US" sz="1800" dirty="0" err="1" smtClean="0"/>
              <a:t>Andrographis</a:t>
            </a:r>
            <a:r>
              <a:rPr lang="en-US" sz="1800" dirty="0" smtClean="0"/>
              <a:t> </a:t>
            </a:r>
            <a:r>
              <a:rPr lang="en-US" sz="1800" dirty="0" err="1" smtClean="0"/>
              <a:t>peniculata</a:t>
            </a:r>
            <a:r>
              <a:rPr lang="en-US" sz="1800" dirty="0" smtClean="0"/>
              <a:t>. (ACANTHEACEAE) </a:t>
            </a:r>
          </a:p>
          <a:p>
            <a:pPr algn="just"/>
            <a:endParaRPr lang="en-US" sz="1800" dirty="0" smtClean="0"/>
          </a:p>
          <a:p>
            <a:pPr algn="just"/>
            <a:r>
              <a:rPr lang="en-US" sz="1800" dirty="0" smtClean="0"/>
              <a:t>The </a:t>
            </a:r>
            <a:r>
              <a:rPr lang="en-US" sz="1800" dirty="0"/>
              <a:t>compound illustrates a considerable dose dependent protective activity against </a:t>
            </a:r>
            <a:r>
              <a:rPr lang="en-US" sz="1800" dirty="0" err="1"/>
              <a:t>paracetamol</a:t>
            </a:r>
            <a:r>
              <a:rPr lang="en-US" sz="1800" dirty="0"/>
              <a:t>-induced toxicity on isolated rat hepatocytes upon administration of </a:t>
            </a:r>
            <a:r>
              <a:rPr lang="en-US" sz="1800" dirty="0" err="1"/>
              <a:t>andrographolide</a:t>
            </a:r>
            <a:r>
              <a:rPr lang="en-US" sz="1800" dirty="0" smtClean="0"/>
              <a:t>.</a:t>
            </a:r>
          </a:p>
          <a:p>
            <a:pPr algn="just"/>
            <a:endParaRPr lang="en-US" sz="1800" dirty="0" smtClean="0"/>
          </a:p>
          <a:p>
            <a:pPr algn="just"/>
            <a:r>
              <a:rPr lang="en-US" sz="1800" dirty="0" smtClean="0"/>
              <a:t> The </a:t>
            </a:r>
            <a:r>
              <a:rPr lang="en-US" sz="1800" dirty="0"/>
              <a:t>bioactive </a:t>
            </a:r>
            <a:r>
              <a:rPr lang="en-US" sz="1800" dirty="0" err="1"/>
              <a:t>constitutient</a:t>
            </a:r>
            <a:r>
              <a:rPr lang="en-US" sz="1800" dirty="0"/>
              <a:t> also antagonizes toxic effects of CCl4 and acetaminophen on certain enzymes. </a:t>
            </a:r>
            <a:endParaRPr lang="en-US" sz="1800" dirty="0" smtClean="0"/>
          </a:p>
          <a:p>
            <a:pPr algn="just"/>
            <a:endParaRPr lang="en-US" sz="1800" dirty="0" smtClean="0"/>
          </a:p>
          <a:p>
            <a:pPr algn="just"/>
            <a:r>
              <a:rPr lang="en-US" sz="1800" dirty="0" smtClean="0"/>
              <a:t>Further</a:t>
            </a:r>
            <a:r>
              <a:rPr lang="en-US" sz="1800" dirty="0"/>
              <a:t>, it also stimulated immune system to fight against inflammation, is mediated from the release of </a:t>
            </a:r>
            <a:r>
              <a:rPr lang="en-US" sz="1800" dirty="0" err="1"/>
              <a:t>cytokinin</a:t>
            </a:r>
            <a:r>
              <a:rPr lang="en-US" sz="1800" dirty="0"/>
              <a:t> from </a:t>
            </a:r>
            <a:r>
              <a:rPr lang="en-US" sz="1800" dirty="0" err="1"/>
              <a:t>immunomodulators</a:t>
            </a:r>
            <a:r>
              <a:rPr lang="en-US" sz="1800" dirty="0" smtClean="0"/>
              <a:t>.</a:t>
            </a:r>
          </a:p>
          <a:p>
            <a:pPr algn="just"/>
            <a:endParaRPr lang="en-US" sz="1800" dirty="0" smtClean="0"/>
          </a:p>
          <a:p>
            <a:pPr algn="just"/>
            <a:r>
              <a:rPr lang="en-US" sz="1800" dirty="0" smtClean="0"/>
              <a:t>@</a:t>
            </a:r>
            <a:r>
              <a:rPr lang="en-US" sz="1800" dirty="0" err="1"/>
              <a:t>Arnadi</a:t>
            </a:r>
            <a:r>
              <a:rPr lang="en-US" sz="1800" dirty="0"/>
              <a:t> </a:t>
            </a:r>
            <a:r>
              <a:rPr lang="en-US" sz="1800" dirty="0" err="1"/>
              <a:t>Ramachandrayya</a:t>
            </a:r>
            <a:r>
              <a:rPr lang="en-US" sz="1800" dirty="0"/>
              <a:t> </a:t>
            </a:r>
            <a:r>
              <a:rPr lang="en-US" sz="1800" dirty="0" err="1"/>
              <a:t>Shivashankara</a:t>
            </a:r>
            <a:endParaRPr lang="en-US" sz="1800" dirty="0"/>
          </a:p>
        </p:txBody>
      </p:sp>
    </p:spTree>
    <p:extLst>
      <p:ext uri="{BB962C8B-B14F-4D97-AF65-F5344CB8AC3E}">
        <p14:creationId xmlns:p14="http://schemas.microsoft.com/office/powerpoint/2010/main" val="2941953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59898"/>
            <a:ext cx="6705600" cy="1240302"/>
          </a:xfrm>
          <a:solidFill>
            <a:schemeClr val="bg1">
              <a:lumMod val="65000"/>
            </a:schemeClr>
          </a:solidFill>
        </p:spPr>
        <p:txBody>
          <a:bodyPr/>
          <a:lstStyle/>
          <a:p>
            <a:r>
              <a:rPr lang="en-US" dirty="0" smtClean="0"/>
              <a:t>     </a:t>
            </a:r>
            <a:r>
              <a:rPr lang="en-US" sz="2800" dirty="0" err="1" smtClean="0"/>
              <a:t>Phyllanthus</a:t>
            </a:r>
            <a:r>
              <a:rPr lang="en-US" sz="2800" dirty="0" smtClean="0"/>
              <a:t> </a:t>
            </a:r>
            <a:r>
              <a:rPr lang="en-US" sz="2800" dirty="0" err="1" smtClean="0"/>
              <a:t>polyphyllus</a:t>
            </a:r>
            <a:r>
              <a:rPr lang="en-US" sz="2800" dirty="0" smtClean="0"/>
              <a:t>:</a:t>
            </a:r>
            <a:endParaRPr lang="en-US" sz="2800" dirty="0"/>
          </a:p>
        </p:txBody>
      </p:sp>
      <p:sp>
        <p:nvSpPr>
          <p:cNvPr id="3" name="Subtitle 2"/>
          <p:cNvSpPr>
            <a:spLocks noGrp="1"/>
          </p:cNvSpPr>
          <p:nvPr>
            <p:ph type="subTitle" idx="1"/>
          </p:nvPr>
        </p:nvSpPr>
        <p:spPr/>
        <p:txBody>
          <a:bodyPr>
            <a:noAutofit/>
          </a:bodyPr>
          <a:lstStyle/>
          <a:p>
            <a:pPr algn="just"/>
            <a:r>
              <a:rPr lang="en-US" sz="1800" dirty="0"/>
              <a:t>50% extract of </a:t>
            </a:r>
            <a:r>
              <a:rPr lang="en-US" sz="1800" dirty="0" err="1"/>
              <a:t>Phyllanthus</a:t>
            </a:r>
            <a:r>
              <a:rPr lang="en-US" sz="1800" dirty="0"/>
              <a:t> </a:t>
            </a:r>
            <a:r>
              <a:rPr lang="en-US" sz="1800" dirty="0" err="1"/>
              <a:t>niruri</a:t>
            </a:r>
            <a:r>
              <a:rPr lang="en-US" sz="1800" dirty="0"/>
              <a:t> appeared to halt the progression of non-alcoholic fatty liver disease (NAFLD) in mice. Not only was the extract able to normalize liver enzymes, but there was no sign of fibrosis (scarring) in liver tissue samples. These effects were attributed to a plant-based polyphenol called </a:t>
            </a:r>
            <a:r>
              <a:rPr lang="en-US" sz="1800" dirty="0" err="1"/>
              <a:t>phyllanthin</a:t>
            </a:r>
            <a:r>
              <a:rPr lang="en-US" sz="1800" dirty="0"/>
              <a:t>, unique to </a:t>
            </a:r>
            <a:r>
              <a:rPr lang="en-US" sz="1800" dirty="0" err="1"/>
              <a:t>Phyllanthus</a:t>
            </a:r>
            <a:r>
              <a:rPr lang="en-US" sz="1800" dirty="0"/>
              <a:t> genus</a:t>
            </a:r>
            <a:r>
              <a:rPr lang="en-US" sz="1800" dirty="0" smtClean="0"/>
              <a:t>.</a:t>
            </a:r>
          </a:p>
          <a:p>
            <a:pPr algn="just"/>
            <a:r>
              <a:rPr lang="en-US" sz="1800" u="sng" dirty="0" smtClean="0"/>
              <a:t>Animal Models:</a:t>
            </a:r>
          </a:p>
          <a:p>
            <a:pPr algn="just"/>
            <a:r>
              <a:rPr lang="en-US" sz="1800" dirty="0" err="1" smtClean="0"/>
              <a:t>Methanolic</a:t>
            </a:r>
            <a:r>
              <a:rPr lang="en-US" sz="1800" dirty="0" smtClean="0"/>
              <a:t> </a:t>
            </a:r>
            <a:r>
              <a:rPr lang="en-US" sz="1800" dirty="0"/>
              <a:t>extraction of </a:t>
            </a:r>
            <a:r>
              <a:rPr lang="en-US" sz="1800" dirty="0" err="1"/>
              <a:t>Phyllanthus</a:t>
            </a:r>
            <a:r>
              <a:rPr lang="en-US" sz="1800" dirty="0"/>
              <a:t> </a:t>
            </a:r>
            <a:r>
              <a:rPr lang="en-US" sz="1800" dirty="0" err="1"/>
              <a:t>polyphyllus</a:t>
            </a:r>
            <a:endParaRPr lang="en-US" sz="1800" dirty="0"/>
          </a:p>
          <a:p>
            <a:pPr algn="just"/>
            <a:r>
              <a:rPr lang="en-US" sz="1800" dirty="0"/>
              <a:t>gives </a:t>
            </a:r>
            <a:r>
              <a:rPr lang="en-US" sz="1800" dirty="0" err="1"/>
              <a:t>hepatoprotection</a:t>
            </a:r>
            <a:r>
              <a:rPr lang="en-US" sz="1800" dirty="0"/>
              <a:t> and antioxidant benefits</a:t>
            </a:r>
          </a:p>
          <a:p>
            <a:pPr algn="just"/>
            <a:r>
              <a:rPr lang="en-US" sz="1800" dirty="0"/>
              <a:t>against acetaminophen-induced </a:t>
            </a:r>
            <a:r>
              <a:rPr lang="en-US" sz="1800" dirty="0" smtClean="0"/>
              <a:t>hepatotoxicity</a:t>
            </a:r>
          </a:p>
          <a:p>
            <a:pPr algn="just"/>
            <a:r>
              <a:rPr lang="en-US" sz="1800" u="sng" dirty="0" smtClean="0"/>
              <a:t>Dose:</a:t>
            </a:r>
            <a:r>
              <a:rPr lang="en-US" sz="1800" dirty="0" smtClean="0"/>
              <a:t>200 </a:t>
            </a:r>
            <a:r>
              <a:rPr lang="en-US" sz="1800" dirty="0"/>
              <a:t>and 300 mg/kg, </a:t>
            </a:r>
            <a:r>
              <a:rPr lang="en-US" sz="1800" dirty="0" err="1"/>
              <a:t>p.o.</a:t>
            </a:r>
            <a:r>
              <a:rPr lang="en-US" sz="1800" dirty="0"/>
              <a:t> plant</a:t>
            </a:r>
          </a:p>
          <a:p>
            <a:pPr algn="just"/>
            <a:r>
              <a:rPr lang="en-US" sz="1800" dirty="0" smtClean="0"/>
              <a:t>Extract</a:t>
            </a:r>
          </a:p>
          <a:p>
            <a:pPr algn="just"/>
            <a:r>
              <a:rPr lang="en-US" sz="1800" dirty="0" smtClean="0"/>
              <a:t>@RAJKAPOOR </a:t>
            </a:r>
            <a:r>
              <a:rPr lang="en-US" sz="1800" dirty="0"/>
              <a:t>B, VENUGOPAL Y, ANBU J, HARIKRISHNAN N,</a:t>
            </a:r>
          </a:p>
          <a:p>
            <a:pPr algn="just"/>
            <a:r>
              <a:rPr lang="en-US" sz="1800" dirty="0"/>
              <a:t>GOBINATH M* AND RAVICHANDRAN V </a:t>
            </a:r>
          </a:p>
        </p:txBody>
      </p:sp>
    </p:spTree>
    <p:extLst>
      <p:ext uri="{BB962C8B-B14F-4D97-AF65-F5344CB8AC3E}">
        <p14:creationId xmlns:p14="http://schemas.microsoft.com/office/powerpoint/2010/main" val="27612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
            <a:ext cx="7620000" cy="1143000"/>
          </a:xfrm>
          <a:solidFill>
            <a:schemeClr val="bg1">
              <a:lumMod val="65000"/>
            </a:schemeClr>
          </a:solidFill>
        </p:spPr>
        <p:txBody>
          <a:bodyPr>
            <a:noAutofit/>
          </a:bodyPr>
          <a:lstStyle/>
          <a:p>
            <a:pPr algn="just"/>
            <a:r>
              <a:rPr lang="en-US" sz="2400" dirty="0" err="1" smtClean="0"/>
              <a:t>Silymarin</a:t>
            </a:r>
            <a:r>
              <a:rPr lang="en-US" sz="2400" dirty="0" smtClean="0"/>
              <a:t> Protects Mouse Liver and Kidney from </a:t>
            </a:r>
            <a:r>
              <a:rPr lang="en-US" sz="2400" dirty="0" err="1" smtClean="0"/>
              <a:t>Thioacetamide</a:t>
            </a:r>
            <a:r>
              <a:rPr lang="en-US" sz="2400" dirty="0" smtClean="0"/>
              <a:t> Induced Toxicity by Scavenging Reactive Oxygen Species and Activating PI3K-Akt Pathway:</a:t>
            </a:r>
            <a:endParaRPr lang="en-US" sz="2400" dirty="0"/>
          </a:p>
        </p:txBody>
      </p:sp>
      <p:sp>
        <p:nvSpPr>
          <p:cNvPr id="3" name="Subtitle 2"/>
          <p:cNvSpPr>
            <a:spLocks noGrp="1"/>
          </p:cNvSpPr>
          <p:nvPr>
            <p:ph type="subTitle" idx="1"/>
          </p:nvPr>
        </p:nvSpPr>
        <p:spPr>
          <a:xfrm>
            <a:off x="1295400" y="1447800"/>
            <a:ext cx="7543800" cy="2154864"/>
          </a:xfrm>
        </p:spPr>
        <p:txBody>
          <a:bodyPr>
            <a:noAutofit/>
          </a:bodyPr>
          <a:lstStyle/>
          <a:p>
            <a:pPr algn="just"/>
            <a:r>
              <a:rPr lang="en-US" sz="1800" dirty="0"/>
              <a:t>To design the in vivo experimental study the mice were randomly assigned to four groups and treated as follows</a:t>
            </a:r>
            <a:r>
              <a:rPr lang="en-US" sz="1800" dirty="0" smtClean="0"/>
              <a:t>:</a:t>
            </a:r>
          </a:p>
          <a:p>
            <a:pPr algn="just"/>
            <a:endParaRPr lang="en-US" sz="1800" dirty="0"/>
          </a:p>
          <a:p>
            <a:pPr algn="just"/>
            <a:r>
              <a:rPr lang="en-US" sz="1800" u="sng" dirty="0" smtClean="0"/>
              <a:t>Group </a:t>
            </a:r>
            <a:r>
              <a:rPr lang="en-US" sz="1800" u="sng" dirty="0"/>
              <a:t>1: </a:t>
            </a:r>
            <a:r>
              <a:rPr lang="en-US" sz="1800" dirty="0"/>
              <a:t>Normal group: mice received neither TAA nor SMN, received vehicle only.</a:t>
            </a:r>
          </a:p>
          <a:p>
            <a:pPr algn="just"/>
            <a:r>
              <a:rPr lang="en-US" sz="1800" u="sng" dirty="0" smtClean="0"/>
              <a:t>Group </a:t>
            </a:r>
            <a:r>
              <a:rPr lang="en-US" sz="1800" u="sng" dirty="0"/>
              <a:t>2: </a:t>
            </a:r>
            <a:r>
              <a:rPr lang="en-US" sz="1800" dirty="0" err="1"/>
              <a:t>Silymarin</a:t>
            </a:r>
            <a:r>
              <a:rPr lang="en-US" sz="1800" dirty="0"/>
              <a:t> group: mice received only SMN (150 mg/kg body weight in olive oil) orally for 8 weeks (simultaneously with Group 4).</a:t>
            </a:r>
          </a:p>
          <a:p>
            <a:pPr algn="just"/>
            <a:r>
              <a:rPr lang="en-US" sz="1800" u="sng" dirty="0" smtClean="0"/>
              <a:t>Group </a:t>
            </a:r>
            <a:r>
              <a:rPr lang="en-US" sz="1800" u="sng" dirty="0"/>
              <a:t>3: </a:t>
            </a:r>
            <a:r>
              <a:rPr lang="en-US" sz="1800" dirty="0" err="1"/>
              <a:t>Thioacetamide</a:t>
            </a:r>
            <a:r>
              <a:rPr lang="en-US" sz="1800" dirty="0"/>
              <a:t> group: mice received TAA injection at a dose of 100 mg/Kg body weight twice a week for 56 days (</a:t>
            </a:r>
            <a:r>
              <a:rPr lang="en-US" sz="1800" dirty="0" err="1"/>
              <a:t>Ansil</a:t>
            </a:r>
            <a:r>
              <a:rPr lang="en-US" sz="1800" dirty="0"/>
              <a:t> et al., 2011).</a:t>
            </a:r>
          </a:p>
          <a:p>
            <a:pPr algn="just"/>
            <a:r>
              <a:rPr lang="en-US" sz="1800" u="sng" dirty="0" smtClean="0"/>
              <a:t>Group </a:t>
            </a:r>
            <a:r>
              <a:rPr lang="en-US" sz="1800" u="sng" dirty="0"/>
              <a:t>4</a:t>
            </a:r>
            <a:r>
              <a:rPr lang="en-US" sz="1800" dirty="0"/>
              <a:t>: TAA and SMN group (post-treatment group): mice received SMN (150 mg/kg body weight in olive oil) orally for 8 weeks after TAA administration twice a week for 56 days.</a:t>
            </a:r>
          </a:p>
          <a:p>
            <a:pPr algn="just"/>
            <a:endParaRPr lang="en-US" sz="1800" dirty="0"/>
          </a:p>
          <a:p>
            <a:pPr algn="just"/>
            <a:r>
              <a:rPr lang="en-US" sz="1800" dirty="0"/>
              <a:t>After the experimental periods animals were sacrificed by cervical dislocation and livers and kidneys were collected</a:t>
            </a:r>
            <a:r>
              <a:rPr lang="en-US" sz="1800" dirty="0" smtClean="0"/>
              <a:t>.</a:t>
            </a:r>
          </a:p>
          <a:p>
            <a:pPr algn="just"/>
            <a:r>
              <a:rPr lang="en-US" sz="1800" dirty="0" smtClean="0"/>
              <a:t>@</a:t>
            </a:r>
            <a:r>
              <a:rPr lang="en-US" sz="1800" dirty="0" err="1" smtClean="0"/>
              <a:t>Shatadal</a:t>
            </a:r>
            <a:r>
              <a:rPr lang="en-US" sz="1800" dirty="0" smtClean="0"/>
              <a:t> </a:t>
            </a:r>
            <a:r>
              <a:rPr lang="en-US" sz="1800" dirty="0" err="1"/>
              <a:t>Ghosh</a:t>
            </a:r>
            <a:r>
              <a:rPr lang="en-US" sz="1800" dirty="0"/>
              <a:t> 1, </a:t>
            </a:r>
            <a:r>
              <a:rPr lang="en-US" sz="1800" dirty="0" err="1"/>
              <a:t>Abhijit</a:t>
            </a:r>
            <a:r>
              <a:rPr lang="en-US" sz="1800" dirty="0"/>
              <a:t> </a:t>
            </a:r>
            <a:r>
              <a:rPr lang="en-US" sz="1800" dirty="0" err="1"/>
              <a:t>Sarkar</a:t>
            </a:r>
            <a:r>
              <a:rPr lang="en-US" sz="1800" dirty="0"/>
              <a:t> 1, </a:t>
            </a:r>
            <a:r>
              <a:rPr lang="en-US" sz="1800" dirty="0" err="1"/>
              <a:t>Sudip</a:t>
            </a:r>
            <a:r>
              <a:rPr lang="en-US" sz="1800" dirty="0"/>
              <a:t> Bhattacharyya 1, </a:t>
            </a:r>
            <a:r>
              <a:rPr lang="en-US" sz="1800" dirty="0" err="1"/>
              <a:t>Parames</a:t>
            </a:r>
            <a:r>
              <a:rPr lang="en-US" sz="1800" dirty="0"/>
              <a:t> C </a:t>
            </a:r>
            <a:r>
              <a:rPr lang="en-US" sz="1800" dirty="0" err="1"/>
              <a:t>Sil</a:t>
            </a:r>
            <a:r>
              <a:rPr lang="en-US" sz="1800" dirty="0"/>
              <a:t> 1</a:t>
            </a:r>
          </a:p>
        </p:txBody>
      </p:sp>
    </p:spTree>
    <p:extLst>
      <p:ext uri="{BB962C8B-B14F-4D97-AF65-F5344CB8AC3E}">
        <p14:creationId xmlns:p14="http://schemas.microsoft.com/office/powerpoint/2010/main" val="763698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04800"/>
            <a:ext cx="7406640" cy="762000"/>
          </a:xfrm>
          <a:solidFill>
            <a:schemeClr val="tx1">
              <a:lumMod val="50000"/>
              <a:lumOff val="50000"/>
            </a:schemeClr>
          </a:solidFill>
        </p:spPr>
        <p:txBody>
          <a:bodyPr>
            <a:normAutofit fontScale="90000"/>
          </a:bodyPr>
          <a:lstStyle/>
          <a:p>
            <a:r>
              <a:rPr lang="en-US" dirty="0" smtClean="0"/>
              <a:t/>
            </a:r>
            <a:br>
              <a:rPr lang="en-US" dirty="0" smtClean="0"/>
            </a:br>
            <a:r>
              <a:rPr lang="en-US" dirty="0" smtClean="0"/>
              <a:t>          </a:t>
            </a:r>
            <a:r>
              <a:rPr lang="en-US" sz="2700" b="1" dirty="0" smtClean="0"/>
              <a:t>REFERENCES</a:t>
            </a:r>
            <a:r>
              <a:rPr lang="en-US" sz="2700" b="1" dirty="0"/>
              <a:t>: </a:t>
            </a:r>
            <a:br>
              <a:rPr lang="en-US" sz="2700" b="1" dirty="0"/>
            </a:br>
            <a:endParaRPr lang="en-US" sz="2700" b="1" dirty="0"/>
          </a:p>
        </p:txBody>
      </p:sp>
      <p:sp>
        <p:nvSpPr>
          <p:cNvPr id="3" name="Subtitle 2"/>
          <p:cNvSpPr>
            <a:spLocks noGrp="1"/>
          </p:cNvSpPr>
          <p:nvPr>
            <p:ph type="subTitle" idx="1"/>
          </p:nvPr>
        </p:nvSpPr>
        <p:spPr>
          <a:xfrm>
            <a:off x="1432560" y="1219200"/>
            <a:ext cx="7406640" cy="2383464"/>
          </a:xfrm>
        </p:spPr>
        <p:txBody>
          <a:bodyPr>
            <a:noAutofit/>
          </a:bodyPr>
          <a:lstStyle/>
          <a:p>
            <a:pPr marL="313182" indent="-285750">
              <a:buFont typeface="Wingdings" pitchFamily="2" charset="2"/>
              <a:buChar char="§"/>
            </a:pPr>
            <a:r>
              <a:rPr lang="en-US" sz="1600" dirty="0" smtClean="0"/>
              <a:t>H</a:t>
            </a:r>
            <a:r>
              <a:rPr lang="en-US" sz="1600" dirty="0"/>
              <a:t>. Gerhard Vogel Drug Discovery and Evaluation Pharmacological Assays ,Second Edition .Page no: 936-944 </a:t>
            </a:r>
            <a:endParaRPr lang="en-US" sz="1600" dirty="0" smtClean="0"/>
          </a:p>
          <a:p>
            <a:pPr marL="313182" indent="-285750">
              <a:buFont typeface="Wingdings" pitchFamily="2" charset="2"/>
              <a:buChar char="§"/>
            </a:pPr>
            <a:r>
              <a:rPr lang="en-US" sz="1600" dirty="0" smtClean="0"/>
              <a:t> </a:t>
            </a:r>
            <a:r>
              <a:rPr lang="en-US" sz="1600" dirty="0"/>
              <a:t>N.S </a:t>
            </a:r>
            <a:r>
              <a:rPr lang="en-US" sz="1600" dirty="0" err="1"/>
              <a:t>Parmar</a:t>
            </a:r>
            <a:r>
              <a:rPr lang="en-US" sz="1600" dirty="0"/>
              <a:t>, Shiv </a:t>
            </a:r>
            <a:r>
              <a:rPr lang="en-US" sz="1600" dirty="0" err="1"/>
              <a:t>PrakashʻʻScreening</a:t>
            </a:r>
            <a:r>
              <a:rPr lang="en-US" sz="1600" dirty="0"/>
              <a:t> methods in </a:t>
            </a:r>
            <a:r>
              <a:rPr lang="en-US" sz="1600" dirty="0" err="1"/>
              <a:t>pharmacology.”Page</a:t>
            </a:r>
            <a:r>
              <a:rPr lang="en-US" sz="1600" dirty="0"/>
              <a:t> No:281-286 </a:t>
            </a:r>
            <a:r>
              <a:rPr lang="en-US" sz="1600" dirty="0" smtClean="0"/>
              <a:t>30</a:t>
            </a:r>
          </a:p>
          <a:p>
            <a:pPr marL="313182" indent="-285750">
              <a:buFont typeface="Wingdings" pitchFamily="2" charset="2"/>
              <a:buChar char="§"/>
            </a:pPr>
            <a:r>
              <a:rPr lang="en-US" sz="1600" dirty="0"/>
              <a:t>https://</a:t>
            </a:r>
            <a:r>
              <a:rPr lang="en-US" sz="1600" dirty="0" smtClean="0"/>
              <a:t>www.intechopen.com/books/pharmacokinetics-and-adverse-effects-of-drugs-mechanisms-and-risks-factors/hepatotoxicity-by-drugs</a:t>
            </a:r>
          </a:p>
          <a:p>
            <a:pPr marL="313182" indent="-285750">
              <a:buFont typeface="Wingdings" pitchFamily="2" charset="2"/>
              <a:buChar char="§"/>
            </a:pPr>
            <a:r>
              <a:rPr lang="en-US" sz="1600" dirty="0"/>
              <a:t> Wikipedia: http://en.wikipedia.org/wiki/Liver_disease </a:t>
            </a:r>
            <a:endParaRPr lang="en-US" sz="1600" dirty="0" smtClean="0"/>
          </a:p>
          <a:p>
            <a:pPr marL="313182" indent="-285750">
              <a:buFont typeface="Wingdings" pitchFamily="2" charset="2"/>
              <a:buChar char="§"/>
            </a:pPr>
            <a:r>
              <a:rPr lang="en-US" sz="1600" dirty="0" smtClean="0"/>
              <a:t>Medicine Net: http://www.medicinenet.com/liver_disease/article</a:t>
            </a:r>
          </a:p>
          <a:p>
            <a:pPr marL="313182" indent="-285750">
              <a:buFont typeface="Wingdings" pitchFamily="2" charset="2"/>
              <a:buChar char="§"/>
            </a:pPr>
            <a:r>
              <a:rPr lang="en-US" sz="1600" dirty="0" smtClean="0"/>
              <a:t>Robbins </a:t>
            </a:r>
            <a:r>
              <a:rPr lang="en-US" sz="1600" dirty="0"/>
              <a:t>Basic </a:t>
            </a:r>
            <a:r>
              <a:rPr lang="en-US" sz="1600" dirty="0" smtClean="0"/>
              <a:t>Pathology</a:t>
            </a:r>
          </a:p>
          <a:p>
            <a:pPr marL="313182" indent="-285750" algn="just">
              <a:buFont typeface="Wingdings" pitchFamily="2" charset="2"/>
              <a:buChar char="§"/>
            </a:pPr>
            <a:r>
              <a:rPr lang="en-US" sz="1600" dirty="0"/>
              <a:t>https</a:t>
            </a:r>
            <a:r>
              <a:rPr lang="en-US" sz="1600" dirty="0" smtClean="0"/>
              <a:t>://www.slideshare.net/priyankshah965/hepatoprotective</a:t>
            </a:r>
          </a:p>
          <a:p>
            <a:pPr marL="313182" indent="-285750" algn="just">
              <a:buFont typeface="Wingdings" pitchFamily="2" charset="2"/>
              <a:buChar char="§"/>
            </a:pPr>
            <a:r>
              <a:rPr lang="en-US" sz="1600" dirty="0" smtClean="0"/>
              <a:t>Anthony R, and Jeffery S. Guidelines for the management of Acetaminophen overdose. 2Kent R, and Olson M .Poisoning and Overdose. 3rd Edition. California, San Francisco. </a:t>
            </a:r>
          </a:p>
          <a:p>
            <a:pPr marL="313182" indent="-285750" algn="just">
              <a:buFont typeface="Wingdings" pitchFamily="2" charset="2"/>
              <a:buChar char="§"/>
            </a:pPr>
            <a:r>
              <a:rPr lang="en-US" sz="1600" dirty="0" smtClean="0"/>
              <a:t>Jerrold </a:t>
            </a:r>
            <a:r>
              <a:rPr lang="en-US" sz="1600" dirty="0"/>
              <a:t>B, and Frank P. Poisoning and toxicology handbook. 4th Edition. </a:t>
            </a:r>
            <a:r>
              <a:rPr lang="en-US" sz="1600" dirty="0" err="1"/>
              <a:t>Newyork</a:t>
            </a:r>
            <a:r>
              <a:rPr lang="en-US" sz="1600" dirty="0"/>
              <a:t>, United State America</a:t>
            </a:r>
            <a:r>
              <a:rPr lang="en-US" sz="1600" dirty="0" smtClean="0"/>
              <a:t>.</a:t>
            </a:r>
          </a:p>
          <a:p>
            <a:pPr marL="313182" indent="-285750" algn="just">
              <a:buFont typeface="Wingdings" pitchFamily="2" charset="2"/>
              <a:buChar char="§"/>
            </a:pPr>
            <a:r>
              <a:rPr lang="en-US" sz="1600" dirty="0" smtClean="0"/>
              <a:t>. </a:t>
            </a:r>
            <a:r>
              <a:rPr lang="en-US" sz="1600" dirty="0"/>
              <a:t>R. P. </a:t>
            </a:r>
            <a:r>
              <a:rPr lang="en-US" sz="1600" dirty="0" err="1"/>
              <a:t>Tiwari</a:t>
            </a:r>
            <a:r>
              <a:rPr lang="en-US" sz="1600" dirty="0"/>
              <a:t>, T. C. </a:t>
            </a:r>
            <a:r>
              <a:rPr lang="en-US" sz="1600" dirty="0" err="1"/>
              <a:t>Bhalla</a:t>
            </a:r>
            <a:r>
              <a:rPr lang="en-US" sz="1600" dirty="0"/>
              <a:t>, S. S. </a:t>
            </a:r>
            <a:r>
              <a:rPr lang="en-US" sz="1600" dirty="0" err="1"/>
              <a:t>Saini</a:t>
            </a:r>
            <a:r>
              <a:rPr lang="en-US" sz="1600" dirty="0"/>
              <a:t>, G. Singh and D. V. </a:t>
            </a:r>
            <a:r>
              <a:rPr lang="en-US" sz="1600" dirty="0" err="1"/>
              <a:t>Vadehra</a:t>
            </a:r>
            <a:r>
              <a:rPr lang="en-US" sz="1600" dirty="0"/>
              <a:t>. </a:t>
            </a:r>
            <a:endParaRPr lang="en-US" sz="1600" dirty="0" smtClean="0"/>
          </a:p>
          <a:p>
            <a:pPr marL="313182" indent="-285750" algn="just">
              <a:buFont typeface="Wingdings" pitchFamily="2" charset="2"/>
              <a:buChar char="§"/>
            </a:pPr>
            <a:r>
              <a:rPr lang="en-US" sz="1600" dirty="0" smtClean="0"/>
              <a:t>Mechanism </a:t>
            </a:r>
            <a:r>
              <a:rPr lang="en-US" sz="1600" dirty="0"/>
              <a:t>of action of </a:t>
            </a:r>
            <a:r>
              <a:rPr lang="en-US" sz="1600" dirty="0" err="1"/>
              <a:t>aflatoxin</a:t>
            </a:r>
            <a:r>
              <a:rPr lang="en-US" sz="1600" dirty="0"/>
              <a:t>. J. </a:t>
            </a:r>
            <a:r>
              <a:rPr lang="en-US" sz="1600" dirty="0" err="1"/>
              <a:t>Biosci</a:t>
            </a:r>
            <a:r>
              <a:rPr lang="en-US" sz="1600" dirty="0"/>
              <a:t>., Vol. 10:1, 1986, pp. 145-151.004.</a:t>
            </a:r>
          </a:p>
          <a:p>
            <a:pPr marL="313182" indent="-285750" algn="just">
              <a:buFont typeface="Wingdings" pitchFamily="2" charset="2"/>
              <a:buChar char="§"/>
            </a:pPr>
            <a:endParaRPr lang="en-US" sz="1600" dirty="0"/>
          </a:p>
        </p:txBody>
      </p:sp>
    </p:spTree>
    <p:extLst>
      <p:ext uri="{BB962C8B-B14F-4D97-AF65-F5344CB8AC3E}">
        <p14:creationId xmlns:p14="http://schemas.microsoft.com/office/powerpoint/2010/main" val="102999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8153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90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630702"/>
          </a:xfrm>
        </p:spPr>
        <p:txBody>
          <a:bodyPr>
            <a:normAutofit fontScale="90000"/>
          </a:bodyPr>
          <a:lstStyle/>
          <a:p>
            <a:r>
              <a:rPr lang="en-US" dirty="0" smtClean="0"/>
              <a:t>        </a:t>
            </a:r>
            <a:r>
              <a:rPr lang="en-US" sz="2700" b="1" dirty="0" smtClean="0"/>
              <a:t>Liver Lobules:</a:t>
            </a:r>
            <a:endParaRPr lang="en-US" sz="2700" b="1" dirty="0"/>
          </a:p>
        </p:txBody>
      </p:sp>
      <p:sp>
        <p:nvSpPr>
          <p:cNvPr id="3" name="Subtitle 2"/>
          <p:cNvSpPr>
            <a:spLocks noGrp="1"/>
          </p:cNvSpPr>
          <p:nvPr>
            <p:ph type="subTitle" idx="1"/>
          </p:nvPr>
        </p:nvSpPr>
        <p:spPr>
          <a:xfrm>
            <a:off x="1432560" y="990600"/>
            <a:ext cx="7406640" cy="5334000"/>
          </a:xfrm>
        </p:spPr>
        <p:txBody>
          <a:bodyPr>
            <a:noAutofit/>
          </a:bodyPr>
          <a:lstStyle/>
          <a:p>
            <a:r>
              <a:rPr lang="en-US" sz="1800" dirty="0"/>
              <a:t>Hexagonal in shape and consists </a:t>
            </a:r>
            <a:r>
              <a:rPr lang="en-US" sz="1800" dirty="0" smtClean="0"/>
              <a:t>of:</a:t>
            </a:r>
          </a:p>
          <a:p>
            <a:r>
              <a:rPr lang="en-US" sz="1800" dirty="0" smtClean="0"/>
              <a:t>Hepatocyte </a:t>
            </a:r>
            <a:endParaRPr lang="en-US" sz="1800" dirty="0"/>
          </a:p>
          <a:p>
            <a:r>
              <a:rPr lang="en-US" sz="1800" dirty="0" smtClean="0"/>
              <a:t>Central </a:t>
            </a:r>
            <a:r>
              <a:rPr lang="en-US" sz="1800" dirty="0"/>
              <a:t>Vein </a:t>
            </a:r>
          </a:p>
          <a:p>
            <a:r>
              <a:rPr lang="en-US" sz="1800" dirty="0" smtClean="0"/>
              <a:t>Hepatic </a:t>
            </a:r>
            <a:r>
              <a:rPr lang="en-US" sz="1800" dirty="0"/>
              <a:t>triad </a:t>
            </a:r>
          </a:p>
          <a:p>
            <a:r>
              <a:rPr lang="en-US" sz="1800" dirty="0" smtClean="0"/>
              <a:t>          Portal </a:t>
            </a:r>
            <a:r>
              <a:rPr lang="en-US" sz="1800" dirty="0"/>
              <a:t>vein </a:t>
            </a:r>
            <a:r>
              <a:rPr lang="en-US" sz="1800" dirty="0" smtClean="0"/>
              <a:t>   Hepatic </a:t>
            </a:r>
            <a:r>
              <a:rPr lang="en-US" sz="1800" dirty="0"/>
              <a:t>artery </a:t>
            </a:r>
            <a:r>
              <a:rPr lang="en-US" sz="1800" dirty="0" smtClean="0"/>
              <a:t>    Bile </a:t>
            </a:r>
            <a:r>
              <a:rPr lang="en-US" sz="1800" dirty="0"/>
              <a:t>duct </a:t>
            </a:r>
          </a:p>
          <a:p>
            <a:r>
              <a:rPr lang="en-US" sz="1800" dirty="0" smtClean="0"/>
              <a:t>Sinusoid </a:t>
            </a:r>
          </a:p>
          <a:p>
            <a:r>
              <a:rPr lang="en-US" sz="2400" dirty="0"/>
              <a:t> </a:t>
            </a:r>
            <a:r>
              <a:rPr lang="en-US" sz="2400" dirty="0" smtClean="0"/>
              <a:t>          </a:t>
            </a:r>
            <a:r>
              <a:rPr lang="en-US" sz="2000" b="1" dirty="0" smtClean="0"/>
              <a:t>OXYGENATION ZONE:</a:t>
            </a:r>
          </a:p>
          <a:p>
            <a:r>
              <a:rPr lang="en-US" sz="1800" dirty="0"/>
              <a:t>Oxygenation </a:t>
            </a:r>
            <a:r>
              <a:rPr lang="en-US" sz="1800" dirty="0" err="1" smtClean="0"/>
              <a:t>Zone:Zone</a:t>
            </a:r>
            <a:r>
              <a:rPr lang="en-US" sz="1800" dirty="0" smtClean="0"/>
              <a:t> </a:t>
            </a:r>
            <a:r>
              <a:rPr lang="en-US" sz="1800" dirty="0"/>
              <a:t>1 – 9% to 13% </a:t>
            </a:r>
            <a:endParaRPr lang="en-US" sz="1800" dirty="0" smtClean="0"/>
          </a:p>
          <a:p>
            <a:r>
              <a:rPr lang="en-US" sz="1800" dirty="0" smtClean="0"/>
              <a:t>Zone </a:t>
            </a:r>
            <a:r>
              <a:rPr lang="en-US" sz="1800" dirty="0"/>
              <a:t>2 – &lt; zone </a:t>
            </a:r>
            <a:r>
              <a:rPr lang="en-US" sz="1800" dirty="0" smtClean="0"/>
              <a:t>1 Zone </a:t>
            </a:r>
            <a:r>
              <a:rPr lang="en-US" sz="1800" dirty="0"/>
              <a:t>3 – 4% to 5% </a:t>
            </a:r>
            <a:endParaRPr lang="en-US" sz="1800" dirty="0" smtClean="0"/>
          </a:p>
          <a:p>
            <a:r>
              <a:rPr lang="en-US" sz="1800" dirty="0" smtClean="0"/>
              <a:t>Zone </a:t>
            </a:r>
            <a:r>
              <a:rPr lang="en-US" sz="1800" dirty="0"/>
              <a:t>3 has most of the biotransformation enzymes especially </a:t>
            </a:r>
            <a:r>
              <a:rPr lang="en-US" sz="1800" dirty="0" smtClean="0"/>
              <a:t>CYP2E1.Most </a:t>
            </a:r>
            <a:r>
              <a:rPr lang="en-US" sz="1800" dirty="0"/>
              <a:t>vulnerable is zone 3 </a:t>
            </a:r>
          </a:p>
        </p:txBody>
      </p:sp>
    </p:spTree>
    <p:extLst>
      <p:ext uri="{BB962C8B-B14F-4D97-AF65-F5344CB8AC3E}">
        <p14:creationId xmlns:p14="http://schemas.microsoft.com/office/powerpoint/2010/main" val="407435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630702"/>
          </a:xfrm>
          <a:solidFill>
            <a:schemeClr val="bg1">
              <a:lumMod val="50000"/>
            </a:schemeClr>
          </a:solidFill>
        </p:spPr>
        <p:txBody>
          <a:bodyPr>
            <a:normAutofit/>
          </a:bodyPr>
          <a:lstStyle/>
          <a:p>
            <a:r>
              <a:rPr lang="en-US" sz="2800" dirty="0" smtClean="0"/>
              <a:t>       Different types of Organ Toxicity:</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8153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61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0"/>
            <a:ext cx="6324600" cy="685800"/>
          </a:xfrm>
          <a:solidFill>
            <a:schemeClr val="tx1">
              <a:lumMod val="50000"/>
              <a:lumOff val="50000"/>
            </a:schemeClr>
          </a:solidFill>
        </p:spPr>
        <p:txBody>
          <a:bodyPr>
            <a:normAutofit/>
          </a:bodyPr>
          <a:lstStyle/>
          <a:p>
            <a:r>
              <a:rPr lang="en-US" sz="2800" dirty="0" smtClean="0"/>
              <a:t>          Signs </a:t>
            </a:r>
            <a:r>
              <a:rPr lang="en-US" sz="2800" dirty="0"/>
              <a:t>and symptoms</a:t>
            </a:r>
            <a:r>
              <a:rPr lang="en-US" sz="2800" dirty="0" smtClean="0"/>
              <a:t>:</a:t>
            </a:r>
            <a:endParaRPr lang="en-US" sz="2800" dirty="0"/>
          </a:p>
        </p:txBody>
      </p:sp>
      <p:sp>
        <p:nvSpPr>
          <p:cNvPr id="3" name="Subtitle 2"/>
          <p:cNvSpPr>
            <a:spLocks noGrp="1"/>
          </p:cNvSpPr>
          <p:nvPr>
            <p:ph type="subTitle" idx="1"/>
          </p:nvPr>
        </p:nvSpPr>
        <p:spPr>
          <a:xfrm>
            <a:off x="1432560" y="1850064"/>
            <a:ext cx="7406640" cy="432213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313182" indent="-285750">
              <a:buFont typeface="Arial" pitchFamily="34" charset="0"/>
              <a:buChar char="•"/>
            </a:pPr>
            <a:r>
              <a:rPr lang="en-US" sz="1600" dirty="0" smtClean="0"/>
              <a:t>Nausea and </a:t>
            </a:r>
            <a:r>
              <a:rPr lang="en-US" sz="1600" dirty="0"/>
              <a:t>vomiting</a:t>
            </a:r>
          </a:p>
          <a:p>
            <a:pPr marL="313182" indent="-285750">
              <a:buFont typeface="Arial" pitchFamily="34" charset="0"/>
              <a:buChar char="•"/>
            </a:pPr>
            <a:r>
              <a:rPr lang="en-US" sz="1600" dirty="0"/>
              <a:t>Pain in the abdomen</a:t>
            </a:r>
          </a:p>
          <a:p>
            <a:pPr marL="313182" indent="-285750">
              <a:buFont typeface="Arial" pitchFamily="34" charset="0"/>
              <a:buChar char="•"/>
            </a:pPr>
            <a:r>
              <a:rPr lang="en-US" sz="1600" dirty="0"/>
              <a:t>Anorexia or loss of appetite</a:t>
            </a:r>
          </a:p>
          <a:p>
            <a:pPr marL="313182" indent="-285750">
              <a:buFont typeface="Arial" pitchFamily="34" charset="0"/>
              <a:buChar char="•"/>
            </a:pPr>
            <a:r>
              <a:rPr lang="en-US" sz="1600" dirty="0"/>
              <a:t>Diarrhea</a:t>
            </a:r>
          </a:p>
          <a:p>
            <a:pPr marL="313182" indent="-285750">
              <a:buFont typeface="Arial" pitchFamily="34" charset="0"/>
              <a:buChar char="•"/>
            </a:pPr>
            <a:r>
              <a:rPr lang="en-US" sz="1600" dirty="0"/>
              <a:t>Fatigue or tiredness</a:t>
            </a:r>
          </a:p>
          <a:p>
            <a:pPr marL="313182" indent="-285750">
              <a:buFont typeface="Arial" pitchFamily="34" charset="0"/>
              <a:buChar char="•"/>
            </a:pPr>
            <a:r>
              <a:rPr lang="en-US" sz="1600" dirty="0"/>
              <a:t>Weakness</a:t>
            </a:r>
          </a:p>
          <a:p>
            <a:pPr marL="313182" indent="-285750">
              <a:buFont typeface="Arial" pitchFamily="34" charset="0"/>
              <a:buChar char="•"/>
            </a:pPr>
            <a:r>
              <a:rPr lang="en-US" sz="1600" dirty="0"/>
              <a:t>Jaundice or yellow discoloration of the skin</a:t>
            </a:r>
          </a:p>
          <a:p>
            <a:pPr marL="313182" indent="-285750">
              <a:buFont typeface="Arial" pitchFamily="34" charset="0"/>
              <a:buChar char="•"/>
            </a:pPr>
            <a:r>
              <a:rPr lang="en-US" sz="1600" dirty="0"/>
              <a:t>Yellow sclera (white part of the eyes’ eyeball)</a:t>
            </a:r>
          </a:p>
          <a:p>
            <a:pPr marL="313182" indent="-285750">
              <a:buFont typeface="Arial" pitchFamily="34" charset="0"/>
              <a:buChar char="•"/>
            </a:pPr>
            <a:r>
              <a:rPr lang="en-US" sz="1600" dirty="0"/>
              <a:t>Liver enlargement</a:t>
            </a:r>
          </a:p>
          <a:p>
            <a:pPr marL="313182" indent="-285750">
              <a:buFont typeface="Arial" pitchFamily="34" charset="0"/>
              <a:buChar char="•"/>
            </a:pPr>
            <a:r>
              <a:rPr lang="en-US" sz="1600" dirty="0"/>
              <a:t>Edema in the feet</a:t>
            </a:r>
          </a:p>
        </p:txBody>
      </p:sp>
    </p:spTree>
    <p:extLst>
      <p:ext uri="{BB962C8B-B14F-4D97-AF65-F5344CB8AC3E}">
        <p14:creationId xmlns:p14="http://schemas.microsoft.com/office/powerpoint/2010/main" val="2021297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240302"/>
          </a:xfrm>
          <a:solidFill>
            <a:schemeClr val="bg1">
              <a:lumMod val="65000"/>
            </a:schemeClr>
          </a:solidFill>
        </p:spPr>
        <p:txBody>
          <a:bodyPr>
            <a:normAutofit/>
          </a:bodyPr>
          <a:lstStyle/>
          <a:p>
            <a:r>
              <a:rPr lang="en-US" sz="2800" dirty="0" smtClean="0"/>
              <a:t>                CLASSIFICATION</a:t>
            </a:r>
            <a:r>
              <a:rPr lang="en-US" sz="2800" dirty="0"/>
              <a:t>:</a:t>
            </a:r>
          </a:p>
        </p:txBody>
      </p:sp>
      <p:sp>
        <p:nvSpPr>
          <p:cNvPr id="3" name="Subtitle 2"/>
          <p:cNvSpPr>
            <a:spLocks noGrp="1"/>
          </p:cNvSpPr>
          <p:nvPr>
            <p:ph type="subTitle" idx="1"/>
          </p:nvPr>
        </p:nvSpPr>
        <p:spPr>
          <a:xfrm>
            <a:off x="1432560" y="1850064"/>
            <a:ext cx="7406640" cy="4245936"/>
          </a:xfrm>
        </p:spPr>
        <p:txBody>
          <a:bodyPr>
            <a:normAutofit fontScale="92500"/>
          </a:bodyPr>
          <a:lstStyle/>
          <a:p>
            <a:pPr algn="just"/>
            <a:r>
              <a:rPr lang="en-US" sz="2100" dirty="0"/>
              <a:t>1.Intrinsic hepatotoxicity is regarded as dose- dependent and predictable above an approximate threshold dose. </a:t>
            </a:r>
          </a:p>
          <a:p>
            <a:pPr algn="just"/>
            <a:endParaRPr lang="en-US" sz="2100" dirty="0"/>
          </a:p>
          <a:p>
            <a:pPr algn="just"/>
            <a:r>
              <a:rPr lang="en-US" sz="2100" dirty="0"/>
              <a:t>2.Whereas idiosyncratic hepatotoxicity occurs without obvious dose-dependency and in an unpredictable fashion. </a:t>
            </a:r>
          </a:p>
          <a:p>
            <a:pPr algn="just"/>
            <a:endParaRPr lang="en-US" sz="2100" dirty="0"/>
          </a:p>
          <a:p>
            <a:pPr algn="just"/>
            <a:r>
              <a:rPr lang="en-US" sz="2100" dirty="0"/>
              <a:t>Allergic idiosyncratic hepatotoxicity is characterized by the presence of typical symptoms and signs of adaptive immune reactions, including fever, skin reactions, eosinophilia, formation of autoantibodies, and a short latency time particularly after re- exposure</a:t>
            </a:r>
          </a:p>
          <a:p>
            <a:pPr algn="just"/>
            <a:r>
              <a:rPr lang="en-US" sz="2100" dirty="0"/>
              <a:t>Non-allergic idiosyncratic hepatotoxicity have been accompanied by an increased frequency of serum alanine aminotransferase (ALT) abnormalities in clinical trials.</a:t>
            </a:r>
          </a:p>
          <a:p>
            <a:endParaRPr lang="en-US" dirty="0"/>
          </a:p>
        </p:txBody>
      </p:sp>
    </p:spTree>
    <p:extLst>
      <p:ext uri="{BB962C8B-B14F-4D97-AF65-F5344CB8AC3E}">
        <p14:creationId xmlns:p14="http://schemas.microsoft.com/office/powerpoint/2010/main" val="3200965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457200"/>
            <a:ext cx="7406640" cy="1066800"/>
          </a:xfrm>
          <a:solidFill>
            <a:schemeClr val="tx1">
              <a:lumMod val="50000"/>
              <a:lumOff val="50000"/>
            </a:schemeClr>
          </a:solidFill>
        </p:spPr>
        <p:txBody>
          <a:bodyPr>
            <a:normAutofit fontScale="90000"/>
          </a:bodyPr>
          <a:lstStyle/>
          <a:p>
            <a:r>
              <a:rPr lang="en-US" sz="2800" b="1" dirty="0"/>
              <a:t>AGENTS WHICH CAUSE OF LIVER </a:t>
            </a:r>
            <a:r>
              <a:rPr lang="en-US" sz="2800" b="1" dirty="0" smtClean="0"/>
              <a:t>DAMAGE:</a:t>
            </a:r>
            <a:r>
              <a:rPr lang="en-US" sz="2800" dirty="0"/>
              <a:t/>
            </a:r>
            <a:br>
              <a:rPr lang="en-US" sz="2800" dirty="0"/>
            </a:br>
            <a:endParaRPr lang="en-US" sz="2800" dirty="0"/>
          </a:p>
        </p:txBody>
      </p:sp>
      <p:sp>
        <p:nvSpPr>
          <p:cNvPr id="3" name="Subtitle 2"/>
          <p:cNvSpPr>
            <a:spLocks noGrp="1"/>
          </p:cNvSpPr>
          <p:nvPr>
            <p:ph type="subTitle" idx="1"/>
          </p:nvPr>
        </p:nvSpPr>
        <p:spPr>
          <a:xfrm>
            <a:off x="1432560" y="1850064"/>
            <a:ext cx="7406640" cy="371253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1800" dirty="0" smtClean="0"/>
              <a:t>•</a:t>
            </a:r>
            <a:r>
              <a:rPr lang="en-US" sz="1800" dirty="0" smtClean="0">
                <a:solidFill>
                  <a:schemeClr val="accent3"/>
                </a:solidFill>
              </a:rPr>
              <a:t> </a:t>
            </a:r>
            <a:r>
              <a:rPr lang="en-US" sz="1800" dirty="0">
                <a:solidFill>
                  <a:schemeClr val="accent3"/>
                </a:solidFill>
              </a:rPr>
              <a:t>Toxins </a:t>
            </a:r>
            <a:r>
              <a:rPr lang="en-US" sz="1800" dirty="0"/>
              <a:t>- Drugs, Chemicals, </a:t>
            </a:r>
            <a:r>
              <a:rPr lang="en-US" sz="1800" dirty="0" err="1"/>
              <a:t>Fe,Cu</a:t>
            </a:r>
            <a:r>
              <a:rPr lang="en-US" sz="1800" dirty="0"/>
              <a:t>, alpha-1-AT. </a:t>
            </a:r>
            <a:endParaRPr lang="en-US" sz="1800" dirty="0" smtClean="0"/>
          </a:p>
          <a:p>
            <a:pPr algn="just"/>
            <a:r>
              <a:rPr lang="en-US" sz="1800" dirty="0" smtClean="0"/>
              <a:t>•</a:t>
            </a:r>
            <a:r>
              <a:rPr lang="en-US" sz="1800" dirty="0" smtClean="0">
                <a:solidFill>
                  <a:schemeClr val="accent3"/>
                </a:solidFill>
              </a:rPr>
              <a:t> </a:t>
            </a:r>
            <a:r>
              <a:rPr lang="en-US" sz="1800" dirty="0" err="1">
                <a:solidFill>
                  <a:schemeClr val="accent3"/>
                </a:solidFill>
              </a:rPr>
              <a:t>Ischaemia</a:t>
            </a:r>
            <a:r>
              <a:rPr lang="en-US" sz="1800" dirty="0">
                <a:solidFill>
                  <a:schemeClr val="accent3"/>
                </a:solidFill>
              </a:rPr>
              <a:t> </a:t>
            </a:r>
            <a:r>
              <a:rPr lang="en-US" sz="1800" dirty="0"/>
              <a:t>- venous or arterial thrombosis, hypertension. </a:t>
            </a:r>
            <a:endParaRPr lang="en-US" sz="1800" dirty="0" smtClean="0"/>
          </a:p>
          <a:p>
            <a:pPr algn="just"/>
            <a:r>
              <a:rPr lang="en-US" sz="1800" dirty="0" smtClean="0"/>
              <a:t>• </a:t>
            </a:r>
            <a:r>
              <a:rPr lang="en-US" sz="1800" dirty="0">
                <a:solidFill>
                  <a:schemeClr val="accent3"/>
                </a:solidFill>
              </a:rPr>
              <a:t>Infection </a:t>
            </a:r>
            <a:r>
              <a:rPr lang="en-US" sz="1800" dirty="0"/>
              <a:t>- </a:t>
            </a:r>
            <a:r>
              <a:rPr lang="en-US" sz="1800" dirty="0" err="1"/>
              <a:t>viral,protozoal</a:t>
            </a:r>
            <a:r>
              <a:rPr lang="en-US" sz="1800" dirty="0"/>
              <a:t>, bacterial. </a:t>
            </a:r>
            <a:endParaRPr lang="en-US" sz="1800" dirty="0" smtClean="0"/>
          </a:p>
          <a:p>
            <a:pPr algn="just"/>
            <a:r>
              <a:rPr lang="en-US" sz="1800" dirty="0" smtClean="0"/>
              <a:t>• </a:t>
            </a:r>
            <a:r>
              <a:rPr lang="en-US" sz="1800" dirty="0">
                <a:solidFill>
                  <a:schemeClr val="accent3"/>
                </a:solidFill>
              </a:rPr>
              <a:t>Immunological</a:t>
            </a:r>
            <a:r>
              <a:rPr lang="en-US" sz="1800" dirty="0">
                <a:solidFill>
                  <a:srgbClr val="FF0000"/>
                </a:solidFill>
              </a:rPr>
              <a:t> </a:t>
            </a:r>
            <a:r>
              <a:rPr lang="en-US" sz="1800" dirty="0"/>
              <a:t>- autoimmune, response to infection. </a:t>
            </a:r>
            <a:endParaRPr lang="en-US" sz="1800" dirty="0" smtClean="0"/>
          </a:p>
          <a:p>
            <a:pPr algn="just"/>
            <a:r>
              <a:rPr lang="en-US" sz="1800" dirty="0" smtClean="0"/>
              <a:t>• </a:t>
            </a:r>
            <a:r>
              <a:rPr lang="en-US" sz="1800" dirty="0">
                <a:solidFill>
                  <a:schemeClr val="accent3"/>
                </a:solidFill>
              </a:rPr>
              <a:t>Cholesterol </a:t>
            </a:r>
            <a:r>
              <a:rPr lang="en-US" sz="1800" dirty="0"/>
              <a:t>or triglycerides can accumulate (such as in </a:t>
            </a:r>
            <a:r>
              <a:rPr lang="en-US" sz="1800" dirty="0" err="1"/>
              <a:t>steatosis</a:t>
            </a:r>
            <a:r>
              <a:rPr lang="en-US" sz="1800" dirty="0"/>
              <a:t>; </a:t>
            </a:r>
            <a:r>
              <a:rPr lang="en-US" sz="1800" dirty="0" err="1"/>
              <a:t>steat</a:t>
            </a:r>
            <a:r>
              <a:rPr lang="en-US" sz="1800" dirty="0"/>
              <a:t>=fat + </a:t>
            </a:r>
            <a:r>
              <a:rPr lang="en-US" sz="1800" dirty="0" err="1"/>
              <a:t>osis</a:t>
            </a:r>
            <a:r>
              <a:rPr lang="en-US" sz="1800" dirty="0"/>
              <a:t>=accumulation). </a:t>
            </a:r>
            <a:endParaRPr lang="en-US" sz="1800" dirty="0" smtClean="0"/>
          </a:p>
          <a:p>
            <a:pPr algn="just"/>
            <a:r>
              <a:rPr lang="en-US" sz="1800" dirty="0" smtClean="0">
                <a:solidFill>
                  <a:schemeClr val="tx1"/>
                </a:solidFill>
              </a:rPr>
              <a:t>• </a:t>
            </a:r>
            <a:r>
              <a:rPr lang="en-US" sz="1800" dirty="0">
                <a:solidFill>
                  <a:schemeClr val="accent3"/>
                </a:solidFill>
              </a:rPr>
              <a:t>Obstruction of bile flow </a:t>
            </a:r>
            <a:r>
              <a:rPr lang="en-US" sz="1800" dirty="0"/>
              <a:t>(such as in cholestasis: </a:t>
            </a:r>
            <a:r>
              <a:rPr lang="en-US" sz="1800" dirty="0" err="1"/>
              <a:t>chole</a:t>
            </a:r>
            <a:r>
              <a:rPr lang="en-US" sz="1800" dirty="0"/>
              <a:t>=bile + stasis=standing).</a:t>
            </a:r>
          </a:p>
        </p:txBody>
      </p:sp>
    </p:spTree>
    <p:extLst>
      <p:ext uri="{BB962C8B-B14F-4D97-AF65-F5344CB8AC3E}">
        <p14:creationId xmlns:p14="http://schemas.microsoft.com/office/powerpoint/2010/main" val="232929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316502"/>
          </a:xfrm>
          <a:solidFill>
            <a:schemeClr val="bg1">
              <a:lumMod val="65000"/>
            </a:schemeClr>
          </a:solidFill>
        </p:spPr>
        <p:txBody>
          <a:bodyPr/>
          <a:lstStyle/>
          <a:p>
            <a:r>
              <a:rPr lang="en-US" dirty="0" smtClean="0"/>
              <a:t>       Hepatotoxic Drugs: </a:t>
            </a:r>
            <a:endParaRPr lang="en-US" dirty="0"/>
          </a:p>
        </p:txBody>
      </p:sp>
      <p:sp>
        <p:nvSpPr>
          <p:cNvPr id="3" name="Subtitle 2"/>
          <p:cNvSpPr>
            <a:spLocks noGrp="1"/>
          </p:cNvSpPr>
          <p:nvPr>
            <p:ph type="subTitle" idx="1"/>
          </p:nvPr>
        </p:nvSpPr>
        <p:spPr>
          <a:xfrm>
            <a:off x="1432560" y="1850064"/>
            <a:ext cx="7406640" cy="4169736"/>
          </a:xfrm>
        </p:spPr>
        <p:txBody>
          <a:bodyPr>
            <a:normAutofit/>
          </a:bodyPr>
          <a:lstStyle/>
          <a:p>
            <a:r>
              <a:rPr lang="en-US" sz="1600" dirty="0" smtClean="0"/>
              <a:t>Drugs </a:t>
            </a:r>
            <a:r>
              <a:rPr lang="en-US" sz="1600" dirty="0"/>
              <a:t>causing </a:t>
            </a:r>
            <a:r>
              <a:rPr lang="en-US" sz="1600" dirty="0" smtClean="0"/>
              <a:t>Hepatotoxicity</a:t>
            </a:r>
          </a:p>
          <a:p>
            <a:r>
              <a:rPr lang="en-US" sz="1600" dirty="0" smtClean="0"/>
              <a:t> </a:t>
            </a:r>
            <a:r>
              <a:rPr lang="en-US" sz="1600" b="1" dirty="0"/>
              <a:t>1.ANTIBIOTICS </a:t>
            </a:r>
            <a:r>
              <a:rPr lang="en-US" sz="1600" dirty="0"/>
              <a:t>-Amoxicillin / </a:t>
            </a:r>
            <a:r>
              <a:rPr lang="en-US" sz="1600" dirty="0" err="1"/>
              <a:t>clavulanate</a:t>
            </a:r>
            <a:r>
              <a:rPr lang="en-US" sz="1600" dirty="0"/>
              <a:t> -Trimethoprim / </a:t>
            </a:r>
            <a:r>
              <a:rPr lang="en-US" sz="1600" dirty="0" err="1"/>
              <a:t>sulfamethoxazole</a:t>
            </a:r>
            <a:r>
              <a:rPr lang="en-US" sz="1600" dirty="0"/>
              <a:t> -</a:t>
            </a:r>
            <a:r>
              <a:rPr lang="en-US" sz="1600" dirty="0" err="1"/>
              <a:t>Fluoroquinolones</a:t>
            </a:r>
            <a:r>
              <a:rPr lang="en-US" sz="1600" dirty="0"/>
              <a:t> -Macrolides -</a:t>
            </a:r>
            <a:r>
              <a:rPr lang="en-US" sz="1600" dirty="0" err="1"/>
              <a:t>Nitrofurantoin</a:t>
            </a:r>
            <a:r>
              <a:rPr lang="en-US" sz="1600" dirty="0"/>
              <a:t> -Minocycline </a:t>
            </a:r>
            <a:endParaRPr lang="en-US" sz="1600" dirty="0" smtClean="0"/>
          </a:p>
          <a:p>
            <a:endParaRPr lang="en-US" sz="1600" dirty="0" smtClean="0"/>
          </a:p>
          <a:p>
            <a:r>
              <a:rPr lang="en-US" sz="1600" b="1" dirty="0" smtClean="0"/>
              <a:t>2.ANTIEPILEPTICS</a:t>
            </a:r>
            <a:r>
              <a:rPr lang="en-US" sz="1600" dirty="0" smtClean="0"/>
              <a:t> </a:t>
            </a:r>
            <a:r>
              <a:rPr lang="en-US" sz="1600" dirty="0"/>
              <a:t>-Phenytoin -Carbamazepine -</a:t>
            </a:r>
            <a:r>
              <a:rPr lang="en-US" sz="1600" dirty="0" err="1"/>
              <a:t>Lamotrigine</a:t>
            </a:r>
            <a:r>
              <a:rPr lang="en-US" sz="1600" dirty="0"/>
              <a:t> </a:t>
            </a:r>
            <a:r>
              <a:rPr lang="en-US" sz="1600" dirty="0" smtClean="0"/>
              <a:t>–Valproate</a:t>
            </a:r>
          </a:p>
          <a:p>
            <a:endParaRPr lang="en-US" sz="1600" dirty="0"/>
          </a:p>
          <a:p>
            <a:r>
              <a:rPr lang="en-US" sz="1600" b="1" dirty="0" smtClean="0"/>
              <a:t>3.ANTI-TUBERCULAR</a:t>
            </a:r>
            <a:r>
              <a:rPr lang="en-US" sz="1600" dirty="0" smtClean="0"/>
              <a:t>-Rifampicin </a:t>
            </a:r>
            <a:r>
              <a:rPr lang="en-US" sz="1600" dirty="0"/>
              <a:t>-Isoniazid. </a:t>
            </a:r>
            <a:endParaRPr lang="en-US" sz="1600" dirty="0" smtClean="0"/>
          </a:p>
          <a:p>
            <a:endParaRPr lang="en-US" sz="1600" dirty="0"/>
          </a:p>
          <a:p>
            <a:r>
              <a:rPr lang="en-US" sz="1600" b="1" dirty="0" smtClean="0"/>
              <a:t>4.NSAID</a:t>
            </a:r>
            <a:r>
              <a:rPr lang="en-US" sz="1600" dirty="0" smtClean="0"/>
              <a:t>-Acetaminophen </a:t>
            </a:r>
            <a:r>
              <a:rPr lang="en-US" sz="1600" dirty="0"/>
              <a:t>-</a:t>
            </a:r>
            <a:r>
              <a:rPr lang="en-US" sz="1600" dirty="0" err="1"/>
              <a:t>Nimesulide</a:t>
            </a:r>
            <a:r>
              <a:rPr lang="en-US" sz="1600" dirty="0"/>
              <a:t> -</a:t>
            </a:r>
            <a:r>
              <a:rPr lang="en-US" sz="1600" dirty="0" err="1"/>
              <a:t>Diclofenac</a:t>
            </a:r>
            <a:r>
              <a:rPr lang="en-US" sz="1600" dirty="0"/>
              <a:t> </a:t>
            </a:r>
            <a:endParaRPr lang="en-US" sz="1600" dirty="0" smtClean="0"/>
          </a:p>
          <a:p>
            <a:endParaRPr lang="en-US" sz="1600" dirty="0"/>
          </a:p>
          <a:p>
            <a:r>
              <a:rPr lang="en-US" sz="1600" b="1" dirty="0" smtClean="0"/>
              <a:t>5.HYPOLIPIDEMIC </a:t>
            </a:r>
            <a:r>
              <a:rPr lang="en-US" sz="1600" b="1" dirty="0"/>
              <a:t>DRUGS </a:t>
            </a:r>
            <a:r>
              <a:rPr lang="en-US" sz="1600" dirty="0"/>
              <a:t>-STATINS -Niacin -Fibrates</a:t>
            </a:r>
          </a:p>
        </p:txBody>
      </p:sp>
    </p:spTree>
    <p:extLst>
      <p:ext uri="{BB962C8B-B14F-4D97-AF65-F5344CB8AC3E}">
        <p14:creationId xmlns:p14="http://schemas.microsoft.com/office/powerpoint/2010/main" val="69519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1608</TotalTime>
  <Words>3107</Words>
  <Application>Microsoft Office PowerPoint</Application>
  <PresentationFormat>On-screen Show (4:3)</PresentationFormat>
  <Paragraphs>315</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PowerPoint Presentation</vt:lpstr>
      <vt:lpstr>PowerPoint Presentation</vt:lpstr>
      <vt:lpstr>           Introduction of Liver</vt:lpstr>
      <vt:lpstr>        Liver Lobules:</vt:lpstr>
      <vt:lpstr>       Different types of Organ Toxicity:</vt:lpstr>
      <vt:lpstr>          Signs and symptoms:</vt:lpstr>
      <vt:lpstr>                CLASSIFICATION:</vt:lpstr>
      <vt:lpstr>AGENTS WHICH CAUSE OF LIVER DAMAGE: </vt:lpstr>
      <vt:lpstr>       Hepatotoxic Drugs: </vt:lpstr>
      <vt:lpstr>PowerPoint Presentation</vt:lpstr>
      <vt:lpstr>PowerPoint Presentation</vt:lpstr>
      <vt:lpstr>        TYPES OF LIVER INJURY:</vt:lpstr>
      <vt:lpstr>PowerPoint Presentation</vt:lpstr>
      <vt:lpstr>         MARKERS OF HEPATOTOXICITY:</vt:lpstr>
      <vt:lpstr>         MECHANISM OF LIVER DAMAGE:</vt:lpstr>
      <vt:lpstr>                  3 step model of drug induced hepatotoxicity:</vt:lpstr>
      <vt:lpstr>          PATHOGENESIS:</vt:lpstr>
      <vt:lpstr>MECHANISMS OF DRUG INDUCED HEPATOTOXICITY:</vt:lpstr>
      <vt:lpstr>PowerPoint Presentation</vt:lpstr>
      <vt:lpstr>MECHANISM  OF THIOCETAMIDE INDUCED HEPATOTOXICITY:</vt:lpstr>
      <vt:lpstr>             Treatment:</vt:lpstr>
      <vt:lpstr>     LIST OF HEPATOPROTECTIVE AGENTS:</vt:lpstr>
      <vt:lpstr>METHODS FOR SCREENING OF                             HEPATOPROTECTIVES: </vt:lpstr>
      <vt:lpstr>  INVITRO METHODS:</vt:lpstr>
      <vt:lpstr>             Overview:</vt:lpstr>
      <vt:lpstr>     INVIVO METHODS:</vt:lpstr>
      <vt:lpstr>           Overview:</vt:lpstr>
      <vt:lpstr>CARBON TETRACHLORIDE INDUCED LIVER FIBROSIS IN RATS :</vt:lpstr>
      <vt:lpstr>GALACTOSAMINE INDUCED LIVER NECROSIS:</vt:lpstr>
      <vt:lpstr>THIOCETAMIDE INDUCED HEPATOTOXICITY IN RATS: </vt:lpstr>
      <vt:lpstr>PARACETAMOL INDUCED LIVER DAMAGE IN RATS: </vt:lpstr>
      <vt:lpstr>        Hepatoprotective Plants:</vt:lpstr>
      <vt:lpstr>           Boerhavia diffusa: </vt:lpstr>
      <vt:lpstr>              Andrographis peniculata: </vt:lpstr>
      <vt:lpstr>     Phyllanthus polyphyllus:</vt:lpstr>
      <vt:lpstr>Silymarin Protects Mouse Liver and Kidney from Thioacetamide Induced Toxicity by Scavenging Reactive Oxygen Species and Activating PI3K-Akt Pathway:</vt:lpstr>
      <vt:lpstr>           REFERENCES: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unique</dc:creator>
  <cp:lastModifiedBy>unique</cp:lastModifiedBy>
  <cp:revision>66</cp:revision>
  <dcterms:created xsi:type="dcterms:W3CDTF">2006-08-16T00:00:00Z</dcterms:created>
  <dcterms:modified xsi:type="dcterms:W3CDTF">2020-11-18T06:18:30Z</dcterms:modified>
</cp:coreProperties>
</file>