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304" r:id="rId3"/>
    <p:sldId id="328" r:id="rId4"/>
    <p:sldId id="305" r:id="rId5"/>
    <p:sldId id="306" r:id="rId6"/>
    <p:sldId id="307" r:id="rId7"/>
    <p:sldId id="308" r:id="rId8"/>
    <p:sldId id="310" r:id="rId9"/>
    <p:sldId id="311" r:id="rId10"/>
    <p:sldId id="315" r:id="rId11"/>
    <p:sldId id="317" r:id="rId12"/>
    <p:sldId id="318" r:id="rId13"/>
    <p:sldId id="319" r:id="rId14"/>
    <p:sldId id="320" r:id="rId15"/>
    <p:sldId id="321" r:id="rId16"/>
    <p:sldId id="322" r:id="rId17"/>
    <p:sldId id="323" r:id="rId18"/>
    <p:sldId id="324" r:id="rId19"/>
    <p:sldId id="325" r:id="rId20"/>
    <p:sldId id="326" r:id="rId21"/>
    <p:sldId id="329"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17" autoAdjust="0"/>
  </p:normalViewPr>
  <p:slideViewPr>
    <p:cSldViewPr>
      <p:cViewPr varScale="1">
        <p:scale>
          <a:sx n="80" d="100"/>
          <a:sy n="80" d="100"/>
        </p:scale>
        <p:origin x="1450" y="48"/>
      </p:cViewPr>
      <p:guideLst>
        <p:guide orient="horz" pos="2160"/>
        <p:guide pos="2880"/>
      </p:guideLst>
    </p:cSldViewPr>
  </p:slideViewPr>
  <p:outlineViewPr>
    <p:cViewPr>
      <p:scale>
        <a:sx n="33" d="100"/>
        <a:sy n="33" d="100"/>
      </p:scale>
      <p:origin x="0" y="-3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20AA63B-7352-4102-BF93-29EB39402F94}" type="datetimeFigureOut">
              <a:rPr lang="en-US" smtClean="0"/>
              <a:t>12/8/2020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DF1B75B-D2CA-4454-A5E0-E401B3F0D953}" type="slidenum">
              <a:rPr lang="en-US" smtClean="0"/>
              <a:t>‹#›</a:t>
            </a:fld>
            <a:endParaRPr lang="en-US"/>
          </a:p>
        </p:txBody>
      </p:sp>
    </p:spTree>
    <p:extLst>
      <p:ext uri="{BB962C8B-B14F-4D97-AF65-F5344CB8AC3E}">
        <p14:creationId xmlns:p14="http://schemas.microsoft.com/office/powerpoint/2010/main" val="932908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32F3306-B928-414B-AF62-7D2B1B34BFD5}" type="datetimeFigureOut">
              <a:rPr lang="en-PK" smtClean="0"/>
              <a:t>08/12/2020</a:t>
            </a:fld>
            <a:endParaRPr lang="en-PK"/>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0635D78-29B3-41AF-AD9C-E13A4121A0B9}" type="slidenum">
              <a:rPr lang="en-PK" smtClean="0"/>
              <a:t>‹#›</a:t>
            </a:fld>
            <a:endParaRPr lang="en-PK"/>
          </a:p>
        </p:txBody>
      </p:sp>
    </p:spTree>
    <p:extLst>
      <p:ext uri="{BB962C8B-B14F-4D97-AF65-F5344CB8AC3E}">
        <p14:creationId xmlns:p14="http://schemas.microsoft.com/office/powerpoint/2010/main" val="2166057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635D78-29B3-41AF-AD9C-E13A4121A0B9}" type="slidenum">
              <a:rPr lang="en-PK" smtClean="0"/>
              <a:t>10</a:t>
            </a:fld>
            <a:endParaRPr lang="en-PK"/>
          </a:p>
        </p:txBody>
      </p:sp>
    </p:spTree>
    <p:extLst>
      <p:ext uri="{BB962C8B-B14F-4D97-AF65-F5344CB8AC3E}">
        <p14:creationId xmlns:p14="http://schemas.microsoft.com/office/powerpoint/2010/main" val="2598741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E5CD2F12-8708-4933-A1AF-2E1CC9952960}" type="datetimeFigureOut">
              <a:rPr lang="en-AU" smtClean="0"/>
              <a:pPr/>
              <a:t>8/12/2020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E5CD2F12-8708-4933-A1AF-2E1CC9952960}" type="datetimeFigureOut">
              <a:rPr lang="en-AU" smtClean="0"/>
              <a:pPr/>
              <a:t>8/12/2020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D2F12-8708-4933-A1AF-2E1CC9952960}" type="datetimeFigureOut">
              <a:rPr lang="en-AU" smtClean="0"/>
              <a:pPr/>
              <a:t>8/12/2020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D2F12-8708-4933-A1AF-2E1CC9952960}" type="datetimeFigureOut">
              <a:rPr lang="en-AU" smtClean="0"/>
              <a:pPr/>
              <a:t>8/12/2020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88933-6C31-4264-8809-F3EC16EE5FB0}"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arch.hp.my.aol.com.au/aol/redir?src=image&amp;clickedItemURN=http%3A%2F%2Fwww.trin.cam.ac.uk%2Ftcics%2FHassan%2520Musa%2520-%2520bismillah.gif&amp;moduleId=image_details.jsp.M&amp;clickedItemDescription=Image%20Details"/>
          <p:cNvPicPr>
            <a:picLocks noGrp="1" noChangeAspect="1" noChangeArrowheads="1"/>
          </p:cNvPicPr>
          <p:nvPr>
            <p:ph idx="1"/>
          </p:nvPr>
        </p:nvPicPr>
        <p:blipFill>
          <a:blip r:embed="rId2" cstate="print"/>
          <a:srcRect/>
          <a:stretch>
            <a:fillRect/>
          </a:stretch>
        </p:blipFill>
        <p:spPr bwMode="auto">
          <a:xfrm>
            <a:off x="943886" y="555346"/>
            <a:ext cx="7278687" cy="575397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en-US" smtClean="0"/>
              <a:t>    </a:t>
            </a:r>
            <a:endParaRPr lang="en-US" dirty="0"/>
          </a:p>
        </p:txBody>
      </p:sp>
      <p:sp>
        <p:nvSpPr>
          <p:cNvPr id="3" name="Content Placeholder 2"/>
          <p:cNvSpPr>
            <a:spLocks noGrp="1"/>
          </p:cNvSpPr>
          <p:nvPr>
            <p:ph idx="1"/>
          </p:nvPr>
        </p:nvSpPr>
        <p:spPr>
          <a:xfrm>
            <a:off x="457200" y="836712"/>
            <a:ext cx="8507288" cy="5289451"/>
          </a:xfrm>
        </p:spPr>
        <p:txBody>
          <a:bodyPr>
            <a:normAutofit fontScale="92500"/>
          </a:bodyPr>
          <a:lstStyle/>
          <a:p>
            <a:pPr>
              <a:buNone/>
            </a:pPr>
            <a:r>
              <a:rPr lang="en-US" b="1" dirty="0"/>
              <a:t>(ii) Low temperature storage: </a:t>
            </a:r>
          </a:p>
          <a:p>
            <a:r>
              <a:rPr lang="en-US" dirty="0"/>
              <a:t>Low temperature storage is less suitable for tropical</a:t>
            </a:r>
          </a:p>
          <a:p>
            <a:pPr>
              <a:buNone/>
            </a:pPr>
            <a:r>
              <a:rPr lang="en-US" dirty="0"/>
              <a:t>     fruits like mango, banana and guava which are sensitive to chilling. </a:t>
            </a:r>
          </a:p>
          <a:p>
            <a:r>
              <a:rPr lang="en-US" dirty="0"/>
              <a:t>Suitable temperature for Mango storage is more than 13° C, temperature below 13 ° C causes chilling injury.</a:t>
            </a:r>
          </a:p>
          <a:p>
            <a:r>
              <a:rPr lang="en-US" dirty="0"/>
              <a:t>For Guava more than 15° C, for Banana</a:t>
            </a:r>
          </a:p>
          <a:p>
            <a:pPr>
              <a:buNone/>
            </a:pPr>
            <a:r>
              <a:rPr lang="en-US" dirty="0"/>
              <a:t>    more than 10° C and for Papaya more than 6 ° C is required.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en-US" dirty="0"/>
          </a:p>
        </p:txBody>
      </p:sp>
      <p:sp>
        <p:nvSpPr>
          <p:cNvPr id="3" name="Content Placeholder 2"/>
          <p:cNvSpPr>
            <a:spLocks noGrp="1"/>
          </p:cNvSpPr>
          <p:nvPr>
            <p:ph idx="1"/>
          </p:nvPr>
        </p:nvSpPr>
        <p:spPr>
          <a:xfrm>
            <a:off x="457200" y="836712"/>
            <a:ext cx="8229600" cy="5289451"/>
          </a:xfrm>
        </p:spPr>
        <p:txBody>
          <a:bodyPr>
            <a:normAutofit/>
          </a:bodyPr>
          <a:lstStyle/>
          <a:p>
            <a:pPr>
              <a:buNone/>
            </a:pPr>
            <a:r>
              <a:rPr lang="en-US" b="1" dirty="0"/>
              <a:t>(iii) Modified atmosphere storage: </a:t>
            </a:r>
          </a:p>
          <a:p>
            <a:r>
              <a:rPr lang="en-US" dirty="0"/>
              <a:t>This method has been found effective in </a:t>
            </a:r>
          </a:p>
          <a:p>
            <a:pPr>
              <a:buNone/>
            </a:pPr>
            <a:r>
              <a:rPr lang="en-US" dirty="0"/>
              <a:t>    extending the shelf life of harvested fruits. </a:t>
            </a:r>
          </a:p>
          <a:p>
            <a:r>
              <a:rPr lang="en-US" dirty="0"/>
              <a:t>In storage maintaining a low temperature, an adequate humidity, low oxygen, low ethylene</a:t>
            </a:r>
          </a:p>
          <a:p>
            <a:pPr>
              <a:buNone/>
            </a:pPr>
            <a:r>
              <a:rPr lang="en-US" dirty="0"/>
              <a:t>    concentration are favorable. </a:t>
            </a:r>
          </a:p>
          <a:p>
            <a:r>
              <a:rPr lang="en-US" dirty="0"/>
              <a:t>If atmosphere of Mango storage is modified as 2% CO</a:t>
            </a:r>
            <a:r>
              <a:rPr lang="en-US" sz="1800" dirty="0"/>
              <a:t>2</a:t>
            </a:r>
            <a:r>
              <a:rPr lang="en-US" dirty="0"/>
              <a:t>, 6% O</a:t>
            </a:r>
            <a:r>
              <a:rPr lang="en-US" sz="2000" dirty="0"/>
              <a:t>2 </a:t>
            </a:r>
            <a:r>
              <a:rPr lang="en-US" dirty="0"/>
              <a:t>and 13 °C temp, it can be stored for longer.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06090"/>
          </a:xfrm>
        </p:spPr>
        <p:txBody>
          <a:bodyPr>
            <a:normAutofit fontScale="90000"/>
          </a:bodyPr>
          <a:lstStyle/>
          <a:p>
            <a:r>
              <a:rPr lang="en-US" b="1" dirty="0"/>
              <a:t/>
            </a:r>
            <a:br>
              <a:rPr lang="en-US" b="1" dirty="0"/>
            </a:br>
            <a:r>
              <a:rPr lang="en-US" b="1" dirty="0"/>
              <a:t>D. Postharvest Treatment with Chemicals</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dirty="0"/>
              <a:t>Since open wounds, created during harvesting, handling and packaging are the major sites of invasion by postharvest wound pathogens, the protection of wounds by chemicals will considerably decrease decay in storage. </a:t>
            </a:r>
          </a:p>
          <a:p>
            <a:r>
              <a:rPr lang="en-US" dirty="0"/>
              <a:t>Many chemical compounds have been used as part of </a:t>
            </a:r>
            <a:r>
              <a:rPr lang="en-US" dirty="0" smtClean="0"/>
              <a:t>postharvest </a:t>
            </a:r>
            <a:r>
              <a:rPr lang="en-US" dirty="0"/>
              <a:t>treatment of tropical fruits for the retardation of microbial infection. </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en-US" dirty="0"/>
          </a:p>
        </p:txBody>
      </p:sp>
      <p:sp>
        <p:nvSpPr>
          <p:cNvPr id="3" name="Content Placeholder 2"/>
          <p:cNvSpPr>
            <a:spLocks noGrp="1"/>
          </p:cNvSpPr>
          <p:nvPr>
            <p:ph idx="1"/>
          </p:nvPr>
        </p:nvSpPr>
        <p:spPr>
          <a:xfrm>
            <a:off x="457200" y="1052736"/>
            <a:ext cx="8229600" cy="5073427"/>
          </a:xfrm>
        </p:spPr>
        <p:txBody>
          <a:bodyPr>
            <a:normAutofit/>
          </a:bodyPr>
          <a:lstStyle/>
          <a:p>
            <a:r>
              <a:rPr lang="en-US" dirty="0"/>
              <a:t>e.g. Copper or </a:t>
            </a:r>
            <a:r>
              <a:rPr lang="en-US" dirty="0" err="1"/>
              <a:t>sulphur</a:t>
            </a:r>
            <a:r>
              <a:rPr lang="en-US" dirty="0"/>
              <a:t> compounds,</a:t>
            </a:r>
          </a:p>
          <a:p>
            <a:pPr>
              <a:buNone/>
            </a:pPr>
            <a:r>
              <a:rPr lang="en-US" dirty="0"/>
              <a:t>    </a:t>
            </a:r>
            <a:r>
              <a:rPr lang="en-US" dirty="0" err="1"/>
              <a:t>Phenolic</a:t>
            </a:r>
            <a:r>
              <a:rPr lang="en-US" dirty="0"/>
              <a:t> compounds, </a:t>
            </a:r>
            <a:r>
              <a:rPr lang="en-US" dirty="0" err="1"/>
              <a:t>Dithiocarbamates</a:t>
            </a:r>
            <a:r>
              <a:rPr lang="en-US" dirty="0"/>
              <a:t>,</a:t>
            </a:r>
          </a:p>
          <a:p>
            <a:pPr>
              <a:buNone/>
            </a:pPr>
            <a:r>
              <a:rPr lang="en-US" dirty="0"/>
              <a:t>    Antibiotics, Systemic fungicides</a:t>
            </a:r>
          </a:p>
          <a:p>
            <a:pPr>
              <a:buNone/>
            </a:pPr>
            <a:r>
              <a:rPr lang="en-US" dirty="0"/>
              <a:t>    (</a:t>
            </a:r>
            <a:r>
              <a:rPr lang="en-US" dirty="0" err="1"/>
              <a:t>benomy</a:t>
            </a:r>
            <a:r>
              <a:rPr lang="en-US" dirty="0"/>
              <a:t>/TBZ), </a:t>
            </a:r>
            <a:r>
              <a:rPr lang="en-US" dirty="0" err="1"/>
              <a:t>Iprodine</a:t>
            </a:r>
            <a:r>
              <a:rPr lang="en-US" dirty="0"/>
              <a:t>, </a:t>
            </a:r>
            <a:r>
              <a:rPr lang="en-US" dirty="0" err="1"/>
              <a:t>Imazalil</a:t>
            </a:r>
            <a:r>
              <a:rPr lang="en-US" dirty="0"/>
              <a:t>, </a:t>
            </a:r>
            <a:r>
              <a:rPr lang="en-US" dirty="0" err="1"/>
              <a:t>Prochloraz</a:t>
            </a:r>
            <a:r>
              <a:rPr lang="en-US" dirty="0"/>
              <a:t>,</a:t>
            </a:r>
          </a:p>
          <a:p>
            <a:pPr>
              <a:buNone/>
            </a:pPr>
            <a:r>
              <a:rPr lang="en-US" dirty="0"/>
              <a:t>    </a:t>
            </a:r>
            <a:r>
              <a:rPr lang="en-US" dirty="0" err="1"/>
              <a:t>Fosetyl</a:t>
            </a:r>
            <a:r>
              <a:rPr lang="en-US" dirty="0"/>
              <a:t>, etc. </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b="1" dirty="0"/>
              <a:t>E. Physical Methods</a:t>
            </a:r>
            <a:br>
              <a:rPr lang="en-US" b="1" dirty="0"/>
            </a:br>
            <a:endParaRPr lang="en-US" dirty="0"/>
          </a:p>
        </p:txBody>
      </p:sp>
      <p:sp>
        <p:nvSpPr>
          <p:cNvPr id="3" name="Content Placeholder 2"/>
          <p:cNvSpPr>
            <a:spLocks noGrp="1"/>
          </p:cNvSpPr>
          <p:nvPr>
            <p:ph idx="1"/>
          </p:nvPr>
        </p:nvSpPr>
        <p:spPr>
          <a:xfrm>
            <a:off x="457200" y="620688"/>
            <a:ext cx="8229600" cy="5976664"/>
          </a:xfrm>
        </p:spPr>
        <p:txBody>
          <a:bodyPr>
            <a:normAutofit fontScale="85000" lnSpcReduction="10000"/>
          </a:bodyPr>
          <a:lstStyle/>
          <a:p>
            <a:pPr>
              <a:buNone/>
            </a:pPr>
            <a:r>
              <a:rPr lang="en-US" b="1" dirty="0"/>
              <a:t>(</a:t>
            </a:r>
            <a:r>
              <a:rPr lang="en-US" b="1" dirty="0" err="1"/>
              <a:t>i</a:t>
            </a:r>
            <a:r>
              <a:rPr lang="en-US" b="1" dirty="0"/>
              <a:t>) Fruit irradiation: </a:t>
            </a:r>
          </a:p>
          <a:p>
            <a:r>
              <a:rPr lang="en-US" b="1" dirty="0"/>
              <a:t>Radiation treatments are  </a:t>
            </a:r>
            <a:r>
              <a:rPr lang="en-US" dirty="0"/>
              <a:t>meant for killing or weakening the quiescent pathogen thereby improving the shelf life of the fruits. Among the ionizing radiation, gamma irradiation has been most successfully used for inhibiting the growth of pathogens inside fruit tissue. Irradiation ranging between 0.3 KGY and 1.2 KGY reduces the incidence of postharvest storage disease of mango (</a:t>
            </a:r>
            <a:r>
              <a:rPr lang="en-US" i="1" dirty="0" err="1"/>
              <a:t>Gloesporium</a:t>
            </a:r>
            <a:r>
              <a:rPr lang="en-US" dirty="0"/>
              <a:t> &amp; </a:t>
            </a:r>
            <a:r>
              <a:rPr lang="en-US" i="1" dirty="0" err="1"/>
              <a:t>Botryodiplodia</a:t>
            </a:r>
            <a:r>
              <a:rPr lang="en-US" dirty="0"/>
              <a:t>) but a dose above 0.6 KGY results in </a:t>
            </a:r>
            <a:r>
              <a:rPr lang="en-US" dirty="0" smtClean="0"/>
              <a:t>surface </a:t>
            </a:r>
            <a:r>
              <a:rPr lang="en-US" dirty="0"/>
              <a:t>discoloration of the fruits. e.g. peaches, strawberries guava fruits.</a:t>
            </a:r>
          </a:p>
          <a:p>
            <a:r>
              <a:rPr lang="en-US" i="1" dirty="0" err="1"/>
              <a:t>Alternaria</a:t>
            </a:r>
            <a:r>
              <a:rPr lang="en-US" dirty="0"/>
              <a:t>, </a:t>
            </a:r>
            <a:r>
              <a:rPr lang="en-US" i="1" dirty="0"/>
              <a:t>Botrytis</a:t>
            </a:r>
            <a:r>
              <a:rPr lang="en-US" dirty="0"/>
              <a:t> and </a:t>
            </a:r>
            <a:r>
              <a:rPr lang="en-US" i="1" dirty="0" err="1"/>
              <a:t>Stemphylium</a:t>
            </a:r>
            <a:r>
              <a:rPr lang="en-US" dirty="0"/>
              <a:t>  can be controlled in vegetables in greenhouses with special UV-absorbing polyvinyl film.</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435280" cy="4525963"/>
          </a:xfrm>
        </p:spPr>
        <p:txBody>
          <a:bodyPr/>
          <a:lstStyle/>
          <a:p>
            <a:r>
              <a:rPr lang="en-US" b="1" dirty="0"/>
              <a:t>(ii) Washing of fruits: </a:t>
            </a:r>
          </a:p>
          <a:p>
            <a:pPr>
              <a:buNone/>
            </a:pPr>
            <a:r>
              <a:rPr lang="en-US" dirty="0"/>
              <a:t>    After harvest before packing/marketing, individual fruits or fruit bunch should be washed in abundant flow of clean water to remove plant debris/trash/latex and pathogens which are responsible </a:t>
            </a:r>
            <a:r>
              <a:rPr lang="en-US" dirty="0" smtClean="0"/>
              <a:t>for causing </a:t>
            </a:r>
            <a:r>
              <a:rPr lang="en-US" dirty="0"/>
              <a:t>diseases in transit.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74042"/>
          </a:xfrm>
        </p:spPr>
        <p:txBody>
          <a:bodyPr>
            <a:normAutofit fontScale="90000"/>
          </a:bodyPr>
          <a:lstStyle/>
          <a:p>
            <a:endParaRPr lang="en-US" dirty="0"/>
          </a:p>
        </p:txBody>
      </p:sp>
      <p:sp>
        <p:nvSpPr>
          <p:cNvPr id="3" name="Content Placeholder 2"/>
          <p:cNvSpPr>
            <a:spLocks noGrp="1"/>
          </p:cNvSpPr>
          <p:nvPr>
            <p:ph idx="1"/>
          </p:nvPr>
        </p:nvSpPr>
        <p:spPr>
          <a:xfrm>
            <a:off x="457200" y="692696"/>
            <a:ext cx="8229600" cy="5433467"/>
          </a:xfrm>
        </p:spPr>
        <p:txBody>
          <a:bodyPr>
            <a:normAutofit fontScale="92500" lnSpcReduction="20000"/>
          </a:bodyPr>
          <a:lstStyle/>
          <a:p>
            <a:pPr>
              <a:buNone/>
            </a:pPr>
            <a:r>
              <a:rPr lang="en-US" b="1" dirty="0"/>
              <a:t>(iii) Hot water treatment: Hot water </a:t>
            </a:r>
            <a:r>
              <a:rPr lang="en-US" dirty="0"/>
              <a:t>treatment is promising and has been used with success in eradicating or suppressing the development of fungi/bacteria on the fruit surface as well as those situated just below the surface as a result of </a:t>
            </a:r>
            <a:r>
              <a:rPr lang="en-US" dirty="0" smtClean="0"/>
              <a:t>pre-harvest </a:t>
            </a:r>
            <a:r>
              <a:rPr lang="en-US" dirty="0"/>
              <a:t>infection.</a:t>
            </a:r>
          </a:p>
          <a:p>
            <a:pPr>
              <a:buNone/>
            </a:pPr>
            <a:r>
              <a:rPr lang="en-US" b="1" dirty="0"/>
              <a:t>(iv) Heated forced air treatment/Aerated</a:t>
            </a:r>
          </a:p>
          <a:p>
            <a:r>
              <a:rPr lang="en-US" b="1" dirty="0"/>
              <a:t>steam/hot air: </a:t>
            </a:r>
            <a:r>
              <a:rPr lang="en-US" dirty="0"/>
              <a:t>Recently heated forced air treatment has gained some importance in the postharvest treatment of some fruits. e.g. treatment of mango at 48 °C for 15 minutes considerably reduces the anthracnose /stem end rot (</a:t>
            </a:r>
            <a:r>
              <a:rPr lang="en-US" i="1" dirty="0"/>
              <a:t>B. </a:t>
            </a:r>
            <a:r>
              <a:rPr lang="en-US" i="1" dirty="0" err="1"/>
              <a:t>theobromae</a:t>
            </a:r>
            <a:r>
              <a:rPr lang="en-US" i="1" dirty="0"/>
              <a:t>) </a:t>
            </a:r>
            <a:r>
              <a:rPr lang="en-US" dirty="0"/>
              <a:t>and also eradicates the infection of fruit fly.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 Drying fruits:</a:t>
            </a:r>
            <a:endParaRPr lang="en-US" dirty="0"/>
          </a:p>
        </p:txBody>
      </p:sp>
      <p:sp>
        <p:nvSpPr>
          <p:cNvPr id="3" name="Content Placeholder 2"/>
          <p:cNvSpPr>
            <a:spLocks noGrp="1"/>
          </p:cNvSpPr>
          <p:nvPr>
            <p:ph idx="1"/>
          </p:nvPr>
        </p:nvSpPr>
        <p:spPr/>
        <p:txBody>
          <a:bodyPr/>
          <a:lstStyle/>
          <a:p>
            <a:r>
              <a:rPr lang="en-US" dirty="0"/>
              <a:t>Many fruits can be stored for longer time after drying and can be kept free of disease because moisture is kept below a certain level during storage </a:t>
            </a:r>
            <a:r>
              <a:rPr lang="en-US" dirty="0" err="1"/>
              <a:t>e.g</a:t>
            </a:r>
            <a:r>
              <a:rPr lang="en-US" dirty="0"/>
              <a:t> Grapes, plums, dates and figs, slices of fleshy fruits apples, peaches and </a:t>
            </a:r>
            <a:r>
              <a:rPr lang="en-US" dirty="0" smtClean="0"/>
              <a:t>apricots </a:t>
            </a:r>
            <a:r>
              <a:rPr lang="en-US" dirty="0"/>
              <a:t>etc.</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0662"/>
            <a:ext cx="8229600" cy="634082"/>
          </a:xfrm>
        </p:spPr>
        <p:txBody>
          <a:bodyPr>
            <a:normAutofit fontScale="90000"/>
          </a:bodyPr>
          <a:lstStyle/>
          <a:p>
            <a:r>
              <a:rPr lang="en-US" b="1" dirty="0"/>
              <a:t>F. Biological Control</a:t>
            </a:r>
            <a:br>
              <a:rPr lang="en-US" b="1" dirty="0"/>
            </a:br>
            <a:endParaRPr lang="en-US" dirty="0"/>
          </a:p>
        </p:txBody>
      </p:sp>
      <p:sp>
        <p:nvSpPr>
          <p:cNvPr id="3" name="Content Placeholder 2"/>
          <p:cNvSpPr>
            <a:spLocks noGrp="1"/>
          </p:cNvSpPr>
          <p:nvPr>
            <p:ph idx="1"/>
          </p:nvPr>
        </p:nvSpPr>
        <p:spPr>
          <a:xfrm>
            <a:off x="467544" y="980728"/>
            <a:ext cx="8229600" cy="5256584"/>
          </a:xfrm>
        </p:spPr>
        <p:txBody>
          <a:bodyPr>
            <a:normAutofit lnSpcReduction="10000"/>
          </a:bodyPr>
          <a:lstStyle/>
          <a:p>
            <a:r>
              <a:rPr lang="en-US" dirty="0"/>
              <a:t>Employing microbial antagonism offers one of</a:t>
            </a:r>
          </a:p>
          <a:p>
            <a:pPr>
              <a:buNone/>
            </a:pPr>
            <a:r>
              <a:rPr lang="en-US" dirty="0"/>
              <a:t>    the most effective means of controlling the </a:t>
            </a:r>
            <a:r>
              <a:rPr lang="en-US" dirty="0" smtClean="0"/>
              <a:t>postharvest </a:t>
            </a:r>
            <a:r>
              <a:rPr lang="en-US" dirty="0"/>
              <a:t>diseases without any adverse effect on the environment and the consumer.</a:t>
            </a:r>
          </a:p>
          <a:p>
            <a:r>
              <a:rPr lang="en-US" dirty="0"/>
              <a:t>Control of pathogen through employing antagonist is popularly known as bio-control.</a:t>
            </a:r>
          </a:p>
          <a:p>
            <a:r>
              <a:rPr lang="en-US" dirty="0"/>
              <a:t>Spraying with suspensions of </a:t>
            </a:r>
            <a:r>
              <a:rPr lang="en-US" i="1" dirty="0"/>
              <a:t>T. </a:t>
            </a:r>
            <a:r>
              <a:rPr lang="en-US" i="1" dirty="0" err="1"/>
              <a:t>harzinum</a:t>
            </a:r>
            <a:r>
              <a:rPr lang="en-US" i="1" dirty="0"/>
              <a:t>, T.</a:t>
            </a:r>
          </a:p>
          <a:p>
            <a:r>
              <a:rPr lang="en-US" i="1" dirty="0" err="1"/>
              <a:t>viride</a:t>
            </a:r>
            <a:r>
              <a:rPr lang="en-US" i="1" dirty="0"/>
              <a:t>, </a:t>
            </a:r>
            <a:r>
              <a:rPr lang="en-US" i="1" dirty="0" err="1"/>
              <a:t>Gliocladium</a:t>
            </a:r>
            <a:r>
              <a:rPr lang="en-US" i="1" dirty="0"/>
              <a:t> </a:t>
            </a:r>
            <a:r>
              <a:rPr lang="en-US" i="1" dirty="0" err="1"/>
              <a:t>roseum</a:t>
            </a:r>
            <a:r>
              <a:rPr lang="en-US" i="1" dirty="0"/>
              <a:t> and </a:t>
            </a:r>
            <a:r>
              <a:rPr lang="en-US" i="1" dirty="0" err="1"/>
              <a:t>Paceilomyces</a:t>
            </a:r>
            <a:r>
              <a:rPr lang="en-US" i="1" dirty="0"/>
              <a:t> </a:t>
            </a:r>
            <a:r>
              <a:rPr lang="en-US" i="1" dirty="0" err="1"/>
              <a:t>variotii</a:t>
            </a:r>
            <a:r>
              <a:rPr lang="en-US" i="1" dirty="0"/>
              <a:t> results in a partial control of Botrytis </a:t>
            </a:r>
            <a:r>
              <a:rPr lang="en-US" dirty="0"/>
              <a:t>in strawberry fruits and </a:t>
            </a:r>
            <a:r>
              <a:rPr lang="en-US" dirty="0" err="1"/>
              <a:t>Alternaria</a:t>
            </a:r>
            <a:r>
              <a:rPr lang="en-US" dirty="0"/>
              <a:t> rot in lemons.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4678"/>
            <a:ext cx="8229600" cy="922114"/>
          </a:xfrm>
        </p:spPr>
        <p:txBody>
          <a:bodyPr>
            <a:normAutofit fontScale="90000"/>
          </a:bodyPr>
          <a:lstStyle/>
          <a:p>
            <a:r>
              <a:rPr lang="en-US" b="1" dirty="0"/>
              <a:t>G. Fruit Coating with Vegetable / Edible Oil</a:t>
            </a:r>
            <a:br>
              <a:rPr lang="en-US" b="1" dirty="0"/>
            </a:br>
            <a:endParaRPr lang="en-US" dirty="0"/>
          </a:p>
        </p:txBody>
      </p:sp>
      <p:sp>
        <p:nvSpPr>
          <p:cNvPr id="3" name="Content Placeholder 2"/>
          <p:cNvSpPr>
            <a:spLocks noGrp="1"/>
          </p:cNvSpPr>
          <p:nvPr>
            <p:ph idx="1"/>
          </p:nvPr>
        </p:nvSpPr>
        <p:spPr/>
        <p:txBody>
          <a:bodyPr>
            <a:normAutofit fontScale="92500"/>
          </a:bodyPr>
          <a:lstStyle/>
          <a:p>
            <a:r>
              <a:rPr lang="en-US" dirty="0"/>
              <a:t>Use of vegetable oils in plant disease control is</a:t>
            </a:r>
          </a:p>
          <a:p>
            <a:pPr>
              <a:buNone/>
            </a:pPr>
            <a:r>
              <a:rPr lang="en-US" dirty="0"/>
              <a:t>    a relatively recent development in the field of</a:t>
            </a:r>
          </a:p>
          <a:p>
            <a:r>
              <a:rPr lang="en-US" dirty="0"/>
              <a:t>plant pathology. e.g. Castor, Linseed, Mustard,</a:t>
            </a:r>
          </a:p>
          <a:p>
            <a:pPr>
              <a:buNone/>
            </a:pPr>
            <a:r>
              <a:rPr lang="en-US" dirty="0"/>
              <a:t>    Sunflower, Safflower, Groundnut, mineral </a:t>
            </a:r>
            <a:r>
              <a:rPr lang="es-ES" dirty="0" err="1"/>
              <a:t>oils</a:t>
            </a:r>
            <a:r>
              <a:rPr lang="es-ES" dirty="0"/>
              <a:t>, </a:t>
            </a:r>
            <a:r>
              <a:rPr lang="es-ES" dirty="0" smtClean="0"/>
              <a:t>Palma rosa, </a:t>
            </a:r>
            <a:r>
              <a:rPr lang="es-ES" dirty="0"/>
              <a:t>red </a:t>
            </a:r>
            <a:r>
              <a:rPr lang="es-ES" dirty="0" err="1"/>
              <a:t>thyme</a:t>
            </a:r>
            <a:r>
              <a:rPr lang="es-ES" dirty="0"/>
              <a:t> / </a:t>
            </a:r>
            <a:r>
              <a:rPr lang="es-ES" dirty="0" err="1"/>
              <a:t>liquid</a:t>
            </a:r>
            <a:r>
              <a:rPr lang="es-ES" dirty="0"/>
              <a:t> </a:t>
            </a:r>
            <a:r>
              <a:rPr lang="es-ES" dirty="0" err="1"/>
              <a:t>paraffin</a:t>
            </a:r>
            <a:r>
              <a:rPr lang="es-ES" dirty="0"/>
              <a:t>,</a:t>
            </a:r>
          </a:p>
          <a:p>
            <a:pPr>
              <a:buNone/>
            </a:pPr>
            <a:r>
              <a:rPr lang="en-US" dirty="0"/>
              <a:t>    etc. coated on harvested fruits to prevent entry</a:t>
            </a:r>
          </a:p>
          <a:p>
            <a:pPr>
              <a:buNone/>
            </a:pPr>
            <a:r>
              <a:rPr lang="en-US" dirty="0"/>
              <a:t>    of pathogen as well as decreasing respiration</a:t>
            </a:r>
          </a:p>
          <a:p>
            <a:pPr>
              <a:buNone/>
            </a:pPr>
            <a:r>
              <a:rPr lang="en-US" dirty="0"/>
              <a:t>    due to their antifungal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b="1" dirty="0"/>
              <a:t>Management of Postharvest </a:t>
            </a:r>
            <a:r>
              <a:rPr lang="en-US" b="1" dirty="0" smtClean="0"/>
              <a:t>Diseases</a:t>
            </a:r>
            <a:endParaRPr lang="en-US" b="1" dirty="0"/>
          </a:p>
        </p:txBody>
      </p:sp>
      <p:sp>
        <p:nvSpPr>
          <p:cNvPr id="3" name="Content Placeholder 2"/>
          <p:cNvSpPr>
            <a:spLocks noGrp="1"/>
          </p:cNvSpPr>
          <p:nvPr>
            <p:ph idx="1"/>
          </p:nvPr>
        </p:nvSpPr>
        <p:spPr>
          <a:xfrm>
            <a:off x="457200" y="908720"/>
            <a:ext cx="8229600" cy="5400600"/>
          </a:xfrm>
        </p:spPr>
        <p:txBody>
          <a:bodyPr>
            <a:normAutofit fontScale="62500" lnSpcReduction="20000"/>
          </a:bodyPr>
          <a:lstStyle/>
          <a:p>
            <a:pPr>
              <a:buNone/>
            </a:pPr>
            <a:r>
              <a:rPr lang="en-US" sz="4100" b="1" dirty="0"/>
              <a:t>I. Pre-harvest Care</a:t>
            </a:r>
          </a:p>
          <a:p>
            <a:r>
              <a:rPr lang="en-US" b="1" dirty="0"/>
              <a:t>A. </a:t>
            </a:r>
            <a:r>
              <a:rPr lang="en-US" b="1" dirty="0" err="1"/>
              <a:t>Phytosanitation</a:t>
            </a:r>
            <a:endParaRPr lang="en-US" b="1" dirty="0"/>
          </a:p>
          <a:p>
            <a:r>
              <a:rPr lang="en-US" sz="4000" dirty="0" smtClean="0"/>
              <a:t>Primary inoculum of most postharvest disease is </a:t>
            </a:r>
            <a:r>
              <a:rPr lang="en-US" sz="4000" dirty="0"/>
              <a:t>carried from the orchard, therefore pre-harvest cultural practices will influence </a:t>
            </a:r>
            <a:r>
              <a:rPr lang="en-US" sz="4000" dirty="0" smtClean="0"/>
              <a:t>postharvest disease </a:t>
            </a:r>
            <a:r>
              <a:rPr lang="en-US" sz="4000" dirty="0"/>
              <a:t>problem. </a:t>
            </a:r>
          </a:p>
          <a:p>
            <a:r>
              <a:rPr lang="en-US" sz="4000" dirty="0" err="1" smtClean="0"/>
              <a:t>Phyto</a:t>
            </a:r>
            <a:r>
              <a:rPr lang="en-US" sz="4000" dirty="0" smtClean="0"/>
              <a:t>-sanitation </a:t>
            </a:r>
            <a:r>
              <a:rPr lang="en-US" sz="4000" dirty="0"/>
              <a:t>would provide a simple and effective measure to keep the incidence of diseases low.</a:t>
            </a:r>
          </a:p>
          <a:p>
            <a:r>
              <a:rPr lang="en-US" sz="4000" dirty="0"/>
              <a:t>Fallen fruits, infected leaves and dead twigs can harbor  large quantities of </a:t>
            </a:r>
            <a:r>
              <a:rPr lang="en-US" sz="4000" dirty="0" smtClean="0"/>
              <a:t>inoculum. </a:t>
            </a:r>
          </a:p>
          <a:p>
            <a:r>
              <a:rPr lang="en-US" sz="4000" dirty="0" smtClean="0"/>
              <a:t>The </a:t>
            </a:r>
            <a:r>
              <a:rPr lang="en-US" sz="4000" dirty="0"/>
              <a:t>reproductive bodies of the pathogen on the plant debris can hibernate and can perpetuate the infection cycle e.g. </a:t>
            </a:r>
            <a:r>
              <a:rPr lang="en-US" sz="4000" dirty="0" err="1"/>
              <a:t>Acervulus</a:t>
            </a:r>
            <a:r>
              <a:rPr lang="en-US" sz="4000" dirty="0"/>
              <a:t>, </a:t>
            </a:r>
            <a:r>
              <a:rPr lang="en-US" sz="4000" dirty="0" err="1"/>
              <a:t>Pycnidia</a:t>
            </a:r>
            <a:r>
              <a:rPr lang="en-US" sz="4000" dirty="0"/>
              <a:t>, </a:t>
            </a:r>
            <a:r>
              <a:rPr lang="en-US" sz="4000" dirty="0" err="1"/>
              <a:t>Chlamydospores</a:t>
            </a:r>
            <a:r>
              <a:rPr lang="en-US" sz="4000" dirty="0"/>
              <a:t>, </a:t>
            </a:r>
            <a:r>
              <a:rPr lang="en-US" sz="4000" dirty="0" err="1"/>
              <a:t>Sclerotia</a:t>
            </a:r>
            <a:r>
              <a:rPr lang="en-US" sz="4000" dirty="0"/>
              <a:t> etc. </a:t>
            </a:r>
          </a:p>
          <a:p>
            <a:r>
              <a:rPr lang="en-US" sz="4000" dirty="0"/>
              <a:t>e.g. Anthracnose of Guava </a:t>
            </a:r>
            <a:r>
              <a:rPr lang="en-US" sz="4000" i="1" dirty="0"/>
              <a:t>, Anthracnose </a:t>
            </a:r>
            <a:r>
              <a:rPr lang="en-US" sz="4000" dirty="0"/>
              <a:t>of</a:t>
            </a:r>
            <a:r>
              <a:rPr lang="en-US" sz="4000" i="1" dirty="0"/>
              <a:t> </a:t>
            </a:r>
            <a:r>
              <a:rPr lang="en-US" sz="4000" dirty="0"/>
              <a:t>mango</a:t>
            </a:r>
            <a:r>
              <a:rPr lang="en-US" sz="4000" i="1" dirty="0"/>
              <a:t>, </a:t>
            </a:r>
            <a:r>
              <a:rPr lang="en-US" sz="4000" dirty="0"/>
              <a:t>Crown rot of banana, </a:t>
            </a:r>
            <a:r>
              <a:rPr lang="en-US" sz="4000" i="1" dirty="0" err="1"/>
              <a:t>Colletotrichum</a:t>
            </a:r>
            <a:r>
              <a:rPr lang="en-US" sz="4000" dirty="0"/>
              <a:t> and  </a:t>
            </a:r>
            <a:r>
              <a:rPr lang="en-US" sz="4000" dirty="0" err="1"/>
              <a:t>Botryosphaeria</a:t>
            </a:r>
            <a:r>
              <a:rPr lang="en-US" sz="4000" dirty="0"/>
              <a:t> rot of apple.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b="1" dirty="0"/>
              <a:t>H. Natural Plant Products</a:t>
            </a:r>
            <a:br>
              <a:rPr lang="en-US" b="1" dirty="0"/>
            </a:br>
            <a:endParaRPr lang="en-US" dirty="0"/>
          </a:p>
        </p:txBody>
      </p:sp>
      <p:sp>
        <p:nvSpPr>
          <p:cNvPr id="3" name="Content Placeholder 2"/>
          <p:cNvSpPr>
            <a:spLocks noGrp="1"/>
          </p:cNvSpPr>
          <p:nvPr>
            <p:ph idx="1"/>
          </p:nvPr>
        </p:nvSpPr>
        <p:spPr>
          <a:xfrm>
            <a:off x="457200" y="908720"/>
            <a:ext cx="8229600" cy="5217443"/>
          </a:xfrm>
        </p:spPr>
        <p:txBody>
          <a:bodyPr>
            <a:normAutofit fontScale="92500" lnSpcReduction="10000"/>
          </a:bodyPr>
          <a:lstStyle/>
          <a:p>
            <a:r>
              <a:rPr lang="en-US" dirty="0"/>
              <a:t>The study of green plants for their antimicrobial activity has received little attention though such activity was known since ancient times.</a:t>
            </a:r>
          </a:p>
          <a:p>
            <a:r>
              <a:rPr lang="en-US" dirty="0"/>
              <a:t>Neem leaves </a:t>
            </a:r>
            <a:r>
              <a:rPr lang="en-US" dirty="0" smtClean="0"/>
              <a:t>kept in </a:t>
            </a:r>
            <a:r>
              <a:rPr lang="en-US" dirty="0"/>
              <a:t>grain store houses </a:t>
            </a:r>
            <a:r>
              <a:rPr lang="en-US" dirty="0" smtClean="0"/>
              <a:t>prevent deterioration by </a:t>
            </a:r>
            <a:r>
              <a:rPr lang="en-US" dirty="0"/>
              <a:t>molds &amp; pests and still today it is </a:t>
            </a:r>
            <a:r>
              <a:rPr lang="en-US" dirty="0" smtClean="0"/>
              <a:t>common practice</a:t>
            </a:r>
            <a:r>
              <a:rPr lang="en-US" dirty="0"/>
              <a:t>. </a:t>
            </a:r>
          </a:p>
          <a:p>
            <a:r>
              <a:rPr lang="en-US" dirty="0"/>
              <a:t>Baskets of fruits and vegetables are lined with </a:t>
            </a:r>
            <a:r>
              <a:rPr lang="en-US" dirty="0" err="1"/>
              <a:t>neem</a:t>
            </a:r>
            <a:r>
              <a:rPr lang="en-US" dirty="0"/>
              <a:t> leaves for their protection against microbial attacks. It is believed that toxic substance emitted by the leaves keep the air remarkably free of pathogenic microorganisms.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274638"/>
            <a:ext cx="8229600" cy="715962"/>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*Sources</a:t>
            </a:r>
            <a:endParaRPr lang="en-US" b="1" dirty="0"/>
          </a:p>
        </p:txBody>
      </p:sp>
      <p:sp>
        <p:nvSpPr>
          <p:cNvPr id="6" name="Content Placeholder 2"/>
          <p:cNvSpPr txBox="1">
            <a:spLocks/>
          </p:cNvSpPr>
          <p:nvPr/>
        </p:nvSpPr>
        <p:spPr>
          <a:xfrm>
            <a:off x="611560" y="155679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1. Recommended books.</a:t>
            </a:r>
          </a:p>
          <a:p>
            <a:r>
              <a:rPr lang="en-US" dirty="0" smtClean="0"/>
              <a:t>2. Latest research articles downloaded from  </a:t>
            </a:r>
          </a:p>
          <a:p>
            <a:pPr marL="0" indent="0">
              <a:buFont typeface="Arial" pitchFamily="34" charset="0"/>
              <a:buNone/>
            </a:pPr>
            <a:r>
              <a:rPr lang="en-US" dirty="0" smtClean="0"/>
              <a:t>        Google. </a:t>
            </a:r>
          </a:p>
          <a:p>
            <a:r>
              <a:rPr lang="en-US" dirty="0" smtClean="0"/>
              <a:t>3. Google images.</a:t>
            </a:r>
          </a:p>
          <a:p>
            <a:endParaRPr lang="en-US" dirty="0" smtClean="0"/>
          </a:p>
          <a:p>
            <a:endParaRPr lang="en-US" dirty="0" smtClean="0"/>
          </a:p>
          <a:p>
            <a:r>
              <a:rPr lang="en-US" sz="2000" dirty="0" smtClean="0"/>
              <a:t>*Solely for academic purpose and guidance of students. </a:t>
            </a:r>
          </a:p>
          <a:p>
            <a:endParaRPr lang="en-US" dirty="0"/>
          </a:p>
        </p:txBody>
      </p:sp>
    </p:spTree>
    <p:extLst>
      <p:ext uri="{BB962C8B-B14F-4D97-AF65-F5344CB8AC3E}">
        <p14:creationId xmlns:p14="http://schemas.microsoft.com/office/powerpoint/2010/main" val="44418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fontScale="90000"/>
          </a:bodyPr>
          <a:lstStyle/>
          <a:p>
            <a:endParaRPr lang="en-US" dirty="0"/>
          </a:p>
        </p:txBody>
      </p:sp>
      <p:sp>
        <p:nvSpPr>
          <p:cNvPr id="3" name="Content Placeholder 2"/>
          <p:cNvSpPr>
            <a:spLocks noGrp="1"/>
          </p:cNvSpPr>
          <p:nvPr>
            <p:ph idx="1"/>
          </p:nvPr>
        </p:nvSpPr>
        <p:spPr>
          <a:xfrm>
            <a:off x="457200" y="764704"/>
            <a:ext cx="8229600" cy="5688632"/>
          </a:xfrm>
        </p:spPr>
        <p:txBody>
          <a:bodyPr>
            <a:normAutofit fontScale="92500" lnSpcReduction="10000"/>
          </a:bodyPr>
          <a:lstStyle/>
          <a:p>
            <a:r>
              <a:rPr lang="en-US" b="1" dirty="0"/>
              <a:t>B. Pre-harvest Chemical Treatments</a:t>
            </a:r>
          </a:p>
          <a:p>
            <a:r>
              <a:rPr lang="en-US" dirty="0"/>
              <a:t>The effective method to reduce infections</a:t>
            </a:r>
          </a:p>
          <a:p>
            <a:pPr>
              <a:buNone/>
            </a:pPr>
            <a:r>
              <a:rPr lang="en-US" dirty="0"/>
              <a:t>    initiated in the field, including quiescent</a:t>
            </a:r>
          </a:p>
          <a:p>
            <a:pPr>
              <a:buNone/>
            </a:pPr>
            <a:r>
              <a:rPr lang="en-US" dirty="0"/>
              <a:t>    infections, is the application of broad-spectrum</a:t>
            </a:r>
          </a:p>
          <a:p>
            <a:pPr>
              <a:buNone/>
            </a:pPr>
            <a:r>
              <a:rPr lang="en-US" dirty="0"/>
              <a:t>    protective fungicides to the developing fruit on</a:t>
            </a:r>
          </a:p>
          <a:p>
            <a:pPr>
              <a:buNone/>
            </a:pPr>
            <a:r>
              <a:rPr lang="en-US" dirty="0"/>
              <a:t>    the plant, in order to prevent the infection e.g.</a:t>
            </a:r>
          </a:p>
          <a:p>
            <a:pPr>
              <a:buNone/>
            </a:pPr>
            <a:r>
              <a:rPr lang="en-US" dirty="0"/>
              <a:t>    Copper </a:t>
            </a:r>
            <a:r>
              <a:rPr lang="en-US" dirty="0" err="1"/>
              <a:t>oxychloride</a:t>
            </a:r>
            <a:r>
              <a:rPr lang="en-US" dirty="0"/>
              <a:t> for citrus brown rot;</a:t>
            </a:r>
          </a:p>
          <a:p>
            <a:pPr>
              <a:buNone/>
            </a:pPr>
            <a:r>
              <a:rPr lang="da-DK" dirty="0"/>
              <a:t>    Benomyl for oranges stem end rot,</a:t>
            </a:r>
          </a:p>
          <a:p>
            <a:pPr>
              <a:buNone/>
            </a:pPr>
            <a:r>
              <a:rPr lang="en-US" dirty="0"/>
              <a:t>    </a:t>
            </a:r>
            <a:r>
              <a:rPr lang="en-US" dirty="0" err="1"/>
              <a:t>Carbendazim</a:t>
            </a:r>
            <a:r>
              <a:rPr lang="en-US" dirty="0"/>
              <a:t>, </a:t>
            </a:r>
            <a:r>
              <a:rPr lang="en-US" dirty="0" err="1"/>
              <a:t>Topsin</a:t>
            </a:r>
            <a:r>
              <a:rPr lang="en-US" dirty="0"/>
              <a:t>-M for Anthracnose and stem-end rot of mango, banana and other tropical fruit crops.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a:t/>
            </a:r>
            <a:br>
              <a:rPr lang="en-US" b="1" dirty="0"/>
            </a:br>
            <a:r>
              <a:rPr lang="en-US" b="1" dirty="0"/>
              <a:t>C. Resistant Cultivars</a:t>
            </a:r>
            <a:br>
              <a:rPr lang="en-US" b="1" dirty="0"/>
            </a:br>
            <a:endParaRPr lang="en-US" dirty="0"/>
          </a:p>
        </p:txBody>
      </p:sp>
      <p:sp>
        <p:nvSpPr>
          <p:cNvPr id="3" name="Content Placeholder 2"/>
          <p:cNvSpPr>
            <a:spLocks noGrp="1"/>
          </p:cNvSpPr>
          <p:nvPr>
            <p:ph idx="1"/>
          </p:nvPr>
        </p:nvSpPr>
        <p:spPr>
          <a:xfrm>
            <a:off x="457200" y="1600200"/>
            <a:ext cx="8507288" cy="4525963"/>
          </a:xfrm>
        </p:spPr>
        <p:txBody>
          <a:bodyPr>
            <a:normAutofit/>
          </a:bodyPr>
          <a:lstStyle/>
          <a:p>
            <a:r>
              <a:rPr lang="en-US" dirty="0"/>
              <a:t>The first </a:t>
            </a:r>
            <a:r>
              <a:rPr lang="en-US" dirty="0" smtClean="0"/>
              <a:t>pre-harvest </a:t>
            </a:r>
            <a:r>
              <a:rPr lang="en-US" dirty="0"/>
              <a:t>factor which may affect postharvest quality is the cultivar. </a:t>
            </a:r>
          </a:p>
          <a:p>
            <a:r>
              <a:rPr lang="en-US" dirty="0"/>
              <a:t>One of the aims of plant breeding and genetic</a:t>
            </a:r>
          </a:p>
          <a:p>
            <a:pPr>
              <a:buNone/>
            </a:pPr>
            <a:r>
              <a:rPr lang="en-US" dirty="0"/>
              <a:t>    engineering is to incorporate resistance genes in new varieties of crop plants.</a:t>
            </a:r>
          </a:p>
          <a:p>
            <a:r>
              <a:rPr lang="en-US" dirty="0"/>
              <a:t> Differences in cultivar characteristics can markedly affect the keeping quality of the fresh produce.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646"/>
            <a:ext cx="8229600" cy="706090"/>
          </a:xfrm>
        </p:spPr>
        <p:txBody>
          <a:bodyPr>
            <a:normAutofit fontScale="90000"/>
          </a:bodyPr>
          <a:lstStyle/>
          <a:p>
            <a:r>
              <a:rPr lang="en-US" b="1" dirty="0"/>
              <a:t/>
            </a:r>
            <a:br>
              <a:rPr lang="en-US" b="1" dirty="0"/>
            </a:br>
            <a:r>
              <a:rPr lang="en-US" b="1" dirty="0"/>
              <a:t>II. Care at Harvest</a:t>
            </a:r>
            <a:br>
              <a:rPr lang="en-US" b="1" dirty="0"/>
            </a:br>
            <a:endParaRPr lang="en-US" dirty="0"/>
          </a:p>
        </p:txBody>
      </p:sp>
      <p:sp>
        <p:nvSpPr>
          <p:cNvPr id="3" name="Content Placeholder 2"/>
          <p:cNvSpPr>
            <a:spLocks noGrp="1"/>
          </p:cNvSpPr>
          <p:nvPr>
            <p:ph idx="1"/>
          </p:nvPr>
        </p:nvSpPr>
        <p:spPr>
          <a:xfrm>
            <a:off x="457200" y="836712"/>
            <a:ext cx="8229600" cy="5289451"/>
          </a:xfrm>
        </p:spPr>
        <p:txBody>
          <a:bodyPr>
            <a:normAutofit lnSpcReduction="10000"/>
          </a:bodyPr>
          <a:lstStyle/>
          <a:p>
            <a:pPr>
              <a:buNone/>
            </a:pPr>
            <a:r>
              <a:rPr lang="en-US" b="1" dirty="0"/>
              <a:t>A. Maturity at Harvesting</a:t>
            </a:r>
          </a:p>
          <a:p>
            <a:r>
              <a:rPr lang="en-US" dirty="0"/>
              <a:t>In general the maturity at the time of</a:t>
            </a:r>
          </a:p>
          <a:p>
            <a:pPr>
              <a:buNone/>
            </a:pPr>
            <a:r>
              <a:rPr lang="en-US" dirty="0"/>
              <a:t>    harvesting is a factor which can influence the</a:t>
            </a:r>
          </a:p>
          <a:p>
            <a:pPr>
              <a:buNone/>
            </a:pPr>
            <a:r>
              <a:rPr lang="en-US" dirty="0"/>
              <a:t>    </a:t>
            </a:r>
            <a:r>
              <a:rPr lang="en-US" dirty="0" smtClean="0"/>
              <a:t>postharvest </a:t>
            </a:r>
            <a:r>
              <a:rPr lang="en-US" dirty="0"/>
              <a:t>losses. </a:t>
            </a:r>
          </a:p>
          <a:p>
            <a:r>
              <a:rPr lang="en-US" dirty="0"/>
              <a:t>Both over mature as well as pre-mature harvesting can make the fruits more prone to </a:t>
            </a:r>
            <a:r>
              <a:rPr lang="en-US" dirty="0" smtClean="0"/>
              <a:t>postharvest </a:t>
            </a:r>
            <a:r>
              <a:rPr lang="en-US" dirty="0"/>
              <a:t>infection. </a:t>
            </a:r>
          </a:p>
          <a:p>
            <a:r>
              <a:rPr lang="en-US" dirty="0"/>
              <a:t>Harvest of the fruits should be done at proper stage by considering the size, shape, </a:t>
            </a:r>
            <a:r>
              <a:rPr lang="en-US" dirty="0" err="1"/>
              <a:t>colour</a:t>
            </a:r>
            <a:r>
              <a:rPr lang="en-US" dirty="0"/>
              <a:t>, flesh firmness, sugar, starch and oil content.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b="1" dirty="0"/>
              <a:t/>
            </a:r>
            <a:br>
              <a:rPr lang="en-US" b="1" dirty="0"/>
            </a:br>
            <a:r>
              <a:rPr lang="en-US" b="1" dirty="0"/>
              <a:t>B. Harvesting Technique</a:t>
            </a:r>
            <a:br>
              <a:rPr lang="en-US" b="1" dirty="0"/>
            </a:br>
            <a:endParaRPr lang="en-US" dirty="0"/>
          </a:p>
        </p:txBody>
      </p:sp>
      <p:sp>
        <p:nvSpPr>
          <p:cNvPr id="3" name="Content Placeholder 2"/>
          <p:cNvSpPr>
            <a:spLocks noGrp="1"/>
          </p:cNvSpPr>
          <p:nvPr>
            <p:ph idx="1"/>
          </p:nvPr>
        </p:nvSpPr>
        <p:spPr>
          <a:xfrm>
            <a:off x="457200" y="980728"/>
            <a:ext cx="8229600" cy="5145435"/>
          </a:xfrm>
        </p:spPr>
        <p:txBody>
          <a:bodyPr>
            <a:normAutofit fontScale="85000" lnSpcReduction="20000"/>
          </a:bodyPr>
          <a:lstStyle/>
          <a:p>
            <a:r>
              <a:rPr lang="en-US" dirty="0"/>
              <a:t>Choosing the most appropriate time and  technique of harvesting is most important.</a:t>
            </a:r>
          </a:p>
          <a:p>
            <a:r>
              <a:rPr lang="en-US" dirty="0"/>
              <a:t>Fruits and vegetables require a careful harvesting technique because of their delicate nature; simple manual harvesting methods however, are usually quite effective and satisfactory. </a:t>
            </a:r>
          </a:p>
          <a:p>
            <a:r>
              <a:rPr lang="en-US" dirty="0"/>
              <a:t>Whatever harvesting method is adopted, the basic care that needs to be exercised is avoidance of causing punctures or injuries to the fruits during the process, since the tissue thus injured often becomes the focal point of infection at later stages. </a:t>
            </a:r>
          </a:p>
          <a:p>
            <a:r>
              <a:rPr lang="en-US" dirty="0"/>
              <a:t>Harvesting by hand is the predominant method for fruits and vegetables.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646"/>
            <a:ext cx="8229600" cy="634082"/>
          </a:xfrm>
        </p:spPr>
        <p:txBody>
          <a:bodyPr>
            <a:normAutofit fontScale="90000"/>
          </a:bodyPr>
          <a:lstStyle/>
          <a:p>
            <a:r>
              <a:rPr lang="en-US" b="1" dirty="0"/>
              <a:t>III. </a:t>
            </a:r>
            <a:r>
              <a:rPr lang="en-US" b="1" dirty="0" smtClean="0"/>
              <a:t>Postharvest </a:t>
            </a:r>
            <a:r>
              <a:rPr lang="en-US" b="1" dirty="0"/>
              <a:t>Care</a:t>
            </a:r>
            <a:br>
              <a:rPr lang="en-US" b="1" dirty="0"/>
            </a:br>
            <a:endParaRPr lang="en-US" dirty="0"/>
          </a:p>
        </p:txBody>
      </p:sp>
      <p:sp>
        <p:nvSpPr>
          <p:cNvPr id="3" name="Content Placeholder 2"/>
          <p:cNvSpPr>
            <a:spLocks noGrp="1"/>
          </p:cNvSpPr>
          <p:nvPr>
            <p:ph idx="1"/>
          </p:nvPr>
        </p:nvSpPr>
        <p:spPr>
          <a:xfrm>
            <a:off x="457200" y="836712"/>
            <a:ext cx="8229600" cy="5688632"/>
          </a:xfrm>
        </p:spPr>
        <p:txBody>
          <a:bodyPr>
            <a:normAutofit fontScale="85000" lnSpcReduction="20000"/>
          </a:bodyPr>
          <a:lstStyle/>
          <a:p>
            <a:pPr>
              <a:buNone/>
            </a:pPr>
            <a:r>
              <a:rPr lang="en-US" b="1" dirty="0"/>
              <a:t>A. Handling and Packaging</a:t>
            </a:r>
          </a:p>
          <a:p>
            <a:r>
              <a:rPr lang="en-US" dirty="0"/>
              <a:t>Careful handling of fruit is the most </a:t>
            </a:r>
            <a:r>
              <a:rPr lang="en-US" dirty="0" smtClean="0"/>
              <a:t>important step </a:t>
            </a:r>
            <a:r>
              <a:rPr lang="en-US" dirty="0"/>
              <a:t>that has to be taken at all </a:t>
            </a:r>
            <a:r>
              <a:rPr lang="en-US" dirty="0" smtClean="0"/>
              <a:t>postharvest stages</a:t>
            </a:r>
            <a:r>
              <a:rPr lang="en-US" dirty="0"/>
              <a:t>. </a:t>
            </a:r>
          </a:p>
          <a:p>
            <a:r>
              <a:rPr lang="en-US" dirty="0"/>
              <a:t>Sorting and grading of the harvested fruits is good farm house practice. </a:t>
            </a:r>
          </a:p>
          <a:p>
            <a:r>
              <a:rPr lang="en-US" dirty="0"/>
              <a:t>Eliminating the fruits showing injury or early symptoms of a disease, revealed at this stage by </a:t>
            </a:r>
            <a:r>
              <a:rPr lang="en-US" dirty="0" smtClean="0"/>
              <a:t>careful inspection </a:t>
            </a:r>
            <a:r>
              <a:rPr lang="en-US" dirty="0"/>
              <a:t>can substantially reduce the intensity of disease at later stages. </a:t>
            </a:r>
          </a:p>
          <a:p>
            <a:r>
              <a:rPr lang="en-US" dirty="0"/>
              <a:t>Packing practice has to be evolved to suit the individual</a:t>
            </a:r>
          </a:p>
          <a:p>
            <a:pPr>
              <a:buNone/>
            </a:pPr>
            <a:r>
              <a:rPr lang="en-US" dirty="0"/>
              <a:t>     consignment, aiming at the maximum perfection as well as cost effectiveness.</a:t>
            </a:r>
          </a:p>
          <a:p>
            <a:r>
              <a:rPr lang="en-US" dirty="0"/>
              <a:t>In modern practice corrugated boxes, fiber board packs, molded plastic trays and  wooden crates are used.</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a:t/>
            </a:r>
            <a:br>
              <a:rPr lang="en-US" b="1" dirty="0"/>
            </a:br>
            <a:r>
              <a:rPr lang="en-US" b="1" dirty="0"/>
              <a:t>B. Care during Transport</a:t>
            </a:r>
            <a:br>
              <a:rPr lang="en-US" b="1" dirty="0"/>
            </a:br>
            <a:endParaRPr lang="en-US" dirty="0"/>
          </a:p>
        </p:txBody>
      </p:sp>
      <p:sp>
        <p:nvSpPr>
          <p:cNvPr id="3" name="Content Placeholder 2"/>
          <p:cNvSpPr>
            <a:spLocks noGrp="1"/>
          </p:cNvSpPr>
          <p:nvPr>
            <p:ph idx="1"/>
          </p:nvPr>
        </p:nvSpPr>
        <p:spPr>
          <a:xfrm>
            <a:off x="457200" y="980728"/>
            <a:ext cx="8229600" cy="5145435"/>
          </a:xfrm>
        </p:spPr>
        <p:txBody>
          <a:bodyPr>
            <a:normAutofit/>
          </a:bodyPr>
          <a:lstStyle/>
          <a:p>
            <a:r>
              <a:rPr lang="en-US" dirty="0"/>
              <a:t>Guava, papaya, strawberries and mango</a:t>
            </a:r>
          </a:p>
          <a:p>
            <a:pPr>
              <a:buNone/>
            </a:pPr>
            <a:r>
              <a:rPr lang="en-US" dirty="0"/>
              <a:t>    are comparatively more prone to injury and</a:t>
            </a:r>
          </a:p>
          <a:p>
            <a:pPr>
              <a:buNone/>
            </a:pPr>
            <a:r>
              <a:rPr lang="en-US" dirty="0"/>
              <a:t>    hence need special care during transportation</a:t>
            </a:r>
          </a:p>
          <a:p>
            <a:pPr>
              <a:buNone/>
            </a:pPr>
            <a:r>
              <a:rPr lang="en-US" dirty="0"/>
              <a:t>    and if possible temperature and other ambient conditions may be controlled. </a:t>
            </a:r>
          </a:p>
          <a:p>
            <a:r>
              <a:rPr lang="en-US" dirty="0"/>
              <a:t>High value perishables are sent by air, either in wide bodied freights or in the cargo holds of</a:t>
            </a:r>
          </a:p>
          <a:p>
            <a:pPr>
              <a:buNone/>
            </a:pPr>
            <a:r>
              <a:rPr lang="en-US" dirty="0"/>
              <a:t>    passenger aircraft.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a:t/>
            </a:r>
            <a:br>
              <a:rPr lang="en-US" b="1" dirty="0"/>
            </a:br>
            <a:r>
              <a:rPr lang="en-US" b="1" dirty="0"/>
              <a:t>C. Storage</a:t>
            </a:r>
            <a:br>
              <a:rPr lang="en-US" b="1" dirty="0"/>
            </a:br>
            <a:endParaRPr lang="en-US" dirty="0"/>
          </a:p>
        </p:txBody>
      </p:sp>
      <p:sp>
        <p:nvSpPr>
          <p:cNvPr id="3" name="Content Placeholder 2"/>
          <p:cNvSpPr>
            <a:spLocks noGrp="1"/>
          </p:cNvSpPr>
          <p:nvPr>
            <p:ph idx="1"/>
          </p:nvPr>
        </p:nvSpPr>
        <p:spPr>
          <a:xfrm>
            <a:off x="457200" y="1196752"/>
            <a:ext cx="8229600" cy="4929411"/>
          </a:xfrm>
        </p:spPr>
        <p:txBody>
          <a:bodyPr>
            <a:normAutofit fontScale="92500"/>
          </a:bodyPr>
          <a:lstStyle/>
          <a:p>
            <a:r>
              <a:rPr lang="en-US" dirty="0" smtClean="0"/>
              <a:t>Cold </a:t>
            </a:r>
            <a:r>
              <a:rPr lang="en-US" dirty="0"/>
              <a:t>storage </a:t>
            </a:r>
            <a:r>
              <a:rPr lang="en-US" dirty="0" smtClean="0"/>
              <a:t>and modified </a:t>
            </a:r>
            <a:r>
              <a:rPr lang="en-US" dirty="0"/>
              <a:t>atmosphere storage are aimed </a:t>
            </a:r>
            <a:r>
              <a:rPr lang="en-US" dirty="0" smtClean="0"/>
              <a:t>out preventing </a:t>
            </a:r>
            <a:r>
              <a:rPr lang="en-US" dirty="0"/>
              <a:t>the perpetuation of pathogen </a:t>
            </a:r>
            <a:r>
              <a:rPr lang="en-US" dirty="0" smtClean="0"/>
              <a:t>and spread </a:t>
            </a:r>
            <a:r>
              <a:rPr lang="en-US" dirty="0"/>
              <a:t>of the disease.</a:t>
            </a:r>
          </a:p>
          <a:p>
            <a:pPr>
              <a:buNone/>
            </a:pPr>
            <a:r>
              <a:rPr lang="en-US" dirty="0"/>
              <a:t>(</a:t>
            </a:r>
            <a:r>
              <a:rPr lang="en-US" b="1" dirty="0" err="1"/>
              <a:t>i</a:t>
            </a:r>
            <a:r>
              <a:rPr lang="en-US" b="1" dirty="0"/>
              <a:t>) Storage disinfection of warehouses:</a:t>
            </a:r>
          </a:p>
          <a:p>
            <a:r>
              <a:rPr lang="en-US" dirty="0"/>
              <a:t>Debris from warehouses/cold storages should</a:t>
            </a:r>
          </a:p>
          <a:p>
            <a:pPr>
              <a:buNone/>
            </a:pPr>
            <a:r>
              <a:rPr lang="en-US" dirty="0"/>
              <a:t>    be removed, the walls and floors should be</a:t>
            </a:r>
          </a:p>
          <a:p>
            <a:pPr>
              <a:buNone/>
            </a:pPr>
            <a:r>
              <a:rPr lang="en-US" dirty="0"/>
              <a:t>    washed with bleaching powder, copper sulfate,</a:t>
            </a:r>
          </a:p>
          <a:p>
            <a:pPr>
              <a:buNone/>
            </a:pPr>
            <a:r>
              <a:rPr lang="en-US" dirty="0"/>
              <a:t>    etc to eradicate the pathogens which are</a:t>
            </a:r>
          </a:p>
          <a:p>
            <a:pPr>
              <a:buNone/>
            </a:pPr>
            <a:r>
              <a:rPr lang="en-US" dirty="0"/>
              <a:t>    surviving in the store structures.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12007</TotalTime>
  <Words>1487</Words>
  <Application>Microsoft Office PowerPoint</Application>
  <PresentationFormat>On-screen Show (4:3)</PresentationFormat>
  <Paragraphs>116</Paragraphs>
  <Slides>21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Management of Postharvest Diseases</vt:lpstr>
      <vt:lpstr>PowerPoint Presentation</vt:lpstr>
      <vt:lpstr> C. Resistant Cultivars </vt:lpstr>
      <vt:lpstr> II. Care at Harvest </vt:lpstr>
      <vt:lpstr> B. Harvesting Technique </vt:lpstr>
      <vt:lpstr>III. Postharvest Care </vt:lpstr>
      <vt:lpstr> B. Care during Transport </vt:lpstr>
      <vt:lpstr> C. Storage </vt:lpstr>
      <vt:lpstr>    </vt:lpstr>
      <vt:lpstr>PowerPoint Presentation</vt:lpstr>
      <vt:lpstr> D. Postharvest Treatment with Chemicals </vt:lpstr>
      <vt:lpstr>PowerPoint Presentation</vt:lpstr>
      <vt:lpstr>E. Physical Methods </vt:lpstr>
      <vt:lpstr>PowerPoint Presentation</vt:lpstr>
      <vt:lpstr>PowerPoint Presentation</vt:lpstr>
      <vt:lpstr>(v) Drying fruits:</vt:lpstr>
      <vt:lpstr>F. Biological Control </vt:lpstr>
      <vt:lpstr>G. Fruit Coating with Vegetable / Edible Oil </vt:lpstr>
      <vt:lpstr>H. Natural Plant Products </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zafar</dc:creator>
  <cp:lastModifiedBy>Zafar Iqbal</cp:lastModifiedBy>
  <cp:revision>509</cp:revision>
  <dcterms:created xsi:type="dcterms:W3CDTF">2010-12-07T04:47:25Z</dcterms:created>
  <dcterms:modified xsi:type="dcterms:W3CDTF">2020-12-08T10:37:54Z</dcterms:modified>
</cp:coreProperties>
</file>