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96" r:id="rId7"/>
    <p:sldId id="261" r:id="rId8"/>
    <p:sldId id="262" r:id="rId9"/>
    <p:sldId id="297" r:id="rId10"/>
    <p:sldId id="263" r:id="rId11"/>
    <p:sldId id="278" r:id="rId12"/>
    <p:sldId id="279" r:id="rId13"/>
    <p:sldId id="280" r:id="rId14"/>
    <p:sldId id="298" r:id="rId15"/>
    <p:sldId id="281" r:id="rId16"/>
    <p:sldId id="282" r:id="rId17"/>
    <p:sldId id="283" r:id="rId18"/>
    <p:sldId id="284" r:id="rId19"/>
    <p:sldId id="285" r:id="rId20"/>
    <p:sldId id="286" r:id="rId21"/>
    <p:sldId id="287" r:id="rId22"/>
    <p:sldId id="288" r:id="rId23"/>
    <p:sldId id="28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10/17/2019</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10/17/2019</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pPr algn="ctr"/>
            <a:r>
              <a:rPr lang="en-GB" dirty="0" smtClean="0"/>
              <a:t>Education in Pakistan </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660618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914400"/>
            <a:ext cx="7620000" cy="5486400"/>
          </a:xfrm>
        </p:spPr>
        <p:txBody>
          <a:bodyPr>
            <a:normAutofit fontScale="92500" lnSpcReduction="10000"/>
          </a:bodyPr>
          <a:lstStyle/>
          <a:p>
            <a:r>
              <a:rPr lang="en-US" sz="3200" dirty="0">
                <a:latin typeface="Times New Roman" pitchFamily="18" charset="0"/>
                <a:cs typeface="Times New Roman" pitchFamily="18" charset="0"/>
              </a:rPr>
              <a:t>The major objectives of preschool education are as under:</a:t>
            </a:r>
            <a:endParaRPr lang="en-GB" sz="3200" dirty="0">
              <a:latin typeface="Times New Roman" pitchFamily="18" charset="0"/>
              <a:cs typeface="Times New Roman" pitchFamily="18" charset="0"/>
            </a:endParaRPr>
          </a:p>
          <a:p>
            <a:pPr lvl="0"/>
            <a:r>
              <a:rPr lang="en-US" sz="3200" dirty="0">
                <a:latin typeface="Times New Roman" pitchFamily="18" charset="0"/>
                <a:cs typeface="Times New Roman" pitchFamily="18" charset="0"/>
              </a:rPr>
              <a:t>To help the child develop his or her potential to learn and grow.</a:t>
            </a:r>
            <a:endParaRPr lang="en-GB" sz="3200" dirty="0">
              <a:latin typeface="Times New Roman" pitchFamily="18" charset="0"/>
              <a:cs typeface="Times New Roman" pitchFamily="18" charset="0"/>
            </a:endParaRPr>
          </a:p>
          <a:p>
            <a:pPr lvl="0"/>
            <a:r>
              <a:rPr lang="en-US" sz="3200" dirty="0">
                <a:latin typeface="Times New Roman" pitchFamily="18" charset="0"/>
                <a:cs typeface="Times New Roman" pitchFamily="18" charset="0"/>
              </a:rPr>
              <a:t>To provide an appropriate environment to ensure his or her safety and holistic development.</a:t>
            </a:r>
            <a:endParaRPr lang="en-GB" sz="3200" dirty="0">
              <a:latin typeface="Times New Roman" pitchFamily="18" charset="0"/>
              <a:cs typeface="Times New Roman" pitchFamily="18" charset="0"/>
            </a:endParaRPr>
          </a:p>
          <a:p>
            <a:pPr lvl="0"/>
            <a:r>
              <a:rPr lang="en-US" sz="3200" dirty="0">
                <a:latin typeface="Times New Roman" pitchFamily="18" charset="0"/>
                <a:cs typeface="Times New Roman" pitchFamily="18" charset="0"/>
              </a:rPr>
              <a:t>To use play way method and concrete experience in teaching and learning.</a:t>
            </a:r>
            <a:endParaRPr lang="en-GB" sz="3200" dirty="0">
              <a:latin typeface="Times New Roman" pitchFamily="18" charset="0"/>
              <a:cs typeface="Times New Roman" pitchFamily="18" charset="0"/>
            </a:endParaRPr>
          </a:p>
          <a:p>
            <a:pPr lvl="0"/>
            <a:r>
              <a:rPr lang="en-US" sz="3200" dirty="0">
                <a:latin typeface="Times New Roman" pitchFamily="18" charset="0"/>
                <a:cs typeface="Times New Roman" pitchFamily="18" charset="0"/>
              </a:rPr>
              <a:t>To prepare a child for formal schooling.</a:t>
            </a:r>
            <a:endParaRPr lang="en-GB" sz="3200" dirty="0">
              <a:latin typeface="Times New Roman" pitchFamily="18" charset="0"/>
              <a:cs typeface="Times New Roman" pitchFamily="18" charset="0"/>
            </a:endParaRPr>
          </a:p>
          <a:p>
            <a:pPr lvl="0"/>
            <a:r>
              <a:rPr lang="en-US" sz="3200" dirty="0">
                <a:latin typeface="Times New Roman" pitchFamily="18" charset="0"/>
                <a:cs typeface="Times New Roman" pitchFamily="18" charset="0"/>
              </a:rPr>
              <a:t>To develop awareness of basic cultural values and norms.</a:t>
            </a:r>
            <a:endParaRPr lang="en-GB" sz="32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497113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2.2. ELEMENTARY EDUCATION</a:t>
            </a:r>
            <a:r>
              <a:rPr lang="en-GB" b="1" dirty="0"/>
              <a:t/>
            </a:r>
            <a:br>
              <a:rPr lang="en-GB" b="1" dirty="0"/>
            </a:br>
            <a:endParaRPr lang="en-GB" dirty="0"/>
          </a:p>
        </p:txBody>
      </p:sp>
      <p:sp>
        <p:nvSpPr>
          <p:cNvPr id="3" name="Content Placeholder 2"/>
          <p:cNvSpPr>
            <a:spLocks noGrp="1"/>
          </p:cNvSpPr>
          <p:nvPr>
            <p:ph idx="1"/>
          </p:nvPr>
        </p:nvSpPr>
        <p:spPr>
          <a:xfrm>
            <a:off x="457200" y="1295400"/>
            <a:ext cx="7620000" cy="5105400"/>
          </a:xfrm>
        </p:spPr>
        <p:txBody>
          <a:bodyPr>
            <a:normAutofit/>
          </a:bodyPr>
          <a:lstStyle/>
          <a:p>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elementary education comprises two distinct stages- Primary and Middle. </a:t>
            </a:r>
            <a:endParaRPr lang="en-GB" sz="3200" dirty="0">
              <a:latin typeface="Times New Roman" pitchFamily="18" charset="0"/>
              <a:cs typeface="Times New Roman" pitchFamily="18" charset="0"/>
            </a:endParaRPr>
          </a:p>
          <a:p>
            <a:r>
              <a:rPr lang="en-US" sz="3200" b="1" dirty="0">
                <a:latin typeface="Times New Roman" pitchFamily="18" charset="0"/>
                <a:cs typeface="Times New Roman" pitchFamily="18" charset="0"/>
              </a:rPr>
              <a:t>2.2.1   Primary Stage</a:t>
            </a:r>
            <a:endParaRPr lang="en-GB"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The primary stage (Grades: I-V) extends over five years (age 5+ to 9 or 10+). </a:t>
            </a:r>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medium of instruction in most of the schools is Urdu- the national language. There are English-medium schools as well. </a:t>
            </a:r>
            <a:endParaRPr lang="en-GB" sz="3200" dirty="0">
              <a:latin typeface="Times New Roman" pitchFamily="18" charset="0"/>
              <a:cs typeface="Times New Roman" pitchFamily="18" charset="0"/>
            </a:endParaRPr>
          </a:p>
        </p:txBody>
      </p:sp>
    </p:spTree>
    <p:extLst>
      <p:ext uri="{BB962C8B-B14F-4D97-AF65-F5344CB8AC3E}">
        <p14:creationId xmlns:p14="http://schemas.microsoft.com/office/powerpoint/2010/main" val="3013649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990600"/>
            <a:ext cx="7620000" cy="5410200"/>
          </a:xfrm>
        </p:spPr>
        <p:txBody>
          <a:bodyPr>
            <a:normAutofit/>
          </a:bodyPr>
          <a:lstStyle/>
          <a:p>
            <a:r>
              <a:rPr lang="en-US" sz="3200" dirty="0">
                <a:latin typeface="Times New Roman" pitchFamily="18" charset="0"/>
                <a:cs typeface="Times New Roman" pitchFamily="18" charset="0"/>
              </a:rPr>
              <a:t>However, the curriculum for primary classes is almost the same throughout the country. The major focus of this stage is on basic mathematical and literacy skills, appreciation of traditions and values, and socialization. Promotion to next class depends on the result of the school examinations. Primary schooling is being made compulsory through appropriate legislation. </a:t>
            </a:r>
            <a:endParaRPr lang="en-GB" sz="32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228907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2.2.2   Middle Stage</a:t>
            </a:r>
            <a:r>
              <a:rPr lang="en-GB" dirty="0"/>
              <a:t/>
            </a:r>
            <a:br>
              <a:rPr lang="en-GB" dirty="0"/>
            </a:br>
            <a:endParaRPr lang="en-GB" dirty="0"/>
          </a:p>
        </p:txBody>
      </p:sp>
      <p:sp>
        <p:nvSpPr>
          <p:cNvPr id="3" name="Content Placeholder 2"/>
          <p:cNvSpPr>
            <a:spLocks noGrp="1"/>
          </p:cNvSpPr>
          <p:nvPr>
            <p:ph idx="1"/>
          </p:nvPr>
        </p:nvSpPr>
        <p:spPr>
          <a:xfrm>
            <a:off x="457200" y="1066800"/>
            <a:ext cx="7620000" cy="5334000"/>
          </a:xfrm>
        </p:spPr>
        <p:txBody>
          <a:bodyPr>
            <a:noAutofit/>
          </a:bodyPr>
          <a:lstStyle/>
          <a:p>
            <a:r>
              <a:rPr lang="en-US" sz="3200" dirty="0" smtClean="0">
                <a:latin typeface="Times New Roman" pitchFamily="18" charset="0"/>
                <a:cs typeface="Times New Roman" pitchFamily="18" charset="0"/>
              </a:rPr>
              <a:t>The </a:t>
            </a:r>
            <a:r>
              <a:rPr lang="en-US" sz="3200" dirty="0">
                <a:latin typeface="Times New Roman" pitchFamily="18" charset="0"/>
                <a:cs typeface="Times New Roman" pitchFamily="18" charset="0"/>
              </a:rPr>
              <a:t>Middle stage (Grades: VI-VIII) is of three years duration and is offered in schools either having primary or secondary classes. The curriculum is common for males and females as well as for urban and rural dwellers. </a:t>
            </a:r>
            <a:endParaRPr lang="en-GB" sz="3200" dirty="0">
              <a:latin typeface="Times New Roman" pitchFamily="18" charset="0"/>
              <a:cs typeface="Times New Roman" pitchFamily="18" charset="0"/>
            </a:endParaRPr>
          </a:p>
        </p:txBody>
      </p:sp>
    </p:spTree>
    <p:extLst>
      <p:ext uri="{BB962C8B-B14F-4D97-AF65-F5344CB8AC3E}">
        <p14:creationId xmlns:p14="http://schemas.microsoft.com/office/powerpoint/2010/main" val="2563440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533400"/>
            <a:ext cx="7620000" cy="5867400"/>
          </a:xfrm>
        </p:spPr>
        <p:txBody>
          <a:bodyPr/>
          <a:lstStyle/>
          <a:p>
            <a:r>
              <a:rPr lang="en-US" sz="3600" dirty="0">
                <a:latin typeface="Times New Roman" pitchFamily="18" charset="0"/>
                <a:cs typeface="Times New Roman" pitchFamily="18" charset="0"/>
              </a:rPr>
              <a:t>The focus of this stage is to strengthen foundations of first and second languages, mathematics and science and developing understanding of family, community, environment, health and nutrition. Provincial Education Departments as well as schools conduct terminal examination at this stage</a:t>
            </a:r>
            <a:endParaRPr lang="en-GB" sz="36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39641747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2.3 SECONDARY EDUCATION</a:t>
            </a:r>
            <a:r>
              <a:rPr lang="en-GB" b="1" dirty="0"/>
              <a:t/>
            </a:r>
            <a:br>
              <a:rPr lang="en-GB" b="1" dirty="0"/>
            </a:br>
            <a:endParaRPr lang="en-GB" dirty="0"/>
          </a:p>
        </p:txBody>
      </p:sp>
      <p:sp>
        <p:nvSpPr>
          <p:cNvPr id="3" name="Content Placeholder 2"/>
          <p:cNvSpPr>
            <a:spLocks noGrp="1"/>
          </p:cNvSpPr>
          <p:nvPr>
            <p:ph idx="1"/>
          </p:nvPr>
        </p:nvSpPr>
        <p:spPr>
          <a:xfrm>
            <a:off x="457200" y="1143000"/>
            <a:ext cx="7620000" cy="5257800"/>
          </a:xfrm>
        </p:spPr>
        <p:txBody>
          <a:bodyPr>
            <a:noAutofit/>
          </a:bodyPr>
          <a:lstStyle/>
          <a:p>
            <a:r>
              <a:rPr lang="en-US" sz="3200" dirty="0" smtClean="0">
                <a:latin typeface="Times New Roman" pitchFamily="18" charset="0"/>
                <a:cs typeface="Times New Roman" pitchFamily="18" charset="0"/>
              </a:rPr>
              <a:t>Secondary </a:t>
            </a:r>
            <a:r>
              <a:rPr lang="en-US" sz="3200" dirty="0">
                <a:latin typeface="Times New Roman" pitchFamily="18" charset="0"/>
                <a:cs typeface="Times New Roman" pitchFamily="18" charset="0"/>
              </a:rPr>
              <a:t>Education consists of two stages- Secondary and Higher Secondary. </a:t>
            </a:r>
            <a:endParaRPr lang="en-GB" sz="3200" dirty="0">
              <a:latin typeface="Times New Roman" pitchFamily="18" charset="0"/>
              <a:cs typeface="Times New Roman" pitchFamily="18" charset="0"/>
            </a:endParaRPr>
          </a:p>
          <a:p>
            <a:r>
              <a:rPr lang="en-US" sz="3200" b="1" dirty="0">
                <a:latin typeface="Times New Roman" pitchFamily="18" charset="0"/>
                <a:cs typeface="Times New Roman" pitchFamily="18" charset="0"/>
              </a:rPr>
              <a:t>1.3.1 Secondary Stage</a:t>
            </a:r>
            <a:r>
              <a:rPr lang="en-US" sz="3200" dirty="0">
                <a:latin typeface="Times New Roman" pitchFamily="18" charset="0"/>
                <a:cs typeface="Times New Roman" pitchFamily="18" charset="0"/>
              </a:rPr>
              <a:t>: </a:t>
            </a:r>
            <a:endParaRPr lang="en-GB"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The secondary education is of two years duration comprising Grades: IX-X. It covers 13-15 years </a:t>
            </a:r>
            <a:r>
              <a:rPr lang="en-US" sz="3200" dirty="0" smtClean="0">
                <a:latin typeface="Times New Roman" pitchFamily="18" charset="0"/>
                <a:cs typeface="Times New Roman" pitchFamily="18" charset="0"/>
              </a:rPr>
              <a:t>group </a:t>
            </a:r>
            <a:r>
              <a:rPr lang="en-US" sz="3200" dirty="0">
                <a:latin typeface="Times New Roman" pitchFamily="18" charset="0"/>
                <a:cs typeface="Times New Roman" pitchFamily="18" charset="0"/>
              </a:rPr>
              <a:t>of children. There is a Secondary Schools Certificate (SSC) examination at the end of the tenth class and is conducted by the Boards of Intermediate and Secondary Education throughout the country. </a:t>
            </a:r>
            <a:endParaRPr lang="en-GB" sz="3200" dirty="0">
              <a:latin typeface="Times New Roman" pitchFamily="18" charset="0"/>
              <a:cs typeface="Times New Roman" pitchFamily="18" charset="0"/>
            </a:endParaRPr>
          </a:p>
        </p:txBody>
      </p:sp>
    </p:spTree>
    <p:extLst>
      <p:ext uri="{BB962C8B-B14F-4D97-AF65-F5344CB8AC3E}">
        <p14:creationId xmlns:p14="http://schemas.microsoft.com/office/powerpoint/2010/main" val="9156734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143000"/>
            <a:ext cx="7620000" cy="5257800"/>
          </a:xfrm>
        </p:spPr>
        <p:txBody>
          <a:bodyPr>
            <a:normAutofit/>
          </a:bodyPr>
          <a:lstStyle/>
          <a:p>
            <a:r>
              <a:rPr lang="en-US" sz="3200" dirty="0">
                <a:latin typeface="Times New Roman" pitchFamily="18" charset="0"/>
                <a:cs typeface="Times New Roman" pitchFamily="18" charset="0"/>
              </a:rPr>
              <a:t>The medium of instruction in most of schools is Urdu, except in English medium schools. Streaming of children starts at this stage. Students opt for a group of their choice such as Science, Humanities, and Technical. Urdu, English, Pakistan Studies, Islamic Studies and Mathematics are compulsory subjects. A group of three elective subjects determines the specified stream. </a:t>
            </a:r>
            <a:endParaRPr lang="en-GB" sz="3200" dirty="0">
              <a:latin typeface="Times New Roman" pitchFamily="18" charset="0"/>
              <a:cs typeface="Times New Roman" pitchFamily="18" charset="0"/>
            </a:endParaRPr>
          </a:p>
          <a:p>
            <a:endParaRPr lang="en-GB" sz="3200" dirty="0">
              <a:latin typeface="Times New Roman" pitchFamily="18" charset="0"/>
              <a:cs typeface="Times New Roman" pitchFamily="18" charset="0"/>
            </a:endParaRPr>
          </a:p>
        </p:txBody>
      </p:sp>
    </p:spTree>
    <p:extLst>
      <p:ext uri="{BB962C8B-B14F-4D97-AF65-F5344CB8AC3E}">
        <p14:creationId xmlns:p14="http://schemas.microsoft.com/office/powerpoint/2010/main" val="3947050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1.3.2</a:t>
            </a:r>
            <a:r>
              <a:rPr lang="en-US" b="1" dirty="0"/>
              <a:t>. Higher Secondary Stage</a:t>
            </a:r>
            <a:r>
              <a:rPr lang="en-US" dirty="0"/>
              <a:t>: </a:t>
            </a:r>
            <a:r>
              <a:rPr lang="en-GB" dirty="0"/>
              <a:t/>
            </a:r>
            <a:br>
              <a:rPr lang="en-GB" dirty="0"/>
            </a:br>
            <a:endParaRPr lang="en-GB" dirty="0"/>
          </a:p>
        </p:txBody>
      </p:sp>
      <p:sp>
        <p:nvSpPr>
          <p:cNvPr id="3" name="Content Placeholder 2"/>
          <p:cNvSpPr>
            <a:spLocks noGrp="1"/>
          </p:cNvSpPr>
          <p:nvPr>
            <p:ph idx="1"/>
          </p:nvPr>
        </p:nvSpPr>
        <p:spPr/>
        <p:txBody>
          <a:bodyPr/>
          <a:lstStyle/>
          <a:p>
            <a:r>
              <a:rPr lang="en-US" dirty="0"/>
              <a:t>	</a:t>
            </a:r>
            <a:r>
              <a:rPr lang="en-US" sz="3200" dirty="0">
                <a:latin typeface="Times New Roman" pitchFamily="18" charset="0"/>
                <a:cs typeface="Times New Roman" pitchFamily="18" charset="0"/>
              </a:rPr>
              <a:t>The higher secondary education (Grades XI-XII) is imparted at both Intermediate Colleges and Higher Secondary Schools. The students follow two years program of study at higher secondary level, which lead to the Higher Secondary School Certificate (HSSC) and is a pre-requisite for entrance to university or an institution of higher education. </a:t>
            </a:r>
            <a:endParaRPr lang="en-GB" sz="3200" dirty="0">
              <a:latin typeface="Times New Roman" pitchFamily="18" charset="0"/>
              <a:cs typeface="Times New Roman" pitchFamily="18" charset="0"/>
            </a:endParaRPr>
          </a:p>
        </p:txBody>
      </p:sp>
    </p:spTree>
    <p:extLst>
      <p:ext uri="{BB962C8B-B14F-4D97-AF65-F5344CB8AC3E}">
        <p14:creationId xmlns:p14="http://schemas.microsoft.com/office/powerpoint/2010/main" val="24814660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sz="3600" dirty="0">
                <a:latin typeface="Times New Roman" pitchFamily="18" charset="0"/>
                <a:cs typeface="Times New Roman" pitchFamily="18" charset="0"/>
              </a:rPr>
              <a:t>The medium of instruction in science subjects is mostly English. The Boards of Intermediate and Secondary Education at the end of 11th &amp; 12th grades conduct the examinations for higher secondary school certificates</a:t>
            </a:r>
            <a:endParaRPr lang="en-GB" sz="36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18096594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400" y="304800"/>
            <a:ext cx="7620000" cy="6096000"/>
          </a:xfrm>
        </p:spPr>
        <p:txBody>
          <a:bodyPr>
            <a:normAutofit/>
          </a:bodyPr>
          <a:lstStyle/>
          <a:p>
            <a:r>
              <a:rPr lang="en-US" sz="2800" dirty="0">
                <a:latin typeface="Times New Roman" pitchFamily="18" charset="0"/>
                <a:cs typeface="Times New Roman" pitchFamily="18" charset="0"/>
              </a:rPr>
              <a:t>Division of students takes place at various levels of school education. After the middle stage students can follow either academic courses in secondary schools or a trade course at vocational institutions. After secondary school stage students can enter Intermediate Colleges or Higher Secondary Schools for pre-university courses or they can join polytechnics to take up there-years diploma course in a particular branch of technology or trade. After Higher Secondary School Certificate (HSSC) one can either join general universities or professional institutions such as commerce, IT, agricultural, engineering and medical</a:t>
            </a:r>
            <a:endParaRPr lang="en-GB" sz="2800" dirty="0">
              <a:latin typeface="Times New Roman" pitchFamily="18" charset="0"/>
              <a:cs typeface="Times New Roman" pitchFamily="18" charset="0"/>
            </a:endParaRPr>
          </a:p>
        </p:txBody>
      </p:sp>
    </p:spTree>
    <p:extLst>
      <p:ext uri="{BB962C8B-B14F-4D97-AF65-F5344CB8AC3E}">
        <p14:creationId xmlns:p14="http://schemas.microsoft.com/office/powerpoint/2010/main" val="270805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lvl="0"/>
            <a:r>
              <a:rPr lang="en-US" b="1" dirty="0"/>
              <a:t>Objectives of Education in Pakistan</a:t>
            </a:r>
            <a:r>
              <a:rPr lang="en-GB" sz="4000" dirty="0"/>
              <a:t/>
            </a:r>
            <a:br>
              <a:rPr lang="en-GB" sz="4000" dirty="0"/>
            </a:br>
            <a:endParaRPr lang="en-GB" dirty="0"/>
          </a:p>
        </p:txBody>
      </p:sp>
      <p:sp>
        <p:nvSpPr>
          <p:cNvPr id="5" name="Content Placeholder 4"/>
          <p:cNvSpPr>
            <a:spLocks noGrp="1"/>
          </p:cNvSpPr>
          <p:nvPr>
            <p:ph idx="1"/>
          </p:nvPr>
        </p:nvSpPr>
        <p:spPr>
          <a:xfrm>
            <a:off x="457200" y="1066800"/>
            <a:ext cx="8229600" cy="5059363"/>
          </a:xfrm>
        </p:spPr>
        <p:txBody>
          <a:bodyPr>
            <a:normAutofit fontScale="92500" lnSpcReduction="10000"/>
          </a:bodyPr>
          <a:lstStyle/>
          <a:p>
            <a:pPr marL="114300" indent="0">
              <a:buNone/>
            </a:pPr>
            <a:endParaRPr lang="en-US"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To </a:t>
            </a:r>
            <a:r>
              <a:rPr lang="en-US" sz="3600" dirty="0">
                <a:latin typeface="Times New Roman" pitchFamily="18" charset="0"/>
                <a:cs typeface="Times New Roman" pitchFamily="18" charset="0"/>
              </a:rPr>
              <a:t>preserve the ideology of Pakistan within the Islamic </a:t>
            </a:r>
            <a:r>
              <a:rPr lang="en-US" sz="3600" dirty="0" smtClean="0">
                <a:latin typeface="Times New Roman" pitchFamily="18" charset="0"/>
                <a:cs typeface="Times New Roman" pitchFamily="18" charset="0"/>
              </a:rPr>
              <a:t>beliefs </a:t>
            </a:r>
            <a:r>
              <a:rPr lang="en-US" sz="3600" dirty="0">
                <a:latin typeface="Times New Roman" pitchFamily="18" charset="0"/>
                <a:cs typeface="Times New Roman" pitchFamily="18" charset="0"/>
              </a:rPr>
              <a:t>ensured in the 1973 </a:t>
            </a:r>
            <a:r>
              <a:rPr lang="en-US" sz="3600" dirty="0" smtClean="0">
                <a:latin typeface="Times New Roman" pitchFamily="18" charset="0"/>
                <a:cs typeface="Times New Roman" pitchFamily="18" charset="0"/>
              </a:rPr>
              <a:t>constitution</a:t>
            </a:r>
          </a:p>
          <a:p>
            <a:pPr marL="114300" indent="0">
              <a:buNone/>
            </a:pPr>
            <a:r>
              <a:rPr lang="en-US" sz="3600" dirty="0" smtClean="0">
                <a:latin typeface="Times New Roman" pitchFamily="18" charset="0"/>
                <a:cs typeface="Times New Roman" pitchFamily="18" charset="0"/>
              </a:rPr>
              <a:t> </a:t>
            </a:r>
            <a:endParaRPr lang="en-GB" sz="3600" dirty="0">
              <a:latin typeface="Times New Roman" pitchFamily="18" charset="0"/>
              <a:cs typeface="Times New Roman" pitchFamily="18" charset="0"/>
            </a:endParaRPr>
          </a:p>
          <a:p>
            <a:r>
              <a:rPr lang="en-US" sz="3600" dirty="0" smtClean="0">
                <a:latin typeface="Times New Roman" pitchFamily="18" charset="0"/>
                <a:cs typeface="Times New Roman" pitchFamily="18" charset="0"/>
              </a:rPr>
              <a:t>To </a:t>
            </a:r>
            <a:r>
              <a:rPr lang="en-US" sz="3600" dirty="0">
                <a:latin typeface="Times New Roman" pitchFamily="18" charset="0"/>
                <a:cs typeface="Times New Roman" pitchFamily="18" charset="0"/>
              </a:rPr>
              <a:t>promote unity and patriotism and the desire for the </a:t>
            </a:r>
            <a:r>
              <a:rPr lang="en-US" sz="3600" dirty="0" smtClean="0">
                <a:latin typeface="Times New Roman" pitchFamily="18" charset="0"/>
                <a:cs typeface="Times New Roman" pitchFamily="18" charset="0"/>
              </a:rPr>
              <a:t>welfare/benefit </a:t>
            </a:r>
            <a:r>
              <a:rPr lang="en-US" sz="3600" dirty="0">
                <a:latin typeface="Times New Roman" pitchFamily="18" charset="0"/>
                <a:cs typeface="Times New Roman" pitchFamily="18" charset="0"/>
              </a:rPr>
              <a:t>state </a:t>
            </a:r>
            <a:endParaRPr lang="en-US" sz="3600" dirty="0" smtClean="0">
              <a:latin typeface="Times New Roman" pitchFamily="18" charset="0"/>
              <a:cs typeface="Times New Roman" pitchFamily="18" charset="0"/>
            </a:endParaRPr>
          </a:p>
          <a:p>
            <a:endParaRPr lang="en-GB" sz="3600" dirty="0">
              <a:latin typeface="Times New Roman" pitchFamily="18" charset="0"/>
              <a:cs typeface="Times New Roman" pitchFamily="18" charset="0"/>
            </a:endParaRPr>
          </a:p>
          <a:p>
            <a:r>
              <a:rPr lang="en-US" sz="3600" dirty="0" smtClean="0">
                <a:latin typeface="Times New Roman" pitchFamily="18" charset="0"/>
                <a:cs typeface="Times New Roman" pitchFamily="18" charset="0"/>
              </a:rPr>
              <a:t>To </a:t>
            </a:r>
            <a:r>
              <a:rPr lang="en-US" sz="3600" dirty="0">
                <a:latin typeface="Times New Roman" pitchFamily="18" charset="0"/>
                <a:cs typeface="Times New Roman" pitchFamily="18" charset="0"/>
              </a:rPr>
              <a:t>preserve and promote </a:t>
            </a:r>
            <a:r>
              <a:rPr lang="en-US" sz="3600" dirty="0" smtClean="0">
                <a:latin typeface="Times New Roman" pitchFamily="18" charset="0"/>
                <a:cs typeface="Times New Roman" pitchFamily="18" charset="0"/>
              </a:rPr>
              <a:t>cultural </a:t>
            </a:r>
            <a:r>
              <a:rPr lang="en-US" sz="3600" dirty="0">
                <a:latin typeface="Times New Roman" pitchFamily="18" charset="0"/>
                <a:cs typeface="Times New Roman" pitchFamily="18" charset="0"/>
              </a:rPr>
              <a:t>and ethical norms and religious toleration </a:t>
            </a:r>
            <a:endParaRPr lang="en-GB" sz="36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23164355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TERTIARY EDUCATION </a:t>
            </a:r>
            <a:r>
              <a:rPr lang="en-GB" b="1" dirty="0"/>
              <a:t/>
            </a:r>
            <a:br>
              <a:rPr lang="en-GB" b="1" dirty="0"/>
            </a:br>
            <a:endParaRPr lang="en-GB" dirty="0"/>
          </a:p>
        </p:txBody>
      </p:sp>
      <p:sp>
        <p:nvSpPr>
          <p:cNvPr id="3" name="Content Placeholder 2"/>
          <p:cNvSpPr>
            <a:spLocks noGrp="1"/>
          </p:cNvSpPr>
          <p:nvPr>
            <p:ph idx="1"/>
          </p:nvPr>
        </p:nvSpPr>
        <p:spPr>
          <a:xfrm>
            <a:off x="457200" y="1066800"/>
            <a:ext cx="7620000" cy="5334000"/>
          </a:xfrm>
        </p:spPr>
        <p:txBody>
          <a:bodyPr>
            <a:normAutofit/>
          </a:bodyPr>
          <a:lstStyle/>
          <a:p>
            <a:pPr marL="114300" indent="0">
              <a:buNone/>
            </a:pPr>
            <a:r>
              <a:rPr lang="en-US" dirty="0" smtClean="0"/>
              <a:t> </a:t>
            </a:r>
            <a:r>
              <a:rPr lang="en-US" sz="2800" dirty="0">
                <a:latin typeface="Times New Roman" pitchFamily="18" charset="0"/>
                <a:cs typeface="Times New Roman" pitchFamily="18" charset="0"/>
              </a:rPr>
              <a:t>Recognizing the significance of human resources the Government of Pakistan has reorganized the higher education in the country. To meet the challenges and devising policies Higher Education Commission (HEC) has been set up. </a:t>
            </a:r>
            <a:endParaRPr lang="en-US" sz="2800" dirty="0" smtClean="0">
              <a:latin typeface="Times New Roman" pitchFamily="18" charset="0"/>
              <a:cs typeface="Times New Roman" pitchFamily="18" charset="0"/>
            </a:endParaRPr>
          </a:p>
          <a:p>
            <a:pPr marL="114300" indent="0">
              <a:buNone/>
            </a:pPr>
            <a:r>
              <a:rPr lang="en-US" sz="2800" dirty="0" smtClean="0">
                <a:latin typeface="Times New Roman" pitchFamily="18" charset="0"/>
                <a:cs typeface="Times New Roman" pitchFamily="18" charset="0"/>
              </a:rPr>
              <a:t>Accordingly </a:t>
            </a:r>
            <a:r>
              <a:rPr lang="en-US" sz="2800" dirty="0">
                <a:latin typeface="Times New Roman" pitchFamily="18" charset="0"/>
                <a:cs typeface="Times New Roman" pitchFamily="18" charset="0"/>
              </a:rPr>
              <a:t>foci of higher education have been determined and institutions of higher learning are being strengthened academically as well as financially. New specialties and sub-specialties have been planned and are being implemented. </a:t>
            </a:r>
            <a:r>
              <a:rPr lang="en-US" sz="2800" dirty="0"/>
              <a:t> </a:t>
            </a:r>
            <a:endParaRPr lang="en-GB" sz="2800" dirty="0"/>
          </a:p>
          <a:p>
            <a:r>
              <a:rPr lang="en-US" dirty="0" smtClean="0"/>
              <a:t>. </a:t>
            </a:r>
            <a:endParaRPr lang="en-GB" dirty="0"/>
          </a:p>
        </p:txBody>
      </p:sp>
    </p:spTree>
    <p:extLst>
      <p:ext uri="{BB962C8B-B14F-4D97-AF65-F5344CB8AC3E}">
        <p14:creationId xmlns:p14="http://schemas.microsoft.com/office/powerpoint/2010/main" val="5500554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066800"/>
            <a:ext cx="7620000" cy="5334000"/>
          </a:xfrm>
        </p:spPr>
        <p:txBody>
          <a:bodyPr>
            <a:normAutofit lnSpcReduction="10000"/>
          </a:bodyPr>
          <a:lstStyle/>
          <a:p>
            <a:r>
              <a:rPr lang="en-US" sz="3200" dirty="0">
                <a:latin typeface="Times New Roman" pitchFamily="18" charset="0"/>
                <a:cs typeface="Times New Roman" pitchFamily="18" charset="0"/>
              </a:rPr>
              <a:t>Special incentives have been provided to professional growth and research. Universities in Pakistan offer undergraduate, graduate and postgraduate programs of studies in general and professional education. Bachelor degree programs in arts and sciences (B.A. and B.Sc.) are of two years. </a:t>
            </a:r>
            <a:r>
              <a:rPr lang="en-US" sz="3200" dirty="0" smtClean="0">
                <a:latin typeface="Times New Roman" pitchFamily="18" charset="0"/>
                <a:cs typeface="Times New Roman" pitchFamily="18" charset="0"/>
              </a:rPr>
              <a:t>B.S </a:t>
            </a:r>
            <a:r>
              <a:rPr lang="en-US" sz="3200" dirty="0" err="1" smtClean="0">
                <a:latin typeface="Times New Roman" pitchFamily="18" charset="0"/>
                <a:cs typeface="Times New Roman" pitchFamily="18" charset="0"/>
              </a:rPr>
              <a:t>Honrs</a:t>
            </a:r>
            <a:r>
              <a:rPr lang="en-US" sz="3200" dirty="0" smtClean="0">
                <a:latin typeface="Times New Roman" pitchFamily="18" charset="0"/>
                <a:cs typeface="Times New Roman" pitchFamily="18" charset="0"/>
              </a:rPr>
              <a:t> also working for four years. </a:t>
            </a:r>
            <a:r>
              <a:rPr lang="en-US" sz="3200" dirty="0">
                <a:latin typeface="Times New Roman" pitchFamily="18" charset="0"/>
                <a:cs typeface="Times New Roman" pitchFamily="18" charset="0"/>
              </a:rPr>
              <a:t>The curriculum is being reviewed continuously to meet the challenges of time to come.  </a:t>
            </a:r>
            <a:endParaRPr lang="en-GB" sz="32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6962307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609600"/>
            <a:ext cx="7620000" cy="5715000"/>
          </a:xfrm>
        </p:spPr>
        <p:txBody>
          <a:bodyPr>
            <a:noAutofit/>
          </a:bodyPr>
          <a:lstStyle/>
          <a:p>
            <a:r>
              <a:rPr lang="en-US" sz="3200" dirty="0">
                <a:latin typeface="Times New Roman" pitchFamily="18" charset="0"/>
                <a:cs typeface="Times New Roman" pitchFamily="18" charset="0"/>
              </a:rPr>
              <a:t>There are more than hundred universities and degree awarding institutions in the country. Of them about 50% are being managed by private sector. A bachelor </a:t>
            </a:r>
            <a:r>
              <a:rPr lang="en-US" sz="3200" dirty="0" smtClean="0">
                <a:latin typeface="Times New Roman" pitchFamily="18" charset="0"/>
                <a:cs typeface="Times New Roman" pitchFamily="18" charset="0"/>
              </a:rPr>
              <a:t>degree for M.A and Intermediate degree for B.S </a:t>
            </a:r>
            <a:r>
              <a:rPr lang="en-US" sz="3200" dirty="0" err="1" smtClean="0">
                <a:latin typeface="Times New Roman" pitchFamily="18" charset="0"/>
                <a:cs typeface="Times New Roman" pitchFamily="18" charset="0"/>
              </a:rPr>
              <a:t>Honrs</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is a requirement for admission to postgraduate courses in the general universities. The Master degree programs in arts and sciences (M.A./M.Sc.) are of two years and courses are offered by universities and affiliated institutions</a:t>
            </a:r>
            <a:endParaRPr lang="en-GB" sz="3200" dirty="0">
              <a:latin typeface="Times New Roman" pitchFamily="18" charset="0"/>
              <a:cs typeface="Times New Roman" pitchFamily="18" charset="0"/>
            </a:endParaRPr>
          </a:p>
        </p:txBody>
      </p:sp>
    </p:spTree>
    <p:extLst>
      <p:ext uri="{BB962C8B-B14F-4D97-AF65-F5344CB8AC3E}">
        <p14:creationId xmlns:p14="http://schemas.microsoft.com/office/powerpoint/2010/main" val="35025251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US" sz="3200" dirty="0">
                <a:latin typeface="Times New Roman" pitchFamily="18" charset="0"/>
                <a:cs typeface="Times New Roman" pitchFamily="18" charset="0"/>
              </a:rPr>
              <a:t>The universities also offer </a:t>
            </a:r>
            <a:r>
              <a:rPr lang="en-US" sz="3200" dirty="0" err="1">
                <a:latin typeface="Times New Roman" pitchFamily="18" charset="0"/>
                <a:cs typeface="Times New Roman" pitchFamily="18" charset="0"/>
              </a:rPr>
              <a:t>M.Phil</a:t>
            </a:r>
            <a:r>
              <a:rPr lang="en-US" sz="3200" dirty="0">
                <a:latin typeface="Times New Roman" pitchFamily="18" charset="0"/>
                <a:cs typeface="Times New Roman" pitchFamily="18" charset="0"/>
              </a:rPr>
              <a:t> and Ph.D. programs. The minimum duration of Master of Philosophy (M. Phil) is two years. The Doctor of Philosophy (Ph.D.) degree is offered by research as well as by course work cum research. </a:t>
            </a:r>
            <a:endParaRPr lang="en-GB" sz="3200" dirty="0">
              <a:latin typeface="Times New Roman" pitchFamily="18" charset="0"/>
              <a:cs typeface="Times New Roman" pitchFamily="18" charset="0"/>
            </a:endParaRPr>
          </a:p>
        </p:txBody>
      </p:sp>
    </p:spTree>
    <p:extLst>
      <p:ext uri="{BB962C8B-B14F-4D97-AF65-F5344CB8AC3E}">
        <p14:creationId xmlns:p14="http://schemas.microsoft.com/office/powerpoint/2010/main" val="2195722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endParaRPr lang="en-GB" dirty="0"/>
          </a:p>
        </p:txBody>
      </p:sp>
      <p:sp>
        <p:nvSpPr>
          <p:cNvPr id="3" name="Content Placeholder 2"/>
          <p:cNvSpPr>
            <a:spLocks noGrp="1"/>
          </p:cNvSpPr>
          <p:nvPr>
            <p:ph idx="1"/>
          </p:nvPr>
        </p:nvSpPr>
        <p:spPr>
          <a:xfrm>
            <a:off x="457200" y="1143000"/>
            <a:ext cx="7620000" cy="5257800"/>
          </a:xfrm>
        </p:spPr>
        <p:txBody>
          <a:bodyPr>
            <a:normAutofit fontScale="92500" lnSpcReduction="20000"/>
          </a:bodyPr>
          <a:lstStyle/>
          <a:p>
            <a:pPr lvl="1"/>
            <a:r>
              <a:rPr lang="en-US" sz="3900" dirty="0">
                <a:latin typeface="Times New Roman" pitchFamily="18" charset="0"/>
                <a:cs typeface="Times New Roman" pitchFamily="18" charset="0"/>
              </a:rPr>
              <a:t>To provide equal educational opportunities to all citizens of Pakistan </a:t>
            </a:r>
            <a:endParaRPr lang="en-GB" sz="3900" dirty="0">
              <a:latin typeface="Times New Roman" pitchFamily="18" charset="0"/>
              <a:cs typeface="Times New Roman" pitchFamily="18" charset="0"/>
            </a:endParaRPr>
          </a:p>
          <a:p>
            <a:pPr lvl="1"/>
            <a:r>
              <a:rPr lang="en-US" sz="3900" dirty="0">
                <a:latin typeface="Times New Roman" pitchFamily="18" charset="0"/>
                <a:cs typeface="Times New Roman" pitchFamily="18" charset="0"/>
              </a:rPr>
              <a:t>To create responsible members of society and global citizens </a:t>
            </a:r>
            <a:endParaRPr lang="en-GB" sz="3900" dirty="0">
              <a:latin typeface="Times New Roman" pitchFamily="18" charset="0"/>
              <a:cs typeface="Times New Roman" pitchFamily="18" charset="0"/>
            </a:endParaRPr>
          </a:p>
          <a:p>
            <a:pPr lvl="1"/>
            <a:r>
              <a:rPr lang="en-US" sz="3900" dirty="0">
                <a:latin typeface="Times New Roman" pitchFamily="18" charset="0"/>
                <a:cs typeface="Times New Roman" pitchFamily="18" charset="0"/>
              </a:rPr>
              <a:t>To develop democratic and moral values </a:t>
            </a:r>
            <a:endParaRPr lang="en-GB" sz="3900" dirty="0">
              <a:latin typeface="Times New Roman" pitchFamily="18" charset="0"/>
              <a:cs typeface="Times New Roman" pitchFamily="18" charset="0"/>
            </a:endParaRPr>
          </a:p>
          <a:p>
            <a:pPr lvl="1"/>
            <a:r>
              <a:rPr lang="en-US" sz="3900" dirty="0">
                <a:latin typeface="Times New Roman" pitchFamily="18" charset="0"/>
                <a:cs typeface="Times New Roman" pitchFamily="18" charset="0"/>
              </a:rPr>
              <a:t>To review confidence in public education systems by raising the quality of education in government institutions </a:t>
            </a:r>
            <a:endParaRPr lang="en-GB" sz="39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846487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3562"/>
          </a:xfrm>
        </p:spPr>
        <p:txBody>
          <a:bodyPr/>
          <a:lstStyle/>
          <a:p>
            <a:endParaRPr lang="en-GB"/>
          </a:p>
        </p:txBody>
      </p:sp>
      <p:sp>
        <p:nvSpPr>
          <p:cNvPr id="3" name="Content Placeholder 2"/>
          <p:cNvSpPr>
            <a:spLocks noGrp="1"/>
          </p:cNvSpPr>
          <p:nvPr>
            <p:ph idx="1"/>
          </p:nvPr>
        </p:nvSpPr>
        <p:spPr>
          <a:xfrm>
            <a:off x="457200" y="1066800"/>
            <a:ext cx="7620000" cy="5334000"/>
          </a:xfrm>
        </p:spPr>
        <p:txBody>
          <a:bodyPr>
            <a:normAutofit fontScale="92500" lnSpcReduction="10000"/>
          </a:bodyPr>
          <a:lstStyle/>
          <a:p>
            <a:pPr lvl="1"/>
            <a:r>
              <a:rPr lang="en-US" sz="3200" dirty="0">
                <a:latin typeface="Times New Roman" pitchFamily="18" charset="0"/>
                <a:cs typeface="Times New Roman" pitchFamily="18" charset="0"/>
              </a:rPr>
              <a:t>To improve services of education governance and management </a:t>
            </a:r>
            <a:endParaRPr lang="en-GB" sz="3200" dirty="0">
              <a:latin typeface="Times New Roman" pitchFamily="18" charset="0"/>
              <a:cs typeface="Times New Roman" pitchFamily="18" charset="0"/>
            </a:endParaRPr>
          </a:p>
          <a:p>
            <a:pPr lvl="1"/>
            <a:r>
              <a:rPr lang="en-US" sz="3200" dirty="0">
                <a:latin typeface="Times New Roman" pitchFamily="18" charset="0"/>
                <a:cs typeface="Times New Roman" pitchFamily="18" charset="0"/>
              </a:rPr>
              <a:t>To improve the quality of education particularly relevant to the need of the economy </a:t>
            </a:r>
            <a:endParaRPr lang="en-GB" sz="3200" dirty="0">
              <a:latin typeface="Times New Roman" pitchFamily="18" charset="0"/>
              <a:cs typeface="Times New Roman" pitchFamily="18" charset="0"/>
            </a:endParaRPr>
          </a:p>
          <a:p>
            <a:pPr lvl="1"/>
            <a:r>
              <a:rPr lang="en-US" sz="3200" dirty="0">
                <a:latin typeface="Times New Roman" pitchFamily="18" charset="0"/>
                <a:cs typeface="Times New Roman" pitchFamily="18" charset="0"/>
              </a:rPr>
              <a:t>To eradicate illiteracy within the shortest possible time through different illiteracy programs </a:t>
            </a:r>
            <a:endParaRPr lang="en-GB" sz="3200" dirty="0">
              <a:latin typeface="Times New Roman" pitchFamily="18" charset="0"/>
              <a:cs typeface="Times New Roman" pitchFamily="18" charset="0"/>
            </a:endParaRPr>
          </a:p>
          <a:p>
            <a:pPr lvl="1"/>
            <a:r>
              <a:rPr lang="en-US" sz="3200" dirty="0">
                <a:latin typeface="Times New Roman" pitchFamily="18" charset="0"/>
                <a:cs typeface="Times New Roman" pitchFamily="18" charset="0"/>
              </a:rPr>
              <a:t>To enable the individuals to earn their livelihood through skills which further contribute to the national economy</a:t>
            </a:r>
            <a:r>
              <a:rPr lang="en-US" dirty="0"/>
              <a:t> </a:t>
            </a:r>
            <a:endParaRPr lang="en-GB" dirty="0"/>
          </a:p>
          <a:p>
            <a:endParaRPr lang="en-GB" dirty="0" smtClean="0"/>
          </a:p>
          <a:p>
            <a:endParaRPr lang="en-GB" dirty="0"/>
          </a:p>
        </p:txBody>
      </p:sp>
    </p:spTree>
    <p:extLst>
      <p:ext uri="{BB962C8B-B14F-4D97-AF65-F5344CB8AC3E}">
        <p14:creationId xmlns:p14="http://schemas.microsoft.com/office/powerpoint/2010/main" val="3329779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258762"/>
          </a:xfrm>
        </p:spPr>
        <p:txBody>
          <a:bodyPr/>
          <a:lstStyle/>
          <a:p>
            <a:endParaRPr lang="en-GB" dirty="0"/>
          </a:p>
        </p:txBody>
      </p:sp>
      <p:sp>
        <p:nvSpPr>
          <p:cNvPr id="3" name="Content Placeholder 2"/>
          <p:cNvSpPr>
            <a:spLocks noGrp="1"/>
          </p:cNvSpPr>
          <p:nvPr>
            <p:ph idx="1"/>
          </p:nvPr>
        </p:nvSpPr>
        <p:spPr>
          <a:xfrm>
            <a:off x="457200" y="762000"/>
            <a:ext cx="7620000" cy="5638800"/>
          </a:xfrm>
        </p:spPr>
        <p:txBody>
          <a:bodyPr>
            <a:normAutofit/>
          </a:bodyPr>
          <a:lstStyle/>
          <a:p>
            <a:pPr lvl="1"/>
            <a:endParaRPr lang="en-GB" sz="3200" dirty="0">
              <a:latin typeface="Times New Roman" pitchFamily="18" charset="0"/>
              <a:cs typeface="Times New Roman" pitchFamily="18" charset="0"/>
            </a:endParaRPr>
          </a:p>
          <a:p>
            <a:pPr lvl="1"/>
            <a:r>
              <a:rPr lang="en-US" sz="3200" dirty="0">
                <a:latin typeface="Times New Roman" pitchFamily="18" charset="0"/>
                <a:cs typeface="Times New Roman" pitchFamily="18" charset="0"/>
              </a:rPr>
              <a:t>To organize a national process for education development that will reduce disparities across the country (</a:t>
            </a:r>
            <a:r>
              <a:rPr lang="en-US" sz="3200" dirty="0" err="1">
                <a:latin typeface="Times New Roman" pitchFamily="18" charset="0"/>
                <a:cs typeface="Times New Roman" pitchFamily="18" charset="0"/>
              </a:rPr>
              <a:t>Zaki</a:t>
            </a:r>
            <a:r>
              <a:rPr lang="en-US" sz="3200" dirty="0">
                <a:latin typeface="Times New Roman" pitchFamily="18" charset="0"/>
                <a:cs typeface="Times New Roman" pitchFamily="18" charset="0"/>
              </a:rPr>
              <a:t>, 1989). </a:t>
            </a:r>
            <a:endParaRPr lang="en-GB"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 </a:t>
            </a:r>
            <a:endParaRPr lang="en-GB" sz="32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1276951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sz="3600" b="1" dirty="0" smtClean="0">
                <a:latin typeface="Times New Roman" pitchFamily="18" charset="0"/>
                <a:cs typeface="Times New Roman" pitchFamily="18" charset="0"/>
              </a:rPr>
              <a:t>2. Schooling Structure </a:t>
            </a:r>
            <a:endParaRPr lang="en-GB"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Pakistan follows centralized system of education and there is statutory requirement for all schools and colleges to follow a national curriculum. The system has adopted three-tier mode (8+4+4) with following distinct stages:</a:t>
            </a:r>
            <a:endParaRPr lang="en-GB" sz="3600" dirty="0" smtClean="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3576173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r>
              <a:rPr lang="en-GB" dirty="0" smtClean="0"/>
              <a:t>`</a:t>
            </a:r>
            <a:endParaRPr lang="en-GB" dirty="0"/>
          </a:p>
        </p:txBody>
      </p:sp>
      <p:sp>
        <p:nvSpPr>
          <p:cNvPr id="3" name="Content Placeholder 2"/>
          <p:cNvSpPr>
            <a:spLocks noGrp="1"/>
          </p:cNvSpPr>
          <p:nvPr>
            <p:ph idx="1"/>
          </p:nvPr>
        </p:nvSpPr>
        <p:spPr>
          <a:xfrm>
            <a:off x="457200" y="1295400"/>
            <a:ext cx="7620000" cy="5105400"/>
          </a:xfrm>
        </p:spPr>
        <p:txBody>
          <a:bodyPr>
            <a:normAutofit/>
          </a:bodyPr>
          <a:lstStyle/>
          <a:p>
            <a:r>
              <a:rPr lang="en-US" sz="3600" b="1" dirty="0" smtClean="0">
                <a:latin typeface="Times New Roman" pitchFamily="18" charset="0"/>
                <a:cs typeface="Times New Roman" pitchFamily="18" charset="0"/>
              </a:rPr>
              <a:t>2.1 </a:t>
            </a:r>
            <a:r>
              <a:rPr lang="en-US" sz="3600" b="1" dirty="0">
                <a:latin typeface="Times New Roman" pitchFamily="18" charset="0"/>
                <a:cs typeface="Times New Roman" pitchFamily="18" charset="0"/>
              </a:rPr>
              <a:t>Pre-school education</a:t>
            </a:r>
            <a:endParaRPr lang="en-GB"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The preschool education contributes towards the time-bound development of child. The young child is more flexible in the earlier years. It helps to lay foundations of child’s basic cognitive, social, emotional and personality structures</a:t>
            </a:r>
            <a:r>
              <a:rPr lang="en-US" sz="3600" dirty="0" smtClean="0">
                <a:latin typeface="Times New Roman" pitchFamily="18" charset="0"/>
                <a:cs typeface="Times New Roman" pitchFamily="18" charset="0"/>
              </a:rPr>
              <a:t>.</a:t>
            </a:r>
            <a:endParaRPr lang="en-GB" sz="3600" dirty="0">
              <a:latin typeface="Times New Roman" pitchFamily="18" charset="0"/>
              <a:cs typeface="Times New Roman" pitchFamily="18" charset="0"/>
            </a:endParaRPr>
          </a:p>
        </p:txBody>
      </p:sp>
    </p:spTree>
    <p:extLst>
      <p:ext uri="{BB962C8B-B14F-4D97-AF65-F5344CB8AC3E}">
        <p14:creationId xmlns:p14="http://schemas.microsoft.com/office/powerpoint/2010/main" val="2042840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lnSpcReduction="10000"/>
          </a:bodyPr>
          <a:lstStyle/>
          <a:p>
            <a:r>
              <a:rPr lang="en-US" dirty="0"/>
              <a:t> </a:t>
            </a:r>
            <a:r>
              <a:rPr lang="en-US" sz="3600" dirty="0">
                <a:latin typeface="Times New Roman" pitchFamily="18" charset="0"/>
                <a:cs typeface="Times New Roman" pitchFamily="18" charset="0"/>
              </a:rPr>
              <a:t>It is usually said that once these psychological structure are shaped, it becomes difficult to change them later. The early childhood is a developmental period that extends from the end of infancy to about five years. A child of 3+ years is usually considered suitable for preschool education.</a:t>
            </a:r>
            <a:endParaRPr lang="en-GB" sz="36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2052416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sz="3600" dirty="0">
                <a:latin typeface="Times New Roman" pitchFamily="18" charset="0"/>
                <a:cs typeface="Times New Roman" pitchFamily="18" charset="0"/>
              </a:rPr>
              <a:t>There are four types of developments that are considered during pre schooling:</a:t>
            </a:r>
            <a:endParaRPr lang="en-GB" sz="3600" dirty="0">
              <a:latin typeface="Times New Roman" pitchFamily="18" charset="0"/>
              <a:cs typeface="Times New Roman" pitchFamily="18" charset="0"/>
            </a:endParaRPr>
          </a:p>
          <a:p>
            <a:pPr lvl="1"/>
            <a:r>
              <a:rPr lang="en-US" sz="3600" dirty="0">
                <a:latin typeface="Times New Roman" pitchFamily="18" charset="0"/>
                <a:cs typeface="Times New Roman" pitchFamily="18" charset="0"/>
              </a:rPr>
              <a:t>Social</a:t>
            </a:r>
            <a:endParaRPr lang="en-GB" sz="3600" dirty="0">
              <a:latin typeface="Times New Roman" pitchFamily="18" charset="0"/>
              <a:cs typeface="Times New Roman" pitchFamily="18" charset="0"/>
            </a:endParaRPr>
          </a:p>
          <a:p>
            <a:pPr lvl="1"/>
            <a:r>
              <a:rPr lang="en-US" sz="3600" dirty="0">
                <a:latin typeface="Times New Roman" pitchFamily="18" charset="0"/>
                <a:cs typeface="Times New Roman" pitchFamily="18" charset="0"/>
              </a:rPr>
              <a:t>Emotional</a:t>
            </a:r>
            <a:endParaRPr lang="en-GB" sz="3600" dirty="0">
              <a:latin typeface="Times New Roman" pitchFamily="18" charset="0"/>
              <a:cs typeface="Times New Roman" pitchFamily="18" charset="0"/>
            </a:endParaRPr>
          </a:p>
          <a:p>
            <a:pPr lvl="1"/>
            <a:r>
              <a:rPr lang="en-US" sz="3600" dirty="0">
                <a:latin typeface="Times New Roman" pitchFamily="18" charset="0"/>
                <a:cs typeface="Times New Roman" pitchFamily="18" charset="0"/>
              </a:rPr>
              <a:t>Physical</a:t>
            </a:r>
            <a:endParaRPr lang="en-GB" sz="3600" dirty="0">
              <a:latin typeface="Times New Roman" pitchFamily="18" charset="0"/>
              <a:cs typeface="Times New Roman" pitchFamily="18" charset="0"/>
            </a:endParaRPr>
          </a:p>
          <a:p>
            <a:pPr lvl="1"/>
            <a:r>
              <a:rPr lang="en-US" sz="3600" dirty="0">
                <a:latin typeface="Times New Roman" pitchFamily="18" charset="0"/>
                <a:cs typeface="Times New Roman" pitchFamily="18" charset="0"/>
              </a:rPr>
              <a:t>Cognitive</a:t>
            </a:r>
            <a:endParaRPr lang="en-GB" sz="36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2565388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45</TotalTime>
  <Words>1132</Words>
  <Application>Microsoft Office PowerPoint</Application>
  <PresentationFormat>On-screen Show (4:3)</PresentationFormat>
  <Paragraphs>60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Adjacency</vt:lpstr>
      <vt:lpstr>Education in Pakistan </vt:lpstr>
      <vt:lpstr>Objectives of Education in Pakistan </vt:lpstr>
      <vt:lpstr>PowerPoint Presentation</vt:lpstr>
      <vt:lpstr>PowerPoint Presentation</vt:lpstr>
      <vt:lpstr>PowerPoint Presentation</vt:lpstr>
      <vt:lpstr>PowerPoint Presentation</vt:lpstr>
      <vt:lpstr>`</vt:lpstr>
      <vt:lpstr>PowerPoint Presentation</vt:lpstr>
      <vt:lpstr>PowerPoint Presentation</vt:lpstr>
      <vt:lpstr>PowerPoint Presentation</vt:lpstr>
      <vt:lpstr>2.2. ELEMENTARY EDUCATION </vt:lpstr>
      <vt:lpstr>PowerPoint Presentation</vt:lpstr>
      <vt:lpstr>2.2.2   Middle Stage </vt:lpstr>
      <vt:lpstr>PowerPoint Presentation</vt:lpstr>
      <vt:lpstr>2.3 SECONDARY EDUCATION </vt:lpstr>
      <vt:lpstr>PowerPoint Presentation</vt:lpstr>
      <vt:lpstr> 1.3.2. Higher Secondary Stage:  </vt:lpstr>
      <vt:lpstr>PowerPoint Presentation</vt:lpstr>
      <vt:lpstr>PowerPoint Presentation</vt:lpstr>
      <vt:lpstr>TERTIARY EDUCATION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in Pakistan </dc:title>
  <dc:creator>computer-fix</dc:creator>
  <cp:lastModifiedBy>Windows User</cp:lastModifiedBy>
  <cp:revision>22</cp:revision>
  <dcterms:created xsi:type="dcterms:W3CDTF">2006-08-16T00:00:00Z</dcterms:created>
  <dcterms:modified xsi:type="dcterms:W3CDTF">2019-10-17T14:35:56Z</dcterms:modified>
</cp:coreProperties>
</file>