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79" r:id="rId4"/>
    <p:sldId id="263" r:id="rId5"/>
    <p:sldId id="277" r:id="rId6"/>
    <p:sldId id="265" r:id="rId7"/>
    <p:sldId id="280" r:id="rId8"/>
    <p:sldId id="281" r:id="rId9"/>
    <p:sldId id="275" r:id="rId10"/>
    <p:sldId id="266" r:id="rId11"/>
    <p:sldId id="267" r:id="rId12"/>
    <p:sldId id="271" r:id="rId13"/>
    <p:sldId id="278" r:id="rId14"/>
    <p:sldId id="262"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11/5/2020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11/5/2020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11/5/2020</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11/5/2020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11/5/2020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11/5/2020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11/5/2020</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Presentation of Data</a:t>
            </a:r>
          </a:p>
        </p:txBody>
      </p:sp>
    </p:spTree>
    <p:extLst>
      <p:ext uri="{BB962C8B-B14F-4D97-AF65-F5344CB8AC3E}">
        <p14:creationId xmlns:p14="http://schemas.microsoft.com/office/powerpoint/2010/main" val="39169276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Question: Make grouped frequency distribution from the weight measurements of 120 students.</a:t>
            </a:r>
            <a:endParaRPr lang="en-US" dirty="0"/>
          </a:p>
          <a:p>
            <a:pPr marL="0" indent="0">
              <a:buNone/>
            </a:pPr>
            <a:r>
              <a:rPr lang="en-US" dirty="0"/>
              <a:t>67,63, 57, 85, 67, 60, 75, 55, 67, 68, 51, 54, 45, 57, 64, 68, 67, 86, 63, 60, 98, 83, 76, 70, 56, 50, 74, 67, 77, 61, 85, 66, 66, 60, 61, 58, 56, 56, 57, 60, 60, 63, 64, 85, 80, 75, 75, 57, 58, 59, 58, 58, 61, 62, 91, 74, 72, 57, 73, 61, 86, 64, 91, 64, 64, 61, 62, 69, 57, 81, 66, 65, 81, 82, 76, 77, 81, 76, 66, 62, 63, 62, 63, 60, 60, 72, 72, 79, 70, 70, 58, 78, 58, 71, 76, 60, 60, 65, 65, 66, 65, 73, 73, 71, 73, 66, 73, 67, 68, 69, 68, 73, 68, 74, 68, 67, 76, 52, 79</a:t>
            </a:r>
          </a:p>
        </p:txBody>
      </p:sp>
    </p:spTree>
    <p:extLst>
      <p:ext uri="{BB962C8B-B14F-4D97-AF65-F5344CB8AC3E}">
        <p14:creationId xmlns:p14="http://schemas.microsoft.com/office/powerpoint/2010/main" val="25840010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After arranging from smallest to largest</a:t>
            </a:r>
            <a:endParaRPr lang="en-US" dirty="0"/>
          </a:p>
          <a:p>
            <a:pPr marL="0" indent="0">
              <a:buNone/>
            </a:pPr>
            <a:r>
              <a:rPr lang="en-US" dirty="0"/>
              <a:t>45, 50, 51, 52, 54, 55, 56, 56, 56, 57, 57, 57, 57, 57, 57, 58, 58, 58, 58, 58, 58, 59, 60, 60, 60, 60, 60, 60, 60, 60, 60, 61, 61, 61, 6, 61, 61, 62, 62, 62, 62, 63, 63, 63, 63, 63, 64, 64, 64, 64, 64, 65, 65, 65, 65, 66, 66, 66, 66, 66, 66, 67, 67, 67, 67, 67, 67, 67, 68, 68, 68, 68, 68, 68, 69, 69, 70, 70, 70, 71, 71, 72, 72, 72, 73, 73, 73, 73, 73, 73, 74, 74, 74, 74, 75, 75, 75, 76, 76, 76, 76, 76, 77, 77, 78, 79, 79, 80, 81, 81, 81, 82, 83, 85, 85, 85, 86, 86, 91, 91, 98</a:t>
            </a:r>
          </a:p>
          <a:p>
            <a:endParaRPr lang="en-US" dirty="0"/>
          </a:p>
        </p:txBody>
      </p:sp>
    </p:spTree>
    <p:extLst>
      <p:ext uri="{BB962C8B-B14F-4D97-AF65-F5344CB8AC3E}">
        <p14:creationId xmlns:p14="http://schemas.microsoft.com/office/powerpoint/2010/main" val="16063323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62500" lnSpcReduction="20000"/>
              </a:bodyPr>
              <a:lstStyle/>
              <a:p>
                <a:r>
                  <a:rPr lang="en-US" b="1" dirty="0"/>
                  <a:t>Step# 1: 		</a:t>
                </a:r>
                <a:r>
                  <a:rPr lang="en-US" dirty="0"/>
                  <a:t>Range= Maximum value-minimum value</a:t>
                </a:r>
              </a:p>
              <a:p>
                <a14:m>
                  <m:oMath xmlns:m="http://schemas.openxmlformats.org/officeDocument/2006/math">
                    <m:r>
                      <a:rPr lang="en-US" i="1">
                        <a:latin typeface="Cambria Math" panose="02040503050406030204" pitchFamily="18" charset="0"/>
                      </a:rPr>
                      <m:t>𝑅</m:t>
                    </m:r>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𝑋</m:t>
                        </m:r>
                      </m:e>
                      <m:sub>
                        <m:r>
                          <a:rPr lang="en-US" i="1">
                            <a:latin typeface="Cambria Math" panose="02040503050406030204" pitchFamily="18" charset="0"/>
                          </a:rPr>
                          <m:t>𝑚</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𝑋</m:t>
                        </m:r>
                      </m:e>
                      <m:sub>
                        <m:r>
                          <a:rPr lang="en-US" i="1">
                            <a:latin typeface="Cambria Math" panose="02040503050406030204" pitchFamily="18" charset="0"/>
                          </a:rPr>
                          <m:t>0</m:t>
                        </m:r>
                      </m:sub>
                    </m:sSub>
                  </m:oMath>
                </a14:m>
                <a:endParaRPr lang="en-US" dirty="0"/>
              </a:p>
              <a:p>
                <a14:m>
                  <m:oMath xmlns:m="http://schemas.openxmlformats.org/officeDocument/2006/math">
                    <m:r>
                      <a:rPr lang="en-US" i="1">
                        <a:latin typeface="Cambria Math" panose="02040503050406030204" pitchFamily="18" charset="0"/>
                      </a:rPr>
                      <m:t>𝑅</m:t>
                    </m:r>
                    <m:r>
                      <a:rPr lang="en-US" i="1">
                        <a:latin typeface="Cambria Math" panose="02040503050406030204" pitchFamily="18" charset="0"/>
                      </a:rPr>
                      <m:t>=98−45=53</m:t>
                    </m:r>
                  </m:oMath>
                </a14:m>
                <a:r>
                  <a:rPr lang="en-US" b="1" dirty="0"/>
                  <a:t> </a:t>
                </a:r>
                <a:endParaRPr lang="en-US" dirty="0"/>
              </a:p>
              <a:p>
                <a:r>
                  <a:rPr lang="en-US" b="1" dirty="0"/>
                  <a:t>Step# 2:		Number of classes</a:t>
                </a:r>
                <a:endParaRPr lang="en-US" dirty="0"/>
              </a:p>
              <a:p>
                <a14:m>
                  <m:oMath xmlns:m="http://schemas.openxmlformats.org/officeDocument/2006/math">
                    <m:r>
                      <a:rPr lang="en-US" i="1">
                        <a:latin typeface="Cambria Math" panose="02040503050406030204" pitchFamily="18" charset="0"/>
                      </a:rPr>
                      <m:t>𝑘</m:t>
                    </m:r>
                    <m:r>
                      <a:rPr lang="en-US" i="1">
                        <a:latin typeface="Cambria Math" panose="02040503050406030204" pitchFamily="18" charset="0"/>
                      </a:rPr>
                      <m:t>=1+3.3</m:t>
                    </m:r>
                    <m:func>
                      <m:funcPr>
                        <m:ctrlPr>
                          <a:rPr lang="en-US" i="1">
                            <a:latin typeface="Cambria Math" panose="02040503050406030204" pitchFamily="18" charset="0"/>
                          </a:rPr>
                        </m:ctrlPr>
                      </m:funcPr>
                      <m:fName>
                        <m:r>
                          <m:rPr>
                            <m:sty m:val="p"/>
                          </m:rPr>
                          <a:rPr lang="en-US">
                            <a:latin typeface="Cambria Math" panose="02040503050406030204" pitchFamily="18" charset="0"/>
                          </a:rPr>
                          <m:t>log</m:t>
                        </m:r>
                      </m:fName>
                      <m:e>
                        <m:d>
                          <m:dPr>
                            <m:ctrlPr>
                              <a:rPr lang="en-US" i="1">
                                <a:latin typeface="Cambria Math" panose="02040503050406030204" pitchFamily="18" charset="0"/>
                              </a:rPr>
                            </m:ctrlPr>
                          </m:dPr>
                          <m:e>
                            <m:r>
                              <a:rPr lang="en-US" i="1">
                                <a:latin typeface="Cambria Math" panose="02040503050406030204" pitchFamily="18" charset="0"/>
                              </a:rPr>
                              <m:t>𝑁</m:t>
                            </m:r>
                          </m:e>
                        </m:d>
                      </m:e>
                    </m:func>
                  </m:oMath>
                </a14:m>
                <a:endParaRPr lang="en-US" dirty="0"/>
              </a:p>
              <a:p>
                <a:r>
                  <a:rPr lang="en-US" dirty="0"/>
                  <a:t>Where N is total number of observations in data set</a:t>
                </a:r>
              </a:p>
              <a:p>
                <a14:m>
                  <m:oMath xmlns:m="http://schemas.openxmlformats.org/officeDocument/2006/math">
                    <m:r>
                      <a:rPr lang="en-US" i="1">
                        <a:latin typeface="Cambria Math" panose="02040503050406030204" pitchFamily="18" charset="0"/>
                      </a:rPr>
                      <m:t>𝑘</m:t>
                    </m:r>
                    <m:r>
                      <a:rPr lang="en-US" i="1">
                        <a:latin typeface="Cambria Math" panose="02040503050406030204" pitchFamily="18" charset="0"/>
                      </a:rPr>
                      <m:t>=1+3.3</m:t>
                    </m:r>
                    <m:func>
                      <m:funcPr>
                        <m:ctrlPr>
                          <a:rPr lang="en-US" i="1">
                            <a:latin typeface="Cambria Math" panose="02040503050406030204" pitchFamily="18" charset="0"/>
                          </a:rPr>
                        </m:ctrlPr>
                      </m:funcPr>
                      <m:fName>
                        <m:r>
                          <m:rPr>
                            <m:sty m:val="p"/>
                          </m:rPr>
                          <a:rPr lang="en-US">
                            <a:latin typeface="Cambria Math" panose="02040503050406030204" pitchFamily="18" charset="0"/>
                          </a:rPr>
                          <m:t>log</m:t>
                        </m:r>
                      </m:fName>
                      <m:e>
                        <m:d>
                          <m:dPr>
                            <m:ctrlPr>
                              <a:rPr lang="en-US" i="1">
                                <a:latin typeface="Cambria Math" panose="02040503050406030204" pitchFamily="18" charset="0"/>
                              </a:rPr>
                            </m:ctrlPr>
                          </m:dPr>
                          <m:e>
                            <m:r>
                              <a:rPr lang="en-US" i="1">
                                <a:latin typeface="Cambria Math" panose="02040503050406030204" pitchFamily="18" charset="0"/>
                              </a:rPr>
                              <m:t>120</m:t>
                            </m:r>
                          </m:e>
                        </m:d>
                      </m:e>
                    </m:func>
                  </m:oMath>
                </a14:m>
                <a:endParaRPr lang="en-US" dirty="0"/>
              </a:p>
              <a:p>
                <a14:m>
                  <m:oMath xmlns:m="http://schemas.openxmlformats.org/officeDocument/2006/math">
                    <m:r>
                      <a:rPr lang="en-US" i="1">
                        <a:latin typeface="Cambria Math" panose="02040503050406030204" pitchFamily="18" charset="0"/>
                      </a:rPr>
                      <m:t>𝑘</m:t>
                    </m:r>
                    <m:r>
                      <a:rPr lang="en-US" i="1">
                        <a:latin typeface="Cambria Math" panose="02040503050406030204" pitchFamily="18" charset="0"/>
                      </a:rPr>
                      <m:t>=7.86≅8</m:t>
                    </m:r>
                  </m:oMath>
                </a14:m>
                <a:endParaRPr lang="en-US" dirty="0"/>
              </a:p>
              <a:p>
                <a:r>
                  <a:rPr lang="en-US" b="1" dirty="0"/>
                  <a:t>Step# 3:		Class Interval </a:t>
                </a:r>
                <a:endParaRPr lang="en-US" dirty="0"/>
              </a:p>
              <a:p>
                <a14:m>
                  <m:oMath xmlns:m="http://schemas.openxmlformats.org/officeDocument/2006/math">
                    <m:r>
                      <a:rPr lang="en-US" i="1">
                        <a:latin typeface="Cambria Math" panose="02040503050406030204" pitchFamily="18" charset="0"/>
                      </a:rPr>
                      <m:t>h</m:t>
                    </m:r>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𝑅</m:t>
                        </m:r>
                      </m:num>
                      <m:den>
                        <m:r>
                          <a:rPr lang="en-US" i="1">
                            <a:latin typeface="Cambria Math" panose="02040503050406030204" pitchFamily="18" charset="0"/>
                          </a:rPr>
                          <m:t>𝐾</m:t>
                        </m:r>
                      </m:den>
                    </m:f>
                  </m:oMath>
                </a14:m>
                <a:endParaRPr lang="en-US" dirty="0"/>
              </a:p>
              <a:p>
                <a14:m>
                  <m:oMath xmlns:m="http://schemas.openxmlformats.org/officeDocument/2006/math">
                    <m:r>
                      <a:rPr lang="en-US" i="1">
                        <a:latin typeface="Cambria Math" panose="02040503050406030204" pitchFamily="18" charset="0"/>
                      </a:rPr>
                      <m:t>h</m:t>
                    </m:r>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53</m:t>
                        </m:r>
                      </m:num>
                      <m:den>
                        <m:r>
                          <a:rPr lang="en-US" i="1">
                            <a:latin typeface="Cambria Math" panose="02040503050406030204" pitchFamily="18" charset="0"/>
                          </a:rPr>
                          <m:t>8</m:t>
                        </m:r>
                      </m:den>
                    </m:f>
                    <m:r>
                      <a:rPr lang="en-US" i="1">
                        <a:latin typeface="Cambria Math" panose="02040503050406030204" pitchFamily="18" charset="0"/>
                      </a:rPr>
                      <m:t>=6.6≅7</m:t>
                    </m:r>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90" t="-2030"/>
                </a:stretch>
              </a:blipFill>
            </p:spPr>
            <p:txBody>
              <a:bodyPr/>
              <a:lstStyle/>
              <a:p>
                <a:r>
                  <a:rPr lang="en-US">
                    <a:noFill/>
                  </a:rPr>
                  <a:t> </a:t>
                </a:r>
              </a:p>
            </p:txBody>
          </p:sp>
        </mc:Fallback>
      </mc:AlternateContent>
    </p:spTree>
    <p:extLst>
      <p:ext uri="{BB962C8B-B14F-4D97-AF65-F5344CB8AC3E}">
        <p14:creationId xmlns:p14="http://schemas.microsoft.com/office/powerpoint/2010/main" val="30799674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4" name="Content Placeholder 3"/>
              <p:cNvGraphicFramePr>
                <a:graphicFrameLocks noGrp="1"/>
              </p:cNvGraphicFramePr>
              <p:nvPr>
                <p:ph idx="1"/>
                <p:extLst>
                  <p:ext uri="{D42A27DB-BD31-4B8C-83A1-F6EECF244321}">
                    <p14:modId xmlns:p14="http://schemas.microsoft.com/office/powerpoint/2010/main" val="3004706888"/>
                  </p:ext>
                </p:extLst>
              </p:nvPr>
            </p:nvGraphicFramePr>
            <p:xfrm>
              <a:off x="1364976" y="2299208"/>
              <a:ext cx="9104241" cy="4181106"/>
            </p:xfrm>
            <a:graphic>
              <a:graphicData uri="http://schemas.openxmlformats.org/drawingml/2006/table">
                <a:tbl>
                  <a:tblPr firstRow="1" firstCol="1" bandRow="1">
                    <a:tableStyleId>{5C22544A-7EE6-4342-B048-85BDC9FD1C3A}</a:tableStyleId>
                  </a:tblPr>
                  <a:tblGrid>
                    <a:gridCol w="1445148">
                      <a:extLst>
                        <a:ext uri="{9D8B030D-6E8A-4147-A177-3AD203B41FA5}">
                          <a16:colId xmlns:a16="http://schemas.microsoft.com/office/drawing/2014/main" val="20000"/>
                        </a:ext>
                      </a:extLst>
                    </a:gridCol>
                    <a:gridCol w="1497647">
                      <a:extLst>
                        <a:ext uri="{9D8B030D-6E8A-4147-A177-3AD203B41FA5}">
                          <a16:colId xmlns:a16="http://schemas.microsoft.com/office/drawing/2014/main" val="20001"/>
                        </a:ext>
                      </a:extLst>
                    </a:gridCol>
                    <a:gridCol w="1503375">
                      <a:extLst>
                        <a:ext uri="{9D8B030D-6E8A-4147-A177-3AD203B41FA5}">
                          <a16:colId xmlns:a16="http://schemas.microsoft.com/office/drawing/2014/main" val="20002"/>
                        </a:ext>
                      </a:extLst>
                    </a:gridCol>
                    <a:gridCol w="1506237">
                      <a:extLst>
                        <a:ext uri="{9D8B030D-6E8A-4147-A177-3AD203B41FA5}">
                          <a16:colId xmlns:a16="http://schemas.microsoft.com/office/drawing/2014/main" val="20003"/>
                        </a:ext>
                      </a:extLst>
                    </a:gridCol>
                    <a:gridCol w="1511964">
                      <a:extLst>
                        <a:ext uri="{9D8B030D-6E8A-4147-A177-3AD203B41FA5}">
                          <a16:colId xmlns:a16="http://schemas.microsoft.com/office/drawing/2014/main" val="20004"/>
                        </a:ext>
                      </a:extLst>
                    </a:gridCol>
                    <a:gridCol w="1639870">
                      <a:extLst>
                        <a:ext uri="{9D8B030D-6E8A-4147-A177-3AD203B41FA5}">
                          <a16:colId xmlns:a16="http://schemas.microsoft.com/office/drawing/2014/main" val="20005"/>
                        </a:ext>
                      </a:extLst>
                    </a:gridCol>
                  </a:tblGrid>
                  <a:tr h="535360">
                    <a:tc>
                      <a:txBody>
                        <a:bodyPr/>
                        <a:lstStyle/>
                        <a:p>
                          <a:pPr marL="0" marR="0" algn="just">
                            <a:lnSpc>
                              <a:spcPct val="107000"/>
                            </a:lnSpc>
                            <a:spcBef>
                              <a:spcPts val="0"/>
                            </a:spcBef>
                            <a:spcAft>
                              <a:spcPts val="0"/>
                            </a:spcAft>
                          </a:pPr>
                          <a:r>
                            <a:rPr lang="en-US" sz="1100" dirty="0">
                              <a:effectLst/>
                            </a:rPr>
                            <a:t>Class limits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dirty="0">
                              <a:effectLst/>
                            </a:rPr>
                            <a:t>Frequency</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Class boundaries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Mid points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Cumulative frequency</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Relative frequency=</a:t>
                          </a:r>
                          <a14:m>
                            <m:oMath xmlns:m="http://schemas.openxmlformats.org/officeDocument/2006/math">
                              <m:f>
                                <m:fPr>
                                  <m:ctrlPr>
                                    <a:rPr lang="en-US" sz="1100" i="1">
                                      <a:effectLst/>
                                      <a:latin typeface="Cambria Math" panose="02040503050406030204" pitchFamily="18" charset="0"/>
                                    </a:rPr>
                                  </m:ctrlPr>
                                </m:fPr>
                                <m:num>
                                  <m:r>
                                    <a:rPr lang="en-US" sz="1100">
                                      <a:effectLst/>
                                      <a:latin typeface="Cambria Math" panose="02040503050406030204" pitchFamily="18" charset="0"/>
                                    </a:rPr>
                                    <m:t>𝒇</m:t>
                                  </m:r>
                                </m:num>
                                <m:den>
                                  <m:nary>
                                    <m:naryPr>
                                      <m:chr m:val="∑"/>
                                      <m:limLoc m:val="undOvr"/>
                                      <m:subHide m:val="on"/>
                                      <m:supHide m:val="on"/>
                                      <m:ctrlPr>
                                        <a:rPr lang="en-US" sz="1100" i="1">
                                          <a:effectLst/>
                                          <a:latin typeface="Cambria Math" panose="02040503050406030204" pitchFamily="18" charset="0"/>
                                        </a:rPr>
                                      </m:ctrlPr>
                                    </m:naryPr>
                                    <m:sub/>
                                    <m:sup/>
                                    <m:e>
                                      <m:r>
                                        <a:rPr lang="en-US" sz="1100">
                                          <a:effectLst/>
                                          <a:latin typeface="Cambria Math" panose="02040503050406030204" pitchFamily="18" charset="0"/>
                                        </a:rPr>
                                        <m:t>𝒇</m:t>
                                      </m:r>
                                    </m:e>
                                  </m:nary>
                                </m:den>
                              </m:f>
                            </m:oMath>
                          </a14:m>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extLst>
                      <a:ext uri="{0D108BD9-81ED-4DB2-BD59-A6C34878D82A}">
                        <a16:rowId xmlns:a16="http://schemas.microsoft.com/office/drawing/2014/main" val="10000"/>
                      </a:ext>
                    </a:extLst>
                  </a:tr>
                  <a:tr h="585913">
                    <a:tc>
                      <a:txBody>
                        <a:bodyPr/>
                        <a:lstStyle/>
                        <a:p>
                          <a:pPr marL="0" marR="0" algn="just">
                            <a:lnSpc>
                              <a:spcPct val="107000"/>
                            </a:lnSpc>
                            <a:spcBef>
                              <a:spcPts val="0"/>
                            </a:spcBef>
                            <a:spcAft>
                              <a:spcPts val="0"/>
                            </a:spcAft>
                          </a:pPr>
                          <a:r>
                            <a:rPr lang="en-US" sz="1100">
                              <a:effectLst/>
                            </a:rPr>
                            <a:t>45-51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dirty="0">
                              <a:effectLst/>
                            </a:rPr>
                            <a:t>3</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44.5-51.5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f>
                                  <m:fPr>
                                    <m:ctrlPr>
                                      <a:rPr lang="en-US" sz="1100" i="1">
                                        <a:effectLst/>
                                        <a:latin typeface="Cambria Math" panose="02040503050406030204" pitchFamily="18" charset="0"/>
                                      </a:rPr>
                                    </m:ctrlPr>
                                  </m:fPr>
                                  <m:num>
                                    <m:r>
                                      <a:rPr lang="en-US" sz="1100">
                                        <a:effectLst/>
                                        <a:latin typeface="Cambria Math" panose="02040503050406030204" pitchFamily="18" charset="0"/>
                                      </a:rPr>
                                      <m:t>44.5+51.5</m:t>
                                    </m:r>
                                  </m:num>
                                  <m:den>
                                    <m:r>
                                      <a:rPr lang="en-US" sz="1100">
                                        <a:effectLst/>
                                        <a:latin typeface="Cambria Math" panose="02040503050406030204" pitchFamily="18" charset="0"/>
                                      </a:rPr>
                                      <m:t>2</m:t>
                                    </m:r>
                                  </m:den>
                                </m:f>
                                <m:r>
                                  <a:rPr lang="en-US" sz="1100">
                                    <a:effectLst/>
                                    <a:latin typeface="Cambria Math" panose="02040503050406030204" pitchFamily="18" charset="0"/>
                                  </a:rPr>
                                  <m:t>=48</m:t>
                                </m:r>
                              </m:oMath>
                            </m:oMathPara>
                          </a14:m>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d>
                                  <m:dPr>
                                    <m:ctrlPr>
                                      <a:rPr lang="en-US" sz="1100" i="1">
                                        <a:effectLst/>
                                        <a:latin typeface="Cambria Math" panose="02040503050406030204" pitchFamily="18" charset="0"/>
                                      </a:rPr>
                                    </m:ctrlPr>
                                  </m:dPr>
                                  <m:e>
                                    <m:f>
                                      <m:fPr>
                                        <m:type m:val="skw"/>
                                        <m:ctrlPr>
                                          <a:rPr lang="en-US" sz="1100" i="1">
                                            <a:effectLst/>
                                            <a:latin typeface="Cambria Math" panose="02040503050406030204" pitchFamily="18" charset="0"/>
                                          </a:rPr>
                                        </m:ctrlPr>
                                      </m:fPr>
                                      <m:num>
                                        <m:r>
                                          <a:rPr lang="en-US" sz="1100">
                                            <a:effectLst/>
                                            <a:latin typeface="Cambria Math" panose="02040503050406030204" pitchFamily="18" charset="0"/>
                                          </a:rPr>
                                          <m:t>3</m:t>
                                        </m:r>
                                      </m:num>
                                      <m:den>
                                        <m:r>
                                          <a:rPr lang="en-US" sz="1100">
                                            <a:effectLst/>
                                            <a:latin typeface="Cambria Math" panose="02040503050406030204" pitchFamily="18" charset="0"/>
                                          </a:rPr>
                                          <m:t>120</m:t>
                                        </m:r>
                                      </m:den>
                                    </m:f>
                                  </m:e>
                                </m:d>
                                <m:r>
                                  <a:rPr lang="en-US" sz="1100">
                                    <a:effectLst/>
                                    <a:latin typeface="Cambria Math" panose="02040503050406030204" pitchFamily="18" charset="0"/>
                                  </a:rPr>
                                  <m:t>×100=2.5%</m:t>
                                </m:r>
                              </m:oMath>
                            </m:oMathPara>
                          </a14:m>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extLst>
                      <a:ext uri="{0D108BD9-81ED-4DB2-BD59-A6C34878D82A}">
                        <a16:rowId xmlns:a16="http://schemas.microsoft.com/office/drawing/2014/main" val="10001"/>
                      </a:ext>
                    </a:extLst>
                  </a:tr>
                  <a:tr h="405158">
                    <a:tc>
                      <a:txBody>
                        <a:bodyPr/>
                        <a:lstStyle/>
                        <a:p>
                          <a:pPr marL="0" marR="0" algn="just">
                            <a:lnSpc>
                              <a:spcPct val="107000"/>
                            </a:lnSpc>
                            <a:spcBef>
                              <a:spcPts val="0"/>
                            </a:spcBef>
                            <a:spcAft>
                              <a:spcPts val="0"/>
                            </a:spcAft>
                          </a:pPr>
                          <a:r>
                            <a:rPr lang="en-US" sz="1100">
                              <a:effectLst/>
                            </a:rPr>
                            <a:t>52-58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18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51.5-58.5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55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3+18=21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(18/120)*100=15%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extLst>
                      <a:ext uri="{0D108BD9-81ED-4DB2-BD59-A6C34878D82A}">
                        <a16:rowId xmlns:a16="http://schemas.microsoft.com/office/drawing/2014/main" val="10002"/>
                      </a:ext>
                    </a:extLst>
                  </a:tr>
                  <a:tr h="405158">
                    <a:tc>
                      <a:txBody>
                        <a:bodyPr/>
                        <a:lstStyle/>
                        <a:p>
                          <a:pPr marL="0" marR="0" algn="just">
                            <a:lnSpc>
                              <a:spcPct val="107000"/>
                            </a:lnSpc>
                            <a:spcBef>
                              <a:spcPts val="0"/>
                            </a:spcBef>
                            <a:spcAft>
                              <a:spcPts val="0"/>
                            </a:spcAft>
                          </a:pPr>
                          <a:r>
                            <a:rPr lang="en-US" sz="1100">
                              <a:effectLst/>
                            </a:rPr>
                            <a:t>59-65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33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58.5-65.5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62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21+33=54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(33/120)*100=27.5%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extLst>
                      <a:ext uri="{0D108BD9-81ED-4DB2-BD59-A6C34878D82A}">
                        <a16:rowId xmlns:a16="http://schemas.microsoft.com/office/drawing/2014/main" val="10003"/>
                      </a:ext>
                    </a:extLst>
                  </a:tr>
                  <a:tr h="413617">
                    <a:tc>
                      <a:txBody>
                        <a:bodyPr/>
                        <a:lstStyle/>
                        <a:p>
                          <a:pPr marL="0" marR="0" algn="just">
                            <a:lnSpc>
                              <a:spcPct val="107000"/>
                            </a:lnSpc>
                            <a:spcBef>
                              <a:spcPts val="0"/>
                            </a:spcBef>
                            <a:spcAft>
                              <a:spcPts val="0"/>
                            </a:spcAft>
                          </a:pPr>
                          <a:r>
                            <a:rPr lang="en-US" sz="1100">
                              <a:effectLst/>
                            </a:rPr>
                            <a:t>66-72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29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dirty="0">
                              <a:effectLst/>
                            </a:rPr>
                            <a:t>65.5-72.5</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69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54+29=83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(29/120)*100=24.17%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extLst>
                      <a:ext uri="{0D108BD9-81ED-4DB2-BD59-A6C34878D82A}">
                        <a16:rowId xmlns:a16="http://schemas.microsoft.com/office/drawing/2014/main" val="10004"/>
                      </a:ext>
                    </a:extLst>
                  </a:tr>
                  <a:tr h="413617">
                    <a:tc>
                      <a:txBody>
                        <a:bodyPr/>
                        <a:lstStyle/>
                        <a:p>
                          <a:pPr marL="0" marR="0" algn="just">
                            <a:lnSpc>
                              <a:spcPct val="107000"/>
                            </a:lnSpc>
                            <a:spcBef>
                              <a:spcPts val="0"/>
                            </a:spcBef>
                            <a:spcAft>
                              <a:spcPts val="0"/>
                            </a:spcAft>
                          </a:pPr>
                          <a:r>
                            <a:rPr lang="en-US" sz="1100">
                              <a:effectLst/>
                            </a:rPr>
                            <a:t>73-79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23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72.5-79.5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76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dirty="0">
                              <a:effectLst/>
                            </a:rPr>
                            <a:t>83+23=106</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(23/120)*100=19.17%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extLst>
                      <a:ext uri="{0D108BD9-81ED-4DB2-BD59-A6C34878D82A}">
                        <a16:rowId xmlns:a16="http://schemas.microsoft.com/office/drawing/2014/main" val="10005"/>
                      </a:ext>
                    </a:extLst>
                  </a:tr>
                  <a:tr h="405158">
                    <a:tc>
                      <a:txBody>
                        <a:bodyPr/>
                        <a:lstStyle/>
                        <a:p>
                          <a:pPr marL="0" marR="0" algn="just">
                            <a:lnSpc>
                              <a:spcPct val="107000"/>
                            </a:lnSpc>
                            <a:spcBef>
                              <a:spcPts val="0"/>
                            </a:spcBef>
                            <a:spcAft>
                              <a:spcPts val="0"/>
                            </a:spcAft>
                          </a:pPr>
                          <a:r>
                            <a:rPr lang="en-US" sz="1100" dirty="0">
                              <a:effectLst/>
                            </a:rPr>
                            <a:t>80-86</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11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79.5-86.5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83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106+11=117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dirty="0">
                              <a:effectLst/>
                            </a:rPr>
                            <a:t>(11/120)*100=9.17%</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extLst>
                      <a:ext uri="{0D108BD9-81ED-4DB2-BD59-A6C34878D82A}">
                        <a16:rowId xmlns:a16="http://schemas.microsoft.com/office/drawing/2014/main" val="10006"/>
                      </a:ext>
                    </a:extLst>
                  </a:tr>
                  <a:tr h="405158">
                    <a:tc>
                      <a:txBody>
                        <a:bodyPr/>
                        <a:lstStyle/>
                        <a:p>
                          <a:pPr marL="0" marR="0" algn="just">
                            <a:lnSpc>
                              <a:spcPct val="107000"/>
                            </a:lnSpc>
                            <a:spcBef>
                              <a:spcPts val="0"/>
                            </a:spcBef>
                            <a:spcAft>
                              <a:spcPts val="0"/>
                            </a:spcAft>
                          </a:pPr>
                          <a:r>
                            <a:rPr lang="en-US" sz="1100">
                              <a:effectLst/>
                            </a:rPr>
                            <a:t>87-93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dirty="0">
                              <a:effectLst/>
                            </a:rPr>
                            <a:t>2</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86.5-93.5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90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117+2=119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(2/120)*100=1.67%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extLst>
                      <a:ext uri="{0D108BD9-81ED-4DB2-BD59-A6C34878D82A}">
                        <a16:rowId xmlns:a16="http://schemas.microsoft.com/office/drawing/2014/main" val="10007"/>
                      </a:ext>
                    </a:extLst>
                  </a:tr>
                  <a:tr h="405158">
                    <a:tc>
                      <a:txBody>
                        <a:bodyPr/>
                        <a:lstStyle/>
                        <a:p>
                          <a:pPr marL="0" marR="0" algn="just">
                            <a:lnSpc>
                              <a:spcPct val="107000"/>
                            </a:lnSpc>
                            <a:spcBef>
                              <a:spcPts val="0"/>
                            </a:spcBef>
                            <a:spcAft>
                              <a:spcPts val="0"/>
                            </a:spcAft>
                          </a:pPr>
                          <a:r>
                            <a:rPr lang="en-US" sz="1100">
                              <a:effectLst/>
                            </a:rPr>
                            <a:t>94-100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93.5-100.5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97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119+1=120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(1/120)*100=0.83%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extLst>
                      <a:ext uri="{0D108BD9-81ED-4DB2-BD59-A6C34878D82A}">
                        <a16:rowId xmlns:a16="http://schemas.microsoft.com/office/drawing/2014/main" val="10008"/>
                      </a:ext>
                    </a:extLst>
                  </a:tr>
                  <a:tr h="206809">
                    <a:tc>
                      <a:txBody>
                        <a:bodyPr/>
                        <a:lstStyle/>
                        <a:p>
                          <a:pPr marL="0" marR="0" algn="just">
                            <a:lnSpc>
                              <a:spcPct val="107000"/>
                            </a:lnSpc>
                            <a:spcBef>
                              <a:spcPts val="0"/>
                            </a:spcBef>
                            <a:spcAft>
                              <a:spcPts val="0"/>
                            </a:spcAft>
                          </a:pPr>
                          <a:r>
                            <a:rPr lang="en-US" sz="1100">
                              <a:effectLst/>
                            </a:rPr>
                            <a:t>Sum/ Total</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120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dirty="0">
                              <a:effectLst/>
                            </a:rPr>
                            <a:t>1 0r 100%</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extLst>
                      <a:ext uri="{0D108BD9-81ED-4DB2-BD59-A6C34878D82A}">
                        <a16:rowId xmlns:a16="http://schemas.microsoft.com/office/drawing/2014/main" val="10009"/>
                      </a:ext>
                    </a:extLst>
                  </a:tr>
                </a:tbl>
              </a:graphicData>
            </a:graphic>
          </p:graphicFrame>
        </mc:Choice>
        <mc:Fallback xmlns="">
          <p:graphicFrame>
            <p:nvGraphicFramePr>
              <p:cNvPr id="4" name="Content Placeholder 3"/>
              <p:cNvGraphicFramePr>
                <a:graphicFrameLocks noGrp="1"/>
              </p:cNvGraphicFramePr>
              <p:nvPr>
                <p:ph idx="1"/>
                <p:extLst>
                  <p:ext uri="{D42A27DB-BD31-4B8C-83A1-F6EECF244321}">
                    <p14:modId xmlns:p14="http://schemas.microsoft.com/office/powerpoint/2010/main" val="3004706888"/>
                  </p:ext>
                </p:extLst>
              </p:nvPr>
            </p:nvGraphicFramePr>
            <p:xfrm>
              <a:off x="1364976" y="2299208"/>
              <a:ext cx="9104241" cy="4181106"/>
            </p:xfrm>
            <a:graphic>
              <a:graphicData uri="http://schemas.openxmlformats.org/drawingml/2006/table">
                <a:tbl>
                  <a:tblPr firstRow="1" firstCol="1" bandRow="1">
                    <a:tableStyleId>{5C22544A-7EE6-4342-B048-85BDC9FD1C3A}</a:tableStyleId>
                  </a:tblPr>
                  <a:tblGrid>
                    <a:gridCol w="1445148"/>
                    <a:gridCol w="1497647"/>
                    <a:gridCol w="1503375"/>
                    <a:gridCol w="1506237"/>
                    <a:gridCol w="1511964"/>
                    <a:gridCol w="1639870"/>
                  </a:tblGrid>
                  <a:tr h="535360">
                    <a:tc>
                      <a:txBody>
                        <a:bodyPr/>
                        <a:lstStyle/>
                        <a:p>
                          <a:pPr marL="0" marR="0" algn="just">
                            <a:lnSpc>
                              <a:spcPct val="107000"/>
                            </a:lnSpc>
                            <a:spcBef>
                              <a:spcPts val="0"/>
                            </a:spcBef>
                            <a:spcAft>
                              <a:spcPts val="0"/>
                            </a:spcAft>
                          </a:pPr>
                          <a:r>
                            <a:rPr lang="en-US" sz="1100" dirty="0">
                              <a:effectLst/>
                            </a:rPr>
                            <a:t>Class limits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Frequency</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Class boundaries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Mid points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Cumulative frequency</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endParaRPr lang="en-US"/>
                        </a:p>
                      </a:txBody>
                      <a:tcPr marL="61576" marR="61576" marT="0" marB="0">
                        <a:blipFill rotWithShape="0">
                          <a:blip r:embed="rId2"/>
                          <a:stretch>
                            <a:fillRect l="-456134" t="-10227" r="-1487" b="-688636"/>
                          </a:stretch>
                        </a:blipFill>
                      </a:tcPr>
                    </a:tc>
                  </a:tr>
                  <a:tr h="585913">
                    <a:tc>
                      <a:txBody>
                        <a:bodyPr/>
                        <a:lstStyle/>
                        <a:p>
                          <a:pPr marL="0" marR="0" algn="just">
                            <a:lnSpc>
                              <a:spcPct val="107000"/>
                            </a:lnSpc>
                            <a:spcBef>
                              <a:spcPts val="0"/>
                            </a:spcBef>
                            <a:spcAft>
                              <a:spcPts val="0"/>
                            </a:spcAft>
                          </a:pPr>
                          <a:r>
                            <a:rPr lang="en-US" sz="1100">
                              <a:effectLst/>
                            </a:rPr>
                            <a:t>45-51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44.5-51.5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endParaRPr lang="en-US"/>
                        </a:p>
                      </a:txBody>
                      <a:tcPr marL="61576" marR="61576" marT="0" marB="0">
                        <a:blipFill rotWithShape="0">
                          <a:blip r:embed="rId2"/>
                          <a:stretch>
                            <a:fillRect l="-295951" t="-101042" r="-211336" b="-531250"/>
                          </a:stretch>
                        </a:blipFill>
                      </a:tcPr>
                    </a:tc>
                    <a:tc>
                      <a:txBody>
                        <a:bodyPr/>
                        <a:lstStyle/>
                        <a:p>
                          <a:pPr marL="0" marR="0" algn="just">
                            <a:lnSpc>
                              <a:spcPct val="107000"/>
                            </a:lnSpc>
                            <a:spcBef>
                              <a:spcPts val="0"/>
                            </a:spcBef>
                            <a:spcAft>
                              <a:spcPts val="0"/>
                            </a:spcAft>
                          </a:pPr>
                          <a:r>
                            <a:rPr lang="en-US" sz="1100">
                              <a:effectLst/>
                            </a:rPr>
                            <a:t>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endParaRPr lang="en-US"/>
                        </a:p>
                      </a:txBody>
                      <a:tcPr marL="61576" marR="61576" marT="0" marB="0">
                        <a:blipFill rotWithShape="0">
                          <a:blip r:embed="rId2"/>
                          <a:stretch>
                            <a:fillRect l="-456134" t="-101042" r="-1487" b="-531250"/>
                          </a:stretch>
                        </a:blipFill>
                      </a:tcPr>
                    </a:tc>
                  </a:tr>
                  <a:tr h="405158">
                    <a:tc>
                      <a:txBody>
                        <a:bodyPr/>
                        <a:lstStyle/>
                        <a:p>
                          <a:pPr marL="0" marR="0" algn="just">
                            <a:lnSpc>
                              <a:spcPct val="107000"/>
                            </a:lnSpc>
                            <a:spcBef>
                              <a:spcPts val="0"/>
                            </a:spcBef>
                            <a:spcAft>
                              <a:spcPts val="0"/>
                            </a:spcAft>
                          </a:pPr>
                          <a:r>
                            <a:rPr lang="en-US" sz="1100">
                              <a:effectLst/>
                            </a:rPr>
                            <a:t>52-58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18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51.5-58.5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55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3+18=21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(18/120)*100=15%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r>
                  <a:tr h="405158">
                    <a:tc>
                      <a:txBody>
                        <a:bodyPr/>
                        <a:lstStyle/>
                        <a:p>
                          <a:pPr marL="0" marR="0" algn="just">
                            <a:lnSpc>
                              <a:spcPct val="107000"/>
                            </a:lnSpc>
                            <a:spcBef>
                              <a:spcPts val="0"/>
                            </a:spcBef>
                            <a:spcAft>
                              <a:spcPts val="0"/>
                            </a:spcAft>
                          </a:pPr>
                          <a:r>
                            <a:rPr lang="en-US" sz="1100">
                              <a:effectLst/>
                            </a:rPr>
                            <a:t>59-65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33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58.5-65.5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62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21+33=54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(33/120)*100=27.5%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r>
                  <a:tr h="413617">
                    <a:tc>
                      <a:txBody>
                        <a:bodyPr/>
                        <a:lstStyle/>
                        <a:p>
                          <a:pPr marL="0" marR="0" algn="just">
                            <a:lnSpc>
                              <a:spcPct val="107000"/>
                            </a:lnSpc>
                            <a:spcBef>
                              <a:spcPts val="0"/>
                            </a:spcBef>
                            <a:spcAft>
                              <a:spcPts val="0"/>
                            </a:spcAft>
                          </a:pPr>
                          <a:r>
                            <a:rPr lang="en-US" sz="1100">
                              <a:effectLst/>
                            </a:rPr>
                            <a:t>66-72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29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65.5-72.5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69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54+29=83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(29/120)*100=24.17%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r>
                  <a:tr h="413617">
                    <a:tc>
                      <a:txBody>
                        <a:bodyPr/>
                        <a:lstStyle/>
                        <a:p>
                          <a:pPr marL="0" marR="0" algn="just">
                            <a:lnSpc>
                              <a:spcPct val="107000"/>
                            </a:lnSpc>
                            <a:spcBef>
                              <a:spcPts val="0"/>
                            </a:spcBef>
                            <a:spcAft>
                              <a:spcPts val="0"/>
                            </a:spcAft>
                          </a:pPr>
                          <a:r>
                            <a:rPr lang="en-US" sz="1100">
                              <a:effectLst/>
                            </a:rPr>
                            <a:t>73-79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23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72.5-79.5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76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dirty="0">
                              <a:effectLst/>
                            </a:rPr>
                            <a:t>83+23=106</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(23/120)*100=19.17%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r>
                  <a:tr h="405158">
                    <a:tc>
                      <a:txBody>
                        <a:bodyPr/>
                        <a:lstStyle/>
                        <a:p>
                          <a:pPr marL="0" marR="0" algn="just">
                            <a:lnSpc>
                              <a:spcPct val="107000"/>
                            </a:lnSpc>
                            <a:spcBef>
                              <a:spcPts val="0"/>
                            </a:spcBef>
                            <a:spcAft>
                              <a:spcPts val="0"/>
                            </a:spcAft>
                          </a:pPr>
                          <a:r>
                            <a:rPr lang="en-US" sz="1100" dirty="0">
                              <a:effectLst/>
                            </a:rPr>
                            <a:t>80-86</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11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79.5-86.5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83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106+11=117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dirty="0">
                              <a:effectLst/>
                            </a:rPr>
                            <a:t>(11/120)*100=9.17%</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r>
                  <a:tr h="405158">
                    <a:tc>
                      <a:txBody>
                        <a:bodyPr/>
                        <a:lstStyle/>
                        <a:p>
                          <a:pPr marL="0" marR="0" algn="just">
                            <a:lnSpc>
                              <a:spcPct val="107000"/>
                            </a:lnSpc>
                            <a:spcBef>
                              <a:spcPts val="0"/>
                            </a:spcBef>
                            <a:spcAft>
                              <a:spcPts val="0"/>
                            </a:spcAft>
                          </a:pPr>
                          <a:r>
                            <a:rPr lang="en-US" sz="1100">
                              <a:effectLst/>
                            </a:rPr>
                            <a:t>87-93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86.5-93.5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90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117+2=119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(2/120)*100=1.67%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r>
                  <a:tr h="405158">
                    <a:tc>
                      <a:txBody>
                        <a:bodyPr/>
                        <a:lstStyle/>
                        <a:p>
                          <a:pPr marL="0" marR="0" algn="just">
                            <a:lnSpc>
                              <a:spcPct val="107000"/>
                            </a:lnSpc>
                            <a:spcBef>
                              <a:spcPts val="0"/>
                            </a:spcBef>
                            <a:spcAft>
                              <a:spcPts val="0"/>
                            </a:spcAft>
                          </a:pPr>
                          <a:r>
                            <a:rPr lang="en-US" sz="1100">
                              <a:effectLst/>
                            </a:rPr>
                            <a:t>94-100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93.5-100.5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97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119+1=120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(1/120)*100=0.83%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r>
                  <a:tr h="206809">
                    <a:tc>
                      <a:txBody>
                        <a:bodyPr/>
                        <a:lstStyle/>
                        <a:p>
                          <a:pPr marL="0" marR="0" algn="just">
                            <a:lnSpc>
                              <a:spcPct val="107000"/>
                            </a:lnSpc>
                            <a:spcBef>
                              <a:spcPts val="0"/>
                            </a:spcBef>
                            <a:spcAft>
                              <a:spcPts val="0"/>
                            </a:spcAft>
                          </a:pPr>
                          <a:r>
                            <a:rPr lang="en-US" sz="1100">
                              <a:effectLst/>
                            </a:rPr>
                            <a:t>Sum/ Total</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120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c>
                      <a:txBody>
                        <a:bodyPr/>
                        <a:lstStyle/>
                        <a:p>
                          <a:pPr marL="0" marR="0" algn="just">
                            <a:lnSpc>
                              <a:spcPct val="107000"/>
                            </a:lnSpc>
                            <a:spcBef>
                              <a:spcPts val="0"/>
                            </a:spcBef>
                            <a:spcAft>
                              <a:spcPts val="0"/>
                            </a:spcAft>
                          </a:pPr>
                          <a:r>
                            <a:rPr lang="en-US" sz="1100" dirty="0">
                              <a:effectLst/>
                            </a:rPr>
                            <a:t>1 0r 100%</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tc>
                  </a:tr>
                </a:tbl>
              </a:graphicData>
            </a:graphic>
          </p:graphicFrame>
        </mc:Fallback>
      </mc:AlternateContent>
      <p:sp>
        <p:nvSpPr>
          <p:cNvPr id="5" name="Rectangle 1"/>
          <p:cNvSpPr>
            <a:spLocks noChangeArrowheads="1"/>
          </p:cNvSpPr>
          <p:nvPr/>
        </p:nvSpPr>
        <p:spPr bwMode="auto">
          <a:xfrm>
            <a:off x="2768600" y="22987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1763644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sz="3200" b="1" dirty="0">
                <a:solidFill>
                  <a:schemeClr val="tx1"/>
                </a:solidFill>
                <a:latin typeface="Times New Roman" panose="02020603050405020304" pitchFamily="18" charset="0"/>
                <a:cs typeface="Times New Roman" panose="02020603050405020304" pitchFamily="18" charset="0"/>
              </a:rPr>
            </a:br>
            <a:br>
              <a:rPr lang="en-US" sz="3200" b="1" dirty="0">
                <a:solidFill>
                  <a:schemeClr val="tx1"/>
                </a:solidFill>
                <a:latin typeface="Times New Roman" panose="02020603050405020304" pitchFamily="18" charset="0"/>
                <a:cs typeface="Times New Roman" panose="02020603050405020304" pitchFamily="18" charset="0"/>
              </a:rPr>
            </a:br>
            <a:br>
              <a:rPr lang="en-US" sz="3200" b="1" dirty="0">
                <a:solidFill>
                  <a:schemeClr val="tx1"/>
                </a:solidFill>
                <a:latin typeface="Times New Roman" panose="02020603050405020304" pitchFamily="18" charset="0"/>
                <a:cs typeface="Times New Roman" panose="02020603050405020304" pitchFamily="18" charset="0"/>
              </a:rPr>
            </a:br>
            <a:br>
              <a:rPr lang="en-US" sz="3200" b="1" dirty="0">
                <a:solidFill>
                  <a:schemeClr val="tx1"/>
                </a:solidFill>
                <a:latin typeface="Times New Roman" panose="02020603050405020304" pitchFamily="18" charset="0"/>
                <a:cs typeface="Times New Roman" panose="02020603050405020304" pitchFamily="18" charset="0"/>
              </a:rPr>
            </a:br>
            <a:br>
              <a:rPr lang="en-US" sz="3200" b="1" dirty="0">
                <a:solidFill>
                  <a:schemeClr val="tx1"/>
                </a:solidFill>
                <a:latin typeface="Times New Roman" panose="02020603050405020304" pitchFamily="18" charset="0"/>
                <a:cs typeface="Times New Roman" panose="02020603050405020304" pitchFamily="18" charset="0"/>
              </a:rPr>
            </a:br>
            <a:r>
              <a:rPr lang="en-US" sz="3200" b="1" dirty="0">
                <a:solidFill>
                  <a:schemeClr val="tx1"/>
                </a:solidFill>
                <a:latin typeface="Times New Roman" panose="02020603050405020304" pitchFamily="18" charset="0"/>
                <a:cs typeface="Times New Roman" panose="02020603050405020304" pitchFamily="18" charset="0"/>
              </a:rPr>
              <a:t>Question 1: Following data represent the record high temperatures for each of the 60 states.</a:t>
            </a:r>
            <a:r>
              <a:rPr lang="en-US" sz="3200" dirty="0">
                <a:solidFill>
                  <a:schemeClr val="tx1"/>
                </a:solidFill>
                <a:latin typeface="Times New Roman" panose="02020603050405020304" pitchFamily="18" charset="0"/>
                <a:cs typeface="Times New Roman" panose="02020603050405020304" pitchFamily="18" charset="0"/>
              </a:rPr>
              <a:t> </a:t>
            </a:r>
            <a:r>
              <a:rPr lang="en-US" sz="3200" b="1" dirty="0">
                <a:solidFill>
                  <a:schemeClr val="tx1"/>
                </a:solidFill>
                <a:latin typeface="Times New Roman" panose="02020603050405020304" pitchFamily="18" charset="0"/>
                <a:cs typeface="Times New Roman" panose="02020603050405020304" pitchFamily="18" charset="0"/>
              </a:rPr>
              <a:t> </a:t>
            </a:r>
            <a:br>
              <a:rPr lang="en-US" sz="3200" dirty="0">
                <a:solidFill>
                  <a:schemeClr val="tx1"/>
                </a:solidFill>
                <a:latin typeface="Times New Roman" panose="02020603050405020304" pitchFamily="18" charset="0"/>
                <a:cs typeface="Times New Roman" panose="02020603050405020304" pitchFamily="18" charset="0"/>
              </a:rPr>
            </a:br>
            <a:r>
              <a:rPr lang="en-US" sz="3200" b="1" dirty="0">
                <a:solidFill>
                  <a:schemeClr val="tx1"/>
                </a:solidFill>
                <a:latin typeface="Times New Roman" panose="02020603050405020304" pitchFamily="18" charset="0"/>
                <a:cs typeface="Times New Roman" panose="02020603050405020304" pitchFamily="18" charset="0"/>
              </a:rPr>
              <a:t>Construct a grouped frequency distribution for the given data. </a:t>
            </a:r>
            <a:br>
              <a:rPr lang="en-US" sz="3200" b="1" dirty="0">
                <a:solidFill>
                  <a:schemeClr val="tx1"/>
                </a:solidFill>
                <a:latin typeface="Times New Roman" panose="02020603050405020304" pitchFamily="18" charset="0"/>
                <a:cs typeface="Times New Roman" panose="02020603050405020304" pitchFamily="18" charset="0"/>
              </a:rPr>
            </a:br>
            <a:endParaRPr lang="en-US" sz="3200" dirty="0">
              <a:solidFill>
                <a:schemeClr val="tx1"/>
              </a:solidFill>
              <a:latin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330948852"/>
              </p:ext>
            </p:extLst>
          </p:nvPr>
        </p:nvGraphicFramePr>
        <p:xfrm>
          <a:off x="455267" y="3004026"/>
          <a:ext cx="10684022" cy="1880616"/>
        </p:xfrm>
        <a:graphic>
          <a:graphicData uri="http://schemas.openxmlformats.org/drawingml/2006/table">
            <a:tbl>
              <a:tblPr firstRow="1" firstCol="1" bandRow="1">
                <a:tableStyleId>{5C22544A-7EE6-4342-B048-85BDC9FD1C3A}</a:tableStyleId>
              </a:tblPr>
              <a:tblGrid>
                <a:gridCol w="687497">
                  <a:extLst>
                    <a:ext uri="{9D8B030D-6E8A-4147-A177-3AD203B41FA5}">
                      <a16:colId xmlns:a16="http://schemas.microsoft.com/office/drawing/2014/main" val="20000"/>
                    </a:ext>
                  </a:extLst>
                </a:gridCol>
                <a:gridCol w="1110325">
                  <a:extLst>
                    <a:ext uri="{9D8B030D-6E8A-4147-A177-3AD203B41FA5}">
                      <a16:colId xmlns:a16="http://schemas.microsoft.com/office/drawing/2014/main" val="20001"/>
                    </a:ext>
                  </a:extLst>
                </a:gridCol>
                <a:gridCol w="1110325">
                  <a:extLst>
                    <a:ext uri="{9D8B030D-6E8A-4147-A177-3AD203B41FA5}">
                      <a16:colId xmlns:a16="http://schemas.microsoft.com/office/drawing/2014/main" val="20002"/>
                    </a:ext>
                  </a:extLst>
                </a:gridCol>
                <a:gridCol w="1110325">
                  <a:extLst>
                    <a:ext uri="{9D8B030D-6E8A-4147-A177-3AD203B41FA5}">
                      <a16:colId xmlns:a16="http://schemas.microsoft.com/office/drawing/2014/main" val="20003"/>
                    </a:ext>
                  </a:extLst>
                </a:gridCol>
                <a:gridCol w="1110325">
                  <a:extLst>
                    <a:ext uri="{9D8B030D-6E8A-4147-A177-3AD203B41FA5}">
                      <a16:colId xmlns:a16="http://schemas.microsoft.com/office/drawing/2014/main" val="20004"/>
                    </a:ext>
                  </a:extLst>
                </a:gridCol>
                <a:gridCol w="1110325">
                  <a:extLst>
                    <a:ext uri="{9D8B030D-6E8A-4147-A177-3AD203B41FA5}">
                      <a16:colId xmlns:a16="http://schemas.microsoft.com/office/drawing/2014/main" val="20005"/>
                    </a:ext>
                  </a:extLst>
                </a:gridCol>
                <a:gridCol w="1110325">
                  <a:extLst>
                    <a:ext uri="{9D8B030D-6E8A-4147-A177-3AD203B41FA5}">
                      <a16:colId xmlns:a16="http://schemas.microsoft.com/office/drawing/2014/main" val="20006"/>
                    </a:ext>
                  </a:extLst>
                </a:gridCol>
                <a:gridCol w="1111525">
                  <a:extLst>
                    <a:ext uri="{9D8B030D-6E8A-4147-A177-3AD203B41FA5}">
                      <a16:colId xmlns:a16="http://schemas.microsoft.com/office/drawing/2014/main" val="20007"/>
                    </a:ext>
                  </a:extLst>
                </a:gridCol>
                <a:gridCol w="1111525">
                  <a:extLst>
                    <a:ext uri="{9D8B030D-6E8A-4147-A177-3AD203B41FA5}">
                      <a16:colId xmlns:a16="http://schemas.microsoft.com/office/drawing/2014/main" val="20008"/>
                    </a:ext>
                  </a:extLst>
                </a:gridCol>
                <a:gridCol w="1111525">
                  <a:extLst>
                    <a:ext uri="{9D8B030D-6E8A-4147-A177-3AD203B41FA5}">
                      <a16:colId xmlns:a16="http://schemas.microsoft.com/office/drawing/2014/main" val="20009"/>
                    </a:ext>
                  </a:extLst>
                </a:gridCol>
              </a:tblGrid>
              <a:tr h="274320">
                <a:tc>
                  <a:txBody>
                    <a:bodyPr/>
                    <a:lstStyle/>
                    <a:p>
                      <a:pPr marL="0" marR="0" algn="just">
                        <a:lnSpc>
                          <a:spcPct val="200000"/>
                        </a:lnSpc>
                        <a:spcBef>
                          <a:spcPts val="0"/>
                        </a:spcBef>
                        <a:spcAft>
                          <a:spcPts val="0"/>
                        </a:spcAft>
                      </a:pPr>
                      <a:r>
                        <a:rPr lang="en-US" sz="1200" dirty="0">
                          <a:effectLst/>
                        </a:rPr>
                        <a:t>106</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dirty="0">
                          <a:effectLst/>
                        </a:rPr>
                        <a:t>107</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a:effectLst/>
                        </a:rPr>
                        <a:t>76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a:effectLst/>
                        </a:rPr>
                        <a:t>82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a:effectLst/>
                        </a:rPr>
                        <a:t>109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a:effectLst/>
                        </a:rPr>
                        <a:t>107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a:effectLst/>
                        </a:rPr>
                        <a:t>115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a:effectLst/>
                        </a:rPr>
                        <a:t>93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a:effectLst/>
                        </a:rPr>
                        <a:t>187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a:effectLst/>
                        </a:rPr>
                        <a:t>95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extLst>
                  <a:ext uri="{0D108BD9-81ED-4DB2-BD59-A6C34878D82A}">
                    <a16:rowId xmlns:a16="http://schemas.microsoft.com/office/drawing/2014/main" val="10000"/>
                  </a:ext>
                </a:extLst>
              </a:tr>
              <a:tr h="274320">
                <a:tc>
                  <a:txBody>
                    <a:bodyPr/>
                    <a:lstStyle/>
                    <a:p>
                      <a:pPr marL="0" marR="0" algn="just">
                        <a:lnSpc>
                          <a:spcPct val="200000"/>
                        </a:lnSpc>
                        <a:spcBef>
                          <a:spcPts val="0"/>
                        </a:spcBef>
                        <a:spcAft>
                          <a:spcPts val="0"/>
                        </a:spcAft>
                      </a:pPr>
                      <a:r>
                        <a:rPr lang="en-US" sz="1200">
                          <a:effectLst/>
                        </a:rPr>
                        <a:t>123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dirty="0">
                          <a:effectLst/>
                        </a:rPr>
                        <a:t>125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a:effectLst/>
                        </a:rPr>
                        <a:t>111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a:effectLst/>
                        </a:rPr>
                        <a:t>92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dirty="0">
                          <a:effectLst/>
                        </a:rPr>
                        <a:t>86</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a:effectLst/>
                        </a:rPr>
                        <a:t>70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a:effectLst/>
                        </a:rPr>
                        <a:t>126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a:effectLst/>
                        </a:rPr>
                        <a:t>68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a:effectLst/>
                        </a:rPr>
                        <a:t>130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a:effectLst/>
                        </a:rPr>
                        <a:t>129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extLst>
                  <a:ext uri="{0D108BD9-81ED-4DB2-BD59-A6C34878D82A}">
                    <a16:rowId xmlns:a16="http://schemas.microsoft.com/office/drawing/2014/main" val="10001"/>
                  </a:ext>
                </a:extLst>
              </a:tr>
              <a:tr h="274320">
                <a:tc>
                  <a:txBody>
                    <a:bodyPr/>
                    <a:lstStyle/>
                    <a:p>
                      <a:pPr marL="0" marR="0" algn="just">
                        <a:lnSpc>
                          <a:spcPct val="200000"/>
                        </a:lnSpc>
                        <a:spcBef>
                          <a:spcPts val="0"/>
                        </a:spcBef>
                        <a:spcAft>
                          <a:spcPts val="0"/>
                        </a:spcAft>
                      </a:pPr>
                      <a:r>
                        <a:rPr lang="en-US" sz="1200">
                          <a:effectLst/>
                        </a:rPr>
                        <a:t>139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dirty="0">
                          <a:effectLst/>
                        </a:rPr>
                        <a:t>119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dirty="0">
                          <a:effectLst/>
                        </a:rPr>
                        <a:t>115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dirty="0">
                          <a:effectLst/>
                        </a:rPr>
                        <a:t>128</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dirty="0">
                          <a:effectLst/>
                        </a:rPr>
                        <a:t>100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a:effectLst/>
                        </a:rPr>
                        <a:t>186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a:effectLst/>
                        </a:rPr>
                        <a:t>84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a:effectLst/>
                        </a:rPr>
                        <a:t>99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a:effectLst/>
                        </a:rPr>
                        <a:t>113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a:effectLst/>
                        </a:rPr>
                        <a:t>204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extLst>
                  <a:ext uri="{0D108BD9-81ED-4DB2-BD59-A6C34878D82A}">
                    <a16:rowId xmlns:a16="http://schemas.microsoft.com/office/drawing/2014/main" val="10002"/>
                  </a:ext>
                </a:extLst>
              </a:tr>
              <a:tr h="274320">
                <a:tc>
                  <a:txBody>
                    <a:bodyPr/>
                    <a:lstStyle/>
                    <a:p>
                      <a:pPr marL="0" marR="0" algn="just">
                        <a:lnSpc>
                          <a:spcPct val="200000"/>
                        </a:lnSpc>
                        <a:spcBef>
                          <a:spcPts val="0"/>
                        </a:spcBef>
                        <a:spcAft>
                          <a:spcPts val="0"/>
                        </a:spcAft>
                      </a:pPr>
                      <a:r>
                        <a:rPr lang="en-US" sz="1200">
                          <a:effectLst/>
                        </a:rPr>
                        <a:t>111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dirty="0">
                          <a:effectLst/>
                        </a:rPr>
                        <a:t>141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dirty="0">
                          <a:effectLst/>
                        </a:rPr>
                        <a:t>136</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a:effectLst/>
                        </a:rPr>
                        <a:t>123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dirty="0">
                          <a:effectLst/>
                        </a:rPr>
                        <a:t>90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a:effectLst/>
                        </a:rPr>
                        <a:t>115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a:effectLst/>
                        </a:rPr>
                        <a:t>98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a:effectLst/>
                        </a:rPr>
                        <a:t>110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dirty="0">
                          <a:effectLst/>
                        </a:rPr>
                        <a:t>78</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a:effectLst/>
                        </a:rPr>
                        <a:t>185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extLst>
                  <a:ext uri="{0D108BD9-81ED-4DB2-BD59-A6C34878D82A}">
                    <a16:rowId xmlns:a16="http://schemas.microsoft.com/office/drawing/2014/main" val="10003"/>
                  </a:ext>
                </a:extLst>
              </a:tr>
              <a:tr h="274320">
                <a:tc>
                  <a:txBody>
                    <a:bodyPr/>
                    <a:lstStyle/>
                    <a:p>
                      <a:pPr marL="0" marR="0" algn="just">
                        <a:lnSpc>
                          <a:spcPct val="200000"/>
                        </a:lnSpc>
                        <a:spcBef>
                          <a:spcPts val="0"/>
                        </a:spcBef>
                        <a:spcAft>
                          <a:spcPts val="0"/>
                        </a:spcAft>
                      </a:pPr>
                      <a:r>
                        <a:rPr lang="en-US" sz="1200">
                          <a:effectLst/>
                        </a:rPr>
                        <a:t>162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dirty="0">
                          <a:effectLst/>
                        </a:rPr>
                        <a:t>178</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dirty="0">
                          <a:effectLst/>
                        </a:rPr>
                        <a:t>140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dirty="0">
                          <a:effectLst/>
                        </a:rPr>
                        <a:t>152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dirty="0">
                          <a:effectLst/>
                        </a:rPr>
                        <a:t>173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a:effectLst/>
                        </a:rPr>
                        <a:t>146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a:effectLst/>
                        </a:rPr>
                        <a:t>158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a:effectLst/>
                        </a:rPr>
                        <a:t>194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a:effectLst/>
                        </a:rPr>
                        <a:t>148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a:effectLst/>
                        </a:rPr>
                        <a:t>90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extLst>
                  <a:ext uri="{0D108BD9-81ED-4DB2-BD59-A6C34878D82A}">
                    <a16:rowId xmlns:a16="http://schemas.microsoft.com/office/drawing/2014/main" val="10004"/>
                  </a:ext>
                </a:extLst>
              </a:tr>
              <a:tr h="274320">
                <a:tc>
                  <a:txBody>
                    <a:bodyPr/>
                    <a:lstStyle/>
                    <a:p>
                      <a:pPr marL="0" marR="0" algn="just">
                        <a:lnSpc>
                          <a:spcPct val="200000"/>
                        </a:lnSpc>
                        <a:spcBef>
                          <a:spcPts val="0"/>
                        </a:spcBef>
                        <a:spcAft>
                          <a:spcPts val="0"/>
                        </a:spcAft>
                      </a:pPr>
                      <a:r>
                        <a:rPr lang="en-US" sz="1200">
                          <a:effectLst/>
                        </a:rPr>
                        <a:t>107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dirty="0">
                          <a:effectLst/>
                        </a:rPr>
                        <a:t>181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dirty="0">
                          <a:effectLst/>
                        </a:rPr>
                        <a:t>131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dirty="0">
                          <a:effectLst/>
                        </a:rPr>
                        <a:t>75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dirty="0">
                          <a:effectLst/>
                        </a:rPr>
                        <a:t>184</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dirty="0">
                          <a:effectLst/>
                        </a:rPr>
                        <a:t>104</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dirty="0">
                          <a:effectLst/>
                        </a:rPr>
                        <a:t>110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dirty="0">
                          <a:effectLst/>
                        </a:rPr>
                        <a:t>80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dirty="0">
                          <a:effectLst/>
                        </a:rPr>
                        <a:t>118</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tc>
                  <a:txBody>
                    <a:bodyPr/>
                    <a:lstStyle/>
                    <a:p>
                      <a:pPr marL="0" marR="0" algn="just">
                        <a:lnSpc>
                          <a:spcPct val="200000"/>
                        </a:lnSpc>
                        <a:spcBef>
                          <a:spcPts val="0"/>
                        </a:spcBef>
                        <a:spcAft>
                          <a:spcPts val="0"/>
                        </a:spcAft>
                      </a:pPr>
                      <a:r>
                        <a:rPr lang="en-US" sz="1200" dirty="0">
                          <a:effectLst/>
                        </a:rPr>
                        <a:t>82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5667" marR="195667" marT="0" marB="0"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610795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Methods of Data Presentation</a:t>
            </a:r>
          </a:p>
        </p:txBody>
      </p:sp>
      <p:sp>
        <p:nvSpPr>
          <p:cNvPr id="3" name="Content Placeholder 2"/>
          <p:cNvSpPr>
            <a:spLocks noGrp="1"/>
          </p:cNvSpPr>
          <p:nvPr>
            <p:ph idx="1"/>
          </p:nvPr>
        </p:nvSpPr>
        <p:spPr/>
        <p:txBody>
          <a:bodyPr>
            <a:normAutofit/>
          </a:bodyPr>
          <a:lstStyle/>
          <a:p>
            <a:r>
              <a:rPr lang="en-US" dirty="0"/>
              <a:t>Classification of Data</a:t>
            </a:r>
          </a:p>
          <a:p>
            <a:pPr>
              <a:buFont typeface="Wingdings" panose="05000000000000000000" pitchFamily="2" charset="2"/>
              <a:buChar char="§"/>
            </a:pPr>
            <a:r>
              <a:rPr lang="en-US" dirty="0"/>
              <a:t>Types of Classification</a:t>
            </a:r>
          </a:p>
          <a:p>
            <a:r>
              <a:rPr lang="en-US" dirty="0"/>
              <a:t>Tabulation of Data</a:t>
            </a:r>
          </a:p>
          <a:p>
            <a:r>
              <a:rPr lang="en-US" dirty="0"/>
              <a:t>Types of tabulation </a:t>
            </a:r>
          </a:p>
          <a:p>
            <a:pPr>
              <a:buFont typeface="Wingdings" panose="05000000000000000000" pitchFamily="2" charset="2"/>
              <a:buChar char="§"/>
            </a:pPr>
            <a:r>
              <a:rPr lang="en-US" dirty="0"/>
              <a:t>Constructing a Statistical Table</a:t>
            </a:r>
          </a:p>
          <a:p>
            <a:r>
              <a:rPr lang="en-US" dirty="0"/>
              <a:t>Table of Frequency Distributions</a:t>
            </a:r>
          </a:p>
        </p:txBody>
      </p:sp>
    </p:spTree>
    <p:extLst>
      <p:ext uri="{BB962C8B-B14F-4D97-AF65-F5344CB8AC3E}">
        <p14:creationId xmlns:p14="http://schemas.microsoft.com/office/powerpoint/2010/main" val="943092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Wingdings" panose="05000000000000000000" pitchFamily="2" charset="2"/>
              <a:buChar char="§"/>
            </a:pPr>
            <a:r>
              <a:rPr lang="en-US" dirty="0"/>
              <a:t>Frequency Distribution</a:t>
            </a:r>
          </a:p>
          <a:p>
            <a:pPr>
              <a:buFont typeface="Wingdings" panose="05000000000000000000" pitchFamily="2" charset="2"/>
              <a:buChar char="§"/>
            </a:pPr>
            <a:r>
              <a:rPr lang="en-US" dirty="0"/>
              <a:t>Relative Frequency Distribution</a:t>
            </a:r>
          </a:p>
          <a:p>
            <a:pPr>
              <a:buFont typeface="Wingdings" panose="05000000000000000000" pitchFamily="2" charset="2"/>
              <a:buChar char="§"/>
            </a:pPr>
            <a:r>
              <a:rPr lang="en-US" dirty="0"/>
              <a:t>Cumulative Frequency Distribution</a:t>
            </a:r>
          </a:p>
        </p:txBody>
      </p:sp>
    </p:spTree>
    <p:extLst>
      <p:ext uri="{BB962C8B-B14F-4D97-AF65-F5344CB8AC3E}">
        <p14:creationId xmlns:p14="http://schemas.microsoft.com/office/powerpoint/2010/main" val="357825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Frequency Distribution</a:t>
            </a:r>
          </a:p>
        </p:txBody>
      </p:sp>
      <p:sp>
        <p:nvSpPr>
          <p:cNvPr id="3" name="Content Placeholder 2"/>
          <p:cNvSpPr>
            <a:spLocks noGrp="1"/>
          </p:cNvSpPr>
          <p:nvPr>
            <p:ph idx="1"/>
          </p:nvPr>
        </p:nvSpPr>
        <p:spPr/>
        <p:txBody>
          <a:bodyPr>
            <a:normAutofit/>
          </a:bodyPr>
          <a:lstStyle/>
          <a:p>
            <a:r>
              <a:rPr lang="en-US" b="1" dirty="0"/>
              <a:t>Frequency distribution: A frequency distribution is a table showing the number of items in each class </a:t>
            </a:r>
            <a:r>
              <a:rPr lang="en-US" dirty="0"/>
              <a:t>(frequency) is called frequency distribution. </a:t>
            </a:r>
          </a:p>
          <a:p>
            <a:r>
              <a:rPr lang="en-US" b="1" dirty="0"/>
              <a:t>Frequency: </a:t>
            </a:r>
            <a:r>
              <a:rPr lang="en-US" dirty="0"/>
              <a:t>The number of observations falling in a particular class is called frequency. It is denoted by f.</a:t>
            </a:r>
          </a:p>
          <a:p>
            <a:r>
              <a:rPr lang="en-US" dirty="0"/>
              <a:t>Types of frequency Distribution</a:t>
            </a:r>
          </a:p>
          <a:p>
            <a:r>
              <a:rPr lang="en-US" dirty="0"/>
              <a:t>Discrete frequency distribution </a:t>
            </a:r>
          </a:p>
          <a:p>
            <a:r>
              <a:rPr lang="en-US" dirty="0"/>
              <a:t>Grouped Frequency Distribution</a:t>
            </a:r>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39508519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Discrete frequency distribution</a:t>
            </a:r>
          </a:p>
        </p:txBody>
      </p:sp>
      <p:sp>
        <p:nvSpPr>
          <p:cNvPr id="3" name="Content Placeholder 2"/>
          <p:cNvSpPr>
            <a:spLocks noGrp="1"/>
          </p:cNvSpPr>
          <p:nvPr>
            <p:ph idx="1"/>
          </p:nvPr>
        </p:nvSpPr>
        <p:spPr/>
        <p:txBody>
          <a:bodyPr/>
          <a:lstStyle/>
          <a:p>
            <a:r>
              <a:rPr lang="en-US" b="1" dirty="0"/>
              <a:t>It can be used for data that can be enumerated and when the range of values in the data set is not large.</a:t>
            </a:r>
          </a:p>
          <a:p>
            <a:r>
              <a:rPr lang="en-US" b="1" dirty="0"/>
              <a:t>Example: Number of children in 20 families.</a:t>
            </a:r>
            <a:endParaRPr lang="en-US" dirty="0"/>
          </a:p>
          <a:p>
            <a:pPr marL="0" indent="0">
              <a:buNone/>
            </a:pPr>
            <a:r>
              <a:rPr lang="en-US" b="1" dirty="0"/>
              <a:t>2 3 1 3 2 5 4 1 4 2 3 5 2 5 2 1 3 1 2 0</a:t>
            </a:r>
          </a:p>
          <a:p>
            <a:pPr marL="0" indent="0">
              <a:buNone/>
            </a:pPr>
            <a:r>
              <a:rPr lang="en-US" b="1" dirty="0"/>
              <a:t>Construct ungrouped or discrete frequency distribution.</a:t>
            </a:r>
            <a:endParaRPr lang="en-US" dirty="0"/>
          </a:p>
        </p:txBody>
      </p:sp>
      <p:graphicFrame>
        <p:nvGraphicFramePr>
          <p:cNvPr id="4" name="Table 3"/>
          <p:cNvGraphicFramePr>
            <a:graphicFrameLocks noGrp="1"/>
          </p:cNvGraphicFramePr>
          <p:nvPr/>
        </p:nvGraphicFramePr>
        <p:xfrm>
          <a:off x="1094704" y="4559123"/>
          <a:ext cx="8680362" cy="2034856"/>
        </p:xfrm>
        <a:graphic>
          <a:graphicData uri="http://schemas.openxmlformats.org/drawingml/2006/table">
            <a:tbl>
              <a:tblPr firstRow="1" firstCol="1" bandRow="1">
                <a:tableStyleId>{5C22544A-7EE6-4342-B048-85BDC9FD1C3A}</a:tableStyleId>
              </a:tblPr>
              <a:tblGrid>
                <a:gridCol w="4340181">
                  <a:extLst>
                    <a:ext uri="{9D8B030D-6E8A-4147-A177-3AD203B41FA5}">
                      <a16:colId xmlns:a16="http://schemas.microsoft.com/office/drawing/2014/main" val="20000"/>
                    </a:ext>
                  </a:extLst>
                </a:gridCol>
                <a:gridCol w="4340181">
                  <a:extLst>
                    <a:ext uri="{9D8B030D-6E8A-4147-A177-3AD203B41FA5}">
                      <a16:colId xmlns:a16="http://schemas.microsoft.com/office/drawing/2014/main" val="20001"/>
                    </a:ext>
                  </a:extLst>
                </a:gridCol>
              </a:tblGrid>
              <a:tr h="254357">
                <a:tc>
                  <a:txBody>
                    <a:bodyPr/>
                    <a:lstStyle/>
                    <a:p>
                      <a:pPr marL="0" marR="0" algn="just">
                        <a:lnSpc>
                          <a:spcPct val="107000"/>
                        </a:lnSpc>
                        <a:spcBef>
                          <a:spcPts val="0"/>
                        </a:spcBef>
                        <a:spcAft>
                          <a:spcPts val="0"/>
                        </a:spcAft>
                      </a:pPr>
                      <a:r>
                        <a:rPr lang="en-US" sz="1400" dirty="0">
                          <a:effectLst/>
                        </a:rPr>
                        <a:t>No of children(X)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1400" dirty="0">
                          <a:effectLst/>
                        </a:rPr>
                        <a:t>No of families(f)</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254357">
                <a:tc>
                  <a:txBody>
                    <a:bodyPr/>
                    <a:lstStyle/>
                    <a:p>
                      <a:pPr marL="0" marR="0" algn="just">
                        <a:lnSpc>
                          <a:spcPct val="107000"/>
                        </a:lnSpc>
                        <a:spcBef>
                          <a:spcPts val="0"/>
                        </a:spcBef>
                        <a:spcAft>
                          <a:spcPts val="0"/>
                        </a:spcAft>
                      </a:pPr>
                      <a:r>
                        <a:rPr lang="en-US" sz="1400">
                          <a:effectLst/>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1400">
                          <a:effectLst/>
                        </a:rPr>
                        <a:t>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254357">
                <a:tc>
                  <a:txBody>
                    <a:bodyPr/>
                    <a:lstStyle/>
                    <a:p>
                      <a:pPr marL="0" marR="0" algn="just">
                        <a:lnSpc>
                          <a:spcPct val="107000"/>
                        </a:lnSpc>
                        <a:spcBef>
                          <a:spcPts val="0"/>
                        </a:spcBef>
                        <a:spcAft>
                          <a:spcPts val="0"/>
                        </a:spcAft>
                      </a:pPr>
                      <a:r>
                        <a:rPr lang="en-US" sz="1400">
                          <a:effectLst/>
                        </a:rPr>
                        <a:t>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1400">
                          <a:effectLst/>
                        </a:rPr>
                        <a:t>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254357">
                <a:tc>
                  <a:txBody>
                    <a:bodyPr/>
                    <a:lstStyle/>
                    <a:p>
                      <a:pPr marL="0" marR="0" algn="just">
                        <a:lnSpc>
                          <a:spcPct val="107000"/>
                        </a:lnSpc>
                        <a:spcBef>
                          <a:spcPts val="0"/>
                        </a:spcBef>
                        <a:spcAft>
                          <a:spcPts val="0"/>
                        </a:spcAft>
                      </a:pPr>
                      <a:r>
                        <a:rPr lang="en-US" sz="1400">
                          <a:effectLst/>
                        </a:rPr>
                        <a:t>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1400">
                          <a:effectLst/>
                        </a:rPr>
                        <a:t>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254357">
                <a:tc>
                  <a:txBody>
                    <a:bodyPr/>
                    <a:lstStyle/>
                    <a:p>
                      <a:pPr marL="0" marR="0" algn="just">
                        <a:lnSpc>
                          <a:spcPct val="107000"/>
                        </a:lnSpc>
                        <a:spcBef>
                          <a:spcPts val="0"/>
                        </a:spcBef>
                        <a:spcAft>
                          <a:spcPts val="0"/>
                        </a:spcAft>
                      </a:pPr>
                      <a:r>
                        <a:rPr lang="en-US" sz="1400">
                          <a:effectLst/>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1400" dirty="0">
                          <a:effectLst/>
                        </a:rPr>
                        <a:t>4</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254357">
                <a:tc>
                  <a:txBody>
                    <a:bodyPr/>
                    <a:lstStyle/>
                    <a:p>
                      <a:pPr marL="0" marR="0" algn="just">
                        <a:lnSpc>
                          <a:spcPct val="107000"/>
                        </a:lnSpc>
                        <a:spcBef>
                          <a:spcPts val="0"/>
                        </a:spcBef>
                        <a:spcAft>
                          <a:spcPts val="0"/>
                        </a:spcAft>
                      </a:pPr>
                      <a:r>
                        <a:rPr lang="en-US" sz="1400">
                          <a:effectLst/>
                        </a:rPr>
                        <a:t>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1400">
                          <a:effectLst/>
                        </a:rPr>
                        <a:t>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254357">
                <a:tc>
                  <a:txBody>
                    <a:bodyPr/>
                    <a:lstStyle/>
                    <a:p>
                      <a:pPr marL="0" marR="0" algn="just">
                        <a:lnSpc>
                          <a:spcPct val="107000"/>
                        </a:lnSpc>
                        <a:spcBef>
                          <a:spcPts val="0"/>
                        </a:spcBef>
                        <a:spcAft>
                          <a:spcPts val="0"/>
                        </a:spcAft>
                      </a:pPr>
                      <a:r>
                        <a:rPr lang="en-US" sz="1400">
                          <a:effectLst/>
                        </a:rPr>
                        <a:t>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1400">
                          <a:effectLst/>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r h="254357">
                <a:tc>
                  <a:txBody>
                    <a:bodyPr/>
                    <a:lstStyle/>
                    <a:p>
                      <a:pPr marL="0" marR="0" algn="just">
                        <a:lnSpc>
                          <a:spcPct val="107000"/>
                        </a:lnSpc>
                        <a:spcBef>
                          <a:spcPts val="0"/>
                        </a:spcBef>
                        <a:spcAft>
                          <a:spcPts val="0"/>
                        </a:spcAft>
                      </a:pPr>
                      <a:r>
                        <a:rPr lang="en-US" sz="1400" dirty="0">
                          <a:effectLst/>
                        </a:rPr>
                        <a:t>Total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1400" dirty="0">
                          <a:effectLst/>
                        </a:rPr>
                        <a:t>20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724220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Grouped frequency distribution</a:t>
            </a:r>
            <a:endParaRPr lang="en-US" dirty="0"/>
          </a:p>
        </p:txBody>
      </p:sp>
      <p:sp>
        <p:nvSpPr>
          <p:cNvPr id="3" name="Content Placeholder 2"/>
          <p:cNvSpPr>
            <a:spLocks noGrp="1"/>
          </p:cNvSpPr>
          <p:nvPr>
            <p:ph idx="1"/>
          </p:nvPr>
        </p:nvSpPr>
        <p:spPr/>
        <p:txBody>
          <a:bodyPr>
            <a:normAutofit/>
          </a:bodyPr>
          <a:lstStyle/>
          <a:p>
            <a:r>
              <a:rPr lang="en-US" b="1" dirty="0"/>
              <a:t>Sometimes, when the data is continues or covers a wide range of values, it becomes very difficult to make a list of all values as in that case the list will be too long.</a:t>
            </a:r>
          </a:p>
          <a:p>
            <a:r>
              <a:rPr lang="en-US" b="1" dirty="0"/>
              <a:t>Group data : Data presented in the form of a frequency distribution are called group frequency distribution.</a:t>
            </a:r>
          </a:p>
          <a:p>
            <a:r>
              <a:rPr lang="en-US" b="1" dirty="0"/>
              <a:t>Array : Arrangement of raw data in ascending or </a:t>
            </a:r>
            <a:r>
              <a:rPr lang="en-US" b="1" dirty="0" err="1"/>
              <a:t>decending</a:t>
            </a:r>
            <a:r>
              <a:rPr lang="en-US" b="1" dirty="0"/>
              <a:t> order.</a:t>
            </a:r>
          </a:p>
          <a:p>
            <a:endParaRPr lang="en-US" b="1" dirty="0"/>
          </a:p>
        </p:txBody>
      </p:sp>
    </p:spTree>
    <p:extLst>
      <p:ext uri="{BB962C8B-B14F-4D97-AF65-F5344CB8AC3E}">
        <p14:creationId xmlns:p14="http://schemas.microsoft.com/office/powerpoint/2010/main" val="803939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062" y="103031"/>
            <a:ext cx="9710670" cy="6632620"/>
          </a:xfrm>
        </p:spPr>
        <p:txBody>
          <a:bodyPr>
            <a:noAutofit/>
          </a:bodyPr>
          <a:lstStyle/>
          <a:p>
            <a:br>
              <a:rPr lang="en-US" sz="1800" b="1" dirty="0">
                <a:latin typeface="Times New Roman" panose="02020603050405020304" pitchFamily="18" charset="0"/>
                <a:cs typeface="Times New Roman" panose="02020603050405020304" pitchFamily="18" charset="0"/>
              </a:rPr>
            </a:br>
            <a:br>
              <a:rPr lang="en-US" sz="1800" b="1" dirty="0">
                <a:latin typeface="Times New Roman" panose="02020603050405020304" pitchFamily="18" charset="0"/>
                <a:cs typeface="Times New Roman" panose="02020603050405020304" pitchFamily="18" charset="0"/>
              </a:rPr>
            </a:br>
            <a:br>
              <a:rPr lang="en-US" sz="1800" b="1" dirty="0">
                <a:latin typeface="Times New Roman" panose="02020603050405020304" pitchFamily="18" charset="0"/>
                <a:cs typeface="Times New Roman" panose="02020603050405020304" pitchFamily="18" charset="0"/>
              </a:rPr>
            </a:br>
            <a:br>
              <a:rPr lang="en-US" sz="1800" b="1" dirty="0">
                <a:latin typeface="Times New Roman" panose="02020603050405020304" pitchFamily="18" charset="0"/>
                <a:cs typeface="Times New Roman" panose="02020603050405020304" pitchFamily="18" charset="0"/>
              </a:rPr>
            </a:br>
            <a:r>
              <a:rPr lang="en-US" sz="1800" b="1" dirty="0">
                <a:latin typeface="Times New Roman" panose="02020603050405020304" pitchFamily="18" charset="0"/>
                <a:cs typeface="Times New Roman" panose="02020603050405020304" pitchFamily="18" charset="0"/>
              </a:rPr>
              <a:t>Constructing a group frequency Distribution:</a:t>
            </a:r>
            <a:br>
              <a:rPr lang="en-US" sz="1800" b="1" dirty="0">
                <a:latin typeface="Times New Roman" panose="02020603050405020304" pitchFamily="18" charset="0"/>
                <a:cs typeface="Times New Roman" panose="02020603050405020304" pitchFamily="18" charset="0"/>
              </a:rPr>
            </a:br>
            <a:r>
              <a:rPr lang="en-US" sz="1800" b="1" dirty="0">
                <a:latin typeface="Times New Roman" panose="02020603050405020304" pitchFamily="18" charset="0"/>
                <a:cs typeface="Times New Roman" panose="02020603050405020304" pitchFamily="18" charset="0"/>
              </a:rPr>
              <a:t> </a:t>
            </a:r>
            <a:br>
              <a:rPr lang="en-US" sz="1800" b="1" dirty="0">
                <a:latin typeface="Times New Roman" panose="02020603050405020304" pitchFamily="18" charset="0"/>
                <a:cs typeface="Times New Roman" panose="02020603050405020304" pitchFamily="18" charset="0"/>
              </a:rPr>
            </a:br>
            <a:br>
              <a:rPr lang="en-US" sz="1800" b="1" dirty="0">
                <a:latin typeface="Times New Roman" panose="02020603050405020304" pitchFamily="18" charset="0"/>
                <a:cs typeface="Times New Roman" panose="02020603050405020304" pitchFamily="18" charset="0"/>
              </a:rPr>
            </a:br>
            <a:br>
              <a:rPr lang="en-US" sz="1800" b="1" dirty="0">
                <a:latin typeface="Times New Roman" panose="02020603050405020304" pitchFamily="18" charset="0"/>
                <a:cs typeface="Times New Roman" panose="02020603050405020304" pitchFamily="18" charset="0"/>
              </a:rPr>
            </a:br>
            <a:r>
              <a:rPr lang="en-US" sz="2000" dirty="0">
                <a:solidFill>
                  <a:schemeClr val="tx1"/>
                </a:solidFill>
                <a:latin typeface="Times New Roman" panose="02020603050405020304" pitchFamily="18" charset="0"/>
                <a:cs typeface="Times New Roman" panose="02020603050405020304" pitchFamily="18" charset="0"/>
              </a:rPr>
              <a:t>The following steps are involved on the contraction of group frequency distribution.</a:t>
            </a:r>
            <a:br>
              <a:rPr lang="en-US" sz="2000" dirty="0">
                <a:solidFill>
                  <a:schemeClr val="tx1"/>
                </a:solidFill>
                <a:latin typeface="Times New Roman" panose="02020603050405020304" pitchFamily="18" charset="0"/>
                <a:cs typeface="Times New Roman" panose="02020603050405020304" pitchFamily="18" charset="0"/>
              </a:rPr>
            </a:br>
            <a:r>
              <a:rPr lang="en-US" sz="2000" dirty="0">
                <a:solidFill>
                  <a:schemeClr val="tx1"/>
                </a:solidFill>
                <a:latin typeface="Times New Roman" panose="02020603050405020304" pitchFamily="18" charset="0"/>
                <a:cs typeface="Times New Roman" panose="02020603050405020304" pitchFamily="18" charset="0"/>
              </a:rPr>
              <a:t> </a:t>
            </a:r>
            <a:br>
              <a:rPr lang="en-US" sz="2000" dirty="0">
                <a:solidFill>
                  <a:schemeClr val="tx1"/>
                </a:solidFill>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1. </a:t>
            </a:r>
            <a:r>
              <a:rPr lang="en-US" sz="2000" b="1" dirty="0">
                <a:solidFill>
                  <a:schemeClr val="tx1"/>
                </a:solidFill>
                <a:latin typeface="Times New Roman" panose="02020603050405020304" pitchFamily="18" charset="0"/>
                <a:cs typeface="Times New Roman" panose="02020603050405020304" pitchFamily="18" charset="0"/>
              </a:rPr>
              <a:t>Decide on the number of classes into which the date is to be grouped.</a:t>
            </a:r>
            <a:br>
              <a:rPr lang="en-US" sz="2000" dirty="0">
                <a:solidFill>
                  <a:schemeClr val="tx1"/>
                </a:solidFill>
                <a:latin typeface="Times New Roman" panose="02020603050405020304" pitchFamily="18" charset="0"/>
                <a:cs typeface="Times New Roman" panose="02020603050405020304" pitchFamily="18" charset="0"/>
              </a:rPr>
            </a:br>
            <a:r>
              <a:rPr lang="en-US" sz="2000" dirty="0">
                <a:solidFill>
                  <a:schemeClr val="tx1"/>
                </a:solidFill>
                <a:latin typeface="Times New Roman" panose="02020603050405020304" pitchFamily="18" charset="0"/>
                <a:cs typeface="Times New Roman" panose="02020603050405020304" pitchFamily="18" charset="0"/>
              </a:rPr>
              <a:t> </a:t>
            </a:r>
            <a:br>
              <a:rPr lang="en-US" sz="2000" dirty="0">
                <a:solidFill>
                  <a:schemeClr val="tx1"/>
                </a:solidFill>
                <a:latin typeface="Times New Roman" panose="02020603050405020304" pitchFamily="18" charset="0"/>
                <a:cs typeface="Times New Roman" panose="02020603050405020304" pitchFamily="18" charset="0"/>
              </a:rPr>
            </a:br>
            <a:r>
              <a:rPr lang="en-US" sz="2000" dirty="0">
                <a:solidFill>
                  <a:schemeClr val="tx1"/>
                </a:solidFill>
                <a:latin typeface="Times New Roman" panose="02020603050405020304" pitchFamily="18" charset="0"/>
                <a:cs typeface="Times New Roman" panose="02020603050405020304" pitchFamily="18" charset="0"/>
              </a:rPr>
              <a:t>HA Sturges has proposed an empirical rule to determining  the number of classes. Into which a set of observations should be observed</a:t>
            </a:r>
            <a:br>
              <a:rPr lang="en-US" sz="2000" dirty="0">
                <a:solidFill>
                  <a:schemeClr val="tx1"/>
                </a:solidFill>
                <a:latin typeface="Times New Roman" panose="02020603050405020304" pitchFamily="18" charset="0"/>
                <a:cs typeface="Times New Roman" panose="02020603050405020304" pitchFamily="18" charset="0"/>
              </a:rPr>
            </a:br>
            <a:r>
              <a:rPr lang="en-US" sz="2000" dirty="0">
                <a:solidFill>
                  <a:schemeClr val="tx1"/>
                </a:solidFill>
                <a:latin typeface="Times New Roman" panose="02020603050405020304" pitchFamily="18" charset="0"/>
                <a:cs typeface="Times New Roman" panose="02020603050405020304" pitchFamily="18" charset="0"/>
              </a:rPr>
              <a:t> </a:t>
            </a:r>
            <a:br>
              <a:rPr lang="en-US" sz="2000" dirty="0">
                <a:solidFill>
                  <a:schemeClr val="tx1"/>
                </a:solidFill>
                <a:latin typeface="Times New Roman" panose="02020603050405020304" pitchFamily="18" charset="0"/>
                <a:cs typeface="Times New Roman" panose="02020603050405020304" pitchFamily="18" charset="0"/>
              </a:rPr>
            </a:br>
            <a:r>
              <a:rPr lang="en-US" sz="1800" dirty="0">
                <a:solidFill>
                  <a:schemeClr val="tx1"/>
                </a:solidFill>
                <a:latin typeface="Times New Roman" panose="02020603050405020304" pitchFamily="18" charset="0"/>
                <a:cs typeface="Times New Roman" panose="02020603050405020304" pitchFamily="18" charset="0"/>
              </a:rPr>
              <a:t>K=1+3.3logN</a:t>
            </a:r>
            <a:br>
              <a:rPr lang="en-US" sz="1800" dirty="0">
                <a:solidFill>
                  <a:schemeClr val="tx1"/>
                </a:solidFill>
                <a:latin typeface="Times New Roman" panose="02020603050405020304" pitchFamily="18" charset="0"/>
                <a:cs typeface="Times New Roman" panose="02020603050405020304" pitchFamily="18" charset="0"/>
              </a:rPr>
            </a:br>
            <a:r>
              <a:rPr lang="en-US" sz="1800" dirty="0">
                <a:solidFill>
                  <a:schemeClr val="tx1"/>
                </a:solidFill>
                <a:latin typeface="Times New Roman" panose="02020603050405020304" pitchFamily="18" charset="0"/>
                <a:cs typeface="Times New Roman" panose="02020603050405020304" pitchFamily="18" charset="0"/>
              </a:rPr>
              <a:t> </a:t>
            </a:r>
            <a:br>
              <a:rPr lang="en-US" sz="1800" dirty="0">
                <a:solidFill>
                  <a:schemeClr val="tx1"/>
                </a:solidFill>
                <a:latin typeface="Times New Roman" panose="02020603050405020304" pitchFamily="18" charset="0"/>
                <a:cs typeface="Times New Roman" panose="02020603050405020304" pitchFamily="18" charset="0"/>
              </a:rPr>
            </a:br>
            <a:r>
              <a:rPr lang="en-US" sz="1800" dirty="0">
                <a:solidFill>
                  <a:schemeClr val="tx1"/>
                </a:solidFill>
                <a:latin typeface="Times New Roman" panose="02020603050405020304" pitchFamily="18" charset="0"/>
                <a:cs typeface="Times New Roman" panose="02020603050405020304" pitchFamily="18" charset="0"/>
              </a:rPr>
              <a:t>K= Number of classes</a:t>
            </a:r>
            <a:br>
              <a:rPr lang="en-US" sz="1800" dirty="0">
                <a:solidFill>
                  <a:schemeClr val="tx1"/>
                </a:solidFill>
                <a:latin typeface="Times New Roman" panose="02020603050405020304" pitchFamily="18" charset="0"/>
                <a:cs typeface="Times New Roman" panose="02020603050405020304" pitchFamily="18" charset="0"/>
              </a:rPr>
            </a:br>
            <a:r>
              <a:rPr lang="en-US" sz="1800" dirty="0">
                <a:solidFill>
                  <a:schemeClr val="tx1"/>
                </a:solidFill>
                <a:latin typeface="Times New Roman" panose="02020603050405020304" pitchFamily="18" charset="0"/>
                <a:cs typeface="Times New Roman" panose="02020603050405020304" pitchFamily="18" charset="0"/>
              </a:rPr>
              <a:t> </a:t>
            </a:r>
            <a:br>
              <a:rPr lang="en-US" sz="1800" dirty="0">
                <a:solidFill>
                  <a:schemeClr val="tx1"/>
                </a:solidFill>
                <a:latin typeface="Times New Roman" panose="02020603050405020304" pitchFamily="18" charset="0"/>
                <a:cs typeface="Times New Roman" panose="02020603050405020304" pitchFamily="18" charset="0"/>
              </a:rPr>
            </a:br>
            <a:r>
              <a:rPr lang="en-US" sz="1800" dirty="0">
                <a:solidFill>
                  <a:schemeClr val="tx1"/>
                </a:solidFill>
                <a:latin typeface="Times New Roman" panose="02020603050405020304" pitchFamily="18" charset="0"/>
                <a:cs typeface="Times New Roman" panose="02020603050405020304" pitchFamily="18" charset="0"/>
              </a:rPr>
              <a:t>N= Number of observations</a:t>
            </a:r>
            <a:br>
              <a:rPr lang="en-US" sz="1800" dirty="0">
                <a:solidFill>
                  <a:schemeClr val="tx1"/>
                </a:solidFill>
                <a:latin typeface="Times New Roman" panose="02020603050405020304" pitchFamily="18" charset="0"/>
                <a:cs typeface="Times New Roman" panose="02020603050405020304" pitchFamily="18" charset="0"/>
              </a:rPr>
            </a:br>
            <a:r>
              <a:rPr lang="en-US" sz="1800" dirty="0">
                <a:solidFill>
                  <a:schemeClr val="tx1"/>
                </a:solidFill>
                <a:latin typeface="Times New Roman" panose="02020603050405020304" pitchFamily="18" charset="0"/>
                <a:cs typeface="Times New Roman" panose="02020603050405020304" pitchFamily="18" charset="0"/>
              </a:rPr>
              <a:t> </a:t>
            </a:r>
            <a:br>
              <a:rPr lang="en-US" sz="1800" dirty="0">
                <a:solidFill>
                  <a:schemeClr val="tx1"/>
                </a:solidFill>
                <a:latin typeface="Times New Roman" panose="02020603050405020304" pitchFamily="18" charset="0"/>
                <a:cs typeface="Times New Roman" panose="02020603050405020304" pitchFamily="18" charset="0"/>
              </a:rPr>
            </a:br>
            <a:r>
              <a:rPr lang="en-US" sz="1800" dirty="0">
                <a:solidFill>
                  <a:schemeClr val="tx1"/>
                </a:solidFill>
                <a:latin typeface="Times New Roman" panose="02020603050405020304" pitchFamily="18" charset="0"/>
                <a:cs typeface="Times New Roman" panose="02020603050405020304" pitchFamily="18" charset="0"/>
              </a:rPr>
              <a:t>For example, if there are 40 observations then applying this rule for example</a:t>
            </a:r>
            <a:br>
              <a:rPr lang="en-US" sz="1800" dirty="0">
                <a:solidFill>
                  <a:schemeClr val="tx1"/>
                </a:solidFill>
                <a:latin typeface="Times New Roman" panose="02020603050405020304" pitchFamily="18" charset="0"/>
                <a:cs typeface="Times New Roman" panose="02020603050405020304" pitchFamily="18" charset="0"/>
              </a:rPr>
            </a:br>
            <a:r>
              <a:rPr lang="en-US" sz="1800" dirty="0">
                <a:solidFill>
                  <a:schemeClr val="tx1"/>
                </a:solidFill>
                <a:latin typeface="Times New Roman" panose="02020603050405020304" pitchFamily="18" charset="0"/>
                <a:cs typeface="Times New Roman" panose="02020603050405020304" pitchFamily="18" charset="0"/>
              </a:rPr>
              <a:t> </a:t>
            </a:r>
            <a:br>
              <a:rPr lang="en-US" sz="1800" dirty="0">
                <a:solidFill>
                  <a:schemeClr val="tx1"/>
                </a:solidFill>
                <a:latin typeface="Times New Roman" panose="02020603050405020304" pitchFamily="18" charset="0"/>
                <a:cs typeface="Times New Roman" panose="02020603050405020304" pitchFamily="18" charset="0"/>
              </a:rPr>
            </a:br>
            <a:r>
              <a:rPr lang="en-US" sz="1800" dirty="0">
                <a:solidFill>
                  <a:schemeClr val="tx1"/>
                </a:solidFill>
                <a:latin typeface="Times New Roman" panose="02020603050405020304" pitchFamily="18" charset="0"/>
                <a:cs typeface="Times New Roman" panose="02020603050405020304" pitchFamily="18" charset="0"/>
              </a:rPr>
              <a:t>K=1+3.3log(40)</a:t>
            </a:r>
            <a:br>
              <a:rPr lang="en-US" sz="1800" dirty="0">
                <a:solidFill>
                  <a:schemeClr val="tx1"/>
                </a:solidFill>
                <a:latin typeface="Times New Roman" panose="02020603050405020304" pitchFamily="18" charset="0"/>
                <a:cs typeface="Times New Roman" panose="02020603050405020304" pitchFamily="18" charset="0"/>
              </a:rPr>
            </a:br>
            <a:r>
              <a:rPr lang="en-US" sz="1800" dirty="0">
                <a:solidFill>
                  <a:schemeClr val="tx1"/>
                </a:solidFill>
                <a:latin typeface="Times New Roman" panose="02020603050405020304" pitchFamily="18" charset="0"/>
                <a:cs typeface="Times New Roman" panose="02020603050405020304" pitchFamily="18" charset="0"/>
              </a:rPr>
              <a:t>=l+3.3log(40)</a:t>
            </a:r>
            <a:br>
              <a:rPr lang="en-US" sz="1800" dirty="0">
                <a:solidFill>
                  <a:schemeClr val="tx1"/>
                </a:solidFill>
                <a:latin typeface="Times New Roman" panose="02020603050405020304" pitchFamily="18" charset="0"/>
                <a:cs typeface="Times New Roman" panose="02020603050405020304" pitchFamily="18" charset="0"/>
              </a:rPr>
            </a:br>
            <a:r>
              <a:rPr lang="en-US" sz="1800" dirty="0">
                <a:solidFill>
                  <a:schemeClr val="tx1"/>
                </a:solidFill>
                <a:latin typeface="Times New Roman" panose="02020603050405020304" pitchFamily="18" charset="0"/>
                <a:cs typeface="Times New Roman" panose="02020603050405020304" pitchFamily="18" charset="0"/>
              </a:rPr>
              <a:t>=6.29 Approximately 7</a:t>
            </a:r>
            <a:br>
              <a:rPr lang="en-US" sz="1800" dirty="0">
                <a:solidFill>
                  <a:schemeClr val="tx1"/>
                </a:solidFill>
                <a:latin typeface="Times New Roman" panose="02020603050405020304" pitchFamily="18" charset="0"/>
                <a:cs typeface="Times New Roman" panose="02020603050405020304" pitchFamily="18" charset="0"/>
              </a:rPr>
            </a:br>
            <a:endParaRPr lang="en-US" sz="18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36887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a:solidFill>
                  <a:schemeClr val="tx1"/>
                </a:solidFill>
                <a:latin typeface="Times New Roman" panose="02020603050405020304" pitchFamily="18" charset="0"/>
                <a:cs typeface="Times New Roman" panose="02020603050405020304" pitchFamily="18" charset="0"/>
              </a:rPr>
              <a:t>Determine the range of variation in the data:</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br>
              <a:rPr lang="en-US" sz="2400" dirty="0">
                <a:solidFill>
                  <a:schemeClr val="tx1"/>
                </a:solidFill>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2. Determine the Range of data</a:t>
            </a:r>
            <a:br>
              <a:rPr lang="en-US" sz="2400" dirty="0">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The difference between the largest value and the smallest value in the data</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Range= maximum value – minimum value</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52,63, 25, 91</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R= 91-25=66</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3. </a:t>
            </a:r>
            <a:r>
              <a:rPr lang="en-US" sz="2400" dirty="0">
                <a:latin typeface="Times New Roman" panose="02020603050405020304" pitchFamily="18" charset="0"/>
                <a:cs typeface="Times New Roman" panose="02020603050405020304" pitchFamily="18" charset="0"/>
              </a:rPr>
              <a:t>Class Interval</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Dividing </a:t>
            </a:r>
            <a:r>
              <a:rPr lang="en-US" sz="2400" dirty="0">
                <a:solidFill>
                  <a:schemeClr val="tx1"/>
                </a:solidFill>
                <a:latin typeface="Times New Roman" panose="02020603050405020304" pitchFamily="18" charset="0"/>
                <a:cs typeface="Times New Roman" panose="02020603050405020304" pitchFamily="18" charset="0"/>
              </a:rPr>
              <a:t>the range of variation by the number of classes.</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The size of class interval is obtained by dividing the range of data by the number of classes is denoted by the </a:t>
            </a:r>
            <a:r>
              <a:rPr lang="en-US" sz="2400" dirty="0">
                <a:latin typeface="Times New Roman" panose="02020603050405020304" pitchFamily="18" charset="0"/>
                <a:cs typeface="Times New Roman" panose="02020603050405020304" pitchFamily="18" charset="0"/>
              </a:rPr>
              <a:t>h</a:t>
            </a:r>
            <a:r>
              <a:rPr lang="en-US" sz="2400" dirty="0">
                <a:solidFill>
                  <a:schemeClr val="tx1"/>
                </a:solidFill>
                <a:latin typeface="Times New Roman" panose="02020603050405020304" pitchFamily="18" charset="0"/>
                <a:cs typeface="Times New Roman" panose="02020603050405020304" pitchFamily="18" charset="0"/>
              </a:rPr>
              <a:t> in class interval.</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Class interval= range/no of classes</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h</a:t>
            </a:r>
            <a:r>
              <a:rPr lang="en-US" sz="2400" dirty="0">
                <a:latin typeface="Times New Roman" panose="02020603050405020304" pitchFamily="18" charset="0"/>
                <a:cs typeface="Times New Roman" panose="02020603050405020304" pitchFamily="18" charset="0"/>
              </a:rPr>
              <a:t>=R</a:t>
            </a:r>
            <a:r>
              <a:rPr lang="en-US" sz="2400" dirty="0">
                <a:solidFill>
                  <a:schemeClr val="tx1"/>
                </a:solidFill>
                <a:latin typeface="Times New Roman" panose="02020603050405020304" pitchFamily="18" charset="0"/>
                <a:cs typeface="Times New Roman" panose="02020603050405020304" pitchFamily="18" charset="0"/>
              </a:rPr>
              <a:t>/k</a:t>
            </a:r>
            <a:br>
              <a:rPr lang="en-US" sz="2400" dirty="0">
                <a:solidFill>
                  <a:schemeClr val="tx1"/>
                </a:solidFill>
                <a:latin typeface="Times New Roman" panose="02020603050405020304" pitchFamily="18"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55339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fontScale="62500" lnSpcReduction="20000"/>
              </a:bodyPr>
              <a:lstStyle/>
              <a:p>
                <a:r>
                  <a:rPr lang="en-US" b="1" dirty="0"/>
                  <a:t>Class limits: </a:t>
                </a:r>
                <a:r>
                  <a:rPr lang="en-US" dirty="0"/>
                  <a:t>Defined as the values of the variables which describe the classes; the smallest and largest values in any given class are called class </a:t>
                </a:r>
                <a:r>
                  <a:rPr lang="en-US" dirty="0" err="1"/>
                  <a:t>limits.the</a:t>
                </a:r>
                <a:r>
                  <a:rPr lang="en-US" dirty="0"/>
                  <a:t> smaller number is the lower class limit and the larger number is upper class limit.</a:t>
                </a:r>
              </a:p>
              <a:p>
                <a:r>
                  <a:rPr lang="en-US" dirty="0"/>
                  <a:t>Class </a:t>
                </a:r>
                <a:r>
                  <a:rPr lang="en-US" dirty="0" err="1"/>
                  <a:t>boundries</a:t>
                </a:r>
                <a:r>
                  <a:rPr lang="en-US" dirty="0"/>
                  <a:t>(CB) : </a:t>
                </a:r>
                <a:r>
                  <a:rPr lang="en-US" dirty="0" err="1"/>
                  <a:t>cCB</a:t>
                </a:r>
                <a:r>
                  <a:rPr lang="en-US" dirty="0"/>
                  <a:t> are used to separate the classes so that there are no gab between values. </a:t>
                </a:r>
              </a:p>
              <a:p>
                <a:r>
                  <a:rPr lang="en-US" b="1" dirty="0"/>
                  <a:t>Mid Points: </a:t>
                </a:r>
                <a:r>
                  <a:rPr lang="en-US" dirty="0"/>
                  <a:t>Mid-point or class mark is that number which divides each class into two parts. It is obtained by dividing the sum of lower and upper limits by 2.</a:t>
                </a:r>
              </a:p>
              <a:p>
                <a:r>
                  <a:rPr lang="en-US" b="1" dirty="0"/>
                  <a:t>Relative frequency:</a:t>
                </a:r>
                <a:r>
                  <a:rPr lang="en-US" dirty="0"/>
                  <a:t> The frequency of a class divided by the total frequency is called relative frequency of that class. It is generally expressed as a percentage. Clearly the sum of relative frequencies of all the classes is 1 or 100%. For example, the relative frequency of the class 45-51 is (</a:t>
                </a:r>
                <a14:m>
                  <m:oMath xmlns:m="http://schemas.openxmlformats.org/officeDocument/2006/math">
                    <m:f>
                      <m:fPr>
                        <m:ctrlPr>
                          <a:rPr lang="en-US" i="1">
                            <a:latin typeface="Cambria Math" panose="02040503050406030204" pitchFamily="18" charset="0"/>
                          </a:rPr>
                        </m:ctrlPr>
                      </m:fPr>
                      <m:num>
                        <m:r>
                          <a:rPr lang="en-US" i="1">
                            <a:latin typeface="Cambria Math" panose="02040503050406030204" pitchFamily="18" charset="0"/>
                          </a:rPr>
                          <m:t>3</m:t>
                        </m:r>
                      </m:num>
                      <m:den>
                        <m:r>
                          <a:rPr lang="en-US" i="1">
                            <a:latin typeface="Cambria Math" panose="02040503050406030204" pitchFamily="18" charset="0"/>
                          </a:rPr>
                          <m:t>120</m:t>
                        </m:r>
                      </m:den>
                    </m:f>
                    <m:r>
                      <a:rPr lang="en-US" i="1">
                        <a:latin typeface="Cambria Math" panose="02040503050406030204" pitchFamily="18" charset="0"/>
                      </a:rPr>
                      <m:t>)×100=2.5%</m:t>
                    </m:r>
                  </m:oMath>
                </a14:m>
                <a:endParaRPr lang="en-US" dirty="0"/>
              </a:p>
              <a:p>
                <a:r>
                  <a:rPr lang="en-US" b="1" dirty="0"/>
                  <a:t>Cumulative frequency: </a:t>
                </a:r>
                <a:r>
                  <a:rPr lang="en-US" dirty="0"/>
                  <a:t>The total frequency of all classes less than the upper class boundary of a given class is called cumulative frequency of that class. For example cumulative frequency of the class 52-58 is 3+18=21 which means that 21 students have weights less than 58.5. </a:t>
                </a:r>
              </a:p>
              <a:p>
                <a:r>
                  <a:rPr lang="en-US" b="1" dirty="0"/>
                  <a:t> </a:t>
                </a:r>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90" t="-2030" r="-507"/>
                </a:stretch>
              </a:blipFill>
            </p:spPr>
            <p:txBody>
              <a:bodyPr/>
              <a:lstStyle/>
              <a:p>
                <a:r>
                  <a:rPr lang="en-US">
                    <a:noFill/>
                  </a:rPr>
                  <a:t> </a:t>
                </a:r>
              </a:p>
            </p:txBody>
          </p:sp>
        </mc:Fallback>
      </mc:AlternateContent>
    </p:spTree>
    <p:extLst>
      <p:ext uri="{BB962C8B-B14F-4D97-AF65-F5344CB8AC3E}">
        <p14:creationId xmlns:p14="http://schemas.microsoft.com/office/powerpoint/2010/main" val="169713857"/>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631</TotalTime>
  <Words>1132</Words>
  <Application>Microsoft Office PowerPoint</Application>
  <PresentationFormat>Widescreen</PresentationFormat>
  <Paragraphs>187</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Cambria Math</vt:lpstr>
      <vt:lpstr>Times New Roman</vt:lpstr>
      <vt:lpstr>Trebuchet MS</vt:lpstr>
      <vt:lpstr>Wingdings</vt:lpstr>
      <vt:lpstr>Berlin</vt:lpstr>
      <vt:lpstr>Presentation of Data</vt:lpstr>
      <vt:lpstr>Methods of Data Presentation</vt:lpstr>
      <vt:lpstr>PowerPoint Presentation</vt:lpstr>
      <vt:lpstr>Frequency Distribution</vt:lpstr>
      <vt:lpstr>Discrete frequency distribution</vt:lpstr>
      <vt:lpstr>Grouped frequency distribution</vt:lpstr>
      <vt:lpstr>    Constructing a group frequency Distribution:     The following steps are involved on the contraction of group frequency distribution.   1. Decide on the number of classes into which the date is to be grouped.   HA Sturges has proposed an empirical rule to determining  the number of classes. Into which a set of observations should be observed   K=1+3.3logN   K= Number of classes   N= Number of observations   For example, if there are 40 observations then applying this rule for example   K=1+3.3log(40) =l+3.3log(40) =6.29 Approximately 7 </vt:lpstr>
      <vt:lpstr>Determine the range of variation in the data:               2. Determine the Range of data   The difference between the largest value and the smallest value in the data Range= maximum value – minimum value   52,63, 25, 91 R= 91-25=66 3. Class Interval Dividing the range of variation by the number of classes. The size of class interval is obtained by dividing the range of data by the number of classes is denoted by the h in class interval. Class interval= range/no of classes  h=R/k </vt:lpstr>
      <vt:lpstr>PowerPoint Presentation</vt:lpstr>
      <vt:lpstr>PowerPoint Presentation</vt:lpstr>
      <vt:lpstr>PowerPoint Presentation</vt:lpstr>
      <vt:lpstr>PowerPoint Presentation</vt:lpstr>
      <vt:lpstr>PowerPoint Presentation</vt:lpstr>
      <vt:lpstr>     Question 1: Following data represent the record high temperatures for each of the 60 states.   Construct a grouped frequency distribution for the given data.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of Data</dc:title>
  <dc:creator>Microsoft account</dc:creator>
  <cp:lastModifiedBy>user</cp:lastModifiedBy>
  <cp:revision>39</cp:revision>
  <dcterms:created xsi:type="dcterms:W3CDTF">2020-10-28T03:53:38Z</dcterms:created>
  <dcterms:modified xsi:type="dcterms:W3CDTF">2020-11-05T05:42:37Z</dcterms:modified>
</cp:coreProperties>
</file>