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9AC4258-97C4-408F-9C0F-91D272F11B02}" type="datetimeFigureOut">
              <a:rPr lang="en-GB" smtClean="0"/>
              <a:pPr/>
              <a:t>03/05/2020</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2D1E237-F55A-4884-ACBF-BFB0282C44C1}" type="slidenum">
              <a:rPr lang="en-GB" smtClean="0"/>
              <a:pPr/>
              <a:t>‹#›</a:t>
            </a:fld>
            <a:endParaRPr lang="en-GB"/>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702445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289531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33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3712889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9AC4258-97C4-408F-9C0F-91D272F11B02}" type="datetimeFigureOut">
              <a:rPr lang="en-GB" smtClean="0"/>
              <a:pPr/>
              <a:t>03/05/2020</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2D1E237-F55A-4884-ACBF-BFB0282C44C1}" type="slidenum">
              <a:rPr lang="en-GB" smtClean="0"/>
              <a:pPr/>
              <a:t>‹#›</a:t>
            </a:fld>
            <a:endParaRPr lang="en-GB"/>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xmlns="" val="4855396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3136740278"/>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1664564386"/>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2195082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C4258-97C4-408F-9C0F-91D272F11B02}" type="datetimeFigureOut">
              <a:rPr lang="en-GB" smtClean="0"/>
              <a:pPr/>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2095767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89AC4258-97C4-408F-9C0F-91D272F11B02}" type="datetimeFigureOut">
              <a:rPr lang="en-GB" smtClean="0"/>
              <a:pPr/>
              <a:t>03/05/2020</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12D1E237-F55A-4884-ACBF-BFB0282C44C1}" type="slidenum">
              <a:rPr lang="en-GB" smtClean="0"/>
              <a:pPr/>
              <a:t>‹#›</a:t>
            </a:fld>
            <a:endParaRPr lang="en-GB"/>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65707597"/>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89AC4258-97C4-408F-9C0F-91D272F11B02}" type="datetimeFigureOut">
              <a:rPr lang="en-GB" smtClean="0"/>
              <a:pPr/>
              <a:t>03/05/2020</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12D1E237-F55A-4884-ACBF-BFB0282C44C1}" type="slidenum">
              <a:rPr lang="en-GB" smtClean="0"/>
              <a:pPr/>
              <a:t>‹#›</a:t>
            </a:fld>
            <a:endParaRPr lang="en-GB"/>
          </a:p>
        </p:txBody>
      </p:sp>
    </p:spTree>
    <p:extLst>
      <p:ext uri="{BB962C8B-B14F-4D97-AF65-F5344CB8AC3E}">
        <p14:creationId xmlns:p14="http://schemas.microsoft.com/office/powerpoint/2010/main" xmlns="" val="211974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9AC4258-97C4-408F-9C0F-91D272F11B02}" type="datetimeFigureOut">
              <a:rPr lang="en-GB" smtClean="0"/>
              <a:pPr/>
              <a:t>03/05/2020</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2D1E237-F55A-4884-ACBF-BFB0282C44C1}" type="slidenum">
              <a:rPr lang="en-GB" smtClean="0"/>
              <a:pPr/>
              <a:t>‹#›</a:t>
            </a:fld>
            <a:endParaRPr lang="en-GB"/>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4293852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277076" y="1963019"/>
            <a:ext cx="10179050" cy="3142781"/>
          </a:xfrm>
        </p:spPr>
      </p:pic>
    </p:spTree>
    <p:extLst>
      <p:ext uri="{BB962C8B-B14F-4D97-AF65-F5344CB8AC3E}">
        <p14:creationId xmlns:p14="http://schemas.microsoft.com/office/powerpoint/2010/main" xmlns="" val="3083943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TOOLS/ELEMENTS OF PRODUCT PROMOTION IN EXPORT MARKETS </a:t>
            </a:r>
          </a:p>
        </p:txBody>
      </p:sp>
      <p:sp>
        <p:nvSpPr>
          <p:cNvPr id="3" name="Content Placeholder 2"/>
          <p:cNvSpPr>
            <a:spLocks noGrp="1"/>
          </p:cNvSpPr>
          <p:nvPr>
            <p:ph idx="1"/>
          </p:nvPr>
        </p:nvSpPr>
        <p:spPr/>
        <p:txBody>
          <a:bodyPr/>
          <a:lstStyle/>
          <a:p>
            <a:r>
              <a:rPr lang="en-GB" dirty="0"/>
              <a:t>The following are the tools/elements of product promotion in export markets. </a:t>
            </a:r>
            <a:endParaRPr lang="en-GB" dirty="0" smtClean="0"/>
          </a:p>
          <a:p>
            <a:pPr marL="0" indent="0">
              <a:buNone/>
            </a:pPr>
            <a:r>
              <a:rPr lang="en-GB" dirty="0" smtClean="0"/>
              <a:t>(a) </a:t>
            </a:r>
            <a:r>
              <a:rPr lang="en-GB" b="1" dirty="0" smtClean="0"/>
              <a:t>Advertising: </a:t>
            </a:r>
          </a:p>
          <a:p>
            <a:pPr marL="0" indent="0">
              <a:buNone/>
            </a:pPr>
            <a:r>
              <a:rPr lang="en-GB" dirty="0" smtClean="0"/>
              <a:t> </a:t>
            </a:r>
            <a:r>
              <a:rPr lang="en-GB" dirty="0"/>
              <a:t>Advertising is one popular and extensively used tool of product promotion in domestic and foreign markets. Advertising as a promotion strategy is used in every country of the world irrespective of its economic, political or social development. </a:t>
            </a:r>
            <a:endParaRPr lang="en-GB" dirty="0" smtClean="0"/>
          </a:p>
          <a:p>
            <a:pPr marL="0" indent="0">
              <a:buNone/>
            </a:pPr>
            <a:r>
              <a:rPr lang="en-GB" b="1" dirty="0"/>
              <a:t>(b) Sales </a:t>
            </a:r>
            <a:r>
              <a:rPr lang="en-GB" b="1" dirty="0" smtClean="0"/>
              <a:t>Promotion:</a:t>
            </a:r>
          </a:p>
          <a:p>
            <a:pPr marL="0" indent="0">
              <a:buNone/>
            </a:pPr>
            <a:r>
              <a:rPr lang="en-GB" dirty="0" smtClean="0"/>
              <a:t>  </a:t>
            </a:r>
            <a:r>
              <a:rPr lang="en-GB" dirty="0"/>
              <a:t>Sales promotion includes activities that seek to directly induce, or indirectly serve as incentives to motivate, a desired response on the part of target customers, and intermediaries</a:t>
            </a:r>
          </a:p>
        </p:txBody>
      </p:sp>
    </p:spTree>
    <p:extLst>
      <p:ext uri="{BB962C8B-B14F-4D97-AF65-F5344CB8AC3E}">
        <p14:creationId xmlns:p14="http://schemas.microsoft.com/office/powerpoint/2010/main" xmlns="" val="47608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TOOLS/ELEMENTS OF PRODUCT PROMOTION IN EXPORT MARKETS </a:t>
            </a:r>
          </a:p>
        </p:txBody>
      </p:sp>
      <p:sp>
        <p:nvSpPr>
          <p:cNvPr id="3" name="Content Placeholder 2"/>
          <p:cNvSpPr>
            <a:spLocks noGrp="1"/>
          </p:cNvSpPr>
          <p:nvPr>
            <p:ph idx="1"/>
          </p:nvPr>
        </p:nvSpPr>
        <p:spPr/>
        <p:txBody>
          <a:bodyPr/>
          <a:lstStyle/>
          <a:p>
            <a:pPr marL="0" indent="0">
              <a:buNone/>
            </a:pPr>
            <a:r>
              <a:rPr lang="en-GB" b="1" dirty="0" smtClean="0"/>
              <a:t>(</a:t>
            </a:r>
            <a:r>
              <a:rPr lang="en-GB" b="1" dirty="0"/>
              <a:t>c) Personal </a:t>
            </a:r>
            <a:r>
              <a:rPr lang="en-GB" b="1" dirty="0" smtClean="0"/>
              <a:t>Selling:</a:t>
            </a:r>
          </a:p>
          <a:p>
            <a:pPr marL="0" indent="0">
              <a:buNone/>
            </a:pPr>
            <a:r>
              <a:rPr lang="en-GB" dirty="0" smtClean="0"/>
              <a:t>  </a:t>
            </a:r>
            <a:r>
              <a:rPr lang="en-GB" dirty="0"/>
              <a:t>Personal selling is face to face communication with one or more prospective buyers/users and influencing the buyer with the aim of motivating the prospect toward a purchase decision. </a:t>
            </a:r>
            <a:endParaRPr lang="en-GB" dirty="0" smtClean="0"/>
          </a:p>
          <a:p>
            <a:pPr marL="0" indent="0">
              <a:buNone/>
            </a:pPr>
            <a:r>
              <a:rPr lang="en-GB" b="1" dirty="0"/>
              <a:t>(d) Public </a:t>
            </a:r>
            <a:r>
              <a:rPr lang="en-GB" b="1" dirty="0" smtClean="0"/>
              <a:t>Relations:</a:t>
            </a:r>
          </a:p>
          <a:p>
            <a:pPr marL="0" indent="0">
              <a:buNone/>
            </a:pPr>
            <a:r>
              <a:rPr lang="en-GB" dirty="0" smtClean="0"/>
              <a:t>  </a:t>
            </a:r>
            <a:r>
              <a:rPr lang="en-GB" dirty="0"/>
              <a:t>Modern firms are concerned about the effects of their actions on the public. The firm should understand concerns of the public and </a:t>
            </a:r>
            <a:r>
              <a:rPr lang="en-GB" dirty="0" smtClean="0"/>
              <a:t>communicate </a:t>
            </a:r>
            <a:r>
              <a:rPr lang="en-GB" dirty="0"/>
              <a:t>to them its goals and </a:t>
            </a:r>
            <a:r>
              <a:rPr lang="en-GB" dirty="0" smtClean="0"/>
              <a:t>interests.</a:t>
            </a:r>
          </a:p>
          <a:p>
            <a:pPr marL="0" indent="0">
              <a:buNone/>
            </a:pPr>
            <a:r>
              <a:rPr lang="en-GB" b="1" dirty="0"/>
              <a:t>(e) Direct </a:t>
            </a:r>
            <a:r>
              <a:rPr lang="en-GB" b="1" dirty="0" smtClean="0"/>
              <a:t>mailing:</a:t>
            </a:r>
          </a:p>
          <a:p>
            <a:pPr marL="0" indent="0">
              <a:buNone/>
            </a:pPr>
            <a:r>
              <a:rPr lang="en-GB" dirty="0" smtClean="0"/>
              <a:t>  </a:t>
            </a:r>
            <a:r>
              <a:rPr lang="en-GB" dirty="0"/>
              <a:t>Direct mailing is the sending of sales literature through mail to select or perspective customers. Advertising is costly in overseas markets.</a:t>
            </a:r>
          </a:p>
        </p:txBody>
      </p:sp>
    </p:spTree>
    <p:extLst>
      <p:ext uri="{BB962C8B-B14F-4D97-AF65-F5344CB8AC3E}">
        <p14:creationId xmlns:p14="http://schemas.microsoft.com/office/powerpoint/2010/main" xmlns="" val="984247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TOOLS/ELEMENTS OF PRODUCT PROMOTION IN EXPORT MARKETS </a:t>
            </a:r>
          </a:p>
        </p:txBody>
      </p:sp>
      <p:sp>
        <p:nvSpPr>
          <p:cNvPr id="3" name="Content Placeholder 2"/>
          <p:cNvSpPr>
            <a:spLocks noGrp="1"/>
          </p:cNvSpPr>
          <p:nvPr>
            <p:ph idx="1"/>
          </p:nvPr>
        </p:nvSpPr>
        <p:spPr/>
        <p:txBody>
          <a:bodyPr/>
          <a:lstStyle/>
          <a:p>
            <a:pPr marL="0" indent="0">
              <a:buNone/>
            </a:pPr>
            <a:r>
              <a:rPr lang="en-GB" b="1" dirty="0"/>
              <a:t>(f) </a:t>
            </a:r>
            <a:r>
              <a:rPr lang="en-GB" b="1" dirty="0" smtClean="0"/>
              <a:t>Publicity:</a:t>
            </a:r>
          </a:p>
          <a:p>
            <a:pPr marL="0" indent="0">
              <a:buNone/>
            </a:pPr>
            <a:r>
              <a:rPr lang="en-GB" dirty="0" smtClean="0"/>
              <a:t>   </a:t>
            </a:r>
            <a:r>
              <a:rPr lang="en-GB" dirty="0"/>
              <a:t>Publicity is news carried in the mass media about a firm and its products, policies, personnel, or actions. </a:t>
            </a:r>
            <a:endParaRPr lang="en-GB" dirty="0" smtClean="0"/>
          </a:p>
          <a:p>
            <a:pPr marL="0" indent="0">
              <a:buNone/>
            </a:pPr>
            <a:r>
              <a:rPr lang="en-GB" b="1" dirty="0"/>
              <a:t>(g) </a:t>
            </a:r>
            <a:r>
              <a:rPr lang="en-GB" b="1" dirty="0" smtClean="0"/>
              <a:t>Packaging:</a:t>
            </a:r>
          </a:p>
          <a:p>
            <a:pPr marL="0" indent="0">
              <a:buNone/>
            </a:pPr>
            <a:r>
              <a:rPr lang="en-GB" dirty="0" smtClean="0"/>
              <a:t>   </a:t>
            </a:r>
            <a:r>
              <a:rPr lang="en-GB" dirty="0"/>
              <a:t>An attractively designed packaging can influence or induce the prospects to buy the product. A well designed packaging can communicate the type and quality of the product. </a:t>
            </a:r>
            <a:endParaRPr lang="en-GB" dirty="0" smtClean="0"/>
          </a:p>
          <a:p>
            <a:pPr marL="0" indent="0">
              <a:buNone/>
            </a:pPr>
            <a:r>
              <a:rPr lang="en-GB" b="1" dirty="0"/>
              <a:t>(h) Sales </a:t>
            </a:r>
            <a:r>
              <a:rPr lang="en-GB" b="1" dirty="0" smtClean="0"/>
              <a:t>Promotion:</a:t>
            </a:r>
          </a:p>
          <a:p>
            <a:pPr marL="0" indent="0">
              <a:buNone/>
            </a:pPr>
            <a:r>
              <a:rPr lang="en-GB" dirty="0" smtClean="0"/>
              <a:t>  </a:t>
            </a:r>
            <a:r>
              <a:rPr lang="en-GB" dirty="0"/>
              <a:t>Sales promotion technique communicates with the audience through a variety of non-personal media to supplement advertising</a:t>
            </a:r>
          </a:p>
        </p:txBody>
      </p:sp>
    </p:spTree>
    <p:extLst>
      <p:ext uri="{BB962C8B-B14F-4D97-AF65-F5344CB8AC3E}">
        <p14:creationId xmlns:p14="http://schemas.microsoft.com/office/powerpoint/2010/main" xmlns="" val="1027733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IMPORTANCE OF PRODUCT PROMOTION IN EXPORT MARKETS </a:t>
            </a:r>
          </a:p>
        </p:txBody>
      </p:sp>
      <p:sp>
        <p:nvSpPr>
          <p:cNvPr id="3" name="Content Placeholder 2"/>
          <p:cNvSpPr>
            <a:spLocks noGrp="1"/>
          </p:cNvSpPr>
          <p:nvPr>
            <p:ph idx="1"/>
          </p:nvPr>
        </p:nvSpPr>
        <p:spPr/>
        <p:txBody>
          <a:bodyPr/>
          <a:lstStyle/>
          <a:p>
            <a:pPr marL="0" indent="0">
              <a:buNone/>
            </a:pPr>
            <a:r>
              <a:rPr lang="en-GB" b="1" dirty="0" smtClean="0"/>
              <a:t>(a) Product Awareness:</a:t>
            </a:r>
          </a:p>
          <a:p>
            <a:pPr marL="0" indent="0">
              <a:buNone/>
            </a:pPr>
            <a:r>
              <a:rPr lang="en-GB" dirty="0" smtClean="0"/>
              <a:t>   </a:t>
            </a:r>
            <a:r>
              <a:rPr lang="en-GB" dirty="0"/>
              <a:t>It makes the potential customers aware of the product. It brings to the knowledge of the potential customers regarding the availability of new and better goods and services. </a:t>
            </a:r>
            <a:endParaRPr lang="en-GB" dirty="0" smtClean="0"/>
          </a:p>
          <a:p>
            <a:pPr marL="0" indent="0">
              <a:buNone/>
            </a:pPr>
            <a:r>
              <a:rPr lang="en-GB" b="1" dirty="0"/>
              <a:t>(b) </a:t>
            </a:r>
            <a:r>
              <a:rPr lang="en-GB" b="1" dirty="0" smtClean="0"/>
              <a:t>Persuasion:</a:t>
            </a:r>
          </a:p>
          <a:p>
            <a:pPr marL="0" indent="0">
              <a:buNone/>
            </a:pPr>
            <a:r>
              <a:rPr lang="en-GB" dirty="0" smtClean="0"/>
              <a:t>  </a:t>
            </a:r>
            <a:r>
              <a:rPr lang="en-GB" dirty="0"/>
              <a:t>The exporter should make proper use of selling points in the communicating massage in order to persuade consumer to buy the product</a:t>
            </a:r>
            <a:r>
              <a:rPr lang="en-GB" dirty="0" smtClean="0"/>
              <a:t>.</a:t>
            </a:r>
          </a:p>
          <a:p>
            <a:pPr marL="0" indent="0">
              <a:buNone/>
            </a:pPr>
            <a:r>
              <a:rPr lang="en-GB" b="1" dirty="0"/>
              <a:t>(c) </a:t>
            </a:r>
            <a:r>
              <a:rPr lang="en-GB" b="1" dirty="0" smtClean="0"/>
              <a:t>Reputation:</a:t>
            </a:r>
          </a:p>
          <a:p>
            <a:pPr marL="0" indent="0">
              <a:buNone/>
            </a:pPr>
            <a:r>
              <a:rPr lang="en-GB" dirty="0" smtClean="0"/>
              <a:t>  </a:t>
            </a:r>
            <a:r>
              <a:rPr lang="en-GB" dirty="0"/>
              <a:t>Effective communication can bring in good name to the </a:t>
            </a:r>
            <a:r>
              <a:rPr lang="en-GB" dirty="0" err="1"/>
              <a:t>exporter‟s</a:t>
            </a:r>
            <a:r>
              <a:rPr lang="en-GB" dirty="0"/>
              <a:t> brands and also to the firm. People from different countries become familiar with the name and brands of the company. </a:t>
            </a:r>
          </a:p>
        </p:txBody>
      </p:sp>
    </p:spTree>
    <p:extLst>
      <p:ext uri="{BB962C8B-B14F-4D97-AF65-F5344CB8AC3E}">
        <p14:creationId xmlns:p14="http://schemas.microsoft.com/office/powerpoint/2010/main" xmlns="" val="3260328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IMPORTANCE OF PRODUCT PROMOTION IN EXPORT MARKETS </a:t>
            </a:r>
          </a:p>
        </p:txBody>
      </p:sp>
      <p:sp>
        <p:nvSpPr>
          <p:cNvPr id="3" name="Content Placeholder 2"/>
          <p:cNvSpPr>
            <a:spLocks noGrp="1"/>
          </p:cNvSpPr>
          <p:nvPr>
            <p:ph idx="1"/>
          </p:nvPr>
        </p:nvSpPr>
        <p:spPr/>
        <p:txBody>
          <a:bodyPr>
            <a:normAutofit lnSpcReduction="10000"/>
          </a:bodyPr>
          <a:lstStyle/>
          <a:p>
            <a:pPr marL="0" indent="0">
              <a:buNone/>
            </a:pPr>
            <a:r>
              <a:rPr lang="en-GB" b="1" dirty="0" smtClean="0"/>
              <a:t>(</a:t>
            </a:r>
            <a:r>
              <a:rPr lang="en-GB" b="1" dirty="0"/>
              <a:t>d) </a:t>
            </a:r>
            <a:r>
              <a:rPr lang="en-GB" b="1" dirty="0" smtClean="0"/>
              <a:t>Education:</a:t>
            </a:r>
            <a:endParaRPr lang="en-GB" b="1" dirty="0"/>
          </a:p>
          <a:p>
            <a:pPr marL="0" indent="0">
              <a:buNone/>
            </a:pPr>
            <a:r>
              <a:rPr lang="en-GB" dirty="0" smtClean="0"/>
              <a:t>An </a:t>
            </a:r>
            <a:r>
              <a:rPr lang="en-GB" dirty="0"/>
              <a:t>effective communication programme educates the prospective consumers about the different uses of the communicate product, its advantages over other substitutes, contents of the product, availability of a product, technical aspect of the </a:t>
            </a:r>
            <a:r>
              <a:rPr lang="en-GB" dirty="0" smtClean="0"/>
              <a:t>product.</a:t>
            </a:r>
          </a:p>
          <a:p>
            <a:pPr marL="0" indent="0">
              <a:buNone/>
            </a:pPr>
            <a:r>
              <a:rPr lang="en-GB" b="1" dirty="0"/>
              <a:t>(e) Developing Brand </a:t>
            </a:r>
            <a:r>
              <a:rPr lang="en-GB" b="1" dirty="0" smtClean="0"/>
              <a:t>Loyalty:</a:t>
            </a:r>
          </a:p>
          <a:p>
            <a:pPr marL="0" indent="0">
              <a:buNone/>
            </a:pPr>
            <a:r>
              <a:rPr lang="en-GB" dirty="0" smtClean="0"/>
              <a:t>  </a:t>
            </a:r>
            <a:r>
              <a:rPr lang="en-GB" dirty="0"/>
              <a:t>Marketers need to communicate with consumers to use their brands to discourage brand switching. </a:t>
            </a:r>
            <a:endParaRPr lang="en-GB" dirty="0" smtClean="0"/>
          </a:p>
          <a:p>
            <a:pPr marL="0" indent="0">
              <a:buNone/>
            </a:pPr>
            <a:r>
              <a:rPr lang="en-GB" b="1" dirty="0"/>
              <a:t>(f) Informing </a:t>
            </a:r>
            <a:r>
              <a:rPr lang="en-GB" b="1" dirty="0" smtClean="0"/>
              <a:t>Intermediaries:</a:t>
            </a:r>
          </a:p>
          <a:p>
            <a:pPr marL="0" indent="0">
              <a:buNone/>
            </a:pPr>
            <a:r>
              <a:rPr lang="en-GB" dirty="0" smtClean="0"/>
              <a:t>  </a:t>
            </a:r>
            <a:r>
              <a:rPr lang="en-GB" dirty="0"/>
              <a:t>An effective communication can also be used to inform intermediaries about the range of products produces by the firm, terms and conditions of the sale and delivery, incentives </a:t>
            </a:r>
            <a:r>
              <a:rPr lang="en-GB" dirty="0" smtClean="0"/>
              <a:t>offered.</a:t>
            </a:r>
            <a:endParaRPr lang="en-GB" dirty="0"/>
          </a:p>
        </p:txBody>
      </p:sp>
    </p:spTree>
    <p:extLst>
      <p:ext uri="{BB962C8B-B14F-4D97-AF65-F5344CB8AC3E}">
        <p14:creationId xmlns:p14="http://schemas.microsoft.com/office/powerpoint/2010/main" xmlns="" val="819868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IMPORTANCE OF PRODUCT PROMOTION IN EXPORT MARKETS </a:t>
            </a:r>
          </a:p>
        </p:txBody>
      </p:sp>
      <p:sp>
        <p:nvSpPr>
          <p:cNvPr id="3" name="Content Placeholder 2"/>
          <p:cNvSpPr>
            <a:spLocks noGrp="1"/>
          </p:cNvSpPr>
          <p:nvPr>
            <p:ph idx="1"/>
          </p:nvPr>
        </p:nvSpPr>
        <p:spPr/>
        <p:txBody>
          <a:bodyPr>
            <a:normAutofit lnSpcReduction="10000"/>
          </a:bodyPr>
          <a:lstStyle/>
          <a:p>
            <a:pPr marL="0" indent="0">
              <a:buNone/>
            </a:pPr>
            <a:r>
              <a:rPr lang="en-GB" b="1" dirty="0"/>
              <a:t>(g) Expansion of </a:t>
            </a:r>
            <a:r>
              <a:rPr lang="en-GB" b="1" dirty="0" smtClean="0"/>
              <a:t>market:</a:t>
            </a:r>
          </a:p>
          <a:p>
            <a:pPr marL="0" indent="0">
              <a:buNone/>
            </a:pPr>
            <a:r>
              <a:rPr lang="en-GB" dirty="0" smtClean="0"/>
              <a:t>Effective </a:t>
            </a:r>
            <a:r>
              <a:rPr lang="en-GB" dirty="0"/>
              <a:t>communication helps to stimulate more and more demand from the audience or prospects. </a:t>
            </a:r>
            <a:endParaRPr lang="en-GB" dirty="0" smtClean="0"/>
          </a:p>
          <a:p>
            <a:pPr marL="0" indent="0">
              <a:buNone/>
            </a:pPr>
            <a:r>
              <a:rPr lang="en-GB" b="1" dirty="0"/>
              <a:t>(h) </a:t>
            </a:r>
            <a:r>
              <a:rPr lang="en-GB" b="1" dirty="0" smtClean="0"/>
              <a:t>Goodwill:</a:t>
            </a:r>
          </a:p>
          <a:p>
            <a:pPr marL="0" indent="0">
              <a:buNone/>
            </a:pPr>
            <a:r>
              <a:rPr lang="en-GB" dirty="0" smtClean="0"/>
              <a:t>  </a:t>
            </a:r>
            <a:r>
              <a:rPr lang="en-GB" dirty="0"/>
              <a:t>An effective communication programme can be used as a tool for the promotion of the image not only of the product and the company but also of the country as a whole in the overseas markets</a:t>
            </a:r>
            <a:r>
              <a:rPr lang="en-GB" dirty="0" smtClean="0"/>
              <a:t>.</a:t>
            </a:r>
          </a:p>
          <a:p>
            <a:pPr marL="0" indent="0">
              <a:buNone/>
            </a:pPr>
            <a:r>
              <a:rPr lang="en-GB" b="1" dirty="0" smtClean="0"/>
              <a:t>(</a:t>
            </a:r>
            <a:r>
              <a:rPr lang="en-GB" b="1" dirty="0" err="1" smtClean="0"/>
              <a:t>i</a:t>
            </a:r>
            <a:r>
              <a:rPr lang="en-GB" b="1" dirty="0" smtClean="0"/>
              <a:t>) Inducing </a:t>
            </a:r>
            <a:r>
              <a:rPr lang="en-GB" b="1" dirty="0"/>
              <a:t>Product </a:t>
            </a:r>
            <a:r>
              <a:rPr lang="en-GB" b="1" dirty="0" smtClean="0"/>
              <a:t>Trials:</a:t>
            </a:r>
          </a:p>
          <a:p>
            <a:pPr marL="0" indent="0">
              <a:buNone/>
            </a:pPr>
            <a:r>
              <a:rPr lang="en-GB" dirty="0" smtClean="0"/>
              <a:t>  </a:t>
            </a:r>
            <a:r>
              <a:rPr lang="en-GB" dirty="0"/>
              <a:t>A lot of communication is needed to induce people to try products. The main motive of such communication is to motivate rather than to inform. </a:t>
            </a:r>
          </a:p>
        </p:txBody>
      </p:sp>
    </p:spTree>
    <p:extLst>
      <p:ext uri="{BB962C8B-B14F-4D97-AF65-F5344CB8AC3E}">
        <p14:creationId xmlns:p14="http://schemas.microsoft.com/office/powerpoint/2010/main" xmlns="" val="904325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IMPORTANCE OF PRODUCT PROMOTION IN EXPORT MARKETS </a:t>
            </a:r>
          </a:p>
        </p:txBody>
      </p:sp>
      <p:sp>
        <p:nvSpPr>
          <p:cNvPr id="3" name="Content Placeholder 2"/>
          <p:cNvSpPr>
            <a:spLocks noGrp="1"/>
          </p:cNvSpPr>
          <p:nvPr>
            <p:ph idx="1"/>
          </p:nvPr>
        </p:nvSpPr>
        <p:spPr/>
        <p:txBody>
          <a:bodyPr/>
          <a:lstStyle/>
          <a:p>
            <a:pPr marL="0" indent="0">
              <a:buNone/>
            </a:pPr>
            <a:r>
              <a:rPr lang="en-GB" b="1" dirty="0"/>
              <a:t>(j) Overcoming Negative </a:t>
            </a:r>
            <a:r>
              <a:rPr lang="en-GB" b="1" dirty="0" smtClean="0"/>
              <a:t>Attitudes:</a:t>
            </a:r>
          </a:p>
          <a:p>
            <a:pPr marL="0" indent="0">
              <a:buNone/>
            </a:pPr>
            <a:r>
              <a:rPr lang="en-GB" dirty="0" smtClean="0"/>
              <a:t>  </a:t>
            </a:r>
            <a:r>
              <a:rPr lang="en-GB" dirty="0"/>
              <a:t>Generally, foreign buyers have some apprehension about the quality of the products originating from developing countries. </a:t>
            </a:r>
            <a:endParaRPr lang="en-GB" dirty="0" smtClean="0"/>
          </a:p>
          <a:p>
            <a:pPr marL="0" indent="0">
              <a:buNone/>
            </a:pPr>
            <a:r>
              <a:rPr lang="en-GB" b="1" dirty="0"/>
              <a:t>(k) Economic Growth of the </a:t>
            </a:r>
            <a:r>
              <a:rPr lang="en-GB" b="1" dirty="0" smtClean="0"/>
              <a:t>Nations:</a:t>
            </a:r>
          </a:p>
          <a:p>
            <a:pPr marL="0" indent="0">
              <a:buNone/>
            </a:pPr>
            <a:r>
              <a:rPr lang="en-GB" dirty="0" smtClean="0"/>
              <a:t>  </a:t>
            </a:r>
            <a:r>
              <a:rPr lang="en-GB" dirty="0"/>
              <a:t>Effective communication helps to expand consumer markets. It enables large scale production and distribution. New and better varieties of goods enter the market scene. </a:t>
            </a:r>
            <a:endParaRPr lang="en-GB" dirty="0" smtClean="0"/>
          </a:p>
          <a:p>
            <a:pPr marL="0" indent="0">
              <a:buNone/>
            </a:pPr>
            <a:endParaRPr lang="en-GB" dirty="0"/>
          </a:p>
        </p:txBody>
      </p:sp>
    </p:spTree>
    <p:extLst>
      <p:ext uri="{BB962C8B-B14F-4D97-AF65-F5344CB8AC3E}">
        <p14:creationId xmlns:p14="http://schemas.microsoft.com/office/powerpoint/2010/main" xmlns="" val="5652541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lstStyle/>
          <a:p>
            <a:endParaRPr lang="en-GB" dirty="0"/>
          </a:p>
        </p:txBody>
      </p:sp>
      <p:pic>
        <p:nvPicPr>
          <p:cNvPr id="5" name="Content Placeholder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2402933" cy="6858000"/>
          </a:xfrm>
          <a:prstGeom prst="rect">
            <a:avLst/>
          </a:prstGeom>
        </p:spPr>
      </p:pic>
    </p:spTree>
    <p:extLst>
      <p:ext uri="{BB962C8B-B14F-4D97-AF65-F5344CB8AC3E}">
        <p14:creationId xmlns:p14="http://schemas.microsoft.com/office/powerpoint/2010/main" xmlns="" val="1025736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000" dirty="0"/>
              <a:t>PRELIMINARIES FOR STARTING EXPORT BUSINESS -  II </a:t>
            </a:r>
          </a:p>
        </p:txBody>
      </p:sp>
      <p:sp>
        <p:nvSpPr>
          <p:cNvPr id="3" name="Subtitle 2"/>
          <p:cNvSpPr>
            <a:spLocks noGrp="1"/>
          </p:cNvSpPr>
          <p:nvPr>
            <p:ph type="subTitle" idx="1"/>
          </p:nvPr>
        </p:nvSpPr>
        <p:spPr/>
        <p:txBody>
          <a:bodyPr>
            <a:normAutofit/>
          </a:bodyPr>
          <a:lstStyle/>
          <a:p>
            <a:endParaRPr lang="en-GB" dirty="0"/>
          </a:p>
        </p:txBody>
      </p:sp>
    </p:spTree>
    <p:extLst>
      <p:ext uri="{BB962C8B-B14F-4D97-AF65-F5344CB8AC3E}">
        <p14:creationId xmlns:p14="http://schemas.microsoft.com/office/powerpoint/2010/main" xmlns="" val="80023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smtClean="0"/>
              <a:t>Introduction</a:t>
            </a:r>
            <a:endParaRPr lang="en-GB" sz="4400" dirty="0"/>
          </a:p>
        </p:txBody>
      </p:sp>
      <p:sp>
        <p:nvSpPr>
          <p:cNvPr id="3" name="Content Placeholder 2"/>
          <p:cNvSpPr>
            <a:spLocks noGrp="1"/>
          </p:cNvSpPr>
          <p:nvPr>
            <p:ph idx="1"/>
          </p:nvPr>
        </p:nvSpPr>
        <p:spPr/>
        <p:txBody>
          <a:bodyPr/>
          <a:lstStyle/>
          <a:p>
            <a:r>
              <a:rPr lang="en-GB" dirty="0"/>
              <a:t>Production and distribution are two closely related activities. </a:t>
            </a:r>
            <a:endParaRPr lang="en-GB" dirty="0" smtClean="0"/>
          </a:p>
          <a:p>
            <a:r>
              <a:rPr lang="en-GB" dirty="0" smtClean="0"/>
              <a:t>Goods </a:t>
            </a:r>
            <a:r>
              <a:rPr lang="en-GB" dirty="0"/>
              <a:t>produced need to be distributed to consumer quickly and efficiently. </a:t>
            </a:r>
            <a:endParaRPr lang="en-GB" dirty="0" smtClean="0"/>
          </a:p>
          <a:p>
            <a:r>
              <a:rPr lang="en-GB" dirty="0" smtClean="0"/>
              <a:t>Distribution </a:t>
            </a:r>
            <a:r>
              <a:rPr lang="en-GB" dirty="0"/>
              <a:t>is the route that goods take between production and final consumer. </a:t>
            </a:r>
            <a:endParaRPr lang="en-GB" dirty="0" smtClean="0"/>
          </a:p>
          <a:p>
            <a:r>
              <a:rPr lang="en-GB" dirty="0" smtClean="0"/>
              <a:t>Channels </a:t>
            </a:r>
            <a:r>
              <a:rPr lang="en-GB" dirty="0"/>
              <a:t>are the routes taken by goods on their journey from producer to consumers. </a:t>
            </a:r>
          </a:p>
        </p:txBody>
      </p:sp>
    </p:spTree>
    <p:extLst>
      <p:ext uri="{BB962C8B-B14F-4D97-AF65-F5344CB8AC3E}">
        <p14:creationId xmlns:p14="http://schemas.microsoft.com/office/powerpoint/2010/main" xmlns="" val="74260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CHANNELS OF DISTRIBUTION IN EXPORT MARKETS </a:t>
            </a:r>
          </a:p>
        </p:txBody>
      </p:sp>
      <p:sp>
        <p:nvSpPr>
          <p:cNvPr id="3" name="Content Placeholder 2"/>
          <p:cNvSpPr>
            <a:spLocks noGrp="1"/>
          </p:cNvSpPr>
          <p:nvPr>
            <p:ph idx="1"/>
          </p:nvPr>
        </p:nvSpPr>
        <p:spPr/>
        <p:txBody>
          <a:bodyPr/>
          <a:lstStyle/>
          <a:p>
            <a:pPr marL="0" indent="0" algn="just">
              <a:buNone/>
            </a:pPr>
            <a:r>
              <a:rPr lang="en-GB" b="1" dirty="0" smtClean="0"/>
              <a:t>   (a) Canalizing Agencies:</a:t>
            </a:r>
          </a:p>
          <a:p>
            <a:pPr marL="0" indent="0" algn="just">
              <a:buNone/>
            </a:pPr>
            <a:r>
              <a:rPr lang="en-GB" dirty="0" smtClean="0"/>
              <a:t> </a:t>
            </a:r>
            <a:r>
              <a:rPr lang="en-GB" dirty="0"/>
              <a:t>In export market goods are sent through the canalizing agencies. Canalized </a:t>
            </a:r>
            <a:r>
              <a:rPr lang="en-GB" dirty="0" smtClean="0"/>
              <a:t>items are </a:t>
            </a:r>
            <a:r>
              <a:rPr lang="en-GB" dirty="0"/>
              <a:t>exported through canalizing agencies.  </a:t>
            </a:r>
          </a:p>
          <a:p>
            <a:pPr marL="0" indent="0" algn="just">
              <a:buNone/>
            </a:pPr>
            <a:r>
              <a:rPr lang="en-GB" b="1" dirty="0" smtClean="0"/>
              <a:t>   (</a:t>
            </a:r>
            <a:r>
              <a:rPr lang="en-GB" b="1" dirty="0"/>
              <a:t>b) Export </a:t>
            </a:r>
            <a:r>
              <a:rPr lang="en-GB" b="1" dirty="0" smtClean="0"/>
              <a:t>Consortia:</a:t>
            </a:r>
          </a:p>
          <a:p>
            <a:pPr marL="0" indent="0" algn="just">
              <a:buNone/>
            </a:pPr>
            <a:r>
              <a:rPr lang="en-GB" dirty="0" smtClean="0"/>
              <a:t>  </a:t>
            </a:r>
            <a:r>
              <a:rPr lang="en-GB" dirty="0"/>
              <a:t>Indian exporter generally used this channel </a:t>
            </a:r>
            <a:r>
              <a:rPr lang="en-GB" dirty="0" smtClean="0"/>
              <a:t>for exporting goods </a:t>
            </a:r>
            <a:r>
              <a:rPr lang="en-GB" dirty="0"/>
              <a:t>of small manufacturer. It means small exporters can jointly export through export consortia. </a:t>
            </a:r>
          </a:p>
        </p:txBody>
      </p:sp>
    </p:spTree>
    <p:extLst>
      <p:ext uri="{BB962C8B-B14F-4D97-AF65-F5344CB8AC3E}">
        <p14:creationId xmlns:p14="http://schemas.microsoft.com/office/powerpoint/2010/main" xmlns="" val="873057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CHANNELS OF DISTRIBUTION IN EXPORT MARKETS </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     (c) </a:t>
            </a:r>
            <a:r>
              <a:rPr lang="en-GB" b="1" dirty="0" smtClean="0"/>
              <a:t>Merchant Exporters: </a:t>
            </a:r>
          </a:p>
          <a:p>
            <a:pPr marL="0" indent="0">
              <a:buNone/>
            </a:pPr>
            <a:r>
              <a:rPr lang="en-GB" b="1" dirty="0" smtClean="0"/>
              <a:t> </a:t>
            </a:r>
            <a:r>
              <a:rPr lang="en-GB" dirty="0"/>
              <a:t>In this channel of distribution, they obtain orders from overseas markets. Assemble the goods, and then export.   </a:t>
            </a:r>
            <a:endParaRPr lang="en-GB" dirty="0" smtClean="0"/>
          </a:p>
          <a:p>
            <a:pPr marL="0" indent="0">
              <a:buNone/>
            </a:pPr>
            <a:endParaRPr lang="en-GB" dirty="0" smtClean="0"/>
          </a:p>
          <a:p>
            <a:pPr marL="0" indent="0">
              <a:buNone/>
            </a:pPr>
            <a:r>
              <a:rPr lang="en-GB" dirty="0"/>
              <a:t> </a:t>
            </a:r>
            <a:r>
              <a:rPr lang="en-GB" dirty="0" smtClean="0"/>
              <a:t>    (</a:t>
            </a:r>
            <a:r>
              <a:rPr lang="en-GB" dirty="0"/>
              <a:t>d)</a:t>
            </a:r>
            <a:r>
              <a:rPr lang="en-GB" b="1" dirty="0"/>
              <a:t> Export houses/trading </a:t>
            </a:r>
            <a:r>
              <a:rPr lang="en-GB" b="1" dirty="0" smtClean="0"/>
              <a:t>Houses:</a:t>
            </a:r>
          </a:p>
          <a:p>
            <a:pPr marL="0" indent="0">
              <a:buNone/>
            </a:pPr>
            <a:r>
              <a:rPr lang="en-GB" dirty="0" smtClean="0"/>
              <a:t>  </a:t>
            </a:r>
            <a:r>
              <a:rPr lang="en-GB" dirty="0"/>
              <a:t>They are similar to merchant exporters. To become export house or trading house or star trading house or super star trading house certain criteria must be fulfilled. These are the important intermediaries who help to export goods from one country to another.  </a:t>
            </a:r>
          </a:p>
          <a:p>
            <a:pPr marL="0" indent="0">
              <a:buNone/>
            </a:pPr>
            <a:r>
              <a:rPr lang="en-GB" dirty="0" smtClean="0"/>
              <a:t>     (</a:t>
            </a:r>
            <a:r>
              <a:rPr lang="en-GB" b="1" dirty="0"/>
              <a:t>e) Overseas Sales </a:t>
            </a:r>
            <a:r>
              <a:rPr lang="en-GB" b="1" dirty="0" smtClean="0"/>
              <a:t>Agents:</a:t>
            </a:r>
          </a:p>
          <a:p>
            <a:pPr marL="0" indent="0">
              <a:buNone/>
            </a:pPr>
            <a:r>
              <a:rPr lang="en-GB" dirty="0" smtClean="0"/>
              <a:t>  </a:t>
            </a:r>
            <a:r>
              <a:rPr lang="en-GB" dirty="0"/>
              <a:t>The exporter can appoint overseas agents to distribute, market his goods. This in one of the important channels of distribution at overseas market.  </a:t>
            </a:r>
          </a:p>
        </p:txBody>
      </p:sp>
    </p:spTree>
    <p:extLst>
      <p:ext uri="{BB962C8B-B14F-4D97-AF65-F5344CB8AC3E}">
        <p14:creationId xmlns:p14="http://schemas.microsoft.com/office/powerpoint/2010/main" xmlns="" val="1498663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CHANNELS OF DISTRIBUTION IN EXPORT MARKETS </a:t>
            </a:r>
          </a:p>
        </p:txBody>
      </p:sp>
      <p:sp>
        <p:nvSpPr>
          <p:cNvPr id="3" name="Content Placeholder 2"/>
          <p:cNvSpPr>
            <a:spLocks noGrp="1"/>
          </p:cNvSpPr>
          <p:nvPr>
            <p:ph idx="1"/>
          </p:nvPr>
        </p:nvSpPr>
        <p:spPr/>
        <p:txBody>
          <a:bodyPr/>
          <a:lstStyle/>
          <a:p>
            <a:pPr marL="0" indent="0">
              <a:buNone/>
            </a:pPr>
            <a:r>
              <a:rPr lang="en-GB" dirty="0"/>
              <a:t>(f) </a:t>
            </a:r>
            <a:r>
              <a:rPr lang="en-GB" b="1" dirty="0"/>
              <a:t>Direct Exporting </a:t>
            </a:r>
            <a:r>
              <a:rPr lang="en-GB" b="1" dirty="0" smtClean="0"/>
              <a:t>Channel:</a:t>
            </a:r>
          </a:p>
          <a:p>
            <a:pPr marL="0" indent="0">
              <a:buNone/>
            </a:pPr>
            <a:r>
              <a:rPr lang="en-GB" dirty="0" smtClean="0"/>
              <a:t>  </a:t>
            </a:r>
            <a:r>
              <a:rPr lang="en-GB" dirty="0"/>
              <a:t>The exporter can also undertake direct exporting in the overseas markets. The direct exporting can be done through Sales Representatives and E-commerce or Online business.  </a:t>
            </a:r>
          </a:p>
          <a:p>
            <a:pPr marL="0" indent="0">
              <a:buNone/>
            </a:pPr>
            <a:r>
              <a:rPr lang="en-GB" dirty="0"/>
              <a:t>(g) </a:t>
            </a:r>
            <a:r>
              <a:rPr lang="en-GB" b="1" dirty="0"/>
              <a:t>Indirect Exporting </a:t>
            </a:r>
            <a:r>
              <a:rPr lang="en-GB" b="1" dirty="0" smtClean="0"/>
              <a:t>Channel:</a:t>
            </a:r>
          </a:p>
          <a:p>
            <a:pPr marL="0" indent="0">
              <a:buNone/>
            </a:pPr>
            <a:r>
              <a:rPr lang="en-GB" dirty="0" smtClean="0"/>
              <a:t>  </a:t>
            </a:r>
            <a:r>
              <a:rPr lang="en-GB" dirty="0"/>
              <a:t>Indirect channel is used in exporting when a manufacturer markets his product through another firm which acts as the manufacturers‟ sales intermediary/middleman. </a:t>
            </a:r>
          </a:p>
        </p:txBody>
      </p:sp>
    </p:spTree>
    <p:extLst>
      <p:ext uri="{BB962C8B-B14F-4D97-AF65-F5344CB8AC3E}">
        <p14:creationId xmlns:p14="http://schemas.microsoft.com/office/powerpoint/2010/main" xmlns="" val="1651282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 NEED AND IMPORTANCE OF WAREHOUSING </a:t>
            </a:r>
          </a:p>
        </p:txBody>
      </p:sp>
      <p:sp>
        <p:nvSpPr>
          <p:cNvPr id="3" name="Content Placeholder 2"/>
          <p:cNvSpPr>
            <a:spLocks noGrp="1"/>
          </p:cNvSpPr>
          <p:nvPr>
            <p:ph idx="1"/>
          </p:nvPr>
        </p:nvSpPr>
        <p:spPr>
          <a:xfrm>
            <a:off x="1251678" y="2508070"/>
            <a:ext cx="10178322" cy="2090056"/>
          </a:xfrm>
        </p:spPr>
        <p:txBody>
          <a:bodyPr/>
          <a:lstStyle/>
          <a:p>
            <a:r>
              <a:rPr lang="en-GB" dirty="0"/>
              <a:t>Warehousing is an important element of physical distribution. </a:t>
            </a:r>
            <a:endParaRPr lang="en-GB" dirty="0" smtClean="0"/>
          </a:p>
          <a:p>
            <a:r>
              <a:rPr lang="en-GB" dirty="0" smtClean="0"/>
              <a:t>Warehousing </a:t>
            </a:r>
            <a:r>
              <a:rPr lang="en-GB" dirty="0"/>
              <a:t>creates time utility. </a:t>
            </a:r>
            <a:endParaRPr lang="en-GB" dirty="0" smtClean="0"/>
          </a:p>
          <a:p>
            <a:r>
              <a:rPr lang="en-GB" dirty="0" smtClean="0"/>
              <a:t>It </a:t>
            </a:r>
            <a:r>
              <a:rPr lang="en-GB" dirty="0"/>
              <a:t>fills the gap between the time of production till the time of consumption or delivery in the market. </a:t>
            </a:r>
          </a:p>
        </p:txBody>
      </p:sp>
    </p:spTree>
    <p:extLst>
      <p:ext uri="{BB962C8B-B14F-4D97-AF65-F5344CB8AC3E}">
        <p14:creationId xmlns:p14="http://schemas.microsoft.com/office/powerpoint/2010/main" xmlns="" val="2814952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 NEED AND IMPORTANCE OF WAREHOUSING </a:t>
            </a:r>
          </a:p>
        </p:txBody>
      </p:sp>
      <p:sp>
        <p:nvSpPr>
          <p:cNvPr id="3" name="Content Placeholder 2"/>
          <p:cNvSpPr>
            <a:spLocks noGrp="1"/>
          </p:cNvSpPr>
          <p:nvPr>
            <p:ph idx="1"/>
          </p:nvPr>
        </p:nvSpPr>
        <p:spPr/>
        <p:txBody>
          <a:bodyPr/>
          <a:lstStyle/>
          <a:p>
            <a:r>
              <a:rPr lang="en-GB" dirty="0"/>
              <a:t>The following are the </a:t>
            </a:r>
            <a:r>
              <a:rPr lang="en-GB" dirty="0" smtClean="0"/>
              <a:t>need </a:t>
            </a:r>
            <a:r>
              <a:rPr lang="en-GB" dirty="0"/>
              <a:t>and importance of </a:t>
            </a:r>
            <a:r>
              <a:rPr lang="en-GB" dirty="0" smtClean="0"/>
              <a:t>warehousing:</a:t>
            </a:r>
          </a:p>
          <a:p>
            <a:pPr>
              <a:buFont typeface="Wingdings" panose="05000000000000000000" pitchFamily="2" charset="2"/>
              <a:buChar char="q"/>
            </a:pPr>
            <a:r>
              <a:rPr lang="en-GB" dirty="0"/>
              <a:t>Supply of Seasonal </a:t>
            </a:r>
            <a:r>
              <a:rPr lang="en-GB" dirty="0" smtClean="0"/>
              <a:t>Goods</a:t>
            </a:r>
          </a:p>
          <a:p>
            <a:pPr>
              <a:buFont typeface="Wingdings" panose="05000000000000000000" pitchFamily="2" charset="2"/>
              <a:buChar char="q"/>
            </a:pPr>
            <a:r>
              <a:rPr lang="en-GB" dirty="0"/>
              <a:t>Seasonal Demand </a:t>
            </a:r>
            <a:endParaRPr lang="en-GB" dirty="0" smtClean="0"/>
          </a:p>
          <a:p>
            <a:pPr>
              <a:buFont typeface="Wingdings" panose="05000000000000000000" pitchFamily="2" charset="2"/>
              <a:buChar char="q"/>
            </a:pPr>
            <a:r>
              <a:rPr lang="en-GB" dirty="0"/>
              <a:t>Large Scale Production </a:t>
            </a:r>
            <a:endParaRPr lang="en-GB" dirty="0" smtClean="0"/>
          </a:p>
          <a:p>
            <a:pPr>
              <a:buFont typeface="Wingdings" panose="05000000000000000000" pitchFamily="2" charset="2"/>
              <a:buChar char="q"/>
            </a:pPr>
            <a:r>
              <a:rPr lang="en-GB" dirty="0"/>
              <a:t>Perishable commodities </a:t>
            </a:r>
          </a:p>
          <a:p>
            <a:pPr>
              <a:buFont typeface="Wingdings" panose="05000000000000000000" pitchFamily="2" charset="2"/>
              <a:buChar char="q"/>
            </a:pPr>
            <a:r>
              <a:rPr lang="en-GB" dirty="0" smtClean="0"/>
              <a:t>Speculation </a:t>
            </a:r>
          </a:p>
          <a:p>
            <a:pPr>
              <a:buFont typeface="Wingdings" panose="05000000000000000000" pitchFamily="2" charset="2"/>
              <a:buChar char="q"/>
            </a:pPr>
            <a:r>
              <a:rPr lang="en-GB" dirty="0"/>
              <a:t>Price Stability </a:t>
            </a:r>
            <a:endParaRPr lang="en-GB" dirty="0" smtClean="0"/>
          </a:p>
          <a:p>
            <a:pPr>
              <a:buFont typeface="Wingdings" panose="05000000000000000000" pitchFamily="2" charset="2"/>
              <a:buChar char="q"/>
            </a:pPr>
            <a:r>
              <a:rPr lang="en-GB" dirty="0"/>
              <a:t>Delivery Schedules</a:t>
            </a:r>
          </a:p>
          <a:p>
            <a:pPr marL="0" indent="0">
              <a:buNone/>
            </a:pPr>
            <a:endParaRPr lang="en-GB" dirty="0" smtClean="0"/>
          </a:p>
        </p:txBody>
      </p:sp>
    </p:spTree>
    <p:extLst>
      <p:ext uri="{BB962C8B-B14F-4D97-AF65-F5344CB8AC3E}">
        <p14:creationId xmlns:p14="http://schemas.microsoft.com/office/powerpoint/2010/main" xmlns="" val="1905954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NECESSITY OF WAREHOUSING IN EXPORT MARKETING </a:t>
            </a:r>
          </a:p>
        </p:txBody>
      </p:sp>
      <p:sp>
        <p:nvSpPr>
          <p:cNvPr id="3" name="Content Placeholder 2"/>
          <p:cNvSpPr>
            <a:spLocks noGrp="1"/>
          </p:cNvSpPr>
          <p:nvPr>
            <p:ph idx="1"/>
          </p:nvPr>
        </p:nvSpPr>
        <p:spPr>
          <a:xfrm>
            <a:off x="1251678" y="2286001"/>
            <a:ext cx="10178322" cy="4075610"/>
          </a:xfrm>
        </p:spPr>
        <p:txBody>
          <a:bodyPr>
            <a:normAutofit lnSpcReduction="10000"/>
          </a:bodyPr>
          <a:lstStyle/>
          <a:p>
            <a:r>
              <a:rPr lang="en-GB" dirty="0"/>
              <a:t>Warehousing is necessary and useful in export marketing. </a:t>
            </a:r>
            <a:endParaRPr lang="en-GB" dirty="0" smtClean="0"/>
          </a:p>
          <a:p>
            <a:r>
              <a:rPr lang="en-GB" dirty="0" smtClean="0"/>
              <a:t>It </a:t>
            </a:r>
            <a:r>
              <a:rPr lang="en-GB" dirty="0"/>
              <a:t>is one important infrastructure facility required for large scale exporting. </a:t>
            </a:r>
            <a:endParaRPr lang="en-GB" dirty="0" smtClean="0"/>
          </a:p>
          <a:p>
            <a:r>
              <a:rPr lang="en-GB" dirty="0" smtClean="0"/>
              <a:t>Warehousing </a:t>
            </a:r>
            <a:r>
              <a:rPr lang="en-GB" dirty="0"/>
              <a:t>facilities are required for manufacturing goods for export purpose. </a:t>
            </a:r>
            <a:endParaRPr lang="en-GB" dirty="0" smtClean="0"/>
          </a:p>
          <a:p>
            <a:r>
              <a:rPr lang="en-GB" dirty="0"/>
              <a:t>Warehousing in export marketing becomes a necessity for the following reasons: </a:t>
            </a:r>
            <a:endParaRPr lang="en-GB" dirty="0" smtClean="0"/>
          </a:p>
          <a:p>
            <a:pPr>
              <a:buFont typeface="Wingdings" panose="05000000000000000000" pitchFamily="2" charset="2"/>
              <a:buChar char="v"/>
            </a:pPr>
            <a:r>
              <a:rPr lang="en-GB" dirty="0" smtClean="0"/>
              <a:t>Huge </a:t>
            </a:r>
            <a:r>
              <a:rPr lang="en-GB" dirty="0"/>
              <a:t>Quantities </a:t>
            </a:r>
            <a:endParaRPr lang="en-GB" dirty="0" smtClean="0"/>
          </a:p>
          <a:p>
            <a:pPr>
              <a:buFont typeface="Wingdings" panose="05000000000000000000" pitchFamily="2" charset="2"/>
              <a:buChar char="v"/>
            </a:pPr>
            <a:r>
              <a:rPr lang="en-GB" dirty="0"/>
              <a:t>Just-In-Time supplies </a:t>
            </a:r>
            <a:endParaRPr lang="en-GB" dirty="0" smtClean="0"/>
          </a:p>
          <a:p>
            <a:pPr>
              <a:buFont typeface="Wingdings" panose="05000000000000000000" pitchFamily="2" charset="2"/>
              <a:buChar char="v"/>
            </a:pPr>
            <a:r>
              <a:rPr lang="en-GB" dirty="0"/>
              <a:t>After-Sale—Service Requirement </a:t>
            </a:r>
            <a:endParaRPr lang="en-GB" dirty="0" smtClean="0"/>
          </a:p>
          <a:p>
            <a:pPr>
              <a:buFont typeface="Wingdings" panose="05000000000000000000" pitchFamily="2" charset="2"/>
              <a:buChar char="v"/>
            </a:pPr>
            <a:r>
              <a:rPr lang="en-GB" dirty="0"/>
              <a:t>Export Procedure </a:t>
            </a:r>
            <a:endParaRPr lang="en-GB" dirty="0" smtClean="0"/>
          </a:p>
          <a:p>
            <a:pPr>
              <a:buFont typeface="Wingdings" panose="05000000000000000000" pitchFamily="2" charset="2"/>
              <a:buChar char="v"/>
            </a:pPr>
            <a:r>
              <a:rPr lang="en-GB" dirty="0"/>
              <a:t>Risk in Export Market </a:t>
            </a:r>
            <a:endParaRPr lang="en-GB" dirty="0" smtClean="0"/>
          </a:p>
          <a:p>
            <a:pPr>
              <a:buFont typeface="Wingdings" panose="05000000000000000000" pitchFamily="2" charset="2"/>
              <a:buChar char="v"/>
            </a:pPr>
            <a:r>
              <a:rPr lang="en-GB" dirty="0"/>
              <a:t>Tariff Quota Regulations </a:t>
            </a:r>
          </a:p>
        </p:txBody>
      </p:sp>
    </p:spTree>
    <p:extLst>
      <p:ext uri="{BB962C8B-B14F-4D97-AF65-F5344CB8AC3E}">
        <p14:creationId xmlns:p14="http://schemas.microsoft.com/office/powerpoint/2010/main" xmlns="" val="97370620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36</TotalTime>
  <Words>1163</Words>
  <Application>Microsoft Office PowerPoint</Application>
  <PresentationFormat>Custom</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Badge</vt:lpstr>
      <vt:lpstr>Slide 1</vt:lpstr>
      <vt:lpstr>PRELIMINARIES FOR STARTING EXPORT BUSINESS -  II </vt:lpstr>
      <vt:lpstr>Introduction</vt:lpstr>
      <vt:lpstr>CHANNELS OF DISTRIBUTION IN EXPORT MARKETS </vt:lpstr>
      <vt:lpstr>CHANNELS OF DISTRIBUTION IN EXPORT MARKETS </vt:lpstr>
      <vt:lpstr>CHANNELS OF DISTRIBUTION IN EXPORT MARKETS </vt:lpstr>
      <vt:lpstr> NEED AND IMPORTANCE OF WAREHOUSING </vt:lpstr>
      <vt:lpstr> NEED AND IMPORTANCE OF WAREHOUSING </vt:lpstr>
      <vt:lpstr>NECESSITY OF WAREHOUSING IN EXPORT MARKETING </vt:lpstr>
      <vt:lpstr>TOOLS/ELEMENTS OF PRODUCT PROMOTION IN EXPORT MARKETS </vt:lpstr>
      <vt:lpstr>TOOLS/ELEMENTS OF PRODUCT PROMOTION IN EXPORT MARKETS </vt:lpstr>
      <vt:lpstr>TOOLS/ELEMENTS OF PRODUCT PROMOTION IN EXPORT MARKETS </vt:lpstr>
      <vt:lpstr>IMPORTANCE OF PRODUCT PROMOTION IN EXPORT MARKETS </vt:lpstr>
      <vt:lpstr>IMPORTANCE OF PRODUCT PROMOTION IN EXPORT MARKETS </vt:lpstr>
      <vt:lpstr>IMPORTANCE OF PRODUCT PROMOTION IN EXPORT MARKETS </vt:lpstr>
      <vt:lpstr>IMPORTANCE OF PRODUCT PROMOTION IN EXPORT MARKETS </vt:lpstr>
      <vt:lpstr>Slide 17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PRELIMINARIES FOR STARTING EXPORT BUSINESS -  II</dc:title>
  <dc:creator>khawaja qamar</dc:creator>
  <cp:lastModifiedBy>SOFTAGE</cp:lastModifiedBy>
  <cp:revision>6</cp:revision>
  <dcterms:created xsi:type="dcterms:W3CDTF">2018-03-04T18:40:19Z</dcterms:created>
  <dcterms:modified xsi:type="dcterms:W3CDTF">2020-05-03T11:44:19Z</dcterms:modified>
</cp:coreProperties>
</file>