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08-Apr-20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08-Apr-20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08-Apr-20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08-Apr-20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533400"/>
            <a:ext cx="8305800" cy="5715000"/>
          </a:xfrm>
          <a:custGeom>
            <a:avLst/>
            <a:gdLst/>
            <a:ahLst/>
            <a:cxnLst/>
            <a:rect l="l" t="t" r="r" b="b"/>
            <a:pathLst>
              <a:path w="8305800" h="5715000">
                <a:moveTo>
                  <a:pt x="784860" y="0"/>
                </a:moveTo>
                <a:lnTo>
                  <a:pt x="739601" y="1719"/>
                </a:lnTo>
                <a:lnTo>
                  <a:pt x="694477" y="6787"/>
                </a:lnTo>
                <a:lnTo>
                  <a:pt x="649621" y="15069"/>
                </a:lnTo>
                <a:lnTo>
                  <a:pt x="605167" y="26431"/>
                </a:lnTo>
                <a:lnTo>
                  <a:pt x="561249" y="40738"/>
                </a:lnTo>
                <a:lnTo>
                  <a:pt x="518000" y="57857"/>
                </a:lnTo>
                <a:lnTo>
                  <a:pt x="475555" y="77652"/>
                </a:lnTo>
                <a:lnTo>
                  <a:pt x="434048" y="99990"/>
                </a:lnTo>
                <a:lnTo>
                  <a:pt x="393613" y="124736"/>
                </a:lnTo>
                <a:lnTo>
                  <a:pt x="354383" y="151755"/>
                </a:lnTo>
                <a:lnTo>
                  <a:pt x="316493" y="180913"/>
                </a:lnTo>
                <a:lnTo>
                  <a:pt x="280077" y="212076"/>
                </a:lnTo>
                <a:lnTo>
                  <a:pt x="245268" y="245110"/>
                </a:lnTo>
                <a:lnTo>
                  <a:pt x="212201" y="279879"/>
                </a:lnTo>
                <a:lnTo>
                  <a:pt x="181009" y="316249"/>
                </a:lnTo>
                <a:lnTo>
                  <a:pt x="151827" y="354087"/>
                </a:lnTo>
                <a:lnTo>
                  <a:pt x="124788" y="393258"/>
                </a:lnTo>
                <a:lnTo>
                  <a:pt x="100027" y="433627"/>
                </a:lnTo>
                <a:lnTo>
                  <a:pt x="77677" y="475060"/>
                </a:lnTo>
                <a:lnTo>
                  <a:pt x="57873" y="517422"/>
                </a:lnTo>
                <a:lnTo>
                  <a:pt x="40747" y="560579"/>
                </a:lnTo>
                <a:lnTo>
                  <a:pt x="26435" y="604398"/>
                </a:lnTo>
                <a:lnTo>
                  <a:pt x="15071" y="648742"/>
                </a:lnTo>
                <a:lnTo>
                  <a:pt x="6787" y="693478"/>
                </a:lnTo>
                <a:lnTo>
                  <a:pt x="1719" y="738472"/>
                </a:lnTo>
                <a:lnTo>
                  <a:pt x="0" y="783589"/>
                </a:lnTo>
                <a:lnTo>
                  <a:pt x="0" y="4930140"/>
                </a:lnTo>
                <a:lnTo>
                  <a:pt x="1719" y="4975398"/>
                </a:lnTo>
                <a:lnTo>
                  <a:pt x="6787" y="5020522"/>
                </a:lnTo>
                <a:lnTo>
                  <a:pt x="15071" y="5065378"/>
                </a:lnTo>
                <a:lnTo>
                  <a:pt x="26435" y="5109832"/>
                </a:lnTo>
                <a:lnTo>
                  <a:pt x="40747" y="5153750"/>
                </a:lnTo>
                <a:lnTo>
                  <a:pt x="57873" y="5196999"/>
                </a:lnTo>
                <a:lnTo>
                  <a:pt x="77677" y="5239444"/>
                </a:lnTo>
                <a:lnTo>
                  <a:pt x="100027" y="5280951"/>
                </a:lnTo>
                <a:lnTo>
                  <a:pt x="124788" y="5321386"/>
                </a:lnTo>
                <a:lnTo>
                  <a:pt x="151827" y="5360616"/>
                </a:lnTo>
                <a:lnTo>
                  <a:pt x="181009" y="5398506"/>
                </a:lnTo>
                <a:lnTo>
                  <a:pt x="212201" y="5434922"/>
                </a:lnTo>
                <a:lnTo>
                  <a:pt x="245268" y="5469731"/>
                </a:lnTo>
                <a:lnTo>
                  <a:pt x="280077" y="5502798"/>
                </a:lnTo>
                <a:lnTo>
                  <a:pt x="316493" y="5533990"/>
                </a:lnTo>
                <a:lnTo>
                  <a:pt x="354383" y="5563172"/>
                </a:lnTo>
                <a:lnTo>
                  <a:pt x="393613" y="5590211"/>
                </a:lnTo>
                <a:lnTo>
                  <a:pt x="434048" y="5614972"/>
                </a:lnTo>
                <a:lnTo>
                  <a:pt x="475555" y="5637322"/>
                </a:lnTo>
                <a:lnTo>
                  <a:pt x="518000" y="5657126"/>
                </a:lnTo>
                <a:lnTo>
                  <a:pt x="561249" y="5674252"/>
                </a:lnTo>
                <a:lnTo>
                  <a:pt x="605167" y="5688564"/>
                </a:lnTo>
                <a:lnTo>
                  <a:pt x="649621" y="5699928"/>
                </a:lnTo>
                <a:lnTo>
                  <a:pt x="694477" y="5708212"/>
                </a:lnTo>
                <a:lnTo>
                  <a:pt x="739601" y="5713280"/>
                </a:lnTo>
                <a:lnTo>
                  <a:pt x="784860" y="5715000"/>
                </a:lnTo>
                <a:lnTo>
                  <a:pt x="7520940" y="5715000"/>
                </a:lnTo>
                <a:lnTo>
                  <a:pt x="7566198" y="5713280"/>
                </a:lnTo>
                <a:lnTo>
                  <a:pt x="7611322" y="5708212"/>
                </a:lnTo>
                <a:lnTo>
                  <a:pt x="7656178" y="5699928"/>
                </a:lnTo>
                <a:lnTo>
                  <a:pt x="7700632" y="5688564"/>
                </a:lnTo>
                <a:lnTo>
                  <a:pt x="7744550" y="5674252"/>
                </a:lnTo>
                <a:lnTo>
                  <a:pt x="7787799" y="5657126"/>
                </a:lnTo>
                <a:lnTo>
                  <a:pt x="7830244" y="5637322"/>
                </a:lnTo>
                <a:lnTo>
                  <a:pt x="7871751" y="5614972"/>
                </a:lnTo>
                <a:lnTo>
                  <a:pt x="7912186" y="5590211"/>
                </a:lnTo>
                <a:lnTo>
                  <a:pt x="7951416" y="5563172"/>
                </a:lnTo>
                <a:lnTo>
                  <a:pt x="7989306" y="5533990"/>
                </a:lnTo>
                <a:lnTo>
                  <a:pt x="8025722" y="5502798"/>
                </a:lnTo>
                <a:lnTo>
                  <a:pt x="8060531" y="5469731"/>
                </a:lnTo>
                <a:lnTo>
                  <a:pt x="8093598" y="5434922"/>
                </a:lnTo>
                <a:lnTo>
                  <a:pt x="8124790" y="5398506"/>
                </a:lnTo>
                <a:lnTo>
                  <a:pt x="8153972" y="5360616"/>
                </a:lnTo>
                <a:lnTo>
                  <a:pt x="8181011" y="5321386"/>
                </a:lnTo>
                <a:lnTo>
                  <a:pt x="8205772" y="5280951"/>
                </a:lnTo>
                <a:lnTo>
                  <a:pt x="8228122" y="5239444"/>
                </a:lnTo>
                <a:lnTo>
                  <a:pt x="8247926" y="5196999"/>
                </a:lnTo>
                <a:lnTo>
                  <a:pt x="8265052" y="5153750"/>
                </a:lnTo>
                <a:lnTo>
                  <a:pt x="8279364" y="5109832"/>
                </a:lnTo>
                <a:lnTo>
                  <a:pt x="8290728" y="5065378"/>
                </a:lnTo>
                <a:lnTo>
                  <a:pt x="8299012" y="5020522"/>
                </a:lnTo>
                <a:lnTo>
                  <a:pt x="8304080" y="4975398"/>
                </a:lnTo>
                <a:lnTo>
                  <a:pt x="8305800" y="4930140"/>
                </a:lnTo>
                <a:lnTo>
                  <a:pt x="8305800" y="783589"/>
                </a:lnTo>
                <a:lnTo>
                  <a:pt x="8304080" y="738472"/>
                </a:lnTo>
                <a:lnTo>
                  <a:pt x="8299012" y="693478"/>
                </a:lnTo>
                <a:lnTo>
                  <a:pt x="8290728" y="648742"/>
                </a:lnTo>
                <a:lnTo>
                  <a:pt x="8279364" y="604398"/>
                </a:lnTo>
                <a:lnTo>
                  <a:pt x="8265052" y="560579"/>
                </a:lnTo>
                <a:lnTo>
                  <a:pt x="8247926" y="517422"/>
                </a:lnTo>
                <a:lnTo>
                  <a:pt x="8228122" y="475060"/>
                </a:lnTo>
                <a:lnTo>
                  <a:pt x="8205772" y="433627"/>
                </a:lnTo>
                <a:lnTo>
                  <a:pt x="8181011" y="393258"/>
                </a:lnTo>
                <a:lnTo>
                  <a:pt x="8153972" y="354087"/>
                </a:lnTo>
                <a:lnTo>
                  <a:pt x="8124790" y="316249"/>
                </a:lnTo>
                <a:lnTo>
                  <a:pt x="8093598" y="279879"/>
                </a:lnTo>
                <a:lnTo>
                  <a:pt x="8060531" y="245109"/>
                </a:lnTo>
                <a:lnTo>
                  <a:pt x="8025722" y="212076"/>
                </a:lnTo>
                <a:lnTo>
                  <a:pt x="7989306" y="180913"/>
                </a:lnTo>
                <a:lnTo>
                  <a:pt x="7951416" y="151755"/>
                </a:lnTo>
                <a:lnTo>
                  <a:pt x="7912186" y="124736"/>
                </a:lnTo>
                <a:lnTo>
                  <a:pt x="7871751" y="99990"/>
                </a:lnTo>
                <a:lnTo>
                  <a:pt x="7830244" y="77652"/>
                </a:lnTo>
                <a:lnTo>
                  <a:pt x="7787799" y="57857"/>
                </a:lnTo>
                <a:lnTo>
                  <a:pt x="7744550" y="40738"/>
                </a:lnTo>
                <a:lnTo>
                  <a:pt x="7700632" y="26431"/>
                </a:lnTo>
                <a:lnTo>
                  <a:pt x="7656178" y="15069"/>
                </a:lnTo>
                <a:lnTo>
                  <a:pt x="7611322" y="6787"/>
                </a:lnTo>
                <a:lnTo>
                  <a:pt x="7566198" y="1719"/>
                </a:lnTo>
                <a:lnTo>
                  <a:pt x="7520940" y="0"/>
                </a:lnTo>
                <a:lnTo>
                  <a:pt x="784860" y="0"/>
                </a:lnTo>
                <a:close/>
              </a:path>
            </a:pathLst>
          </a:custGeom>
          <a:ln w="50676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1000" y="53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686800" y="624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52400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7923530" y="0"/>
                </a:moveTo>
                <a:lnTo>
                  <a:pt x="0" y="0"/>
                </a:lnTo>
                <a:lnTo>
                  <a:pt x="0" y="1219200"/>
                </a:lnTo>
                <a:lnTo>
                  <a:pt x="7924800" y="1219200"/>
                </a:lnTo>
                <a:lnTo>
                  <a:pt x="7972423" y="1217200"/>
                </a:lnTo>
                <a:lnTo>
                  <a:pt x="8019048" y="1211654"/>
                </a:lnTo>
                <a:lnTo>
                  <a:pt x="8064537" y="1202693"/>
                </a:lnTo>
                <a:lnTo>
                  <a:pt x="8108754" y="1190452"/>
                </a:lnTo>
                <a:lnTo>
                  <a:pt x="8151565" y="1175064"/>
                </a:lnTo>
                <a:lnTo>
                  <a:pt x="8192832" y="1156662"/>
                </a:lnTo>
                <a:lnTo>
                  <a:pt x="8232422" y="1135379"/>
                </a:lnTo>
                <a:lnTo>
                  <a:pt x="8270197" y="1111349"/>
                </a:lnTo>
                <a:lnTo>
                  <a:pt x="8306022" y="1084705"/>
                </a:lnTo>
                <a:lnTo>
                  <a:pt x="8339761" y="1055581"/>
                </a:lnTo>
                <a:lnTo>
                  <a:pt x="8371278" y="1024108"/>
                </a:lnTo>
                <a:lnTo>
                  <a:pt x="8400439" y="990422"/>
                </a:lnTo>
                <a:lnTo>
                  <a:pt x="8427106" y="954654"/>
                </a:lnTo>
                <a:lnTo>
                  <a:pt x="8451144" y="916939"/>
                </a:lnTo>
                <a:lnTo>
                  <a:pt x="8472418" y="877410"/>
                </a:lnTo>
                <a:lnTo>
                  <a:pt x="8490791" y="836200"/>
                </a:lnTo>
                <a:lnTo>
                  <a:pt x="8506128" y="793442"/>
                </a:lnTo>
                <a:lnTo>
                  <a:pt x="8518293" y="749270"/>
                </a:lnTo>
                <a:lnTo>
                  <a:pt x="8527151" y="703816"/>
                </a:lnTo>
                <a:lnTo>
                  <a:pt x="8532565" y="657215"/>
                </a:lnTo>
                <a:lnTo>
                  <a:pt x="8534400" y="609600"/>
                </a:lnTo>
                <a:lnTo>
                  <a:pt x="8532565" y="561811"/>
                </a:lnTo>
                <a:lnTo>
                  <a:pt x="8527149" y="515054"/>
                </a:lnTo>
                <a:lnTo>
                  <a:pt x="8518289" y="469463"/>
                </a:lnTo>
                <a:lnTo>
                  <a:pt x="8506119" y="425169"/>
                </a:lnTo>
                <a:lnTo>
                  <a:pt x="8490774" y="382308"/>
                </a:lnTo>
                <a:lnTo>
                  <a:pt x="8472388" y="341011"/>
                </a:lnTo>
                <a:lnTo>
                  <a:pt x="8451097" y="301413"/>
                </a:lnTo>
                <a:lnTo>
                  <a:pt x="8427035" y="263646"/>
                </a:lnTo>
                <a:lnTo>
                  <a:pt x="8400339" y="227844"/>
                </a:lnTo>
                <a:lnTo>
                  <a:pt x="8371141" y="194140"/>
                </a:lnTo>
                <a:lnTo>
                  <a:pt x="8339578" y="162668"/>
                </a:lnTo>
                <a:lnTo>
                  <a:pt x="8305785" y="133561"/>
                </a:lnTo>
                <a:lnTo>
                  <a:pt x="8269895" y="106951"/>
                </a:lnTo>
                <a:lnTo>
                  <a:pt x="8232045" y="82973"/>
                </a:lnTo>
                <a:lnTo>
                  <a:pt x="8192370" y="61759"/>
                </a:lnTo>
                <a:lnTo>
                  <a:pt x="8151003" y="43444"/>
                </a:lnTo>
                <a:lnTo>
                  <a:pt x="8108080" y="28159"/>
                </a:lnTo>
                <a:lnTo>
                  <a:pt x="8063737" y="16039"/>
                </a:lnTo>
                <a:lnTo>
                  <a:pt x="8018107" y="7217"/>
                </a:lnTo>
                <a:lnTo>
                  <a:pt x="7971326" y="1826"/>
                </a:lnTo>
                <a:lnTo>
                  <a:pt x="792353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12192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08-Apr-20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533400"/>
            <a:ext cx="8305800" cy="5715000"/>
          </a:xfrm>
          <a:custGeom>
            <a:avLst/>
            <a:gdLst/>
            <a:ahLst/>
            <a:cxnLst/>
            <a:rect l="l" t="t" r="r" b="b"/>
            <a:pathLst>
              <a:path w="8305800" h="5715000">
                <a:moveTo>
                  <a:pt x="784860" y="0"/>
                </a:moveTo>
                <a:lnTo>
                  <a:pt x="739601" y="1719"/>
                </a:lnTo>
                <a:lnTo>
                  <a:pt x="694477" y="6787"/>
                </a:lnTo>
                <a:lnTo>
                  <a:pt x="649621" y="15069"/>
                </a:lnTo>
                <a:lnTo>
                  <a:pt x="605167" y="26431"/>
                </a:lnTo>
                <a:lnTo>
                  <a:pt x="561249" y="40738"/>
                </a:lnTo>
                <a:lnTo>
                  <a:pt x="518000" y="57857"/>
                </a:lnTo>
                <a:lnTo>
                  <a:pt x="475555" y="77652"/>
                </a:lnTo>
                <a:lnTo>
                  <a:pt x="434048" y="99990"/>
                </a:lnTo>
                <a:lnTo>
                  <a:pt x="393613" y="124736"/>
                </a:lnTo>
                <a:lnTo>
                  <a:pt x="354383" y="151755"/>
                </a:lnTo>
                <a:lnTo>
                  <a:pt x="316493" y="180913"/>
                </a:lnTo>
                <a:lnTo>
                  <a:pt x="280077" y="212076"/>
                </a:lnTo>
                <a:lnTo>
                  <a:pt x="245268" y="245110"/>
                </a:lnTo>
                <a:lnTo>
                  <a:pt x="212201" y="279879"/>
                </a:lnTo>
                <a:lnTo>
                  <a:pt x="181009" y="316249"/>
                </a:lnTo>
                <a:lnTo>
                  <a:pt x="151827" y="354087"/>
                </a:lnTo>
                <a:lnTo>
                  <a:pt x="124788" y="393258"/>
                </a:lnTo>
                <a:lnTo>
                  <a:pt x="100027" y="433627"/>
                </a:lnTo>
                <a:lnTo>
                  <a:pt x="77677" y="475060"/>
                </a:lnTo>
                <a:lnTo>
                  <a:pt x="57873" y="517422"/>
                </a:lnTo>
                <a:lnTo>
                  <a:pt x="40747" y="560579"/>
                </a:lnTo>
                <a:lnTo>
                  <a:pt x="26435" y="604398"/>
                </a:lnTo>
                <a:lnTo>
                  <a:pt x="15071" y="648742"/>
                </a:lnTo>
                <a:lnTo>
                  <a:pt x="6787" y="693478"/>
                </a:lnTo>
                <a:lnTo>
                  <a:pt x="1719" y="738472"/>
                </a:lnTo>
                <a:lnTo>
                  <a:pt x="0" y="783589"/>
                </a:lnTo>
                <a:lnTo>
                  <a:pt x="0" y="4930140"/>
                </a:lnTo>
                <a:lnTo>
                  <a:pt x="1719" y="4975398"/>
                </a:lnTo>
                <a:lnTo>
                  <a:pt x="6787" y="5020522"/>
                </a:lnTo>
                <a:lnTo>
                  <a:pt x="15071" y="5065378"/>
                </a:lnTo>
                <a:lnTo>
                  <a:pt x="26435" y="5109832"/>
                </a:lnTo>
                <a:lnTo>
                  <a:pt x="40747" y="5153750"/>
                </a:lnTo>
                <a:lnTo>
                  <a:pt x="57873" y="5196999"/>
                </a:lnTo>
                <a:lnTo>
                  <a:pt x="77677" y="5239444"/>
                </a:lnTo>
                <a:lnTo>
                  <a:pt x="100027" y="5280951"/>
                </a:lnTo>
                <a:lnTo>
                  <a:pt x="124788" y="5321386"/>
                </a:lnTo>
                <a:lnTo>
                  <a:pt x="151827" y="5360616"/>
                </a:lnTo>
                <a:lnTo>
                  <a:pt x="181009" y="5398506"/>
                </a:lnTo>
                <a:lnTo>
                  <a:pt x="212201" y="5434922"/>
                </a:lnTo>
                <a:lnTo>
                  <a:pt x="245268" y="5469731"/>
                </a:lnTo>
                <a:lnTo>
                  <a:pt x="280077" y="5502798"/>
                </a:lnTo>
                <a:lnTo>
                  <a:pt x="316493" y="5533990"/>
                </a:lnTo>
                <a:lnTo>
                  <a:pt x="354383" y="5563172"/>
                </a:lnTo>
                <a:lnTo>
                  <a:pt x="393613" y="5590211"/>
                </a:lnTo>
                <a:lnTo>
                  <a:pt x="434048" y="5614972"/>
                </a:lnTo>
                <a:lnTo>
                  <a:pt x="475555" y="5637322"/>
                </a:lnTo>
                <a:lnTo>
                  <a:pt x="518000" y="5657126"/>
                </a:lnTo>
                <a:lnTo>
                  <a:pt x="561249" y="5674252"/>
                </a:lnTo>
                <a:lnTo>
                  <a:pt x="605167" y="5688564"/>
                </a:lnTo>
                <a:lnTo>
                  <a:pt x="649621" y="5699928"/>
                </a:lnTo>
                <a:lnTo>
                  <a:pt x="694477" y="5708212"/>
                </a:lnTo>
                <a:lnTo>
                  <a:pt x="739601" y="5713280"/>
                </a:lnTo>
                <a:lnTo>
                  <a:pt x="784860" y="5715000"/>
                </a:lnTo>
                <a:lnTo>
                  <a:pt x="7520940" y="5715000"/>
                </a:lnTo>
                <a:lnTo>
                  <a:pt x="7566198" y="5713280"/>
                </a:lnTo>
                <a:lnTo>
                  <a:pt x="7611322" y="5708212"/>
                </a:lnTo>
                <a:lnTo>
                  <a:pt x="7656178" y="5699928"/>
                </a:lnTo>
                <a:lnTo>
                  <a:pt x="7700632" y="5688564"/>
                </a:lnTo>
                <a:lnTo>
                  <a:pt x="7744550" y="5674252"/>
                </a:lnTo>
                <a:lnTo>
                  <a:pt x="7787799" y="5657126"/>
                </a:lnTo>
                <a:lnTo>
                  <a:pt x="7830244" y="5637322"/>
                </a:lnTo>
                <a:lnTo>
                  <a:pt x="7871751" y="5614972"/>
                </a:lnTo>
                <a:lnTo>
                  <a:pt x="7912186" y="5590211"/>
                </a:lnTo>
                <a:lnTo>
                  <a:pt x="7951416" y="5563172"/>
                </a:lnTo>
                <a:lnTo>
                  <a:pt x="7989306" y="5533990"/>
                </a:lnTo>
                <a:lnTo>
                  <a:pt x="8025722" y="5502798"/>
                </a:lnTo>
                <a:lnTo>
                  <a:pt x="8060531" y="5469731"/>
                </a:lnTo>
                <a:lnTo>
                  <a:pt x="8093598" y="5434922"/>
                </a:lnTo>
                <a:lnTo>
                  <a:pt x="8124790" y="5398506"/>
                </a:lnTo>
                <a:lnTo>
                  <a:pt x="8153972" y="5360616"/>
                </a:lnTo>
                <a:lnTo>
                  <a:pt x="8181011" y="5321386"/>
                </a:lnTo>
                <a:lnTo>
                  <a:pt x="8205772" y="5280951"/>
                </a:lnTo>
                <a:lnTo>
                  <a:pt x="8228122" y="5239444"/>
                </a:lnTo>
                <a:lnTo>
                  <a:pt x="8247926" y="5196999"/>
                </a:lnTo>
                <a:lnTo>
                  <a:pt x="8265052" y="5153750"/>
                </a:lnTo>
                <a:lnTo>
                  <a:pt x="8279364" y="5109832"/>
                </a:lnTo>
                <a:lnTo>
                  <a:pt x="8290728" y="5065378"/>
                </a:lnTo>
                <a:lnTo>
                  <a:pt x="8299012" y="5020522"/>
                </a:lnTo>
                <a:lnTo>
                  <a:pt x="8304080" y="4975398"/>
                </a:lnTo>
                <a:lnTo>
                  <a:pt x="8305800" y="4930140"/>
                </a:lnTo>
                <a:lnTo>
                  <a:pt x="8305800" y="783589"/>
                </a:lnTo>
                <a:lnTo>
                  <a:pt x="8304080" y="738472"/>
                </a:lnTo>
                <a:lnTo>
                  <a:pt x="8299012" y="693478"/>
                </a:lnTo>
                <a:lnTo>
                  <a:pt x="8290728" y="648742"/>
                </a:lnTo>
                <a:lnTo>
                  <a:pt x="8279364" y="604398"/>
                </a:lnTo>
                <a:lnTo>
                  <a:pt x="8265052" y="560579"/>
                </a:lnTo>
                <a:lnTo>
                  <a:pt x="8247926" y="517422"/>
                </a:lnTo>
                <a:lnTo>
                  <a:pt x="8228122" y="475060"/>
                </a:lnTo>
                <a:lnTo>
                  <a:pt x="8205772" y="433627"/>
                </a:lnTo>
                <a:lnTo>
                  <a:pt x="8181011" y="393258"/>
                </a:lnTo>
                <a:lnTo>
                  <a:pt x="8153972" y="354087"/>
                </a:lnTo>
                <a:lnTo>
                  <a:pt x="8124790" y="316249"/>
                </a:lnTo>
                <a:lnTo>
                  <a:pt x="8093598" y="279879"/>
                </a:lnTo>
                <a:lnTo>
                  <a:pt x="8060531" y="245109"/>
                </a:lnTo>
                <a:lnTo>
                  <a:pt x="8025722" y="212076"/>
                </a:lnTo>
                <a:lnTo>
                  <a:pt x="7989306" y="180913"/>
                </a:lnTo>
                <a:lnTo>
                  <a:pt x="7951416" y="151755"/>
                </a:lnTo>
                <a:lnTo>
                  <a:pt x="7912186" y="124736"/>
                </a:lnTo>
                <a:lnTo>
                  <a:pt x="7871751" y="99990"/>
                </a:lnTo>
                <a:lnTo>
                  <a:pt x="7830244" y="77652"/>
                </a:lnTo>
                <a:lnTo>
                  <a:pt x="7787799" y="57857"/>
                </a:lnTo>
                <a:lnTo>
                  <a:pt x="7744550" y="40738"/>
                </a:lnTo>
                <a:lnTo>
                  <a:pt x="7700632" y="26431"/>
                </a:lnTo>
                <a:lnTo>
                  <a:pt x="7656178" y="15069"/>
                </a:lnTo>
                <a:lnTo>
                  <a:pt x="7611322" y="6787"/>
                </a:lnTo>
                <a:lnTo>
                  <a:pt x="7566198" y="1719"/>
                </a:lnTo>
                <a:lnTo>
                  <a:pt x="7520940" y="0"/>
                </a:lnTo>
                <a:lnTo>
                  <a:pt x="784860" y="0"/>
                </a:lnTo>
                <a:close/>
              </a:path>
            </a:pathLst>
          </a:custGeom>
          <a:ln w="50676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1000" y="533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686800" y="624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52400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7923530" y="0"/>
                </a:moveTo>
                <a:lnTo>
                  <a:pt x="0" y="0"/>
                </a:lnTo>
                <a:lnTo>
                  <a:pt x="0" y="1219200"/>
                </a:lnTo>
                <a:lnTo>
                  <a:pt x="7924800" y="1219200"/>
                </a:lnTo>
                <a:lnTo>
                  <a:pt x="7972423" y="1217200"/>
                </a:lnTo>
                <a:lnTo>
                  <a:pt x="8019048" y="1211654"/>
                </a:lnTo>
                <a:lnTo>
                  <a:pt x="8064537" y="1202693"/>
                </a:lnTo>
                <a:lnTo>
                  <a:pt x="8108754" y="1190452"/>
                </a:lnTo>
                <a:lnTo>
                  <a:pt x="8151565" y="1175064"/>
                </a:lnTo>
                <a:lnTo>
                  <a:pt x="8192832" y="1156662"/>
                </a:lnTo>
                <a:lnTo>
                  <a:pt x="8232422" y="1135379"/>
                </a:lnTo>
                <a:lnTo>
                  <a:pt x="8270197" y="1111349"/>
                </a:lnTo>
                <a:lnTo>
                  <a:pt x="8306022" y="1084705"/>
                </a:lnTo>
                <a:lnTo>
                  <a:pt x="8339761" y="1055581"/>
                </a:lnTo>
                <a:lnTo>
                  <a:pt x="8371278" y="1024108"/>
                </a:lnTo>
                <a:lnTo>
                  <a:pt x="8400439" y="990422"/>
                </a:lnTo>
                <a:lnTo>
                  <a:pt x="8427106" y="954654"/>
                </a:lnTo>
                <a:lnTo>
                  <a:pt x="8451144" y="916939"/>
                </a:lnTo>
                <a:lnTo>
                  <a:pt x="8472418" y="877410"/>
                </a:lnTo>
                <a:lnTo>
                  <a:pt x="8490791" y="836200"/>
                </a:lnTo>
                <a:lnTo>
                  <a:pt x="8506128" y="793442"/>
                </a:lnTo>
                <a:lnTo>
                  <a:pt x="8518293" y="749270"/>
                </a:lnTo>
                <a:lnTo>
                  <a:pt x="8527151" y="703816"/>
                </a:lnTo>
                <a:lnTo>
                  <a:pt x="8532565" y="657215"/>
                </a:lnTo>
                <a:lnTo>
                  <a:pt x="8534400" y="609600"/>
                </a:lnTo>
                <a:lnTo>
                  <a:pt x="8532565" y="561811"/>
                </a:lnTo>
                <a:lnTo>
                  <a:pt x="8527149" y="515054"/>
                </a:lnTo>
                <a:lnTo>
                  <a:pt x="8518289" y="469463"/>
                </a:lnTo>
                <a:lnTo>
                  <a:pt x="8506119" y="425169"/>
                </a:lnTo>
                <a:lnTo>
                  <a:pt x="8490774" y="382308"/>
                </a:lnTo>
                <a:lnTo>
                  <a:pt x="8472388" y="341011"/>
                </a:lnTo>
                <a:lnTo>
                  <a:pt x="8451097" y="301413"/>
                </a:lnTo>
                <a:lnTo>
                  <a:pt x="8427035" y="263646"/>
                </a:lnTo>
                <a:lnTo>
                  <a:pt x="8400339" y="227844"/>
                </a:lnTo>
                <a:lnTo>
                  <a:pt x="8371141" y="194140"/>
                </a:lnTo>
                <a:lnTo>
                  <a:pt x="8339578" y="162668"/>
                </a:lnTo>
                <a:lnTo>
                  <a:pt x="8305785" y="133561"/>
                </a:lnTo>
                <a:lnTo>
                  <a:pt x="8269895" y="106951"/>
                </a:lnTo>
                <a:lnTo>
                  <a:pt x="8232045" y="82973"/>
                </a:lnTo>
                <a:lnTo>
                  <a:pt x="8192370" y="61759"/>
                </a:lnTo>
                <a:lnTo>
                  <a:pt x="8151003" y="43444"/>
                </a:lnTo>
                <a:lnTo>
                  <a:pt x="8108080" y="28159"/>
                </a:lnTo>
                <a:lnTo>
                  <a:pt x="8063737" y="16039"/>
                </a:lnTo>
                <a:lnTo>
                  <a:pt x="8018107" y="7217"/>
                </a:lnTo>
                <a:lnTo>
                  <a:pt x="7971326" y="1826"/>
                </a:lnTo>
                <a:lnTo>
                  <a:pt x="792353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12192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1554479"/>
            <a:ext cx="629983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7010400" cy="3097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08-Apr-20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070100"/>
            <a:ext cx="7391400" cy="3352800"/>
          </a:xfrm>
          <a:custGeom>
            <a:avLst/>
            <a:gdLst/>
            <a:ahLst/>
            <a:cxnLst/>
            <a:rect l="l" t="t" r="r" b="b"/>
            <a:pathLst>
              <a:path w="7391400" h="3352800">
                <a:moveTo>
                  <a:pt x="558800" y="0"/>
                </a:moveTo>
                <a:lnTo>
                  <a:pt x="514724" y="2281"/>
                </a:lnTo>
                <a:lnTo>
                  <a:pt x="470894" y="8961"/>
                </a:lnTo>
                <a:lnTo>
                  <a:pt x="427552" y="19797"/>
                </a:lnTo>
                <a:lnTo>
                  <a:pt x="384943" y="34543"/>
                </a:lnTo>
                <a:lnTo>
                  <a:pt x="343312" y="52955"/>
                </a:lnTo>
                <a:lnTo>
                  <a:pt x="302903" y="74789"/>
                </a:lnTo>
                <a:lnTo>
                  <a:pt x="263961" y="99800"/>
                </a:lnTo>
                <a:lnTo>
                  <a:pt x="226729" y="127744"/>
                </a:lnTo>
                <a:lnTo>
                  <a:pt x="191453" y="158376"/>
                </a:lnTo>
                <a:lnTo>
                  <a:pt x="158376" y="191453"/>
                </a:lnTo>
                <a:lnTo>
                  <a:pt x="127744" y="226729"/>
                </a:lnTo>
                <a:lnTo>
                  <a:pt x="99800" y="263961"/>
                </a:lnTo>
                <a:lnTo>
                  <a:pt x="74789" y="302903"/>
                </a:lnTo>
                <a:lnTo>
                  <a:pt x="52955" y="343312"/>
                </a:lnTo>
                <a:lnTo>
                  <a:pt x="34543" y="384943"/>
                </a:lnTo>
                <a:lnTo>
                  <a:pt x="19797" y="427552"/>
                </a:lnTo>
                <a:lnTo>
                  <a:pt x="8961" y="470894"/>
                </a:lnTo>
                <a:lnTo>
                  <a:pt x="2281" y="514724"/>
                </a:lnTo>
                <a:lnTo>
                  <a:pt x="0" y="558800"/>
                </a:lnTo>
                <a:lnTo>
                  <a:pt x="0" y="2794000"/>
                </a:lnTo>
                <a:lnTo>
                  <a:pt x="2281" y="2838075"/>
                </a:lnTo>
                <a:lnTo>
                  <a:pt x="8961" y="2881905"/>
                </a:lnTo>
                <a:lnTo>
                  <a:pt x="19797" y="2925247"/>
                </a:lnTo>
                <a:lnTo>
                  <a:pt x="34543" y="2967856"/>
                </a:lnTo>
                <a:lnTo>
                  <a:pt x="52955" y="3009487"/>
                </a:lnTo>
                <a:lnTo>
                  <a:pt x="74789" y="3049896"/>
                </a:lnTo>
                <a:lnTo>
                  <a:pt x="99800" y="3088838"/>
                </a:lnTo>
                <a:lnTo>
                  <a:pt x="127744" y="3126070"/>
                </a:lnTo>
                <a:lnTo>
                  <a:pt x="158376" y="3161346"/>
                </a:lnTo>
                <a:lnTo>
                  <a:pt x="191453" y="3194423"/>
                </a:lnTo>
                <a:lnTo>
                  <a:pt x="226729" y="3225055"/>
                </a:lnTo>
                <a:lnTo>
                  <a:pt x="263961" y="3252999"/>
                </a:lnTo>
                <a:lnTo>
                  <a:pt x="302903" y="3278010"/>
                </a:lnTo>
                <a:lnTo>
                  <a:pt x="343312" y="3299844"/>
                </a:lnTo>
                <a:lnTo>
                  <a:pt x="384943" y="3318256"/>
                </a:lnTo>
                <a:lnTo>
                  <a:pt x="427552" y="3333002"/>
                </a:lnTo>
                <a:lnTo>
                  <a:pt x="470894" y="3343838"/>
                </a:lnTo>
                <a:lnTo>
                  <a:pt x="514724" y="3350518"/>
                </a:lnTo>
                <a:lnTo>
                  <a:pt x="558800" y="3352800"/>
                </a:lnTo>
                <a:lnTo>
                  <a:pt x="6832600" y="3352800"/>
                </a:lnTo>
                <a:lnTo>
                  <a:pt x="6876675" y="3350518"/>
                </a:lnTo>
                <a:lnTo>
                  <a:pt x="6920505" y="3343838"/>
                </a:lnTo>
                <a:lnTo>
                  <a:pt x="6963847" y="3333002"/>
                </a:lnTo>
                <a:lnTo>
                  <a:pt x="7006456" y="3318256"/>
                </a:lnTo>
                <a:lnTo>
                  <a:pt x="7048087" y="3299844"/>
                </a:lnTo>
                <a:lnTo>
                  <a:pt x="7088496" y="3278010"/>
                </a:lnTo>
                <a:lnTo>
                  <a:pt x="7127438" y="3252999"/>
                </a:lnTo>
                <a:lnTo>
                  <a:pt x="7164670" y="3225055"/>
                </a:lnTo>
                <a:lnTo>
                  <a:pt x="7199946" y="3194423"/>
                </a:lnTo>
                <a:lnTo>
                  <a:pt x="7233023" y="3161346"/>
                </a:lnTo>
                <a:lnTo>
                  <a:pt x="7263655" y="3126070"/>
                </a:lnTo>
                <a:lnTo>
                  <a:pt x="7291599" y="3088838"/>
                </a:lnTo>
                <a:lnTo>
                  <a:pt x="7316610" y="3049896"/>
                </a:lnTo>
                <a:lnTo>
                  <a:pt x="7338444" y="3009487"/>
                </a:lnTo>
                <a:lnTo>
                  <a:pt x="7356856" y="2967856"/>
                </a:lnTo>
                <a:lnTo>
                  <a:pt x="7371602" y="2925247"/>
                </a:lnTo>
                <a:lnTo>
                  <a:pt x="7382438" y="2881905"/>
                </a:lnTo>
                <a:lnTo>
                  <a:pt x="7389118" y="2838075"/>
                </a:lnTo>
                <a:lnTo>
                  <a:pt x="7391400" y="2794000"/>
                </a:lnTo>
                <a:lnTo>
                  <a:pt x="7391400" y="558800"/>
                </a:lnTo>
                <a:lnTo>
                  <a:pt x="7389118" y="514724"/>
                </a:lnTo>
                <a:lnTo>
                  <a:pt x="7382438" y="470894"/>
                </a:lnTo>
                <a:lnTo>
                  <a:pt x="7371602" y="427552"/>
                </a:lnTo>
                <a:lnTo>
                  <a:pt x="7356856" y="384943"/>
                </a:lnTo>
                <a:lnTo>
                  <a:pt x="7338444" y="343312"/>
                </a:lnTo>
                <a:lnTo>
                  <a:pt x="7316610" y="302903"/>
                </a:lnTo>
                <a:lnTo>
                  <a:pt x="7291599" y="263961"/>
                </a:lnTo>
                <a:lnTo>
                  <a:pt x="7263655" y="226729"/>
                </a:lnTo>
                <a:lnTo>
                  <a:pt x="7233023" y="191453"/>
                </a:lnTo>
                <a:lnTo>
                  <a:pt x="7199946" y="158376"/>
                </a:lnTo>
                <a:lnTo>
                  <a:pt x="7164670" y="127744"/>
                </a:lnTo>
                <a:lnTo>
                  <a:pt x="7127438" y="99800"/>
                </a:lnTo>
                <a:lnTo>
                  <a:pt x="7088496" y="74789"/>
                </a:lnTo>
                <a:lnTo>
                  <a:pt x="7048087" y="52955"/>
                </a:lnTo>
                <a:lnTo>
                  <a:pt x="7006456" y="34543"/>
                </a:lnTo>
                <a:lnTo>
                  <a:pt x="6963847" y="19797"/>
                </a:lnTo>
                <a:lnTo>
                  <a:pt x="6920505" y="8961"/>
                </a:lnTo>
                <a:lnTo>
                  <a:pt x="6876675" y="2281"/>
                </a:lnTo>
                <a:lnTo>
                  <a:pt x="6832600" y="0"/>
                </a:lnTo>
                <a:lnTo>
                  <a:pt x="558800" y="0"/>
                </a:lnTo>
                <a:close/>
              </a:path>
            </a:pathLst>
          </a:custGeom>
          <a:ln w="50676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2070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77200" y="5422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927100"/>
            <a:ext cx="7162800" cy="990600"/>
          </a:xfrm>
          <a:custGeom>
            <a:avLst/>
            <a:gdLst/>
            <a:ahLst/>
            <a:cxnLst/>
            <a:rect l="l" t="t" r="r" b="b"/>
            <a:pathLst>
              <a:path w="7162800" h="990600">
                <a:moveTo>
                  <a:pt x="3581400" y="990600"/>
                </a:moveTo>
                <a:lnTo>
                  <a:pt x="0" y="990600"/>
                </a:lnTo>
                <a:lnTo>
                  <a:pt x="0" y="0"/>
                </a:lnTo>
                <a:lnTo>
                  <a:pt x="7162800" y="0"/>
                </a:lnTo>
                <a:lnTo>
                  <a:pt x="7162800" y="990600"/>
                </a:lnTo>
                <a:lnTo>
                  <a:pt x="3581400" y="990600"/>
                </a:lnTo>
                <a:close/>
              </a:path>
            </a:pathLst>
          </a:custGeom>
          <a:ln w="57146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384300"/>
            <a:ext cx="8991600" cy="1828800"/>
          </a:xfrm>
          <a:custGeom>
            <a:avLst/>
            <a:gdLst/>
            <a:ahLst/>
            <a:cxnLst/>
            <a:rect l="l" t="t" r="r" b="b"/>
            <a:pathLst>
              <a:path w="8991600" h="1828800">
                <a:moveTo>
                  <a:pt x="8074659" y="0"/>
                </a:moveTo>
                <a:lnTo>
                  <a:pt x="0" y="0"/>
                </a:lnTo>
                <a:lnTo>
                  <a:pt x="0" y="1828800"/>
                </a:lnTo>
                <a:lnTo>
                  <a:pt x="8077200" y="1828800"/>
                </a:lnTo>
                <a:lnTo>
                  <a:pt x="8125803" y="1827414"/>
                </a:lnTo>
                <a:lnTo>
                  <a:pt x="8173741" y="1823547"/>
                </a:lnTo>
                <a:lnTo>
                  <a:pt x="8220951" y="1817260"/>
                </a:lnTo>
                <a:lnTo>
                  <a:pt x="8267369" y="1808617"/>
                </a:lnTo>
                <a:lnTo>
                  <a:pt x="8312933" y="1797680"/>
                </a:lnTo>
                <a:lnTo>
                  <a:pt x="8357580" y="1784512"/>
                </a:lnTo>
                <a:lnTo>
                  <a:pt x="8401247" y="1769177"/>
                </a:lnTo>
                <a:lnTo>
                  <a:pt x="8443870" y="1751736"/>
                </a:lnTo>
                <a:lnTo>
                  <a:pt x="8485388" y="1732254"/>
                </a:lnTo>
                <a:lnTo>
                  <a:pt x="8525736" y="1710793"/>
                </a:lnTo>
                <a:lnTo>
                  <a:pt x="8564853" y="1687416"/>
                </a:lnTo>
                <a:lnTo>
                  <a:pt x="8602675" y="1662186"/>
                </a:lnTo>
                <a:lnTo>
                  <a:pt x="8639139" y="1635165"/>
                </a:lnTo>
                <a:lnTo>
                  <a:pt x="8674183" y="1606417"/>
                </a:lnTo>
                <a:lnTo>
                  <a:pt x="8707743" y="1576005"/>
                </a:lnTo>
                <a:lnTo>
                  <a:pt x="8739757" y="1543991"/>
                </a:lnTo>
                <a:lnTo>
                  <a:pt x="8770161" y="1510439"/>
                </a:lnTo>
                <a:lnTo>
                  <a:pt x="8798893" y="1475411"/>
                </a:lnTo>
                <a:lnTo>
                  <a:pt x="8825890" y="1438971"/>
                </a:lnTo>
                <a:lnTo>
                  <a:pt x="8851088" y="1401181"/>
                </a:lnTo>
                <a:lnTo>
                  <a:pt x="8874426" y="1362104"/>
                </a:lnTo>
                <a:lnTo>
                  <a:pt x="8895839" y="1321803"/>
                </a:lnTo>
                <a:lnTo>
                  <a:pt x="8915266" y="1280341"/>
                </a:lnTo>
                <a:lnTo>
                  <a:pt x="8932643" y="1237781"/>
                </a:lnTo>
                <a:lnTo>
                  <a:pt x="8947907" y="1194185"/>
                </a:lnTo>
                <a:lnTo>
                  <a:pt x="8960995" y="1149618"/>
                </a:lnTo>
                <a:lnTo>
                  <a:pt x="8971845" y="1104141"/>
                </a:lnTo>
                <a:lnTo>
                  <a:pt x="8980393" y="1057818"/>
                </a:lnTo>
                <a:lnTo>
                  <a:pt x="8986577" y="1010711"/>
                </a:lnTo>
                <a:lnTo>
                  <a:pt x="8990333" y="962884"/>
                </a:lnTo>
                <a:lnTo>
                  <a:pt x="8991600" y="914400"/>
                </a:lnTo>
                <a:lnTo>
                  <a:pt x="8990333" y="865681"/>
                </a:lnTo>
                <a:lnTo>
                  <a:pt x="8986576" y="817643"/>
                </a:lnTo>
                <a:lnTo>
                  <a:pt x="8980391" y="770347"/>
                </a:lnTo>
                <a:lnTo>
                  <a:pt x="8971839" y="723857"/>
                </a:lnTo>
                <a:lnTo>
                  <a:pt x="8960985" y="678233"/>
                </a:lnTo>
                <a:lnTo>
                  <a:pt x="8947888" y="633539"/>
                </a:lnTo>
                <a:lnTo>
                  <a:pt x="8932614" y="589837"/>
                </a:lnTo>
                <a:lnTo>
                  <a:pt x="8915222" y="547188"/>
                </a:lnTo>
                <a:lnTo>
                  <a:pt x="8895777" y="505654"/>
                </a:lnTo>
                <a:lnTo>
                  <a:pt x="8874341" y="465299"/>
                </a:lnTo>
                <a:lnTo>
                  <a:pt x="8850975" y="426183"/>
                </a:lnTo>
                <a:lnTo>
                  <a:pt x="8825742" y="388370"/>
                </a:lnTo>
                <a:lnTo>
                  <a:pt x="8798706" y="351921"/>
                </a:lnTo>
                <a:lnTo>
                  <a:pt x="8769927" y="316899"/>
                </a:lnTo>
                <a:lnTo>
                  <a:pt x="8739469" y="283365"/>
                </a:lnTo>
                <a:lnTo>
                  <a:pt x="8707394" y="251382"/>
                </a:lnTo>
                <a:lnTo>
                  <a:pt x="8673764" y="221012"/>
                </a:lnTo>
                <a:lnTo>
                  <a:pt x="8638642" y="192317"/>
                </a:lnTo>
                <a:lnTo>
                  <a:pt x="8602090" y="165359"/>
                </a:lnTo>
                <a:lnTo>
                  <a:pt x="8564171" y="140201"/>
                </a:lnTo>
                <a:lnTo>
                  <a:pt x="8524947" y="116905"/>
                </a:lnTo>
                <a:lnTo>
                  <a:pt x="8484480" y="95532"/>
                </a:lnTo>
                <a:lnTo>
                  <a:pt x="8442833" y="76145"/>
                </a:lnTo>
                <a:lnTo>
                  <a:pt x="8400068" y="58806"/>
                </a:lnTo>
                <a:lnTo>
                  <a:pt x="8356248" y="43577"/>
                </a:lnTo>
                <a:lnTo>
                  <a:pt x="8311435" y="30521"/>
                </a:lnTo>
                <a:lnTo>
                  <a:pt x="8265691" y="19699"/>
                </a:lnTo>
                <a:lnTo>
                  <a:pt x="8219079" y="11174"/>
                </a:lnTo>
                <a:lnTo>
                  <a:pt x="8171662" y="5007"/>
                </a:lnTo>
                <a:lnTo>
                  <a:pt x="8123501" y="1262"/>
                </a:lnTo>
                <a:lnTo>
                  <a:pt x="8074659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0607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50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Hydroponic </a:t>
            </a:r>
            <a:r>
              <a:rPr spc="-5" dirty="0"/>
              <a:t>Green</a:t>
            </a:r>
            <a:r>
              <a:rPr spc="-60" dirty="0"/>
              <a:t> </a:t>
            </a:r>
            <a:r>
              <a:rPr spc="-10" dirty="0"/>
              <a:t>Fodder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1140" y="2164079"/>
            <a:ext cx="71774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89450" algn="l"/>
              </a:tabLst>
            </a:pP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&amp;Sustainable</a:t>
            </a:r>
            <a:r>
              <a:rPr sz="4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Milk	Production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95800" y="3352800"/>
            <a:ext cx="43434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9039" y="459740"/>
            <a:ext cx="5985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Times New Roman"/>
                <a:cs typeface="Times New Roman"/>
              </a:rPr>
              <a:t>Hydroponic </a:t>
            </a:r>
            <a:r>
              <a:rPr sz="2800" b="0" spc="-5" dirty="0">
                <a:latin typeface="Times New Roman"/>
                <a:cs typeface="Times New Roman"/>
              </a:rPr>
              <a:t>fodder Growth </a:t>
            </a:r>
            <a:r>
              <a:rPr sz="2800" b="0" dirty="0">
                <a:latin typeface="Times New Roman"/>
                <a:cs typeface="Times New Roman"/>
              </a:rPr>
              <a:t>Stage-4</a:t>
            </a:r>
            <a:r>
              <a:rPr sz="2400" b="0" baseline="29513" dirty="0">
                <a:latin typeface="Times New Roman"/>
                <a:cs typeface="Times New Roman"/>
              </a:rPr>
              <a:t>th</a:t>
            </a:r>
            <a:r>
              <a:rPr sz="2400" b="0" spc="390" baseline="29513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Times New Roman"/>
                <a:cs typeface="Times New Roman"/>
              </a:rPr>
              <a:t>Day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53000" y="1828800"/>
            <a:ext cx="3242309" cy="3423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4669" y="1558290"/>
            <a:ext cx="418274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7655">
              <a:lnSpc>
                <a:spcPct val="100000"/>
              </a:lnSpc>
              <a:spcBef>
                <a:spcPts val="100"/>
              </a:spcBef>
              <a:buSzPct val="95000"/>
              <a:buFont typeface="Arial"/>
              <a:buChar char="•"/>
              <a:tabLst>
                <a:tab pos="102870" algn="l"/>
                <a:tab pos="778510" algn="l"/>
                <a:tab pos="2530475" algn="l"/>
                <a:tab pos="3506470" algn="l"/>
              </a:tabLst>
            </a:pP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spc="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al	fac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rs	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  </a:t>
            </a:r>
            <a:r>
              <a:rPr sz="2000" spc="-5" dirty="0">
                <a:latin typeface="Times New Roman"/>
                <a:cs typeface="Times New Roman"/>
              </a:rPr>
              <a:t>influence </a:t>
            </a: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forage production.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000"/>
              <a:buFont typeface="Arial"/>
              <a:buChar char="•"/>
              <a:tabLst>
                <a:tab pos="247015" algn="l"/>
                <a:tab pos="247650" algn="l"/>
                <a:tab pos="789940" algn="l"/>
                <a:tab pos="1784985" algn="l"/>
                <a:tab pos="2145030" algn="l"/>
                <a:tab pos="3124835" algn="l"/>
              </a:tabLst>
            </a:pP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spc="5" dirty="0">
                <a:latin typeface="Times New Roman"/>
                <a:cs typeface="Times New Roman"/>
              </a:rPr>
              <a:t>du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	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f	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gh</a:t>
            </a:r>
            <a:r>
              <a:rPr sz="2000" dirty="0">
                <a:latin typeface="Times New Roman"/>
                <a:cs typeface="Times New Roman"/>
              </a:rPr>
              <a:t>t	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ences  </a:t>
            </a:r>
            <a:r>
              <a:rPr sz="2000" spc="-5" dirty="0">
                <a:latin typeface="Times New Roman"/>
                <a:cs typeface="Times New Roman"/>
              </a:rPr>
              <a:t>vegetative development.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ideal temperature </a:t>
            </a:r>
            <a:r>
              <a:rPr sz="2000" dirty="0">
                <a:latin typeface="Times New Roman"/>
                <a:cs typeface="Times New Roman"/>
              </a:rPr>
              <a:t>is 21º </a:t>
            </a:r>
            <a:r>
              <a:rPr sz="2000" spc="-5" dirty="0">
                <a:latin typeface="Times New Roman"/>
                <a:cs typeface="Times New Roman"/>
              </a:rPr>
              <a:t>C,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it  should </a:t>
            </a:r>
            <a:r>
              <a:rPr sz="2000" dirty="0">
                <a:latin typeface="Times New Roman"/>
                <a:cs typeface="Times New Roman"/>
              </a:rPr>
              <a:t>be as </a:t>
            </a:r>
            <a:r>
              <a:rPr sz="2000" spc="-5" dirty="0">
                <a:latin typeface="Times New Roman"/>
                <a:cs typeface="Times New Roman"/>
              </a:rPr>
              <a:t>constant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possible.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9039" y="459740"/>
            <a:ext cx="5985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Times New Roman"/>
                <a:cs typeface="Times New Roman"/>
              </a:rPr>
              <a:t>Hydroponic </a:t>
            </a:r>
            <a:r>
              <a:rPr sz="2800" b="0" spc="-5" dirty="0">
                <a:latin typeface="Times New Roman"/>
                <a:cs typeface="Times New Roman"/>
              </a:rPr>
              <a:t>fodder Growth </a:t>
            </a:r>
            <a:r>
              <a:rPr sz="2800" b="0" dirty="0">
                <a:latin typeface="Times New Roman"/>
                <a:cs typeface="Times New Roman"/>
              </a:rPr>
              <a:t>Stage-5</a:t>
            </a:r>
            <a:r>
              <a:rPr sz="2400" b="0" baseline="29513" dirty="0">
                <a:latin typeface="Times New Roman"/>
                <a:cs typeface="Times New Roman"/>
              </a:rPr>
              <a:t>th</a:t>
            </a:r>
            <a:r>
              <a:rPr sz="2400" b="0" spc="390" baseline="29513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Times New Roman"/>
                <a:cs typeface="Times New Roman"/>
              </a:rPr>
              <a:t>Day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447800"/>
            <a:ext cx="3886200" cy="2914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7070" y="1558290"/>
            <a:ext cx="403161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Irrigation </a:t>
            </a:r>
            <a:r>
              <a:rPr sz="2400" dirty="0">
                <a:latin typeface="Arial"/>
                <a:cs typeface="Arial"/>
              </a:rPr>
              <a:t>system:-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watering system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electronically  controlled and delivers water </a:t>
            </a:r>
            <a:r>
              <a:rPr sz="2000" dirty="0">
                <a:latin typeface="Times New Roman"/>
                <a:cs typeface="Times New Roman"/>
              </a:rPr>
              <a:t>at </a:t>
            </a:r>
            <a:r>
              <a:rPr sz="2000" spc="-5" dirty="0">
                <a:latin typeface="Times New Roman"/>
                <a:cs typeface="Times New Roman"/>
              </a:rPr>
              <a:t>the  optimum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rate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sprinkler systems </a:t>
            </a:r>
            <a:r>
              <a:rPr sz="2000" dirty="0">
                <a:latin typeface="Times New Roman"/>
                <a:cs typeface="Times New Roman"/>
              </a:rPr>
              <a:t>are shown  </a:t>
            </a:r>
            <a:r>
              <a:rPr sz="2000" spc="-5" dirty="0">
                <a:latin typeface="Times New Roman"/>
                <a:cs typeface="Times New Roman"/>
              </a:rPr>
              <a:t>here with the latest </a:t>
            </a: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filters and  dispensing</a:t>
            </a:r>
            <a:r>
              <a:rPr sz="2000" dirty="0">
                <a:latin typeface="Times New Roman"/>
                <a:cs typeface="Times New Roman"/>
              </a:rPr>
              <a:t> nozzles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dirty="0">
                <a:latin typeface="Times New Roman"/>
                <a:cs typeface="Times New Roman"/>
              </a:rPr>
              <a:t>It </a:t>
            </a:r>
            <a:r>
              <a:rPr sz="2000" spc="-5" dirty="0">
                <a:latin typeface="Times New Roman"/>
                <a:cs typeface="Times New Roman"/>
              </a:rPr>
              <a:t>requires </a:t>
            </a:r>
            <a:r>
              <a:rPr sz="2000" dirty="0">
                <a:latin typeface="Times New Roman"/>
                <a:cs typeface="Times New Roman"/>
              </a:rPr>
              <a:t>just 2- 3 </a:t>
            </a:r>
            <a:r>
              <a:rPr sz="2000" spc="-5" dirty="0">
                <a:latin typeface="Times New Roman"/>
                <a:cs typeface="Times New Roman"/>
              </a:rPr>
              <a:t>liters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water to  </a:t>
            </a:r>
            <a:r>
              <a:rPr sz="2000" dirty="0">
                <a:latin typeface="Times New Roman"/>
                <a:cs typeface="Times New Roman"/>
              </a:rPr>
              <a:t>produce one kg of </a:t>
            </a:r>
            <a:r>
              <a:rPr sz="2000" spc="-5" dirty="0">
                <a:latin typeface="Times New Roman"/>
                <a:cs typeface="Times New Roman"/>
              </a:rPr>
              <a:t>lush green </a:t>
            </a:r>
            <a:r>
              <a:rPr sz="2000" dirty="0">
                <a:latin typeface="Times New Roman"/>
                <a:cs typeface="Times New Roman"/>
              </a:rPr>
              <a:t>fodder  Water </a:t>
            </a:r>
            <a:r>
              <a:rPr sz="2000" spc="-5" dirty="0">
                <a:latin typeface="Times New Roman"/>
                <a:cs typeface="Times New Roman"/>
              </a:rPr>
              <a:t>left </a:t>
            </a:r>
            <a:r>
              <a:rPr sz="2000" dirty="0">
                <a:latin typeface="Times New Roman"/>
                <a:cs typeface="Times New Roman"/>
              </a:rPr>
              <a:t>over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hydroponics </a:t>
            </a:r>
            <a:r>
              <a:rPr sz="2000" spc="-5" dirty="0">
                <a:latin typeface="Times New Roman"/>
                <a:cs typeface="Times New Roman"/>
              </a:rPr>
              <a:t>is  recycled to </a:t>
            </a:r>
            <a:r>
              <a:rPr sz="2000" dirty="0">
                <a:latin typeface="Times New Roman"/>
                <a:cs typeface="Times New Roman"/>
              </a:rPr>
              <a:t>grow </a:t>
            </a: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fodder.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9039" y="459740"/>
            <a:ext cx="5985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Times New Roman"/>
                <a:cs typeface="Times New Roman"/>
              </a:rPr>
              <a:t>Hydroponic </a:t>
            </a:r>
            <a:r>
              <a:rPr sz="2800" b="0" spc="-5" dirty="0">
                <a:latin typeface="Times New Roman"/>
                <a:cs typeface="Times New Roman"/>
              </a:rPr>
              <a:t>fodder Growth </a:t>
            </a:r>
            <a:r>
              <a:rPr sz="2800" b="0" dirty="0">
                <a:latin typeface="Times New Roman"/>
                <a:cs typeface="Times New Roman"/>
              </a:rPr>
              <a:t>Stage-6</a:t>
            </a:r>
            <a:r>
              <a:rPr sz="2400" b="0" baseline="29513" dirty="0">
                <a:latin typeface="Times New Roman"/>
                <a:cs typeface="Times New Roman"/>
              </a:rPr>
              <a:t>th</a:t>
            </a:r>
            <a:r>
              <a:rPr sz="2400" b="0" spc="390" baseline="29513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Times New Roman"/>
                <a:cs typeface="Times New Roman"/>
              </a:rPr>
              <a:t>Day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00" y="3200400"/>
            <a:ext cx="35560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8469" y="1756409"/>
            <a:ext cx="440880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Adjusting nutrient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flows:-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Times New Roman"/>
                <a:cs typeface="Times New Roman"/>
              </a:rPr>
              <a:t>Nutrient flows </a:t>
            </a:r>
            <a:r>
              <a:rPr sz="2000" dirty="0">
                <a:latin typeface="Times New Roman"/>
                <a:cs typeface="Times New Roman"/>
              </a:rPr>
              <a:t>are adjusted across </a:t>
            </a:r>
            <a:r>
              <a:rPr sz="2000" spc="-5" dirty="0">
                <a:latin typeface="Times New Roman"/>
                <a:cs typeface="Times New Roman"/>
              </a:rPr>
              <a:t>each  stack, </a:t>
            </a:r>
            <a:r>
              <a:rPr sz="2000" dirty="0">
                <a:latin typeface="Times New Roman"/>
                <a:cs typeface="Times New Roman"/>
              </a:rPr>
              <a:t>along </a:t>
            </a:r>
            <a:r>
              <a:rPr sz="2000" spc="-5" dirty="0">
                <a:latin typeface="Times New Roman"/>
                <a:cs typeface="Times New Roman"/>
              </a:rPr>
              <a:t>with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water.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9039" y="459740"/>
            <a:ext cx="5985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Times New Roman"/>
                <a:cs typeface="Times New Roman"/>
              </a:rPr>
              <a:t>Hydroponic </a:t>
            </a:r>
            <a:r>
              <a:rPr sz="2800" b="0" spc="-5" dirty="0">
                <a:latin typeface="Times New Roman"/>
                <a:cs typeface="Times New Roman"/>
              </a:rPr>
              <a:t>fodder Growth </a:t>
            </a:r>
            <a:r>
              <a:rPr sz="2800" b="0" dirty="0">
                <a:latin typeface="Times New Roman"/>
                <a:cs typeface="Times New Roman"/>
              </a:rPr>
              <a:t>Stage-7</a:t>
            </a:r>
            <a:r>
              <a:rPr sz="2400" b="0" baseline="29513" dirty="0">
                <a:latin typeface="Times New Roman"/>
                <a:cs typeface="Times New Roman"/>
              </a:rPr>
              <a:t>th</a:t>
            </a:r>
            <a:r>
              <a:rPr sz="2400" b="0" spc="390" baseline="29513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Times New Roman"/>
                <a:cs typeface="Times New Roman"/>
              </a:rPr>
              <a:t>Day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524000"/>
            <a:ext cx="3840479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7070" y="1558290"/>
            <a:ext cx="3955415" cy="343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Mould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:-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Times New Roman"/>
                <a:cs typeface="Times New Roman"/>
              </a:rPr>
              <a:t>Mould is actively managed within  </a:t>
            </a:r>
            <a:r>
              <a:rPr sz="2000" dirty="0">
                <a:latin typeface="Times New Roman"/>
                <a:cs typeface="Times New Roman"/>
              </a:rPr>
              <a:t>sheds through pre </a:t>
            </a:r>
            <a:r>
              <a:rPr sz="2000" spc="-5" dirty="0">
                <a:latin typeface="Times New Roman"/>
                <a:cs typeface="Times New Roman"/>
              </a:rPr>
              <a:t>treatment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the  seed.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dirty="0">
                <a:latin typeface="Times New Roman"/>
                <a:cs typeface="Times New Roman"/>
              </a:rPr>
              <a:t>Additives </a:t>
            </a:r>
            <a:r>
              <a:rPr sz="2000" spc="-5" dirty="0">
                <a:latin typeface="Times New Roman"/>
                <a:cs typeface="Times New Roman"/>
              </a:rPr>
              <a:t>to the water </a:t>
            </a:r>
            <a:r>
              <a:rPr sz="2000" dirty="0">
                <a:latin typeface="Times New Roman"/>
                <a:cs typeface="Times New Roman"/>
              </a:rPr>
              <a:t>are used for  pre-soaking </a:t>
            </a:r>
            <a:r>
              <a:rPr sz="2000" spc="-5" dirty="0">
                <a:latin typeface="Times New Roman"/>
                <a:cs typeface="Times New Roman"/>
              </a:rPr>
              <a:t>the grain to </a:t>
            </a:r>
            <a:r>
              <a:rPr sz="2000" spc="-10" dirty="0">
                <a:latin typeface="Times New Roman"/>
                <a:cs typeface="Times New Roman"/>
              </a:rPr>
              <a:t>minimize </a:t>
            </a:r>
            <a:r>
              <a:rPr sz="2000" spc="-5" dirty="0">
                <a:latin typeface="Times New Roman"/>
                <a:cs typeface="Times New Roman"/>
              </a:rPr>
              <a:t>the  risk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mould.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dirty="0">
                <a:latin typeface="Times New Roman"/>
                <a:cs typeface="Times New Roman"/>
              </a:rPr>
              <a:t>Shed hygiene </a:t>
            </a:r>
            <a:r>
              <a:rPr sz="2000" spc="-5" dirty="0">
                <a:latin typeface="Times New Roman"/>
                <a:cs typeface="Times New Roman"/>
              </a:rPr>
              <a:t>is also important </a:t>
            </a:r>
            <a:r>
              <a:rPr sz="2000" dirty="0">
                <a:latin typeface="Times New Roman"/>
                <a:cs typeface="Times New Roman"/>
              </a:rPr>
              <a:t>and  thus </a:t>
            </a:r>
            <a:r>
              <a:rPr sz="2000" spc="-5" dirty="0">
                <a:latin typeface="Times New Roman"/>
                <a:cs typeface="Times New Roman"/>
              </a:rPr>
              <a:t>considerable attention is</a:t>
            </a:r>
            <a:r>
              <a:rPr sz="2000" dirty="0">
                <a:latin typeface="Times New Roman"/>
                <a:cs typeface="Times New Roman"/>
              </a:rPr>
              <a:t> paid.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9039" y="246379"/>
            <a:ext cx="598551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2939" marR="30480" indent="-1894839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Times New Roman"/>
                <a:cs typeface="Times New Roman"/>
              </a:rPr>
              <a:t>Hydroponic </a:t>
            </a:r>
            <a:r>
              <a:rPr sz="2800" b="0" spc="-5" dirty="0">
                <a:latin typeface="Times New Roman"/>
                <a:cs typeface="Times New Roman"/>
              </a:rPr>
              <a:t>fodder Growth </a:t>
            </a:r>
            <a:r>
              <a:rPr sz="2800" b="0" dirty="0">
                <a:latin typeface="Times New Roman"/>
                <a:cs typeface="Times New Roman"/>
              </a:rPr>
              <a:t>Stage-8</a:t>
            </a:r>
            <a:r>
              <a:rPr sz="2400" b="0" baseline="29513" dirty="0">
                <a:latin typeface="Times New Roman"/>
                <a:cs typeface="Times New Roman"/>
              </a:rPr>
              <a:t>th </a:t>
            </a:r>
            <a:r>
              <a:rPr sz="2800" b="0" spc="-10" dirty="0">
                <a:latin typeface="Times New Roman"/>
                <a:cs typeface="Times New Roman"/>
              </a:rPr>
              <a:t>Day  </a:t>
            </a:r>
            <a:r>
              <a:rPr sz="2800" b="0" spc="-5" dirty="0">
                <a:latin typeface="Times New Roman"/>
                <a:cs typeface="Times New Roman"/>
              </a:rPr>
              <a:t>(Ready </a:t>
            </a:r>
            <a:r>
              <a:rPr sz="2800" b="0" dirty="0">
                <a:latin typeface="Times New Roman"/>
                <a:cs typeface="Times New Roman"/>
              </a:rPr>
              <a:t>to</a:t>
            </a:r>
            <a:r>
              <a:rPr sz="2800" b="0" spc="-10" dirty="0">
                <a:latin typeface="Times New Roman"/>
                <a:cs typeface="Times New Roman"/>
              </a:rPr>
              <a:t> feed)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26539"/>
            <a:ext cx="4465320" cy="322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2229" y="1389380"/>
            <a:ext cx="3345179" cy="2901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9780" y="4758690"/>
            <a:ext cx="64573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 marR="5080" indent="-102870">
              <a:lnSpc>
                <a:spcPct val="100000"/>
              </a:lnSpc>
              <a:spcBef>
                <a:spcPts val="10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dirty="0">
                <a:latin typeface="Times New Roman"/>
                <a:cs typeface="Times New Roman"/>
              </a:rPr>
              <a:t>One </a:t>
            </a:r>
            <a:r>
              <a:rPr sz="2000" spc="-5" dirty="0">
                <a:latin typeface="Times New Roman"/>
                <a:cs typeface="Times New Roman"/>
              </a:rPr>
              <a:t>tray containing </a:t>
            </a:r>
            <a:r>
              <a:rPr sz="2000" dirty="0">
                <a:latin typeface="Times New Roman"/>
                <a:cs typeface="Times New Roman"/>
              </a:rPr>
              <a:t>1.5 kg </a:t>
            </a:r>
            <a:r>
              <a:rPr sz="2000" spc="-10" dirty="0">
                <a:latin typeface="Times New Roman"/>
                <a:cs typeface="Times New Roman"/>
              </a:rPr>
              <a:t>maize </a:t>
            </a:r>
            <a:r>
              <a:rPr sz="2000" spc="-5" dirty="0">
                <a:latin typeface="Times New Roman"/>
                <a:cs typeface="Times New Roman"/>
              </a:rPr>
              <a:t>seeds </a:t>
            </a:r>
            <a:r>
              <a:rPr sz="2000" dirty="0">
                <a:latin typeface="Times New Roman"/>
                <a:cs typeface="Times New Roman"/>
              </a:rPr>
              <a:t>produces 7-9 kg green  fodder </a:t>
            </a:r>
            <a:r>
              <a:rPr sz="2000" spc="-5" dirty="0">
                <a:latin typeface="Times New Roman"/>
                <a:cs typeface="Times New Roman"/>
              </a:rPr>
              <a:t>with </a:t>
            </a:r>
            <a:r>
              <a:rPr sz="2000" dirty="0">
                <a:latin typeface="Times New Roman"/>
                <a:cs typeface="Times New Roman"/>
              </a:rPr>
              <a:t>fodder height of 20-25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cm.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0" y="459740"/>
            <a:ext cx="51904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Advantages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Hydroponic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fodder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539" y="1357629"/>
            <a:ext cx="203200" cy="244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90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90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90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90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90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90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90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39" y="4240529"/>
            <a:ext cx="203200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90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90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90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539" y="565022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90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1289" y="1267459"/>
            <a:ext cx="6937375" cy="499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2595880">
              <a:lnSpc>
                <a:spcPct val="1208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Fulfills </a:t>
            </a:r>
            <a:r>
              <a:rPr sz="2000" dirty="0">
                <a:latin typeface="Times New Roman"/>
                <a:cs typeface="Times New Roman"/>
              </a:rPr>
              <a:t>bulk of </a:t>
            </a:r>
            <a:r>
              <a:rPr sz="2000" spc="-5" dirty="0">
                <a:latin typeface="Times New Roman"/>
                <a:cs typeface="Times New Roman"/>
              </a:rPr>
              <a:t>animal easily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quickly.  </a:t>
            </a:r>
            <a:r>
              <a:rPr sz="2000" dirty="0">
                <a:latin typeface="Times New Roman"/>
                <a:cs typeface="Times New Roman"/>
              </a:rPr>
              <a:t>Major source of </a:t>
            </a:r>
            <a:r>
              <a:rPr sz="2000" spc="-5" dirty="0">
                <a:latin typeface="Times New Roman"/>
                <a:cs typeface="Times New Roman"/>
              </a:rPr>
              <a:t>vegetable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proteins.</a:t>
            </a:r>
            <a:endParaRPr sz="2000">
              <a:latin typeface="Times New Roman"/>
              <a:cs typeface="Times New Roman"/>
            </a:endParaRPr>
          </a:p>
          <a:p>
            <a:pPr marL="76200" marR="3683000">
              <a:lnSpc>
                <a:spcPct val="120800"/>
              </a:lnSpc>
            </a:pPr>
            <a:r>
              <a:rPr sz="2000" dirty="0">
                <a:latin typeface="Times New Roman"/>
                <a:cs typeface="Times New Roman"/>
              </a:rPr>
              <a:t>Good Source of </a:t>
            </a:r>
            <a:r>
              <a:rPr sz="2000" spc="-5" dirty="0">
                <a:latin typeface="Times New Roman"/>
                <a:cs typeface="Times New Roman"/>
              </a:rPr>
              <a:t>carbohydrates.  </a:t>
            </a:r>
            <a:r>
              <a:rPr sz="2000" dirty="0">
                <a:latin typeface="Times New Roman"/>
                <a:cs typeface="Times New Roman"/>
              </a:rPr>
              <a:t>Good Source of </a:t>
            </a:r>
            <a:r>
              <a:rPr sz="2000" spc="-5" dirty="0">
                <a:latin typeface="Times New Roman"/>
                <a:cs typeface="Times New Roman"/>
              </a:rPr>
              <a:t>minerals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76200" marR="4237990">
              <a:lnSpc>
                <a:spcPct val="120800"/>
              </a:lnSpc>
            </a:pPr>
            <a:r>
              <a:rPr sz="2000" dirty="0">
                <a:latin typeface="Times New Roman"/>
                <a:cs typeface="Times New Roman"/>
              </a:rPr>
              <a:t>Good Source of </a:t>
            </a:r>
            <a:r>
              <a:rPr sz="2000" spc="-10" dirty="0">
                <a:latin typeface="Times New Roman"/>
                <a:cs typeface="Times New Roman"/>
              </a:rPr>
              <a:t>vitamins.  </a:t>
            </a:r>
            <a:r>
              <a:rPr sz="2000" dirty="0">
                <a:latin typeface="Times New Roman"/>
                <a:cs typeface="Times New Roman"/>
              </a:rPr>
              <a:t>Good Source of</a:t>
            </a:r>
            <a:r>
              <a:rPr sz="2000" spc="-5" dirty="0">
                <a:latin typeface="Times New Roman"/>
                <a:cs typeface="Times New Roman"/>
              </a:rPr>
              <a:t> water.</a:t>
            </a:r>
            <a:endParaRPr sz="2000">
              <a:latin typeface="Times New Roman"/>
              <a:cs typeface="Times New Roman"/>
            </a:endParaRPr>
          </a:p>
          <a:p>
            <a:pPr marL="12700" marR="450215" indent="63500">
              <a:lnSpc>
                <a:spcPct val="100000"/>
              </a:lnSpc>
              <a:spcBef>
                <a:spcPts val="500"/>
              </a:spcBef>
              <a:tabLst>
                <a:tab pos="1793875" algn="l"/>
              </a:tabLst>
            </a:pPr>
            <a:r>
              <a:rPr sz="2000" dirty="0">
                <a:latin typeface="Times New Roman"/>
                <a:cs typeface="Times New Roman"/>
              </a:rPr>
              <a:t>Probably </a:t>
            </a:r>
            <a:r>
              <a:rPr sz="2000" spc="-5" dirty="0">
                <a:latin typeface="Times New Roman"/>
                <a:cs typeface="Times New Roman"/>
              </a:rPr>
              <a:t>suited	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Semi-arid </a:t>
            </a:r>
            <a:r>
              <a:rPr sz="2000" dirty="0">
                <a:latin typeface="Times New Roman"/>
                <a:cs typeface="Times New Roman"/>
              </a:rPr>
              <a:t>and drought-prone </a:t>
            </a:r>
            <a:r>
              <a:rPr sz="2000" spc="-5" dirty="0">
                <a:latin typeface="Times New Roman"/>
                <a:cs typeface="Times New Roman"/>
              </a:rPr>
              <a:t>region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the  </a:t>
            </a:r>
            <a:r>
              <a:rPr sz="2000" dirty="0">
                <a:latin typeface="Times New Roman"/>
                <a:cs typeface="Times New Roman"/>
              </a:rPr>
              <a:t>world.</a:t>
            </a:r>
            <a:endParaRPr sz="2000">
              <a:latin typeface="Times New Roman"/>
              <a:cs typeface="Times New Roman"/>
            </a:endParaRPr>
          </a:p>
          <a:p>
            <a:pPr marL="76200" marR="1153795">
              <a:lnSpc>
                <a:spcPct val="120800"/>
              </a:lnSpc>
            </a:pPr>
            <a:r>
              <a:rPr sz="2000" spc="-5" dirty="0">
                <a:latin typeface="Times New Roman"/>
                <a:cs typeface="Times New Roman"/>
              </a:rPr>
              <a:t>water scared area, </a:t>
            </a:r>
            <a:r>
              <a:rPr sz="2000" dirty="0">
                <a:latin typeface="Times New Roman"/>
                <a:cs typeface="Times New Roman"/>
              </a:rPr>
              <a:t>where </a:t>
            </a:r>
            <a:r>
              <a:rPr sz="2000" spc="-5" dirty="0">
                <a:latin typeface="Times New Roman"/>
                <a:cs typeface="Times New Roman"/>
              </a:rPr>
              <a:t>this technique efficiently </a:t>
            </a:r>
            <a:r>
              <a:rPr sz="2000" dirty="0">
                <a:latin typeface="Times New Roman"/>
                <a:cs typeface="Times New Roman"/>
              </a:rPr>
              <a:t>used.  </a:t>
            </a:r>
            <a:r>
              <a:rPr sz="2000" spc="-5" dirty="0">
                <a:latin typeface="Times New Roman"/>
                <a:cs typeface="Times New Roman"/>
              </a:rPr>
              <a:t>Failure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crop no longer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risk.</a:t>
            </a:r>
            <a:endParaRPr sz="2000">
              <a:latin typeface="Times New Roman"/>
              <a:cs typeface="Times New Roman"/>
            </a:endParaRPr>
          </a:p>
          <a:p>
            <a:pPr marL="12700" marR="5080" indent="635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Times New Roman"/>
                <a:cs typeface="Times New Roman"/>
              </a:rPr>
              <a:t>Due to </a:t>
            </a:r>
            <a:r>
              <a:rPr sz="2000" spc="-5" dirty="0">
                <a:latin typeface="Times New Roman"/>
                <a:cs typeface="Times New Roman"/>
              </a:rPr>
              <a:t>continues </a:t>
            </a:r>
            <a:r>
              <a:rPr sz="2000" dirty="0">
                <a:latin typeface="Times New Roman"/>
                <a:cs typeface="Times New Roman"/>
              </a:rPr>
              <a:t>production through out </a:t>
            </a:r>
            <a:r>
              <a:rPr sz="2000" spc="-5" dirty="0">
                <a:latin typeface="Times New Roman"/>
                <a:cs typeface="Times New Roman"/>
              </a:rPr>
              <a:t>year </a:t>
            </a:r>
            <a:r>
              <a:rPr sz="2000" dirty="0">
                <a:latin typeface="Times New Roman"/>
                <a:cs typeface="Times New Roman"/>
              </a:rPr>
              <a:t>no need for longer  </a:t>
            </a:r>
            <a:r>
              <a:rPr sz="2000" spc="-5" dirty="0">
                <a:latin typeface="Times New Roman"/>
                <a:cs typeface="Times New Roman"/>
              </a:rPr>
              <a:t>storage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loss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nutrient that </a:t>
            </a:r>
            <a:r>
              <a:rPr sz="2000" dirty="0">
                <a:latin typeface="Times New Roman"/>
                <a:cs typeface="Times New Roman"/>
              </a:rPr>
              <a:t>can be </a:t>
            </a:r>
            <a:r>
              <a:rPr sz="2000" spc="-5" dirty="0">
                <a:latin typeface="Times New Roman"/>
                <a:cs typeface="Times New Roman"/>
              </a:rPr>
              <a:t>associated with </a:t>
            </a:r>
            <a:r>
              <a:rPr sz="2000" dirty="0">
                <a:latin typeface="Times New Roman"/>
                <a:cs typeface="Times New Roman"/>
              </a:rPr>
              <a:t>feed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storage.</a:t>
            </a:r>
            <a:endParaRPr sz="2000">
              <a:latin typeface="Times New Roman"/>
              <a:cs typeface="Times New Roman"/>
            </a:endParaRPr>
          </a:p>
          <a:p>
            <a:pPr marL="12700" marR="27305" indent="63500">
              <a:lnSpc>
                <a:spcPct val="100000"/>
              </a:lnSpc>
              <a:spcBef>
                <a:spcPts val="500"/>
              </a:spcBef>
              <a:tabLst>
                <a:tab pos="5797550" algn="l"/>
              </a:tabLst>
            </a:pPr>
            <a:r>
              <a:rPr sz="2000" spc="2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st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f wa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 nu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ri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 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wer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han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onv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nal	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odu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  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fodder.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0" y="246379"/>
            <a:ext cx="74136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Conventional green </a:t>
            </a:r>
            <a:r>
              <a:rPr sz="2800" dirty="0">
                <a:latin typeface="Times New Roman"/>
                <a:cs typeface="Times New Roman"/>
              </a:rPr>
              <a:t>fodder Vs </a:t>
            </a:r>
            <a:r>
              <a:rPr sz="2800" spc="-10" dirty="0">
                <a:latin typeface="Times New Roman"/>
                <a:cs typeface="Times New Roman"/>
              </a:rPr>
              <a:t>Hydroponic </a:t>
            </a:r>
            <a:r>
              <a:rPr sz="2800" spc="-5" dirty="0">
                <a:latin typeface="Times New Roman"/>
                <a:cs typeface="Times New Roman"/>
              </a:rPr>
              <a:t>green  </a:t>
            </a:r>
            <a:r>
              <a:rPr sz="2800" dirty="0">
                <a:latin typeface="Times New Roman"/>
                <a:cs typeface="Times New Roman"/>
              </a:rPr>
              <a:t>fodder ( for 600 </a:t>
            </a:r>
            <a:r>
              <a:rPr sz="2800" spc="-10" dirty="0">
                <a:latin typeface="Times New Roman"/>
                <a:cs typeface="Times New Roman"/>
              </a:rPr>
              <a:t>kg.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production)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47800" y="1676400"/>
          <a:ext cx="6096000" cy="4485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8030"/>
                <a:gridCol w="1932305"/>
                <a:gridCol w="2145665"/>
              </a:tblGrid>
              <a:tr h="70357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Attributes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4139" marR="212090">
                        <a:lnSpc>
                          <a:spcPts val="2230"/>
                        </a:lnSpc>
                        <a:spcBef>
                          <a:spcPts val="39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 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green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fodder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380365">
                        <a:lnSpc>
                          <a:spcPts val="2230"/>
                        </a:lnSpc>
                        <a:spcBef>
                          <a:spcPts val="39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Hydroponic 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green</a:t>
                      </a:r>
                      <a:r>
                        <a:rPr sz="20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fodder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solidFill>
                      <a:srgbClr val="99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Area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solidFill>
                      <a:srgbClr val="DDEB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10.000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Sq.mts.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solidFill>
                      <a:srgbClr val="DDEBFF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50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Sq.mts.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solidFill>
                      <a:srgbClr val="DDEB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Land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fertility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EEF5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Essential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EEF5FF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Essential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EEF5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Fertilizers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DDEB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Required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DDEBFF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required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DDEBFF"/>
                    </a:solidFill>
                  </a:tcPr>
                </a:tc>
              </a:tr>
              <a:tr h="642620">
                <a:tc>
                  <a:txBody>
                    <a:bodyPr/>
                    <a:lstStyle/>
                    <a:p>
                      <a:pPr marL="89535" marR="975360">
                        <a:lnSpc>
                          <a:spcPts val="2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Water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and  electricity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solidFill>
                      <a:srgbClr val="EEF5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Very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high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EEF5FF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Very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low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EEF5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Labour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requirement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DDEB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More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DDEBFF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Less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DDEB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Growth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period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EEF5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45-60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days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EEF5FF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days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EEF5FF"/>
                    </a:solidFill>
                  </a:tcPr>
                </a:tc>
              </a:tr>
              <a:tr h="64261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Fodder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yield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DDEB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Based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Climate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DDEBFF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657225">
                        <a:lnSpc>
                          <a:spcPts val="2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Under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control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environment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solidFill>
                      <a:srgbClr val="DDEBFF"/>
                    </a:solidFill>
                  </a:tcPr>
                </a:tc>
              </a:tr>
              <a:tr h="642620">
                <a:tc>
                  <a:txBody>
                    <a:bodyPr/>
                    <a:lstStyle/>
                    <a:p>
                      <a:pPr marL="89535" marR="794385">
                        <a:lnSpc>
                          <a:spcPts val="2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Fencing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production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solidFill>
                      <a:srgbClr val="EEF5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Required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EEF5FF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required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solidFill>
                      <a:srgbClr val="EEF5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0" y="276859"/>
            <a:ext cx="707390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42795" algn="l"/>
              </a:tabLst>
            </a:pPr>
            <a:r>
              <a:rPr sz="2600" spc="-5" dirty="0">
                <a:latin typeface="Times New Roman"/>
                <a:cs typeface="Times New Roman"/>
              </a:rPr>
              <a:t>Yield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Chemical Composition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400" spc="-5" dirty="0"/>
              <a:t>Conventional  green</a:t>
            </a:r>
            <a:r>
              <a:rPr sz="2400" spc="-10" dirty="0"/>
              <a:t> </a:t>
            </a:r>
            <a:r>
              <a:rPr sz="2400" spc="-5" dirty="0"/>
              <a:t>fodder	Vs </a:t>
            </a:r>
            <a:r>
              <a:rPr sz="2600" dirty="0">
                <a:latin typeface="Times New Roman"/>
                <a:cs typeface="Times New Roman"/>
              </a:rPr>
              <a:t>Hydroponic </a:t>
            </a:r>
            <a:r>
              <a:rPr sz="2600" spc="-5" dirty="0">
                <a:latin typeface="Times New Roman"/>
                <a:cs typeface="Times New Roman"/>
              </a:rPr>
              <a:t>green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fodder</a:t>
            </a:r>
            <a:endParaRPr sz="26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66800" y="2057400"/>
          <a:ext cx="7009130" cy="30975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3965"/>
                <a:gridCol w="2028825"/>
                <a:gridCol w="2466340"/>
              </a:tblGrid>
              <a:tr h="70357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Nutrient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4470" marR="358140">
                        <a:lnSpc>
                          <a:spcPts val="2220"/>
                        </a:lnSpc>
                        <a:spcBef>
                          <a:spcPts val="38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green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fodder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8894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117475">
                        <a:lnSpc>
                          <a:spcPts val="2220"/>
                        </a:lnSpc>
                        <a:spcBef>
                          <a:spcPts val="38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Hydroponic</a:t>
                      </a:r>
                      <a:r>
                        <a:rPr sz="2000" b="1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green  fodder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8894" marB="0">
                    <a:solidFill>
                      <a:srgbClr val="99CCFF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Protein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solidFill>
                      <a:srgbClr val="DDEBFF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10.67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solidFill>
                      <a:srgbClr val="DDEBFF"/>
                    </a:solidFill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13.57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solidFill>
                      <a:srgbClr val="DDEBFF"/>
                    </a:solidFill>
                  </a:tcPr>
                </a:tc>
              </a:tr>
              <a:tr h="39877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Ether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Extract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solidFill>
                      <a:srgbClr val="EEF5FF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2.27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solidFill>
                      <a:srgbClr val="EEF5FF"/>
                    </a:solidFill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3.49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solidFill>
                      <a:srgbClr val="EEF5FF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Crude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Fiber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solidFill>
                      <a:srgbClr val="DDEBFF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25.92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solidFill>
                      <a:srgbClr val="DDEBFF"/>
                    </a:solidFill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14.07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solidFill>
                      <a:srgbClr val="DDEBFF"/>
                    </a:solidFill>
                  </a:tcPr>
                </a:tc>
              </a:tr>
              <a:tr h="39877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Nitrogen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Free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Extract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solidFill>
                      <a:srgbClr val="EEF5FF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51.78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solidFill>
                      <a:srgbClr val="EEF5FF"/>
                    </a:solidFill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66.72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solidFill>
                      <a:srgbClr val="EEF5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Total Ash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solidFill>
                      <a:srgbClr val="DDEBFF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9.36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solidFill>
                      <a:srgbClr val="DDEBFF"/>
                    </a:solidFill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3.84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solidFill>
                      <a:srgbClr val="DDEBFF"/>
                    </a:solidFill>
                  </a:tcPr>
                </a:tc>
              </a:tr>
              <a:tr h="39877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Acid Insoluble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ash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solidFill>
                      <a:srgbClr val="EEF5FF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1.40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solidFill>
                      <a:srgbClr val="EEF5FF"/>
                    </a:solidFill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0.33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solidFill>
                      <a:srgbClr val="EEF5F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429000" y="5443220"/>
            <a:ext cx="3978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Source: </a:t>
            </a:r>
            <a:r>
              <a:rPr sz="1800" spc="-5" dirty="0">
                <a:latin typeface="Arial"/>
                <a:cs typeface="Arial"/>
              </a:rPr>
              <a:t>ICAR Research </a:t>
            </a:r>
            <a:r>
              <a:rPr sz="1800" spc="-10" dirty="0">
                <a:latin typeface="Arial"/>
                <a:cs typeface="Arial"/>
              </a:rPr>
              <a:t>Complex,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Goa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0" y="459740"/>
            <a:ext cx="5548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Feeding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Hydroponic </a:t>
            </a:r>
            <a:r>
              <a:rPr sz="2800" spc="-5" dirty="0">
                <a:latin typeface="Times New Roman"/>
                <a:cs typeface="Times New Roman"/>
              </a:rPr>
              <a:t>green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fodder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0139" y="1633220"/>
            <a:ext cx="6817359" cy="137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30480" indent="-285750">
              <a:lnSpc>
                <a:spcPct val="100000"/>
              </a:lnSpc>
              <a:spcBef>
                <a:spcPts val="100"/>
              </a:spcBef>
              <a:buClr>
                <a:srgbClr val="99CCFF"/>
              </a:buClr>
              <a:buSzPct val="70000"/>
              <a:buFont typeface="Symbol"/>
              <a:buChar char=""/>
              <a:tabLst>
                <a:tab pos="323850" algn="l"/>
              </a:tabLst>
            </a:pPr>
            <a:r>
              <a:rPr sz="2000" spc="-5" dirty="0">
                <a:latin typeface="Times New Roman"/>
                <a:cs typeface="Times New Roman"/>
              </a:rPr>
              <a:t>separate </a:t>
            </a:r>
            <a:r>
              <a:rPr sz="2000" dirty="0">
                <a:latin typeface="Times New Roman"/>
                <a:cs typeface="Times New Roman"/>
              </a:rPr>
              <a:t>fodder </a:t>
            </a:r>
            <a:r>
              <a:rPr sz="2000" spc="-10" dirty="0">
                <a:latin typeface="Times New Roman"/>
                <a:cs typeface="Times New Roman"/>
              </a:rPr>
              <a:t>matting </a:t>
            </a:r>
            <a:r>
              <a:rPr sz="2000" spc="-5" dirty="0">
                <a:latin typeface="Times New Roman"/>
                <a:cs typeface="Times New Roman"/>
              </a:rPr>
              <a:t>into </a:t>
            </a:r>
            <a:r>
              <a:rPr sz="2000" spc="-10" dirty="0">
                <a:latin typeface="Times New Roman"/>
                <a:cs typeface="Times New Roman"/>
              </a:rPr>
              <a:t>small </a:t>
            </a:r>
            <a:r>
              <a:rPr sz="2000" spc="-5" dirty="0">
                <a:latin typeface="Times New Roman"/>
                <a:cs typeface="Times New Roman"/>
              </a:rPr>
              <a:t>pieces </a:t>
            </a:r>
            <a:r>
              <a:rPr sz="2000" dirty="0">
                <a:latin typeface="Times New Roman"/>
                <a:cs typeface="Times New Roman"/>
              </a:rPr>
              <a:t>prior </a:t>
            </a:r>
            <a:r>
              <a:rPr sz="2000" spc="-5" dirty="0">
                <a:latin typeface="Times New Roman"/>
                <a:cs typeface="Times New Roman"/>
              </a:rPr>
              <a:t>feeding to </a:t>
            </a:r>
            <a:r>
              <a:rPr sz="2000" spc="-10" dirty="0">
                <a:latin typeface="Times New Roman"/>
                <a:cs typeface="Times New Roman"/>
              </a:rPr>
              <a:t>milch  animal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9CCFF"/>
              </a:buClr>
              <a:buFont typeface="Symbol"/>
              <a:buChar char=""/>
            </a:pPr>
            <a:endParaRPr sz="2950">
              <a:latin typeface="Times New Roman"/>
              <a:cs typeface="Times New Roman"/>
            </a:endParaRPr>
          </a:p>
          <a:p>
            <a:pPr marL="323850" indent="-285750">
              <a:lnSpc>
                <a:spcPct val="100000"/>
              </a:lnSpc>
              <a:buClr>
                <a:srgbClr val="99CCFF"/>
              </a:buClr>
              <a:buSzPct val="70000"/>
              <a:buFont typeface="Symbol"/>
              <a:buChar char=""/>
              <a:tabLst>
                <a:tab pos="323850" algn="l"/>
              </a:tabLst>
            </a:pPr>
            <a:r>
              <a:rPr sz="2000" dirty="0">
                <a:latin typeface="Times New Roman"/>
                <a:cs typeface="Times New Roman"/>
              </a:rPr>
              <a:t>It </a:t>
            </a:r>
            <a:r>
              <a:rPr sz="2000" spc="-5" dirty="0">
                <a:latin typeface="Times New Roman"/>
                <a:cs typeface="Times New Roman"/>
              </a:rPr>
              <a:t>is highly succulent and relished </a:t>
            </a:r>
            <a:r>
              <a:rPr sz="2000" dirty="0">
                <a:latin typeface="Times New Roman"/>
                <a:cs typeface="Times New Roman"/>
              </a:rPr>
              <a:t>by </a:t>
            </a:r>
            <a:r>
              <a:rPr sz="2000" spc="-5" dirty="0">
                <a:latin typeface="Times New Roman"/>
                <a:cs typeface="Times New Roman"/>
              </a:rPr>
              <a:t>dairy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animals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39" y="343915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90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1289" y="3411220"/>
            <a:ext cx="68459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Based </a:t>
            </a:r>
            <a:r>
              <a:rPr sz="2000" dirty="0">
                <a:latin typeface="Times New Roman"/>
                <a:cs typeface="Times New Roman"/>
              </a:rPr>
              <a:t>on </a:t>
            </a:r>
            <a:r>
              <a:rPr sz="2000" spc="-5" dirty="0">
                <a:latin typeface="Times New Roman"/>
                <a:cs typeface="Times New Roman"/>
              </a:rPr>
              <a:t>protein </a:t>
            </a:r>
            <a:r>
              <a:rPr sz="2000" dirty="0">
                <a:latin typeface="Times New Roman"/>
                <a:cs typeface="Times New Roman"/>
              </a:rPr>
              <a:t>content, </a:t>
            </a:r>
            <a:r>
              <a:rPr sz="2000" spc="-5" dirty="0">
                <a:latin typeface="Times New Roman"/>
                <a:cs typeface="Times New Roman"/>
              </a:rPr>
              <a:t>it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advised to </a:t>
            </a:r>
            <a:r>
              <a:rPr sz="2000" dirty="0">
                <a:latin typeface="Times New Roman"/>
                <a:cs typeface="Times New Roman"/>
              </a:rPr>
              <a:t>feed 7-8 kg. hydroponics  </a:t>
            </a:r>
            <a:r>
              <a:rPr sz="2000" spc="-10" dirty="0">
                <a:latin typeface="Times New Roman"/>
                <a:cs typeface="Times New Roman"/>
              </a:rPr>
              <a:t>maize </a:t>
            </a:r>
            <a:r>
              <a:rPr sz="2000" dirty="0">
                <a:latin typeface="Times New Roman"/>
                <a:cs typeface="Times New Roman"/>
              </a:rPr>
              <a:t>green fodder </a:t>
            </a:r>
            <a:r>
              <a:rPr sz="2000" spc="-5" dirty="0">
                <a:latin typeface="Times New Roman"/>
                <a:cs typeface="Times New Roman"/>
              </a:rPr>
              <a:t>to replace </a:t>
            </a:r>
            <a:r>
              <a:rPr sz="2000" dirty="0">
                <a:latin typeface="Times New Roman"/>
                <a:cs typeface="Times New Roman"/>
              </a:rPr>
              <a:t>1kg.concentrate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mixture.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539" y="448055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90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1289" y="4452620"/>
            <a:ext cx="677608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As </a:t>
            </a:r>
            <a:r>
              <a:rPr sz="2000" spc="-5" dirty="0">
                <a:latin typeface="Times New Roman"/>
                <a:cs typeface="Times New Roman"/>
              </a:rPr>
              <a:t>it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highly succulent, it is recommended </a:t>
            </a:r>
            <a:r>
              <a:rPr sz="2000" dirty="0">
                <a:latin typeface="Times New Roman"/>
                <a:cs typeface="Times New Roman"/>
              </a:rPr>
              <a:t>to offer </a:t>
            </a:r>
            <a:r>
              <a:rPr sz="2000" spc="-10" dirty="0">
                <a:latin typeface="Times New Roman"/>
                <a:cs typeface="Times New Roman"/>
              </a:rPr>
              <a:t>maximum </a:t>
            </a:r>
            <a:r>
              <a:rPr sz="2000" dirty="0">
                <a:latin typeface="Times New Roman"/>
                <a:cs typeface="Times New Roman"/>
              </a:rPr>
              <a:t>20  kg. hydroponic green fodder </a:t>
            </a:r>
            <a:r>
              <a:rPr sz="2000" spc="-5" dirty="0">
                <a:latin typeface="Times New Roman"/>
                <a:cs typeface="Times New Roman"/>
              </a:rPr>
              <a:t>per </a:t>
            </a:r>
            <a:r>
              <a:rPr sz="2000" dirty="0">
                <a:latin typeface="Times New Roman"/>
                <a:cs typeface="Times New Roman"/>
              </a:rPr>
              <a:t>day </a:t>
            </a:r>
            <a:r>
              <a:rPr sz="2000" spc="-5" dirty="0">
                <a:latin typeface="Times New Roman"/>
                <a:cs typeface="Times New Roman"/>
              </a:rPr>
              <a:t>per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animal.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39" y="552195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900" dirty="0">
                <a:solidFill>
                  <a:srgbClr val="99CCFF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1289" y="5494020"/>
            <a:ext cx="65614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Feeding mixture </a:t>
            </a:r>
            <a:r>
              <a:rPr sz="2000" dirty="0">
                <a:latin typeface="Times New Roman"/>
                <a:cs typeface="Times New Roman"/>
              </a:rPr>
              <a:t>of hydroponic </a:t>
            </a:r>
            <a:r>
              <a:rPr sz="2000" spc="-5" dirty="0">
                <a:latin typeface="Times New Roman"/>
                <a:cs typeface="Times New Roman"/>
              </a:rPr>
              <a:t>green </a:t>
            </a:r>
            <a:r>
              <a:rPr sz="2000" dirty="0">
                <a:latin typeface="Times New Roman"/>
                <a:cs typeface="Times New Roman"/>
              </a:rPr>
              <a:t>fodder </a:t>
            </a:r>
            <a:r>
              <a:rPr sz="2000" spc="-5" dirty="0">
                <a:latin typeface="Times New Roman"/>
                <a:cs typeface="Times New Roman"/>
              </a:rPr>
              <a:t>with </a:t>
            </a:r>
            <a:r>
              <a:rPr sz="2000" dirty="0">
                <a:latin typeface="Times New Roman"/>
                <a:cs typeface="Times New Roman"/>
              </a:rPr>
              <a:t>other </a:t>
            </a:r>
            <a:r>
              <a:rPr sz="2000" spc="5" dirty="0">
                <a:latin typeface="Times New Roman"/>
                <a:cs typeface="Times New Roman"/>
              </a:rPr>
              <a:t>dry </a:t>
            </a:r>
            <a:r>
              <a:rPr sz="2000" spc="-5" dirty="0">
                <a:latin typeface="Times New Roman"/>
                <a:cs typeface="Times New Roman"/>
              </a:rPr>
              <a:t>and  green </a:t>
            </a:r>
            <a:r>
              <a:rPr sz="2000" dirty="0">
                <a:latin typeface="Times New Roman"/>
                <a:cs typeface="Times New Roman"/>
              </a:rPr>
              <a:t>fodders </a:t>
            </a:r>
            <a:r>
              <a:rPr sz="2000" spc="-5" dirty="0">
                <a:latin typeface="Times New Roman"/>
                <a:cs typeface="Times New Roman"/>
              </a:rPr>
              <a:t>to dairy </a:t>
            </a:r>
            <a:r>
              <a:rPr sz="2000" spc="-10" dirty="0">
                <a:latin typeface="Times New Roman"/>
                <a:cs typeface="Times New Roman"/>
              </a:rPr>
              <a:t>animal 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beneficial.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0" y="246379"/>
            <a:ext cx="763968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Effect </a:t>
            </a:r>
            <a:r>
              <a:rPr sz="2800" dirty="0">
                <a:latin typeface="Times New Roman"/>
                <a:cs typeface="Times New Roman"/>
              </a:rPr>
              <a:t>on milk </a:t>
            </a:r>
            <a:r>
              <a:rPr sz="2800" spc="-5" dirty="0">
                <a:latin typeface="Times New Roman"/>
                <a:cs typeface="Times New Roman"/>
              </a:rPr>
              <a:t>production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cattle </a:t>
            </a:r>
            <a:r>
              <a:rPr sz="2800" dirty="0">
                <a:latin typeface="Times New Roman"/>
                <a:cs typeface="Times New Roman"/>
              </a:rPr>
              <a:t>after </a:t>
            </a:r>
            <a:r>
              <a:rPr sz="2800" spc="-5" dirty="0">
                <a:latin typeface="Times New Roman"/>
                <a:cs typeface="Times New Roman"/>
              </a:rPr>
              <a:t>feeding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hydroponic </a:t>
            </a:r>
            <a:r>
              <a:rPr sz="2800" spc="-10" dirty="0">
                <a:latin typeface="Times New Roman"/>
                <a:cs typeface="Times New Roman"/>
              </a:rPr>
              <a:t>green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fodder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43379"/>
            <a:ext cx="248920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1135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1089" y="1658620"/>
            <a:ext cx="33794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Enhancement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10" dirty="0">
                <a:latin typeface="Times New Roman"/>
                <a:cs typeface="Times New Roman"/>
              </a:rPr>
              <a:t>milk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2409190"/>
            <a:ext cx="228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30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4739" y="2400300"/>
            <a:ext cx="30543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Milk nutritive value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increases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3145790"/>
            <a:ext cx="228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30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4739" y="3136900"/>
            <a:ext cx="512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These </a:t>
            </a:r>
            <a:r>
              <a:rPr sz="2000" spc="-5" dirty="0">
                <a:latin typeface="Times New Roman"/>
                <a:cs typeface="Times New Roman"/>
              </a:rPr>
              <a:t>method </a:t>
            </a:r>
            <a:r>
              <a:rPr sz="2000" dirty="0">
                <a:latin typeface="Times New Roman"/>
                <a:cs typeface="Times New Roman"/>
              </a:rPr>
              <a:t>helpful for organic </a:t>
            </a:r>
            <a:r>
              <a:rPr sz="2000" spc="-10" dirty="0">
                <a:latin typeface="Times New Roman"/>
                <a:cs typeface="Times New Roman"/>
              </a:rPr>
              <a:t>milk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3882390"/>
            <a:ext cx="228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30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4739" y="3873500"/>
            <a:ext cx="37115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Economic </a:t>
            </a:r>
            <a:r>
              <a:rPr sz="2000" spc="-10" dirty="0">
                <a:latin typeface="Times New Roman"/>
                <a:cs typeface="Times New Roman"/>
              </a:rPr>
              <a:t>milk </a:t>
            </a:r>
            <a:r>
              <a:rPr sz="2000" dirty="0">
                <a:latin typeface="Times New Roman"/>
                <a:cs typeface="Times New Roman"/>
              </a:rPr>
              <a:t>production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possible.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340" y="4618990"/>
            <a:ext cx="228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30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1239" y="4610100"/>
            <a:ext cx="72034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Feeding of Hydroponic </a:t>
            </a:r>
            <a:r>
              <a:rPr sz="2000" spc="-10" dirty="0">
                <a:latin typeface="Times New Roman"/>
                <a:cs typeface="Times New Roman"/>
              </a:rPr>
              <a:t>maize </a:t>
            </a:r>
            <a:r>
              <a:rPr sz="2000" dirty="0">
                <a:latin typeface="Times New Roman"/>
                <a:cs typeface="Times New Roman"/>
              </a:rPr>
              <a:t>fodder </a:t>
            </a:r>
            <a:r>
              <a:rPr sz="2000" spc="-5" dirty="0">
                <a:latin typeface="Times New Roman"/>
                <a:cs typeface="Times New Roman"/>
              </a:rPr>
              <a:t>to lactating cows increased the  digestibility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nutrients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10" dirty="0">
                <a:latin typeface="Times New Roman"/>
                <a:cs typeface="Times New Roman"/>
              </a:rPr>
              <a:t>milk </a:t>
            </a:r>
            <a:r>
              <a:rPr sz="2000" dirty="0">
                <a:latin typeface="Times New Roman"/>
                <a:cs typeface="Times New Roman"/>
              </a:rPr>
              <a:t>production </a:t>
            </a:r>
            <a:r>
              <a:rPr sz="2000" spc="-5" dirty="0">
                <a:latin typeface="Times New Roman"/>
                <a:cs typeface="Times New Roman"/>
              </a:rPr>
              <a:t>leading to increase in </a:t>
            </a:r>
            <a:r>
              <a:rPr sz="2000" dirty="0">
                <a:latin typeface="Times New Roman"/>
                <a:cs typeface="Times New Roman"/>
              </a:rPr>
              <a:t>net  </a:t>
            </a:r>
            <a:r>
              <a:rPr sz="2000" spc="-5" dirty="0">
                <a:latin typeface="Times New Roman"/>
                <a:cs typeface="Times New Roman"/>
              </a:rPr>
              <a:t>profit.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0" y="459740"/>
            <a:ext cx="45656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What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10" dirty="0">
                <a:latin typeface="Times New Roman"/>
                <a:cs typeface="Times New Roman"/>
              </a:rPr>
              <a:t>Hydroponic </a:t>
            </a:r>
            <a:r>
              <a:rPr sz="2800" spc="-5" dirty="0">
                <a:latin typeface="Times New Roman"/>
                <a:cs typeface="Times New Roman"/>
              </a:rPr>
              <a:t>Fodder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640" y="1602740"/>
            <a:ext cx="63201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0"/>
              </a:spcBef>
              <a:buClr>
                <a:srgbClr val="996666"/>
              </a:buClr>
              <a:buSzPct val="80000"/>
              <a:buFont typeface="Symbol"/>
              <a:buChar char=""/>
              <a:tabLst>
                <a:tab pos="367665" algn="l"/>
                <a:tab pos="368300" algn="l"/>
              </a:tabLst>
            </a:pPr>
            <a:r>
              <a:rPr sz="2000" dirty="0">
                <a:latin typeface="Times New Roman"/>
                <a:cs typeface="Times New Roman"/>
              </a:rPr>
              <a:t>Hydroponic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method </a:t>
            </a:r>
            <a:r>
              <a:rPr sz="2000" dirty="0">
                <a:latin typeface="Times New Roman"/>
                <a:cs typeface="Times New Roman"/>
              </a:rPr>
              <a:t>of growing of </a:t>
            </a:r>
            <a:r>
              <a:rPr sz="2000" spc="-5" dirty="0">
                <a:latin typeface="Times New Roman"/>
                <a:cs typeface="Times New Roman"/>
              </a:rPr>
              <a:t>plants without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soil.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2287270"/>
            <a:ext cx="228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30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4739" y="2278379"/>
            <a:ext cx="67652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Method </a:t>
            </a:r>
            <a:r>
              <a:rPr sz="2000" dirty="0">
                <a:latin typeface="Times New Roman"/>
                <a:cs typeface="Times New Roman"/>
              </a:rPr>
              <a:t>of Hydroponic fodder production </a:t>
            </a:r>
            <a:r>
              <a:rPr sz="2000" spc="-5" dirty="0">
                <a:latin typeface="Times New Roman"/>
                <a:cs typeface="Times New Roman"/>
              </a:rPr>
              <a:t>date back </a:t>
            </a:r>
            <a:r>
              <a:rPr sz="200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1930’s.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2962909"/>
            <a:ext cx="228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30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239" y="2952750"/>
            <a:ext cx="7413625" cy="60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72390">
              <a:lnSpc>
                <a:spcPts val="2160"/>
              </a:lnSpc>
              <a:spcBef>
                <a:spcPts val="370"/>
              </a:spcBef>
            </a:pPr>
            <a:r>
              <a:rPr sz="2000" dirty="0">
                <a:latin typeface="Times New Roman"/>
                <a:cs typeface="Times New Roman"/>
              </a:rPr>
              <a:t>Fodder </a:t>
            </a:r>
            <a:r>
              <a:rPr sz="2000" spc="-5" dirty="0">
                <a:latin typeface="Times New Roman"/>
                <a:cs typeface="Times New Roman"/>
              </a:rPr>
              <a:t>can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5" dirty="0">
                <a:latin typeface="Times New Roman"/>
                <a:cs typeface="Times New Roman"/>
              </a:rPr>
              <a:t>grown </a:t>
            </a:r>
            <a:r>
              <a:rPr sz="2000" spc="-5" dirty="0">
                <a:latin typeface="Times New Roman"/>
                <a:cs typeface="Times New Roman"/>
              </a:rPr>
              <a:t>hydroponically </a:t>
            </a:r>
            <a:r>
              <a:rPr sz="2000" spc="-10" dirty="0">
                <a:latin typeface="Times New Roman"/>
                <a:cs typeface="Times New Roman"/>
              </a:rPr>
              <a:t>much same </a:t>
            </a:r>
            <a:r>
              <a:rPr sz="2000" dirty="0">
                <a:latin typeface="Times New Roman"/>
                <a:cs typeface="Times New Roman"/>
              </a:rPr>
              <a:t>as </a:t>
            </a:r>
            <a:r>
              <a:rPr sz="2000" spc="-5" dirty="0">
                <a:latin typeface="Times New Roman"/>
                <a:cs typeface="Times New Roman"/>
              </a:rPr>
              <a:t>vegetable, flowers,  and </a:t>
            </a:r>
            <a:r>
              <a:rPr sz="2000" dirty="0">
                <a:latin typeface="Times New Roman"/>
                <a:cs typeface="Times New Roman"/>
              </a:rPr>
              <a:t>other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plants.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3911600"/>
            <a:ext cx="228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30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4739" y="3902709"/>
            <a:ext cx="69227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Hydroponic fodder </a:t>
            </a:r>
            <a:r>
              <a:rPr sz="2000" spc="-5" dirty="0">
                <a:latin typeface="Times New Roman"/>
                <a:cs typeface="Times New Roman"/>
              </a:rPr>
              <a:t>systems </a:t>
            </a:r>
            <a:r>
              <a:rPr sz="2000" dirty="0">
                <a:latin typeface="Times New Roman"/>
                <a:cs typeface="Times New Roman"/>
              </a:rPr>
              <a:t>are </a:t>
            </a:r>
            <a:r>
              <a:rPr sz="2000" spc="-5" dirty="0">
                <a:latin typeface="Times New Roman"/>
                <a:cs typeface="Times New Roman"/>
              </a:rPr>
              <a:t>usually </a:t>
            </a:r>
            <a:r>
              <a:rPr sz="2000" dirty="0">
                <a:latin typeface="Times New Roman"/>
                <a:cs typeface="Times New Roman"/>
              </a:rPr>
              <a:t>used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sprout </a:t>
            </a:r>
            <a:r>
              <a:rPr sz="2000" spc="-5" dirty="0">
                <a:latin typeface="Times New Roman"/>
                <a:cs typeface="Times New Roman"/>
              </a:rPr>
              <a:t>cereal </a:t>
            </a:r>
            <a:r>
              <a:rPr sz="2000" dirty="0">
                <a:latin typeface="Times New Roman"/>
                <a:cs typeface="Times New Roman"/>
              </a:rPr>
              <a:t>grains.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0" y="459740"/>
            <a:ext cx="172656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Conclusion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40" y="1404620"/>
            <a:ext cx="7832725" cy="271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44450" indent="-342900">
              <a:lnSpc>
                <a:spcPct val="100000"/>
              </a:lnSpc>
              <a:spcBef>
                <a:spcPts val="100"/>
              </a:spcBef>
              <a:buClr>
                <a:srgbClr val="996666"/>
              </a:buClr>
              <a:buSzPct val="80000"/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sz="2000" spc="-5" dirty="0">
                <a:latin typeface="Times New Roman"/>
                <a:cs typeface="Times New Roman"/>
              </a:rPr>
              <a:t>Natural </a:t>
            </a:r>
            <a:r>
              <a:rPr sz="2000" dirty="0">
                <a:latin typeface="Times New Roman"/>
                <a:cs typeface="Times New Roman"/>
              </a:rPr>
              <a:t>green fodder is the key </a:t>
            </a:r>
            <a:r>
              <a:rPr sz="2000" spc="-5" dirty="0">
                <a:latin typeface="Times New Roman"/>
                <a:cs typeface="Times New Roman"/>
              </a:rPr>
              <a:t>to decreasing </a:t>
            </a:r>
            <a:r>
              <a:rPr sz="2000" dirty="0">
                <a:latin typeface="Times New Roman"/>
                <a:cs typeface="Times New Roman"/>
              </a:rPr>
              <a:t>feeding </a:t>
            </a:r>
            <a:r>
              <a:rPr sz="2000" spc="-5" dirty="0">
                <a:latin typeface="Times New Roman"/>
                <a:cs typeface="Times New Roman"/>
              </a:rPr>
              <a:t>cost </a:t>
            </a:r>
            <a:r>
              <a:rPr sz="2000" dirty="0">
                <a:latin typeface="Times New Roman"/>
                <a:cs typeface="Times New Roman"/>
              </a:rPr>
              <a:t>during </a:t>
            </a:r>
            <a:r>
              <a:rPr sz="2000" spc="-10" dirty="0">
                <a:latin typeface="Times New Roman"/>
                <a:cs typeface="Times New Roman"/>
              </a:rPr>
              <a:t>milk  </a:t>
            </a:r>
            <a:r>
              <a:rPr sz="2000" dirty="0">
                <a:latin typeface="Times New Roman"/>
                <a:cs typeface="Times New Roman"/>
              </a:rPr>
              <a:t>production.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96666"/>
              </a:buClr>
              <a:buFont typeface="Symbol"/>
              <a:buChar char=""/>
            </a:pPr>
            <a:endParaRPr sz="2950">
              <a:latin typeface="Times New Roman"/>
              <a:cs typeface="Times New Roman"/>
            </a:endParaRPr>
          </a:p>
          <a:p>
            <a:pPr marL="393700" marR="43180" indent="-342900">
              <a:lnSpc>
                <a:spcPct val="100000"/>
              </a:lnSpc>
              <a:buClr>
                <a:srgbClr val="996666"/>
              </a:buClr>
              <a:buSzPct val="80000"/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sz="2000" dirty="0">
                <a:latin typeface="Times New Roman"/>
                <a:cs typeface="Times New Roman"/>
              </a:rPr>
              <a:t>Due to non </a:t>
            </a:r>
            <a:r>
              <a:rPr sz="2000" spc="-5" dirty="0">
                <a:latin typeface="Times New Roman"/>
                <a:cs typeface="Times New Roman"/>
              </a:rPr>
              <a:t>availability and </a:t>
            </a:r>
            <a:r>
              <a:rPr sz="2000" dirty="0">
                <a:latin typeface="Times New Roman"/>
                <a:cs typeface="Times New Roman"/>
              </a:rPr>
              <a:t>higher </a:t>
            </a:r>
            <a:r>
              <a:rPr sz="2000" spc="-5" dirty="0">
                <a:latin typeface="Times New Roman"/>
                <a:cs typeface="Times New Roman"/>
              </a:rPr>
              <a:t>land costs, </a:t>
            </a:r>
            <a:r>
              <a:rPr sz="2000" spc="-10" dirty="0">
                <a:latin typeface="Times New Roman"/>
                <a:cs typeface="Times New Roman"/>
              </a:rPr>
              <a:t>minimum </a:t>
            </a:r>
            <a:r>
              <a:rPr sz="2000" spc="-5" dirty="0">
                <a:latin typeface="Times New Roman"/>
                <a:cs typeface="Times New Roman"/>
              </a:rPr>
              <a:t>Utilization </a:t>
            </a:r>
            <a:r>
              <a:rPr sz="2000" dirty="0">
                <a:latin typeface="Times New Roman"/>
                <a:cs typeface="Times New Roman"/>
              </a:rPr>
              <a:t>of  fodder producing areas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feed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livestock.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96666"/>
              </a:buClr>
              <a:buFont typeface="Symbol"/>
              <a:buChar char=""/>
            </a:pPr>
            <a:endParaRPr sz="2950">
              <a:latin typeface="Times New Roman"/>
              <a:cs typeface="Times New Roman"/>
            </a:endParaRPr>
          </a:p>
          <a:p>
            <a:pPr marL="393700" marR="44450" indent="-342900">
              <a:lnSpc>
                <a:spcPct val="100000"/>
              </a:lnSpc>
              <a:buClr>
                <a:srgbClr val="996666"/>
              </a:buClr>
              <a:buSzPct val="80000"/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sz="2000" spc="-5" dirty="0">
                <a:latin typeface="Times New Roman"/>
                <a:cs typeface="Times New Roman"/>
              </a:rPr>
              <a:t>This system also </a:t>
            </a:r>
            <a:r>
              <a:rPr sz="2000" spc="-10" dirty="0">
                <a:latin typeface="Times New Roman"/>
                <a:cs typeface="Times New Roman"/>
              </a:rPr>
              <a:t>eliminates </a:t>
            </a:r>
            <a:r>
              <a:rPr sz="2000" spc="-5" dirty="0">
                <a:latin typeface="Times New Roman"/>
                <a:cs typeface="Times New Roman"/>
              </a:rPr>
              <a:t>additional </a:t>
            </a:r>
            <a:r>
              <a:rPr sz="2000" dirty="0">
                <a:latin typeface="Times New Roman"/>
                <a:cs typeface="Times New Roman"/>
              </a:rPr>
              <a:t>pressure on </a:t>
            </a:r>
            <a:r>
              <a:rPr sz="2000" spc="-5" dirty="0">
                <a:latin typeface="Times New Roman"/>
                <a:cs typeface="Times New Roman"/>
              </a:rPr>
              <a:t>already </a:t>
            </a:r>
            <a:r>
              <a:rPr sz="2000" dirty="0">
                <a:latin typeface="Times New Roman"/>
                <a:cs typeface="Times New Roman"/>
              </a:rPr>
              <a:t>over worked  </a:t>
            </a:r>
            <a:r>
              <a:rPr sz="2000" spc="-5" dirty="0">
                <a:latin typeface="Times New Roman"/>
                <a:cs typeface="Times New Roman"/>
              </a:rPr>
              <a:t>irrigation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system.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4537709"/>
            <a:ext cx="228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30" dirty="0">
                <a:solidFill>
                  <a:srgbClr val="996666"/>
                </a:solidFill>
                <a:latin typeface="Symbol"/>
                <a:cs typeface="Symbol"/>
              </a:rPr>
              <a:t>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5039" y="4528820"/>
            <a:ext cx="74098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It </a:t>
            </a:r>
            <a:r>
              <a:rPr sz="2000" spc="-5" dirty="0">
                <a:latin typeface="Times New Roman"/>
                <a:cs typeface="Times New Roman"/>
              </a:rPr>
              <a:t>is the demand </a:t>
            </a:r>
            <a:r>
              <a:rPr sz="2000" dirty="0">
                <a:latin typeface="Times New Roman"/>
                <a:cs typeface="Times New Roman"/>
              </a:rPr>
              <a:t>of the </a:t>
            </a:r>
            <a:r>
              <a:rPr sz="2000" spc="-5" dirty="0">
                <a:latin typeface="Times New Roman"/>
                <a:cs typeface="Times New Roman"/>
              </a:rPr>
              <a:t>dairy </a:t>
            </a:r>
            <a:r>
              <a:rPr sz="2000" dirty="0">
                <a:latin typeface="Times New Roman"/>
                <a:cs typeface="Times New Roman"/>
              </a:rPr>
              <a:t>owners in the </a:t>
            </a:r>
            <a:r>
              <a:rPr sz="2000" spc="-5" dirty="0">
                <a:latin typeface="Times New Roman"/>
                <a:cs typeface="Times New Roman"/>
              </a:rPr>
              <a:t>states, </a:t>
            </a:r>
            <a:r>
              <a:rPr sz="2000" dirty="0">
                <a:latin typeface="Times New Roman"/>
                <a:cs typeface="Times New Roman"/>
              </a:rPr>
              <a:t>were there </a:t>
            </a:r>
            <a:r>
              <a:rPr sz="2000" spc="-5" dirty="0">
                <a:latin typeface="Times New Roman"/>
                <a:cs typeface="Times New Roman"/>
              </a:rPr>
              <a:t>is low land  </a:t>
            </a:r>
            <a:r>
              <a:rPr sz="2000" dirty="0">
                <a:latin typeface="Times New Roman"/>
                <a:cs typeface="Times New Roman"/>
              </a:rPr>
              <a:t>holdings, </a:t>
            </a:r>
            <a:r>
              <a:rPr sz="2000" spc="-5" dirty="0">
                <a:latin typeface="Times New Roman"/>
                <a:cs typeface="Times New Roman"/>
              </a:rPr>
              <a:t>scarcity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water, saline </a:t>
            </a:r>
            <a:r>
              <a:rPr sz="2000" dirty="0">
                <a:latin typeface="Times New Roman"/>
                <a:cs typeface="Times New Roman"/>
              </a:rPr>
              <a:t>water, higher lobour and </a:t>
            </a:r>
            <a:r>
              <a:rPr sz="2000" spc="-5" dirty="0">
                <a:latin typeface="Times New Roman"/>
                <a:cs typeface="Times New Roman"/>
              </a:rPr>
              <a:t>land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cost.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0" y="459740"/>
            <a:ext cx="52971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3675" algn="l"/>
              </a:tabLst>
            </a:pPr>
            <a:r>
              <a:rPr sz="2800" spc="-5" dirty="0">
                <a:latin typeface="Times New Roman"/>
                <a:cs typeface="Times New Roman"/>
              </a:rPr>
              <a:t>Video</a:t>
            </a:r>
            <a:r>
              <a:rPr sz="2800" dirty="0">
                <a:latin typeface="Times New Roman"/>
                <a:cs typeface="Times New Roman"/>
              </a:rPr>
              <a:t> of	</a:t>
            </a:r>
            <a:r>
              <a:rPr sz="2800" spc="-5" dirty="0">
                <a:latin typeface="Times New Roman"/>
                <a:cs typeface="Times New Roman"/>
              </a:rPr>
              <a:t>Hydroponic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production:-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0569" y="1786890"/>
            <a:ext cx="61753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910" indent="-143510">
              <a:lnSpc>
                <a:spcPct val="100000"/>
              </a:lnSpc>
              <a:spcBef>
                <a:spcPts val="100"/>
              </a:spcBef>
              <a:buSzPct val="90000"/>
              <a:buFont typeface="Arial"/>
              <a:buChar char="•"/>
              <a:tabLst>
                <a:tab pos="168910" algn="l"/>
              </a:tabLst>
            </a:pPr>
            <a:r>
              <a:rPr sz="2000" dirty="0">
                <a:latin typeface="Times New Roman"/>
                <a:cs typeface="Times New Roman"/>
              </a:rPr>
              <a:t>Hydroponic production </a:t>
            </a:r>
            <a:r>
              <a:rPr sz="2000" spc="-5" dirty="0">
                <a:latin typeface="Times New Roman"/>
                <a:cs typeface="Times New Roman"/>
              </a:rPr>
              <a:t>step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996666"/>
                </a:solidFill>
                <a:latin typeface="Times New Roman"/>
                <a:cs typeface="Times New Roman"/>
              </a:rPr>
              <a:t>step-link</a:t>
            </a:r>
            <a:endParaRPr sz="2000">
              <a:latin typeface="Times New Roman"/>
              <a:cs typeface="Times New Roman"/>
            </a:endParaRPr>
          </a:p>
          <a:p>
            <a:pPr marL="170180" indent="-144780">
              <a:lnSpc>
                <a:spcPct val="100000"/>
              </a:lnSpc>
              <a:spcBef>
                <a:spcPts val="1800"/>
              </a:spcBef>
              <a:buSzPct val="90000"/>
              <a:buFont typeface="Arial"/>
              <a:buChar char="•"/>
              <a:tabLst>
                <a:tab pos="170180" algn="l"/>
              </a:tabLst>
            </a:pPr>
            <a:r>
              <a:rPr sz="2000" spc="-5" dirty="0">
                <a:latin typeface="Times New Roman"/>
                <a:cs typeface="Times New Roman"/>
              </a:rPr>
              <a:t>Production </a:t>
            </a:r>
            <a:r>
              <a:rPr sz="2000" dirty="0">
                <a:latin typeface="Times New Roman"/>
                <a:cs typeface="Times New Roman"/>
              </a:rPr>
              <a:t>of Green fodder by hydroponic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996666"/>
                </a:solidFill>
                <a:latin typeface="Times New Roman"/>
                <a:cs typeface="Times New Roman"/>
              </a:rPr>
              <a:t>technique-Link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0" y="459740"/>
            <a:ext cx="1962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Introduction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557020"/>
            <a:ext cx="7818755" cy="241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100"/>
              </a:spcBef>
              <a:buClr>
                <a:srgbClr val="996666"/>
              </a:buClr>
              <a:buSzPct val="80000"/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sz="2000" dirty="0">
                <a:latin typeface="Times New Roman"/>
                <a:cs typeface="Times New Roman"/>
              </a:rPr>
              <a:t>Fodder Production </a:t>
            </a:r>
            <a:r>
              <a:rPr sz="2000" spc="-10" dirty="0">
                <a:latin typeface="Times New Roman"/>
                <a:cs typeface="Times New Roman"/>
              </a:rPr>
              <a:t>systems </a:t>
            </a:r>
            <a:r>
              <a:rPr sz="2000" dirty="0">
                <a:latin typeface="Times New Roman"/>
                <a:cs typeface="Times New Roman"/>
              </a:rPr>
              <a:t>are </a:t>
            </a:r>
            <a:r>
              <a:rPr sz="2000" spc="-5" dirty="0">
                <a:latin typeface="Times New Roman"/>
                <a:cs typeface="Times New Roman"/>
              </a:rPr>
              <a:t>automated </a:t>
            </a:r>
            <a:r>
              <a:rPr sz="2000" dirty="0">
                <a:latin typeface="Times New Roman"/>
                <a:cs typeface="Times New Roman"/>
              </a:rPr>
              <a:t>fodder production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units.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96666"/>
              </a:buClr>
              <a:buFont typeface="Symbol"/>
              <a:buChar char=""/>
            </a:pPr>
            <a:endParaRPr sz="295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buClr>
                <a:srgbClr val="996666"/>
              </a:buClr>
              <a:buSzPct val="80000"/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sz="2000" dirty="0">
                <a:latin typeface="Times New Roman"/>
                <a:cs typeface="Times New Roman"/>
              </a:rPr>
              <a:t>Green fodder </a:t>
            </a:r>
            <a:r>
              <a:rPr sz="2000" spc="-5" dirty="0">
                <a:latin typeface="Times New Roman"/>
                <a:cs typeface="Times New Roman"/>
              </a:rPr>
              <a:t>plays major role </a:t>
            </a:r>
            <a:r>
              <a:rPr sz="2000" dirty="0">
                <a:latin typeface="Times New Roman"/>
                <a:cs typeface="Times New Roman"/>
              </a:rPr>
              <a:t>in feed of </a:t>
            </a:r>
            <a:r>
              <a:rPr sz="2000" spc="-10" dirty="0">
                <a:latin typeface="Times New Roman"/>
                <a:cs typeface="Times New Roman"/>
              </a:rPr>
              <a:t>milch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animals.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96666"/>
              </a:buClr>
              <a:buFont typeface="Symbol"/>
              <a:buChar char=""/>
            </a:pPr>
            <a:endParaRPr sz="2950">
              <a:latin typeface="Times New Roman"/>
              <a:cs typeface="Times New Roman"/>
            </a:endParaRPr>
          </a:p>
          <a:p>
            <a:pPr marL="393700" marR="30480" indent="-342900" algn="just">
              <a:lnSpc>
                <a:spcPct val="100000"/>
              </a:lnSpc>
              <a:buClr>
                <a:srgbClr val="996666"/>
              </a:buClr>
              <a:buSzPct val="80000"/>
              <a:buFont typeface="Symbol"/>
              <a:buChar char=""/>
              <a:tabLst>
                <a:tab pos="393700" algn="l"/>
              </a:tabLst>
            </a:pPr>
            <a:r>
              <a:rPr sz="2000" dirty="0">
                <a:latin typeface="Times New Roman"/>
                <a:cs typeface="Times New Roman"/>
              </a:rPr>
              <a:t>Non </a:t>
            </a:r>
            <a:r>
              <a:rPr sz="2000" spc="-5" dirty="0">
                <a:latin typeface="Times New Roman"/>
                <a:cs typeface="Times New Roman"/>
              </a:rPr>
              <a:t>availability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irrigated lands </a:t>
            </a:r>
            <a:r>
              <a:rPr sz="2000" dirty="0">
                <a:latin typeface="Times New Roman"/>
                <a:cs typeface="Times New Roman"/>
              </a:rPr>
              <a:t>for fodder production, higher labour  </a:t>
            </a:r>
            <a:r>
              <a:rPr sz="2000" spc="-5" dirty="0">
                <a:latin typeface="Times New Roman"/>
                <a:cs typeface="Times New Roman"/>
              </a:rPr>
              <a:t>cost,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10" dirty="0">
                <a:latin typeface="Times New Roman"/>
                <a:cs typeface="Times New Roman"/>
              </a:rPr>
              <a:t>small </a:t>
            </a:r>
            <a:r>
              <a:rPr sz="2000" spc="-5" dirty="0">
                <a:latin typeface="Times New Roman"/>
                <a:cs typeface="Times New Roman"/>
              </a:rPr>
              <a:t>land </a:t>
            </a:r>
            <a:r>
              <a:rPr sz="2000" dirty="0">
                <a:latin typeface="Times New Roman"/>
                <a:cs typeface="Times New Roman"/>
              </a:rPr>
              <a:t>holdings has left dairy </a:t>
            </a:r>
            <a:r>
              <a:rPr sz="2000" spc="-5" dirty="0">
                <a:latin typeface="Times New Roman"/>
                <a:cs typeface="Times New Roman"/>
              </a:rPr>
              <a:t>farmer with </a:t>
            </a:r>
            <a:r>
              <a:rPr sz="2000" spc="-10" dirty="0">
                <a:latin typeface="Times New Roman"/>
                <a:cs typeface="Times New Roman"/>
              </a:rPr>
              <a:t>many </a:t>
            </a:r>
            <a:r>
              <a:rPr sz="2000" spc="-5" dirty="0">
                <a:latin typeface="Times New Roman"/>
                <a:cs typeface="Times New Roman"/>
              </a:rPr>
              <a:t>challenges 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10" dirty="0">
                <a:latin typeface="Times New Roman"/>
                <a:cs typeface="Times New Roman"/>
              </a:rPr>
              <a:t>milk</a:t>
            </a:r>
            <a:r>
              <a:rPr sz="2000" dirty="0">
                <a:latin typeface="Times New Roman"/>
                <a:cs typeface="Times New Roman"/>
              </a:rPr>
              <a:t> production.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0" y="459740"/>
            <a:ext cx="14065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nc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40" y="1328420"/>
            <a:ext cx="7833359" cy="332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43180" indent="-342900" algn="just">
              <a:lnSpc>
                <a:spcPct val="100000"/>
              </a:lnSpc>
              <a:spcBef>
                <a:spcPts val="100"/>
              </a:spcBef>
              <a:buClr>
                <a:srgbClr val="996666"/>
              </a:buClr>
              <a:buSzPct val="80000"/>
              <a:buFont typeface="Symbol"/>
              <a:buChar char=""/>
              <a:tabLst>
                <a:tab pos="393700" algn="l"/>
              </a:tabLst>
            </a:pPr>
            <a:r>
              <a:rPr sz="2000" dirty="0">
                <a:latin typeface="Times New Roman"/>
                <a:cs typeface="Times New Roman"/>
              </a:rPr>
              <a:t>Hydroponic fodder production involves </a:t>
            </a:r>
            <a:r>
              <a:rPr sz="2000" spc="-5" dirty="0">
                <a:latin typeface="Times New Roman"/>
                <a:cs typeface="Times New Roman"/>
              </a:rPr>
              <a:t>supplying cereal </a:t>
            </a:r>
            <a:r>
              <a:rPr sz="2000" dirty="0">
                <a:latin typeface="Times New Roman"/>
                <a:cs typeface="Times New Roman"/>
              </a:rPr>
              <a:t>grain </a:t>
            </a:r>
            <a:r>
              <a:rPr sz="2000" spc="-5" dirty="0">
                <a:latin typeface="Times New Roman"/>
                <a:cs typeface="Times New Roman"/>
              </a:rPr>
              <a:t>with  necessary moisture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nutrients, to enable germination </a:t>
            </a:r>
            <a:r>
              <a:rPr sz="2000" dirty="0">
                <a:latin typeface="Times New Roman"/>
                <a:cs typeface="Times New Roman"/>
              </a:rPr>
              <a:t>and plant  growth </a:t>
            </a:r>
            <a:r>
              <a:rPr sz="2000" spc="-5" dirty="0">
                <a:latin typeface="Times New Roman"/>
                <a:cs typeface="Times New Roman"/>
              </a:rPr>
              <a:t>in the absence </a:t>
            </a:r>
            <a:r>
              <a:rPr sz="2000" dirty="0">
                <a:latin typeface="Times New Roman"/>
                <a:cs typeface="Times New Roman"/>
              </a:rPr>
              <a:t>of a </a:t>
            </a:r>
            <a:r>
              <a:rPr sz="2000" spc="-5" dirty="0">
                <a:latin typeface="Times New Roman"/>
                <a:cs typeface="Times New Roman"/>
              </a:rPr>
              <a:t>solid </a:t>
            </a:r>
            <a:r>
              <a:rPr sz="2000" dirty="0">
                <a:latin typeface="Times New Roman"/>
                <a:cs typeface="Times New Roman"/>
              </a:rPr>
              <a:t>growing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medium.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96666"/>
              </a:buClr>
              <a:buFont typeface="Symbol"/>
              <a:buChar char=""/>
            </a:pPr>
            <a:endParaRPr sz="2950">
              <a:latin typeface="Times New Roman"/>
              <a:cs typeface="Times New Roman"/>
            </a:endParaRPr>
          </a:p>
          <a:p>
            <a:pPr marL="393700" marR="45085" indent="-342900" algn="just">
              <a:lnSpc>
                <a:spcPct val="100000"/>
              </a:lnSpc>
              <a:buClr>
                <a:srgbClr val="996666"/>
              </a:buClr>
              <a:buSzPct val="80000"/>
              <a:buFont typeface="Symbol"/>
              <a:buChar char=""/>
              <a:tabLst>
                <a:tab pos="393700" algn="l"/>
              </a:tabLst>
            </a:pPr>
            <a:r>
              <a:rPr sz="2000" dirty="0">
                <a:latin typeface="Times New Roman"/>
                <a:cs typeface="Times New Roman"/>
              </a:rPr>
              <a:t>There are a range of </a:t>
            </a:r>
            <a:r>
              <a:rPr sz="2000" spc="-5" dirty="0">
                <a:latin typeface="Times New Roman"/>
                <a:cs typeface="Times New Roman"/>
              </a:rPr>
              <a:t>chemical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structural </a:t>
            </a:r>
            <a:r>
              <a:rPr sz="2000" dirty="0">
                <a:latin typeface="Times New Roman"/>
                <a:cs typeface="Times New Roman"/>
              </a:rPr>
              <a:t>changes that </a:t>
            </a:r>
            <a:r>
              <a:rPr sz="2000" spc="-5" dirty="0">
                <a:latin typeface="Times New Roman"/>
                <a:cs typeface="Times New Roman"/>
              </a:rPr>
              <a:t>take place  within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cereal </a:t>
            </a:r>
            <a:r>
              <a:rPr sz="2000" dirty="0">
                <a:latin typeface="Times New Roman"/>
                <a:cs typeface="Times New Roman"/>
              </a:rPr>
              <a:t>grain through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hydroponic growing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process.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96666"/>
              </a:buClr>
              <a:buFont typeface="Symbol"/>
              <a:buChar char=""/>
            </a:pPr>
            <a:endParaRPr sz="2950">
              <a:latin typeface="Times New Roman"/>
              <a:cs typeface="Times New Roman"/>
            </a:endParaRPr>
          </a:p>
          <a:p>
            <a:pPr marL="393700" marR="43815" indent="-342900" algn="just">
              <a:lnSpc>
                <a:spcPct val="100000"/>
              </a:lnSpc>
              <a:buClr>
                <a:srgbClr val="996666"/>
              </a:buClr>
              <a:buSzPct val="80000"/>
              <a:buFont typeface="Symbol"/>
              <a:buChar char=""/>
              <a:tabLst>
                <a:tab pos="393700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amount </a:t>
            </a:r>
            <a:r>
              <a:rPr sz="2000" dirty="0">
                <a:latin typeface="Times New Roman"/>
                <a:cs typeface="Times New Roman"/>
              </a:rPr>
              <a:t>of sprouts produced </a:t>
            </a:r>
            <a:r>
              <a:rPr sz="2000" spc="-5" dirty="0">
                <a:latin typeface="Times New Roman"/>
                <a:cs typeface="Times New Roman"/>
              </a:rPr>
              <a:t>(yield)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quality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fodder </a:t>
            </a:r>
            <a:r>
              <a:rPr sz="2000" spc="-5" dirty="0">
                <a:latin typeface="Times New Roman"/>
                <a:cs typeface="Times New Roman"/>
              </a:rPr>
              <a:t>is  influenced </a:t>
            </a:r>
            <a:r>
              <a:rPr sz="2000" dirty="0">
                <a:latin typeface="Times New Roman"/>
                <a:cs typeface="Times New Roman"/>
              </a:rPr>
              <a:t>by a </a:t>
            </a:r>
            <a:r>
              <a:rPr sz="2000" spc="-5" dirty="0">
                <a:latin typeface="Times New Roman"/>
                <a:cs typeface="Times New Roman"/>
              </a:rPr>
              <a:t>number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factors including Grain, environment,  Management </a:t>
            </a:r>
            <a:r>
              <a:rPr sz="2000" dirty="0">
                <a:latin typeface="Times New Roman"/>
                <a:cs typeface="Times New Roman"/>
              </a:rPr>
              <a:t>of the </a:t>
            </a:r>
            <a:r>
              <a:rPr sz="2000" spc="-5" dirty="0">
                <a:latin typeface="Times New Roman"/>
                <a:cs typeface="Times New Roman"/>
              </a:rPr>
              <a:t>system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0" y="459740"/>
            <a:ext cx="5817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Hydroponic </a:t>
            </a:r>
            <a:r>
              <a:rPr sz="2800" dirty="0">
                <a:latin typeface="Times New Roman"/>
                <a:cs typeface="Times New Roman"/>
              </a:rPr>
              <a:t>fodder </a:t>
            </a:r>
            <a:r>
              <a:rPr sz="2800" spc="-5" dirty="0">
                <a:latin typeface="Times New Roman"/>
                <a:cs typeface="Times New Roman"/>
              </a:rPr>
              <a:t>production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2940" y="1633220"/>
            <a:ext cx="7512684" cy="314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224154" indent="-342900">
              <a:lnSpc>
                <a:spcPct val="100000"/>
              </a:lnSpc>
              <a:spcBef>
                <a:spcPts val="100"/>
              </a:spcBef>
              <a:buClr>
                <a:srgbClr val="996666"/>
              </a:buClr>
              <a:buSzPct val="80000"/>
              <a:buFont typeface="Symbol"/>
              <a:buChar char=""/>
              <a:tabLst>
                <a:tab pos="380365" algn="l"/>
                <a:tab pos="381000" algn="l"/>
              </a:tabLst>
            </a:pPr>
            <a:r>
              <a:rPr sz="2000" b="1" dirty="0">
                <a:latin typeface="Times New Roman"/>
                <a:cs typeface="Times New Roman"/>
              </a:rPr>
              <a:t>HYDROPONIC </a:t>
            </a:r>
            <a:r>
              <a:rPr sz="2000" b="1" spc="-5" dirty="0">
                <a:latin typeface="Times New Roman"/>
                <a:cs typeface="Times New Roman"/>
              </a:rPr>
              <a:t>INNOVATIVE TECHNOLOGY </a:t>
            </a:r>
            <a:r>
              <a:rPr sz="2000" b="1" dirty="0">
                <a:latin typeface="Times New Roman"/>
                <a:cs typeface="Times New Roman"/>
              </a:rPr>
              <a:t>FOR </a:t>
            </a:r>
            <a:r>
              <a:rPr sz="2000" b="1" spc="-5" dirty="0">
                <a:latin typeface="Times New Roman"/>
                <a:cs typeface="Times New Roman"/>
              </a:rPr>
              <a:t>DAIRY  BUSINESS</a:t>
            </a:r>
            <a:endParaRPr sz="2000">
              <a:latin typeface="Times New Roman"/>
              <a:cs typeface="Times New Roman"/>
            </a:endParaRPr>
          </a:p>
          <a:p>
            <a:pPr marL="381000" marR="30480" indent="-342900">
              <a:lnSpc>
                <a:spcPct val="100000"/>
              </a:lnSpc>
              <a:spcBef>
                <a:spcPts val="500"/>
              </a:spcBef>
              <a:buClr>
                <a:srgbClr val="996666"/>
              </a:buClr>
              <a:buSzPct val="80000"/>
              <a:buFont typeface="Symbol"/>
              <a:buChar char=""/>
              <a:tabLst>
                <a:tab pos="380365" algn="l"/>
                <a:tab pos="381000" algn="l"/>
              </a:tabLst>
            </a:pP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grow </a:t>
            </a:r>
            <a:r>
              <a:rPr sz="2000" spc="-5" dirty="0">
                <a:latin typeface="Times New Roman"/>
                <a:cs typeface="Times New Roman"/>
              </a:rPr>
              <a:t>green </a:t>
            </a:r>
            <a:r>
              <a:rPr sz="2000" dirty="0">
                <a:latin typeface="Times New Roman"/>
                <a:cs typeface="Times New Roman"/>
              </a:rPr>
              <a:t>fodder </a:t>
            </a:r>
            <a:r>
              <a:rPr sz="2000" spc="-5" dirty="0">
                <a:latin typeface="Times New Roman"/>
                <a:cs typeface="Times New Roman"/>
              </a:rPr>
              <a:t>at wider temperature </a:t>
            </a:r>
            <a:r>
              <a:rPr sz="2000" dirty="0">
                <a:latin typeface="Times New Roman"/>
                <a:cs typeface="Times New Roman"/>
              </a:rPr>
              <a:t>(15º - 32ºC) and </a:t>
            </a:r>
            <a:r>
              <a:rPr sz="2000" spc="-10" dirty="0">
                <a:latin typeface="Times New Roman"/>
                <a:cs typeface="Times New Roman"/>
              </a:rPr>
              <a:t>humidity  </a:t>
            </a:r>
            <a:r>
              <a:rPr sz="2000" dirty="0">
                <a:latin typeface="Times New Roman"/>
                <a:cs typeface="Times New Roman"/>
              </a:rPr>
              <a:t>(70 -80 %) range without fungal growth.</a:t>
            </a:r>
            <a:endParaRPr sz="20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500"/>
              </a:spcBef>
              <a:buClr>
                <a:srgbClr val="996666"/>
              </a:buClr>
              <a:buSzPct val="80000"/>
              <a:buFont typeface="Symbol"/>
              <a:buChar char=""/>
              <a:tabLst>
                <a:tab pos="380365" algn="l"/>
                <a:tab pos="381000" algn="l"/>
              </a:tabLst>
            </a:pPr>
            <a:r>
              <a:rPr sz="2000" spc="-5" dirty="0">
                <a:latin typeface="Times New Roman"/>
                <a:cs typeface="Times New Roman"/>
              </a:rPr>
              <a:t>Environmental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friendly.</a:t>
            </a:r>
            <a:endParaRPr sz="20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500"/>
              </a:spcBef>
              <a:buClr>
                <a:srgbClr val="996666"/>
              </a:buClr>
              <a:buSzPct val="80000"/>
              <a:buFont typeface="Symbol"/>
              <a:buChar char=""/>
              <a:tabLst>
                <a:tab pos="380365" algn="l"/>
                <a:tab pos="381000" algn="l"/>
              </a:tabLst>
            </a:pPr>
            <a:r>
              <a:rPr sz="2000" spc="-5" dirty="0">
                <a:latin typeface="Times New Roman"/>
                <a:cs typeface="Times New Roman"/>
              </a:rPr>
              <a:t>Contamination </a:t>
            </a:r>
            <a:r>
              <a:rPr sz="2000" dirty="0">
                <a:latin typeface="Times New Roman"/>
                <a:cs typeface="Times New Roman"/>
              </a:rPr>
              <a:t>free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fodder.</a:t>
            </a:r>
            <a:endParaRPr sz="20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500"/>
              </a:spcBef>
              <a:buClr>
                <a:srgbClr val="996666"/>
              </a:buClr>
              <a:buSzPct val="80000"/>
              <a:buFont typeface="Symbol"/>
              <a:buChar char=""/>
              <a:tabLst>
                <a:tab pos="380365" algn="l"/>
                <a:tab pos="381000" algn="l"/>
              </a:tabLst>
            </a:pPr>
            <a:r>
              <a:rPr sz="2000" dirty="0">
                <a:latin typeface="Times New Roman"/>
                <a:cs typeface="Times New Roman"/>
              </a:rPr>
              <a:t>Saves </a:t>
            </a:r>
            <a:r>
              <a:rPr sz="2000" spc="-5" dirty="0">
                <a:latin typeface="Times New Roman"/>
                <a:cs typeface="Times New Roman"/>
              </a:rPr>
              <a:t>water and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labour</a:t>
            </a:r>
            <a:endParaRPr sz="20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500"/>
              </a:spcBef>
              <a:buClr>
                <a:srgbClr val="996666"/>
              </a:buClr>
              <a:buSzPct val="80000"/>
              <a:buFont typeface="Symbol"/>
              <a:buChar char=""/>
              <a:tabLst>
                <a:tab pos="380365" algn="l"/>
                <a:tab pos="381000" algn="l"/>
              </a:tabLst>
            </a:pPr>
            <a:r>
              <a:rPr sz="2000" dirty="0">
                <a:latin typeface="Times New Roman"/>
                <a:cs typeface="Times New Roman"/>
              </a:rPr>
              <a:t>Fodder grown </a:t>
            </a:r>
            <a:r>
              <a:rPr sz="2000" spc="-5" dirty="0">
                <a:latin typeface="Times New Roman"/>
                <a:cs typeface="Times New Roman"/>
              </a:rPr>
              <a:t>is highly palatable and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nutritious</a:t>
            </a:r>
            <a:endParaRPr sz="20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500"/>
              </a:spcBef>
              <a:buClr>
                <a:srgbClr val="996666"/>
              </a:buClr>
              <a:buSzPct val="80000"/>
              <a:buFont typeface="Symbol"/>
              <a:buChar char=""/>
              <a:tabLst>
                <a:tab pos="380365" algn="l"/>
                <a:tab pos="381000" algn="l"/>
              </a:tabLst>
            </a:pPr>
            <a:r>
              <a:rPr sz="2000" dirty="0">
                <a:latin typeface="Times New Roman"/>
                <a:cs typeface="Times New Roman"/>
              </a:rPr>
              <a:t>Fodder </a:t>
            </a:r>
            <a:r>
              <a:rPr sz="2000" spc="-5" dirty="0">
                <a:latin typeface="Times New Roman"/>
                <a:cs typeface="Times New Roman"/>
              </a:rPr>
              <a:t>improves animal health and </a:t>
            </a:r>
            <a:r>
              <a:rPr sz="2000" dirty="0">
                <a:latin typeface="Times New Roman"/>
                <a:cs typeface="Times New Roman"/>
              </a:rPr>
              <a:t>reproductive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efficiency.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0" y="459740"/>
            <a:ext cx="64712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0395" algn="l"/>
              </a:tabLst>
            </a:pPr>
            <a:r>
              <a:rPr sz="2800" b="0" dirty="0">
                <a:latin typeface="Times New Roman"/>
                <a:cs typeface="Times New Roman"/>
              </a:rPr>
              <a:t>Hydroponic	</a:t>
            </a:r>
            <a:r>
              <a:rPr sz="2800" b="0" spc="-10" dirty="0">
                <a:latin typeface="Times New Roman"/>
                <a:cs typeface="Times New Roman"/>
              </a:rPr>
              <a:t>maize </a:t>
            </a:r>
            <a:r>
              <a:rPr sz="2800" b="0" spc="-5" dirty="0">
                <a:latin typeface="Times New Roman"/>
                <a:cs typeface="Times New Roman"/>
              </a:rPr>
              <a:t>fodder-Soaking for </a:t>
            </a:r>
            <a:r>
              <a:rPr sz="2800" b="0" dirty="0">
                <a:latin typeface="Times New Roman"/>
                <a:cs typeface="Times New Roman"/>
              </a:rPr>
              <a:t>24</a:t>
            </a:r>
            <a:r>
              <a:rPr sz="2800" b="0" spc="-30" dirty="0">
                <a:latin typeface="Times New Roman"/>
                <a:cs typeface="Times New Roman"/>
              </a:rPr>
              <a:t> </a:t>
            </a:r>
            <a:r>
              <a:rPr sz="2800" b="0" dirty="0">
                <a:latin typeface="Times New Roman"/>
                <a:cs typeface="Times New Roman"/>
              </a:rPr>
              <a:t>hr.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3400" y="1536700"/>
            <a:ext cx="4238625" cy="3990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5104" marR="270510" indent="-193040">
              <a:lnSpc>
                <a:spcPct val="100400"/>
              </a:lnSpc>
              <a:spcBef>
                <a:spcPts val="90"/>
              </a:spcBef>
              <a:buSzPct val="90000"/>
              <a:buFont typeface="Arial"/>
              <a:buChar char="•"/>
              <a:tabLst>
                <a:tab pos="221615" algn="l"/>
                <a:tab pos="222250" algn="l"/>
                <a:tab pos="982980" algn="l"/>
              </a:tabLst>
            </a:pPr>
            <a:r>
              <a:rPr sz="2000" spc="-5" dirty="0">
                <a:latin typeface="Times New Roman"/>
                <a:cs typeface="Times New Roman"/>
              </a:rPr>
              <a:t>Maize	seed </a:t>
            </a:r>
            <a:r>
              <a:rPr sz="2000" dirty="0">
                <a:latin typeface="Times New Roman"/>
                <a:cs typeface="Times New Roman"/>
              </a:rPr>
              <a:t>is best choice for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fodder  production.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65100" marR="468630" indent="-165100">
              <a:lnSpc>
                <a:spcPct val="100000"/>
              </a:lnSpc>
              <a:buFont typeface="Arial"/>
              <a:buChar char="•"/>
              <a:tabLst>
                <a:tab pos="165100" algn="l"/>
              </a:tabLst>
            </a:pPr>
            <a:r>
              <a:rPr sz="2000" dirty="0">
                <a:latin typeface="Times New Roman"/>
                <a:cs typeface="Times New Roman"/>
              </a:rPr>
              <a:t>Procure good </a:t>
            </a:r>
            <a:r>
              <a:rPr sz="2000" spc="-5" dirty="0">
                <a:latin typeface="Times New Roman"/>
                <a:cs typeface="Times New Roman"/>
              </a:rPr>
              <a:t>quality </a:t>
            </a:r>
            <a:r>
              <a:rPr sz="2000" spc="-10" dirty="0">
                <a:latin typeface="Times New Roman"/>
                <a:cs typeface="Times New Roman"/>
              </a:rPr>
              <a:t>maize </a:t>
            </a:r>
            <a:r>
              <a:rPr sz="2000" dirty="0">
                <a:latin typeface="Times New Roman"/>
                <a:cs typeface="Times New Roman"/>
              </a:rPr>
              <a:t>seeds  </a:t>
            </a:r>
            <a:r>
              <a:rPr sz="2000" spc="-5" dirty="0">
                <a:latin typeface="Times New Roman"/>
                <a:cs typeface="Times New Roman"/>
              </a:rPr>
              <a:t>with </a:t>
            </a:r>
            <a:r>
              <a:rPr sz="2000" dirty="0">
                <a:latin typeface="Times New Roman"/>
                <a:cs typeface="Times New Roman"/>
              </a:rPr>
              <a:t>at </a:t>
            </a:r>
            <a:r>
              <a:rPr sz="2000" spc="-5" dirty="0">
                <a:latin typeface="Times New Roman"/>
                <a:cs typeface="Times New Roman"/>
              </a:rPr>
              <a:t>least </a:t>
            </a:r>
            <a:r>
              <a:rPr sz="2000" dirty="0">
                <a:latin typeface="Times New Roman"/>
                <a:cs typeface="Times New Roman"/>
              </a:rPr>
              <a:t>85% </a:t>
            </a:r>
            <a:r>
              <a:rPr sz="2000" spc="-5" dirty="0">
                <a:latin typeface="Times New Roman"/>
                <a:cs typeface="Times New Roman"/>
              </a:rPr>
              <a:t>germination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rate.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Font typeface="Arial"/>
              <a:buChar char="•"/>
              <a:tabLst>
                <a:tab pos="165100" algn="l"/>
              </a:tabLst>
            </a:pPr>
            <a:r>
              <a:rPr sz="2000" dirty="0">
                <a:latin typeface="Times New Roman"/>
                <a:cs typeface="Times New Roman"/>
              </a:rPr>
              <a:t>Seed </a:t>
            </a:r>
            <a:r>
              <a:rPr sz="2000" spc="-5" dirty="0">
                <a:latin typeface="Times New Roman"/>
                <a:cs typeface="Times New Roman"/>
              </a:rPr>
              <a:t>should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5" dirty="0">
                <a:latin typeface="Times New Roman"/>
                <a:cs typeface="Times New Roman"/>
              </a:rPr>
              <a:t>pesticide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free.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65100" marR="608330" indent="-165100">
              <a:lnSpc>
                <a:spcPct val="100000"/>
              </a:lnSpc>
              <a:buFont typeface="Arial"/>
              <a:buChar char="•"/>
              <a:tabLst>
                <a:tab pos="165100" algn="l"/>
              </a:tabLst>
            </a:pPr>
            <a:r>
              <a:rPr sz="2000" dirty="0">
                <a:latin typeface="Times New Roman"/>
                <a:cs typeface="Times New Roman"/>
              </a:rPr>
              <a:t>Separate </a:t>
            </a:r>
            <a:r>
              <a:rPr sz="2000" spc="-5" dirty="0">
                <a:latin typeface="Times New Roman"/>
                <a:cs typeface="Times New Roman"/>
              </a:rPr>
              <a:t>impurities </a:t>
            </a:r>
            <a:r>
              <a:rPr sz="2000" dirty="0">
                <a:latin typeface="Times New Roman"/>
                <a:cs typeface="Times New Roman"/>
              </a:rPr>
              <a:t>from seeds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  </a:t>
            </a:r>
            <a:r>
              <a:rPr sz="2000" spc="-5" dirty="0">
                <a:latin typeface="Times New Roman"/>
                <a:cs typeface="Times New Roman"/>
              </a:rPr>
              <a:t>impurities-separator.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29870" indent="-217170">
              <a:lnSpc>
                <a:spcPct val="100000"/>
              </a:lnSpc>
              <a:buFont typeface="Arial"/>
              <a:buChar char="•"/>
              <a:tabLst>
                <a:tab pos="229235" algn="l"/>
                <a:tab pos="229870" algn="l"/>
              </a:tabLst>
            </a:pPr>
            <a:r>
              <a:rPr sz="2000" dirty="0">
                <a:latin typeface="Times New Roman"/>
                <a:cs typeface="Times New Roman"/>
              </a:rPr>
              <a:t>weight 1.5 kg. </a:t>
            </a:r>
            <a:r>
              <a:rPr sz="2000" spc="-5" dirty="0">
                <a:latin typeface="Times New Roman"/>
                <a:cs typeface="Times New Roman"/>
              </a:rPr>
              <a:t>seeds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allow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endParaRPr sz="2000">
              <a:latin typeface="Times New Roman"/>
              <a:cs typeface="Times New Roman"/>
            </a:endParaRPr>
          </a:p>
          <a:p>
            <a:pPr marL="205104">
              <a:lnSpc>
                <a:spcPct val="100000"/>
              </a:lnSpc>
              <a:spcBef>
                <a:spcPts val="10"/>
              </a:spcBef>
            </a:pPr>
            <a:r>
              <a:rPr sz="2000" spc="-5" dirty="0">
                <a:latin typeface="Times New Roman"/>
                <a:cs typeface="Times New Roman"/>
              </a:rPr>
              <a:t>soak </a:t>
            </a: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water </a:t>
            </a:r>
            <a:r>
              <a:rPr sz="2000" dirty="0">
                <a:latin typeface="Times New Roman"/>
                <a:cs typeface="Times New Roman"/>
              </a:rPr>
              <a:t>for 24 hr.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soaking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tray.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1676400"/>
            <a:ext cx="35052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469" y="459740"/>
            <a:ext cx="59626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Times New Roman"/>
                <a:cs typeface="Times New Roman"/>
              </a:rPr>
              <a:t>Hydroponic </a:t>
            </a:r>
            <a:r>
              <a:rPr sz="2800" b="0" spc="-5" dirty="0">
                <a:latin typeface="Times New Roman"/>
                <a:cs typeface="Times New Roman"/>
              </a:rPr>
              <a:t>fodder Growth </a:t>
            </a:r>
            <a:r>
              <a:rPr sz="2800" b="0" dirty="0">
                <a:latin typeface="Times New Roman"/>
                <a:cs typeface="Times New Roman"/>
              </a:rPr>
              <a:t>Stage-1</a:t>
            </a:r>
            <a:r>
              <a:rPr sz="2400" b="0" baseline="29513" dirty="0">
                <a:latin typeface="Times New Roman"/>
                <a:cs typeface="Times New Roman"/>
              </a:rPr>
              <a:t>st</a:t>
            </a:r>
            <a:r>
              <a:rPr sz="2400" b="0" spc="382" baseline="29513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Times New Roman"/>
                <a:cs typeface="Times New Roman"/>
              </a:rPr>
              <a:t>Day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7570" y="1786890"/>
            <a:ext cx="344297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77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08279" algn="l"/>
                <a:tab pos="3213100" algn="l"/>
              </a:tabLst>
            </a:pPr>
            <a:r>
              <a:rPr sz="2000" spc="-5" dirty="0">
                <a:latin typeface="Times New Roman"/>
                <a:cs typeface="Times New Roman"/>
              </a:rPr>
              <a:t>Transfer soaked seed to </a:t>
            </a:r>
            <a:r>
              <a:rPr sz="2000" dirty="0">
                <a:latin typeface="Times New Roman"/>
                <a:cs typeface="Times New Roman"/>
              </a:rPr>
              <a:t>tray  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ad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1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y th</a:t>
            </a:r>
            <a:r>
              <a:rPr sz="2000" spc="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ug</a:t>
            </a:r>
            <a:r>
              <a:rPr sz="2000" dirty="0">
                <a:latin typeface="Times New Roman"/>
                <a:cs typeface="Times New Roman"/>
              </a:rPr>
              <a:t>h	</a:t>
            </a:r>
            <a:r>
              <a:rPr sz="2000" spc="-10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50800" marR="43180">
              <a:lnSpc>
                <a:spcPct val="100000"/>
              </a:lnSpc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sz="2000" dirty="0">
                <a:latin typeface="Times New Roman"/>
                <a:cs typeface="Times New Roman"/>
              </a:rPr>
              <a:t>Load </a:t>
            </a:r>
            <a:r>
              <a:rPr sz="2000" spc="-5" dirty="0">
                <a:latin typeface="Times New Roman"/>
                <a:cs typeface="Times New Roman"/>
              </a:rPr>
              <a:t>trays </a:t>
            </a:r>
            <a:r>
              <a:rPr sz="2000" dirty="0">
                <a:latin typeface="Times New Roman"/>
                <a:cs typeface="Times New Roman"/>
              </a:rPr>
              <a:t>on </a:t>
            </a:r>
            <a:r>
              <a:rPr sz="2000" spc="10" dirty="0">
                <a:latin typeface="Times New Roman"/>
                <a:cs typeface="Times New Roman"/>
              </a:rPr>
              <a:t>1</a:t>
            </a:r>
            <a:r>
              <a:rPr sz="1725" spc="15" baseline="28985" dirty="0">
                <a:latin typeface="Times New Roman"/>
                <a:cs typeface="Times New Roman"/>
              </a:rPr>
              <a:t>st </a:t>
            </a:r>
            <a:r>
              <a:rPr sz="2000" dirty="0">
                <a:latin typeface="Times New Roman"/>
                <a:cs typeface="Times New Roman"/>
              </a:rPr>
              <a:t>two rows of  racks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000" y="1524000"/>
            <a:ext cx="39624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6180" y="459740"/>
            <a:ext cx="60312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Times New Roman"/>
                <a:cs typeface="Times New Roman"/>
              </a:rPr>
              <a:t>Hydroponic </a:t>
            </a:r>
            <a:r>
              <a:rPr sz="2800" b="0" spc="-5" dirty="0">
                <a:latin typeface="Times New Roman"/>
                <a:cs typeface="Times New Roman"/>
              </a:rPr>
              <a:t>fodder Growth </a:t>
            </a:r>
            <a:r>
              <a:rPr sz="2800" b="0" dirty="0">
                <a:latin typeface="Times New Roman"/>
                <a:cs typeface="Times New Roman"/>
              </a:rPr>
              <a:t>Stage-2</a:t>
            </a:r>
            <a:r>
              <a:rPr sz="2400" b="0" baseline="29513" dirty="0">
                <a:latin typeface="Times New Roman"/>
                <a:cs typeface="Times New Roman"/>
              </a:rPr>
              <a:t>nd</a:t>
            </a:r>
            <a:r>
              <a:rPr sz="2400" b="0" spc="412" baseline="29513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Times New Roman"/>
                <a:cs typeface="Times New Roman"/>
              </a:rPr>
              <a:t>Day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524000"/>
            <a:ext cx="3200400" cy="240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18000" y="1939290"/>
            <a:ext cx="50863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04470">
              <a:lnSpc>
                <a:spcPct val="100000"/>
              </a:lnSpc>
              <a:spcBef>
                <a:spcPts val="100"/>
              </a:spcBef>
              <a:buSzPct val="90000"/>
              <a:buFont typeface="Arial"/>
              <a:buChar char="•"/>
              <a:tabLst>
                <a:tab pos="242570" algn="l"/>
              </a:tabLst>
            </a:pPr>
            <a:r>
              <a:rPr sz="3000" spc="7" baseline="-16666" dirty="0">
                <a:latin typeface="Times New Roman"/>
                <a:cs typeface="Times New Roman"/>
              </a:rPr>
              <a:t>1</a:t>
            </a:r>
            <a:r>
              <a:rPr sz="1150" spc="5" dirty="0">
                <a:latin typeface="Times New Roman"/>
                <a:cs typeface="Times New Roman"/>
              </a:rPr>
              <a:t>st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4005" y="2015490"/>
            <a:ext cx="22345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day </a:t>
            </a:r>
            <a:r>
              <a:rPr sz="2000" spc="-5" dirty="0">
                <a:latin typeface="Times New Roman"/>
                <a:cs typeface="Times New Roman"/>
              </a:rPr>
              <a:t>tray </a:t>
            </a:r>
            <a:r>
              <a:rPr sz="2000" dirty="0">
                <a:latin typeface="Times New Roman"/>
                <a:cs typeface="Times New Roman"/>
              </a:rPr>
              <a:t>shift in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3</a:t>
            </a:r>
            <a:r>
              <a:rPr sz="1725" spc="7" baseline="28985" dirty="0">
                <a:latin typeface="Times New Roman"/>
                <a:cs typeface="Times New Roman"/>
              </a:rPr>
              <a:t>rd</a:t>
            </a:r>
            <a:endParaRPr sz="1725" baseline="2898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6195" y="1939290"/>
            <a:ext cx="6394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aseline="-16666" dirty="0">
                <a:latin typeface="Times New Roman"/>
                <a:cs typeface="Times New Roman"/>
              </a:rPr>
              <a:t>&amp;</a:t>
            </a:r>
            <a:r>
              <a:rPr sz="3000" spc="585" baseline="-16666" dirty="0">
                <a:latin typeface="Times New Roman"/>
                <a:cs typeface="Times New Roman"/>
              </a:rPr>
              <a:t> </a:t>
            </a:r>
            <a:r>
              <a:rPr sz="3000" baseline="-16666" dirty="0">
                <a:latin typeface="Times New Roman"/>
                <a:cs typeface="Times New Roman"/>
              </a:rPr>
              <a:t>4</a:t>
            </a:r>
            <a:r>
              <a:rPr sz="1150" dirty="0">
                <a:latin typeface="Times New Roman"/>
                <a:cs typeface="Times New Roman"/>
              </a:rPr>
              <a:t>th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3400" y="2320290"/>
            <a:ext cx="14185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rows 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trays.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0" y="3427729"/>
            <a:ext cx="3155950" cy="2399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960" y="459740"/>
            <a:ext cx="59956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Times New Roman"/>
                <a:cs typeface="Times New Roman"/>
              </a:rPr>
              <a:t>Hydroponic </a:t>
            </a:r>
            <a:r>
              <a:rPr sz="2800" b="0" spc="-5" dirty="0">
                <a:latin typeface="Times New Roman"/>
                <a:cs typeface="Times New Roman"/>
              </a:rPr>
              <a:t>fodder Growth </a:t>
            </a:r>
            <a:r>
              <a:rPr sz="2800" b="0" dirty="0">
                <a:latin typeface="Times New Roman"/>
                <a:cs typeface="Times New Roman"/>
              </a:rPr>
              <a:t>Stage-3</a:t>
            </a:r>
            <a:r>
              <a:rPr sz="2400" b="0" baseline="29513" dirty="0">
                <a:latin typeface="Times New Roman"/>
                <a:cs typeface="Times New Roman"/>
              </a:rPr>
              <a:t>rd</a:t>
            </a:r>
            <a:r>
              <a:rPr sz="2400" b="0" spc="390" baseline="29513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Times New Roman"/>
                <a:cs typeface="Times New Roman"/>
              </a:rPr>
              <a:t>Day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447800"/>
            <a:ext cx="35560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92600" y="1812290"/>
            <a:ext cx="3893185" cy="9448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3500" marR="43180">
              <a:lnSpc>
                <a:spcPct val="100800"/>
              </a:lnSpc>
              <a:spcBef>
                <a:spcPts val="80"/>
              </a:spcBef>
              <a:buSzPct val="110000"/>
              <a:buFont typeface="Arial"/>
              <a:buChar char="•"/>
              <a:tabLst>
                <a:tab pos="300355" algn="l"/>
                <a:tab pos="300990" algn="l"/>
                <a:tab pos="775335" algn="l"/>
                <a:tab pos="1229995" algn="l"/>
                <a:tab pos="1842770" algn="l"/>
                <a:tab pos="2566670" algn="l"/>
                <a:tab pos="3459479" algn="l"/>
              </a:tabLst>
            </a:pPr>
            <a:r>
              <a:rPr sz="2000" spc="-5" dirty="0">
                <a:latin typeface="Times New Roman"/>
                <a:cs typeface="Times New Roman"/>
              </a:rPr>
              <a:t>Respective </a:t>
            </a:r>
            <a:r>
              <a:rPr sz="2000" dirty="0">
                <a:latin typeface="Times New Roman"/>
                <a:cs typeface="Times New Roman"/>
              </a:rPr>
              <a:t>below two rows of  </a:t>
            </a:r>
            <a:r>
              <a:rPr sz="2000" spc="1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s	</a:t>
            </a:r>
            <a:r>
              <a:rPr sz="2000" spc="-10" dirty="0">
                <a:latin typeface="Times New Roman"/>
                <a:cs typeface="Times New Roman"/>
              </a:rPr>
              <a:t>til</a:t>
            </a:r>
            <a:r>
              <a:rPr sz="2000" dirty="0">
                <a:latin typeface="Times New Roman"/>
                <a:cs typeface="Times New Roman"/>
              </a:rPr>
              <a:t>l	they	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ach	</a:t>
            </a:r>
            <a:r>
              <a:rPr sz="2000" spc="5" dirty="0">
                <a:latin typeface="Times New Roman"/>
                <a:cs typeface="Times New Roman"/>
              </a:rPr>
              <a:t>bo</a:t>
            </a:r>
            <a:r>
              <a:rPr sz="2000" spc="-10" dirty="0">
                <a:latin typeface="Times New Roman"/>
                <a:cs typeface="Times New Roman"/>
              </a:rPr>
              <a:t>tt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	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o  rows </a:t>
            </a:r>
            <a:r>
              <a:rPr sz="2000" spc="-5" dirty="0">
                <a:latin typeface="Times New Roman"/>
                <a:cs typeface="Times New Roman"/>
              </a:rPr>
              <a:t>which coincides </a:t>
            </a:r>
            <a:r>
              <a:rPr sz="2000" dirty="0">
                <a:latin typeface="Times New Roman"/>
                <a:cs typeface="Times New Roman"/>
              </a:rPr>
              <a:t>on </a:t>
            </a:r>
            <a:r>
              <a:rPr sz="2000" spc="10" dirty="0">
                <a:latin typeface="Times New Roman"/>
                <a:cs typeface="Times New Roman"/>
              </a:rPr>
              <a:t>7</a:t>
            </a:r>
            <a:r>
              <a:rPr sz="1725" spc="15" baseline="28985" dirty="0">
                <a:latin typeface="Times New Roman"/>
                <a:cs typeface="Times New Roman"/>
              </a:rPr>
              <a:t>th</a:t>
            </a:r>
            <a:r>
              <a:rPr sz="1725" spc="345" baseline="289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877</Words>
  <Application>Microsoft Office PowerPoint</Application>
  <PresentationFormat>On-screen Show (4:3)</PresentationFormat>
  <Paragraphs>181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Calibri</vt:lpstr>
      <vt:lpstr>Symbol</vt:lpstr>
      <vt:lpstr>Office Theme</vt:lpstr>
      <vt:lpstr>Hydroponic Green Fodder</vt:lpstr>
      <vt:lpstr>What is Hydroponic Fodder ?</vt:lpstr>
      <vt:lpstr>Introduction</vt:lpstr>
      <vt:lpstr>Principle</vt:lpstr>
      <vt:lpstr>Hydroponic fodder production system</vt:lpstr>
      <vt:lpstr>Hydroponic maize fodder-Soaking for 24 hr.</vt:lpstr>
      <vt:lpstr>Hydroponic fodder Growth Stage-1st Day</vt:lpstr>
      <vt:lpstr>Hydroponic fodder Growth Stage-2nd Day</vt:lpstr>
      <vt:lpstr>Hydroponic fodder Growth Stage-3rd Day</vt:lpstr>
      <vt:lpstr>Hydroponic fodder Growth Stage-4th Day</vt:lpstr>
      <vt:lpstr>Hydroponic fodder Growth Stage-5th Day</vt:lpstr>
      <vt:lpstr>Hydroponic fodder Growth Stage-6th Day</vt:lpstr>
      <vt:lpstr>Hydroponic fodder Growth Stage-7th Day</vt:lpstr>
      <vt:lpstr>Hydroponic fodder Growth Stage-8th Day  (Ready to feed)</vt:lpstr>
      <vt:lpstr>Advantages of Hydroponic fodder</vt:lpstr>
      <vt:lpstr>Conventional green fodder Vs Hydroponic green  fodder ( for 600 kg. production)</vt:lpstr>
      <vt:lpstr>Yield and Chemical Composition of Conventional  green fodder Vs Hydroponic green fodder</vt:lpstr>
      <vt:lpstr>Feeding of Hydroponic green fodder</vt:lpstr>
      <vt:lpstr>Effect on milk production of cattle after feeding of  hydroponic green fodder</vt:lpstr>
      <vt:lpstr>Conclusion</vt:lpstr>
      <vt:lpstr>Video of Hydroponic production:-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Hydroponic Green Fodder</dc:title>
  <cp:lastModifiedBy>HP</cp:lastModifiedBy>
  <cp:revision>1</cp:revision>
  <dcterms:created xsi:type="dcterms:W3CDTF">2020-03-18T21:54:52Z</dcterms:created>
  <dcterms:modified xsi:type="dcterms:W3CDTF">2020-04-08T18:49:08Z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2016-08-18T00:00:00Z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2020-03-18T00:00:00Z</vt:filetime>
  </property>
</Properties>
</file>