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8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5F084E-541D-449C-8043-F5DAD67EDA48}" type="datetimeFigureOut">
              <a:rPr lang="en-US" smtClean="0"/>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B654F3-8E01-4570-994A-85FA5DD3C6AD}" type="slidenum">
              <a:rPr lang="en-US" smtClean="0"/>
              <a:t>‹#›</a:t>
            </a:fld>
            <a:endParaRPr lang="en-US"/>
          </a:p>
        </p:txBody>
      </p:sp>
    </p:spTree>
    <p:extLst>
      <p:ext uri="{BB962C8B-B14F-4D97-AF65-F5344CB8AC3E}">
        <p14:creationId xmlns:p14="http://schemas.microsoft.com/office/powerpoint/2010/main" val="1063364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reduction in the number or quantity of something.</a:t>
            </a:r>
            <a:endParaRPr lang="en-US" dirty="0"/>
          </a:p>
        </p:txBody>
      </p:sp>
      <p:sp>
        <p:nvSpPr>
          <p:cNvPr id="4" name="Slide Number Placeholder 3"/>
          <p:cNvSpPr>
            <a:spLocks noGrp="1"/>
          </p:cNvSpPr>
          <p:nvPr>
            <p:ph type="sldNum" sz="quarter" idx="10"/>
          </p:nvPr>
        </p:nvSpPr>
        <p:spPr/>
        <p:txBody>
          <a:bodyPr/>
          <a:lstStyle/>
          <a:p>
            <a:fld id="{2BB654F3-8E01-4570-994A-85FA5DD3C6AD}" type="slidenum">
              <a:rPr lang="en-US" smtClean="0"/>
              <a:t>6</a:t>
            </a:fld>
            <a:endParaRPr lang="en-US"/>
          </a:p>
        </p:txBody>
      </p:sp>
    </p:spTree>
    <p:extLst>
      <p:ext uri="{BB962C8B-B14F-4D97-AF65-F5344CB8AC3E}">
        <p14:creationId xmlns:p14="http://schemas.microsoft.com/office/powerpoint/2010/main" val="1442121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6F15528-21DE-4FAA-801E-634DDDAF4B2B}"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Dr. Liaqat Ali Qureshi</a:t>
            </a:r>
          </a:p>
        </p:txBody>
      </p:sp>
      <p:sp>
        <p:nvSpPr>
          <p:cNvPr id="6" name="Rectangle 13"/>
          <p:cNvSpPr>
            <a:spLocks noGrp="1" noChangeArrowheads="1"/>
          </p:cNvSpPr>
          <p:nvPr>
            <p:ph type="sldNum" sz="quarter" idx="12"/>
          </p:nvPr>
        </p:nvSpPr>
        <p:spPr>
          <a:ln/>
        </p:spPr>
        <p:txBody>
          <a:bodyPr/>
          <a:lstStyle>
            <a:lvl1pPr>
              <a:defRPr/>
            </a:lvl1pPr>
          </a:lstStyle>
          <a:p>
            <a:pPr>
              <a:defRPr/>
            </a:pPr>
            <a:fld id="{23BEACE9-A741-43AE-9617-B1135AAA1C31}" type="slidenum">
              <a:rPr lang="en-US"/>
              <a:pPr>
                <a:defRPr/>
              </a:pPr>
              <a:t>‹#›</a:t>
            </a:fld>
            <a:endParaRPr lang="en-US"/>
          </a:p>
        </p:txBody>
      </p:sp>
    </p:spTree>
    <p:extLst>
      <p:ext uri="{BB962C8B-B14F-4D97-AF65-F5344CB8AC3E}">
        <p14:creationId xmlns:p14="http://schemas.microsoft.com/office/powerpoint/2010/main" val="215186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2/26/2020</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2/26/2020</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2"/>
          <p:cNvSpPr>
            <a:spLocks noGrp="1" noChangeArrowheads="1"/>
          </p:cNvSpPr>
          <p:nvPr>
            <p:ph type="title"/>
          </p:nvPr>
        </p:nvSpPr>
        <p:spPr/>
        <p:txBody>
          <a:bodyPr/>
          <a:lstStyle/>
          <a:p>
            <a:r>
              <a:rPr lang="en-US" altLang="en-US" sz="2800" dirty="0" smtClean="0"/>
              <a:t>DEPRECIATION</a:t>
            </a:r>
            <a:endParaRPr lang="en-US" altLang="en-US" sz="2800" dirty="0" smtClean="0">
              <a:latin typeface="Times New Roman" panose="02020603050405020304" pitchFamily="18" charset="0"/>
              <a:cs typeface="Times New Roman" panose="02020603050405020304" pitchFamily="18" charset="0"/>
            </a:endParaRPr>
          </a:p>
        </p:txBody>
      </p:sp>
      <p:sp>
        <p:nvSpPr>
          <p:cNvPr id="82947" name="Rectangle 3"/>
          <p:cNvSpPr>
            <a:spLocks noGrp="1" noChangeArrowheads="1"/>
          </p:cNvSpPr>
          <p:nvPr>
            <p:ph idx="1"/>
          </p:nvPr>
        </p:nvSpPr>
        <p:spPr>
          <a:xfrm>
            <a:off x="838200" y="2362200"/>
            <a:ext cx="7924800" cy="4495800"/>
          </a:xfrm>
        </p:spPr>
        <p:txBody>
          <a:bodyPr/>
          <a:lstStyle/>
          <a:p>
            <a:pPr algn="just" eaLnBrk="1" hangingPunct="1">
              <a:buFont typeface="Wingdings" pitchFamily="2" charset="2"/>
              <a:buChar char="§"/>
            </a:pPr>
            <a:r>
              <a:rPr lang="en-US" altLang="en-US" b="1" smtClean="0">
                <a:solidFill>
                  <a:srgbClr val="FF0066"/>
                </a:solidFill>
              </a:rPr>
              <a:t>Depreciation </a:t>
            </a:r>
            <a:r>
              <a:rPr lang="en-US" altLang="en-US" b="1" smtClean="0"/>
              <a:t>is the time based decrease in value of physical properties of different assets </a:t>
            </a:r>
            <a:r>
              <a:rPr lang="en-US" altLang="en-US" b="1" smtClean="0">
                <a:solidFill>
                  <a:srgbClr val="00B050"/>
                </a:solidFill>
              </a:rPr>
              <a:t>like machinery, plant, house, etc. </a:t>
            </a:r>
          </a:p>
          <a:p>
            <a:pPr algn="just" eaLnBrk="1" hangingPunct="1">
              <a:buFont typeface="Wingdings" pitchFamily="2" charset="2"/>
              <a:buChar char="§"/>
            </a:pPr>
            <a:r>
              <a:rPr lang="en-US" altLang="en-US" b="1" smtClean="0"/>
              <a:t>The determination of its magnitude in advance, is not easy. </a:t>
            </a:r>
          </a:p>
          <a:p>
            <a:pPr algn="just" eaLnBrk="1" hangingPunct="1">
              <a:buFont typeface="Wingdings" pitchFamily="2" charset="2"/>
              <a:buChar char="§"/>
            </a:pPr>
            <a:r>
              <a:rPr lang="en-US" altLang="en-US" b="1" smtClean="0"/>
              <a:t>In fact, the actual amount of depreciation can never be determined until the asset is retired from service. </a:t>
            </a:r>
          </a:p>
        </p:txBody>
      </p:sp>
    </p:spTree>
    <p:extLst>
      <p:ext uri="{BB962C8B-B14F-4D97-AF65-F5344CB8AC3E}">
        <p14:creationId xmlns:p14="http://schemas.microsoft.com/office/powerpoint/2010/main" val="1529800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AutoShape 2"/>
          <p:cNvSpPr>
            <a:spLocks noGrp="1" noChangeArrowheads="1"/>
          </p:cNvSpPr>
          <p:nvPr>
            <p:ph type="title"/>
          </p:nvPr>
        </p:nvSpPr>
        <p:spPr/>
        <p:txBody>
          <a:bodyPr/>
          <a:lstStyle/>
          <a:p>
            <a:pPr eaLnBrk="1" hangingPunct="1"/>
            <a:r>
              <a:rPr lang="en-US" altLang="en-US" smtClean="0"/>
              <a:t>VALUE</a:t>
            </a:r>
          </a:p>
        </p:txBody>
      </p:sp>
      <p:sp>
        <p:nvSpPr>
          <p:cNvPr id="92163" name="Rectangle 3"/>
          <p:cNvSpPr>
            <a:spLocks noGrp="1" noChangeArrowheads="1"/>
          </p:cNvSpPr>
          <p:nvPr>
            <p:ph idx="1"/>
          </p:nvPr>
        </p:nvSpPr>
        <p:spPr>
          <a:xfrm>
            <a:off x="838200" y="1676400"/>
            <a:ext cx="7693025" cy="4953000"/>
          </a:xfrm>
        </p:spPr>
        <p:txBody>
          <a:bodyPr>
            <a:normAutofit lnSpcReduction="10000"/>
          </a:bodyPr>
          <a:lstStyle/>
          <a:p>
            <a:pPr eaLnBrk="1" hangingPunct="1">
              <a:lnSpc>
                <a:spcPct val="80000"/>
              </a:lnSpc>
              <a:buFont typeface="Wingdings" pitchFamily="2" charset="2"/>
              <a:buNone/>
            </a:pPr>
            <a:r>
              <a:rPr lang="en-US" altLang="en-US" sz="2000" b="1" i="1" u="sng" dirty="0" smtClean="0">
                <a:solidFill>
                  <a:srgbClr val="FF0066"/>
                </a:solidFill>
              </a:rPr>
              <a:t>4- Book value</a:t>
            </a:r>
            <a:endParaRPr lang="en-US" altLang="en-US" sz="2000" b="1" dirty="0" smtClean="0">
              <a:solidFill>
                <a:srgbClr val="FF0066"/>
              </a:solidFill>
            </a:endParaRPr>
          </a:p>
          <a:p>
            <a:pPr algn="just">
              <a:lnSpc>
                <a:spcPct val="80000"/>
              </a:lnSpc>
              <a:buNone/>
            </a:pPr>
            <a:r>
              <a:rPr lang="en-US" altLang="en-US" sz="2000" dirty="0" smtClean="0"/>
              <a:t>	</a:t>
            </a:r>
            <a:r>
              <a:rPr lang="en-US" altLang="en-US" sz="2000" b="1" dirty="0"/>
              <a:t> The total amount a company would be worth if it liquidated its assets. Book value can also represent the value of the asset on the company’s balance sheet after taking depreciation into account. Book value is the worth of a property as shown on the accounting records of a company. It is ordinarily taken to mean the original cost of the property less the amount that have been charged as depreciation expense.</a:t>
            </a:r>
          </a:p>
          <a:p>
            <a:pPr algn="just" eaLnBrk="1" hangingPunct="1">
              <a:lnSpc>
                <a:spcPct val="80000"/>
              </a:lnSpc>
              <a:buFont typeface="Wingdings" pitchFamily="2" charset="2"/>
              <a:buNone/>
            </a:pPr>
            <a:endParaRPr lang="en-US" altLang="en-US" sz="2000" b="1" dirty="0" smtClean="0"/>
          </a:p>
          <a:p>
            <a:pPr algn="just" eaLnBrk="1" hangingPunct="1">
              <a:lnSpc>
                <a:spcPct val="80000"/>
              </a:lnSpc>
              <a:buFont typeface="Wingdings" pitchFamily="2" charset="2"/>
              <a:buNone/>
            </a:pPr>
            <a:r>
              <a:rPr lang="en-US" altLang="en-US" sz="2000" b="1" i="1" u="sng" dirty="0" smtClean="0">
                <a:solidFill>
                  <a:srgbClr val="FF0066"/>
                </a:solidFill>
              </a:rPr>
              <a:t>5 - Salvage  or resale  value</a:t>
            </a:r>
            <a:endParaRPr lang="en-US" altLang="en-US" sz="2000" b="1" dirty="0" smtClean="0">
              <a:solidFill>
                <a:srgbClr val="FF0066"/>
              </a:solidFill>
            </a:endParaRPr>
          </a:p>
          <a:p>
            <a:pPr algn="just" eaLnBrk="1" hangingPunct="1">
              <a:lnSpc>
                <a:spcPct val="80000"/>
              </a:lnSpc>
              <a:buFont typeface="Wingdings" pitchFamily="2" charset="2"/>
              <a:buNone/>
            </a:pPr>
            <a:r>
              <a:rPr lang="en-US" altLang="en-US" sz="2000" b="1" dirty="0" smtClean="0"/>
              <a:t>	It is the price that can be obtained from the sale of the property second-hand. Salvage value implies that the property has further utility.</a:t>
            </a:r>
          </a:p>
          <a:p>
            <a:pPr algn="just" eaLnBrk="1" hangingPunct="1">
              <a:lnSpc>
                <a:spcPct val="80000"/>
              </a:lnSpc>
              <a:buFont typeface="Wingdings" pitchFamily="2" charset="2"/>
              <a:buNone/>
            </a:pPr>
            <a:endParaRPr lang="en-US" altLang="en-US" sz="2000" b="1" i="1" u="sng" dirty="0" smtClean="0"/>
          </a:p>
          <a:p>
            <a:pPr algn="just" eaLnBrk="1" hangingPunct="1">
              <a:lnSpc>
                <a:spcPct val="80000"/>
              </a:lnSpc>
              <a:buFont typeface="Wingdings" pitchFamily="2" charset="2"/>
              <a:buNone/>
            </a:pPr>
            <a:r>
              <a:rPr lang="en-US" altLang="en-US" sz="2000" b="1" i="1" u="sng" dirty="0" smtClean="0">
                <a:solidFill>
                  <a:srgbClr val="FF0066"/>
                </a:solidFill>
              </a:rPr>
              <a:t>6- Scrap value</a:t>
            </a:r>
            <a:endParaRPr lang="en-US" altLang="en-US" sz="2000" b="1" dirty="0" smtClean="0">
              <a:solidFill>
                <a:srgbClr val="FF0066"/>
              </a:solidFill>
            </a:endParaRPr>
          </a:p>
          <a:p>
            <a:pPr algn="just" eaLnBrk="1" hangingPunct="1">
              <a:lnSpc>
                <a:spcPct val="80000"/>
              </a:lnSpc>
              <a:buFont typeface="Wingdings" pitchFamily="2" charset="2"/>
              <a:buNone/>
            </a:pPr>
            <a:r>
              <a:rPr lang="en-US" altLang="en-US" sz="2000" b="1" dirty="0" smtClean="0"/>
              <a:t>	Scrap value ordinarily is considered to be the amount that the property would bring if sold for junk. The utility of the article is assumed to be zero.</a:t>
            </a:r>
          </a:p>
        </p:txBody>
      </p:sp>
    </p:spTree>
    <p:extLst>
      <p:ext uri="{BB962C8B-B14F-4D97-AF65-F5344CB8AC3E}">
        <p14:creationId xmlns:p14="http://schemas.microsoft.com/office/powerpoint/2010/main" val="1614695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AutoShape 2"/>
          <p:cNvSpPr>
            <a:spLocks noGrp="1" noChangeArrowheads="1"/>
          </p:cNvSpPr>
          <p:nvPr>
            <p:ph type="title"/>
          </p:nvPr>
        </p:nvSpPr>
        <p:spPr/>
        <p:txBody>
          <a:bodyPr/>
          <a:lstStyle/>
          <a:p>
            <a:pPr eaLnBrk="1" hangingPunct="1"/>
            <a:r>
              <a:rPr lang="en-US" altLang="en-US" sz="2800" i="1" smtClean="0"/>
              <a:t>Purposes of Depreciation</a:t>
            </a:r>
          </a:p>
        </p:txBody>
      </p:sp>
      <p:sp>
        <p:nvSpPr>
          <p:cNvPr id="93187" name="Rectangle 3"/>
          <p:cNvSpPr>
            <a:spLocks noGrp="1" noChangeArrowheads="1"/>
          </p:cNvSpPr>
          <p:nvPr>
            <p:ph idx="1"/>
          </p:nvPr>
        </p:nvSpPr>
        <p:spPr/>
        <p:txBody>
          <a:bodyPr/>
          <a:lstStyle/>
          <a:p>
            <a:pPr eaLnBrk="1" hangingPunct="1">
              <a:lnSpc>
                <a:spcPct val="90000"/>
              </a:lnSpc>
            </a:pPr>
            <a:endParaRPr lang="en-US" altLang="en-US" b="1" smtClean="0"/>
          </a:p>
          <a:p>
            <a:pPr algn="just" eaLnBrk="1" hangingPunct="1">
              <a:lnSpc>
                <a:spcPct val="90000"/>
              </a:lnSpc>
            </a:pPr>
            <a:r>
              <a:rPr lang="en-US" altLang="en-US" b="1" smtClean="0"/>
              <a:t>To provide for the recovery of capital that has been invested in physical property.</a:t>
            </a:r>
          </a:p>
          <a:p>
            <a:pPr algn="just" eaLnBrk="1" hangingPunct="1">
              <a:lnSpc>
                <a:spcPct val="90000"/>
              </a:lnSpc>
              <a:buFont typeface="Wingdings" pitchFamily="2" charset="2"/>
              <a:buNone/>
            </a:pPr>
            <a:endParaRPr lang="en-US" altLang="en-US" b="1" smtClean="0"/>
          </a:p>
          <a:p>
            <a:pPr algn="just" eaLnBrk="1" hangingPunct="1">
              <a:lnSpc>
                <a:spcPct val="90000"/>
              </a:lnSpc>
            </a:pPr>
            <a:r>
              <a:rPr lang="en-US" altLang="en-US" b="1" smtClean="0"/>
              <a:t>To enable the cost of depreciation to be charged to the cost of producing products or services that result from the use of the property. </a:t>
            </a:r>
          </a:p>
        </p:txBody>
      </p:sp>
    </p:spTree>
    <p:extLst>
      <p:ext uri="{BB962C8B-B14F-4D97-AF65-F5344CB8AC3E}">
        <p14:creationId xmlns:p14="http://schemas.microsoft.com/office/powerpoint/2010/main" val="1068931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AutoShape 2"/>
          <p:cNvSpPr>
            <a:spLocks noGrp="1" noChangeArrowheads="1"/>
          </p:cNvSpPr>
          <p:nvPr>
            <p:ph type="title"/>
          </p:nvPr>
        </p:nvSpPr>
        <p:spPr/>
        <p:txBody>
          <a:bodyPr/>
          <a:lstStyle/>
          <a:p>
            <a:pPr eaLnBrk="1" hangingPunct="1"/>
            <a:r>
              <a:rPr lang="en-US" altLang="en-US" sz="2800" smtClean="0"/>
              <a:t>BASIC  DEPRECIATION  METHODS</a:t>
            </a:r>
            <a:endParaRPr lang="en-US" altLang="en-US" sz="2800" i="1" u="sng" smtClean="0"/>
          </a:p>
        </p:txBody>
      </p:sp>
      <p:sp>
        <p:nvSpPr>
          <p:cNvPr id="94211" name="Rectangle 3"/>
          <p:cNvSpPr>
            <a:spLocks noGrp="1" noChangeArrowheads="1"/>
          </p:cNvSpPr>
          <p:nvPr>
            <p:ph idx="1"/>
          </p:nvPr>
        </p:nvSpPr>
        <p:spPr>
          <a:xfrm>
            <a:off x="838200" y="2362200"/>
            <a:ext cx="7693025" cy="4343400"/>
          </a:xfrm>
        </p:spPr>
        <p:txBody>
          <a:bodyPr/>
          <a:lstStyle/>
          <a:p>
            <a:pPr eaLnBrk="1" hangingPunct="1">
              <a:lnSpc>
                <a:spcPct val="80000"/>
              </a:lnSpc>
              <a:buFont typeface="Wingdings" pitchFamily="2" charset="2"/>
              <a:buNone/>
            </a:pPr>
            <a:r>
              <a:rPr lang="en-US" altLang="en-US" sz="1600" b="1" i="1" u="sng" smtClean="0">
                <a:solidFill>
                  <a:srgbClr val="FF0066"/>
                </a:solidFill>
              </a:rPr>
              <a:t>1 - The Straight Line Method</a:t>
            </a:r>
            <a:endParaRPr lang="en-US" altLang="en-US" sz="1600" smtClean="0">
              <a:solidFill>
                <a:srgbClr val="FF0066"/>
              </a:solidFill>
            </a:endParaRPr>
          </a:p>
          <a:p>
            <a:pPr eaLnBrk="1" hangingPunct="1">
              <a:lnSpc>
                <a:spcPct val="80000"/>
              </a:lnSpc>
              <a:buFont typeface="Wingdings" pitchFamily="2" charset="2"/>
              <a:buNone/>
            </a:pPr>
            <a:r>
              <a:rPr lang="en-US" altLang="en-US" sz="1400" smtClean="0"/>
              <a:t> </a:t>
            </a:r>
          </a:p>
          <a:p>
            <a:pPr algn="just" eaLnBrk="1" hangingPunct="1">
              <a:lnSpc>
                <a:spcPct val="80000"/>
              </a:lnSpc>
              <a:buFont typeface="Wingdings" pitchFamily="2" charset="2"/>
              <a:buNone/>
            </a:pPr>
            <a:r>
              <a:rPr lang="en-US" altLang="en-US" sz="1400" smtClean="0"/>
              <a:t>	</a:t>
            </a:r>
            <a:r>
              <a:rPr lang="en-US" altLang="en-US" sz="1400" b="1" smtClean="0"/>
              <a:t>The straight line method of computing depreciation assumes that the loss in value is directly proportional to the age of the structure. This straight line relationship gives rise to the name of the method. Thus with this formula if :</a:t>
            </a:r>
          </a:p>
          <a:p>
            <a:pPr algn="just" eaLnBrk="1" hangingPunct="1">
              <a:lnSpc>
                <a:spcPct val="80000"/>
              </a:lnSpc>
              <a:buFont typeface="Wingdings" pitchFamily="2" charset="2"/>
              <a:buNone/>
            </a:pPr>
            <a:r>
              <a:rPr lang="en-US" altLang="en-US" sz="1400" b="1" smtClean="0"/>
              <a:t>   </a:t>
            </a:r>
          </a:p>
          <a:p>
            <a:pPr algn="just" eaLnBrk="1" hangingPunct="1">
              <a:lnSpc>
                <a:spcPct val="80000"/>
              </a:lnSpc>
              <a:buFont typeface="Wingdings" pitchFamily="2" charset="2"/>
              <a:buNone/>
            </a:pPr>
            <a:r>
              <a:rPr lang="en-US" altLang="en-US" sz="1400" b="1" smtClean="0"/>
              <a:t>L   = Useful life of the structure in years,</a:t>
            </a:r>
          </a:p>
          <a:p>
            <a:pPr algn="just" eaLnBrk="1" hangingPunct="1">
              <a:lnSpc>
                <a:spcPct val="80000"/>
              </a:lnSpc>
              <a:buFont typeface="Wingdings" pitchFamily="2" charset="2"/>
              <a:buNone/>
            </a:pPr>
            <a:r>
              <a:rPr lang="en-US" altLang="en-US" sz="1400" b="1" smtClean="0"/>
              <a:t>C   = The original cost,</a:t>
            </a:r>
          </a:p>
          <a:p>
            <a:pPr algn="just" eaLnBrk="1" hangingPunct="1">
              <a:lnSpc>
                <a:spcPct val="80000"/>
              </a:lnSpc>
              <a:buFont typeface="Wingdings" pitchFamily="2" charset="2"/>
              <a:buNone/>
            </a:pPr>
            <a:r>
              <a:rPr lang="en-US" altLang="en-US" sz="1400" b="1" smtClean="0"/>
              <a:t>d  =  The annual cost of depreciation,</a:t>
            </a:r>
          </a:p>
          <a:p>
            <a:pPr algn="just" eaLnBrk="1" hangingPunct="1">
              <a:lnSpc>
                <a:spcPct val="80000"/>
              </a:lnSpc>
              <a:buFont typeface="Wingdings" pitchFamily="2" charset="2"/>
              <a:buNone/>
            </a:pPr>
            <a:r>
              <a:rPr lang="en-US" altLang="en-US" sz="1400" b="1" smtClean="0"/>
              <a:t>C</a:t>
            </a:r>
            <a:r>
              <a:rPr lang="en-US" altLang="en-US" sz="1400" b="1" baseline="-25000" smtClean="0"/>
              <a:t>n</a:t>
            </a:r>
            <a:r>
              <a:rPr lang="en-US" altLang="en-US" sz="1400" b="1" smtClean="0"/>
              <a:t> = The book value at the end of n years,</a:t>
            </a:r>
          </a:p>
          <a:p>
            <a:pPr algn="just" eaLnBrk="1" hangingPunct="1">
              <a:lnSpc>
                <a:spcPct val="80000"/>
              </a:lnSpc>
              <a:buFont typeface="Wingdings" pitchFamily="2" charset="2"/>
              <a:buNone/>
            </a:pPr>
            <a:r>
              <a:rPr lang="en-US" altLang="en-US" sz="1400" b="1" smtClean="0"/>
              <a:t>C</a:t>
            </a:r>
            <a:r>
              <a:rPr lang="en-US" altLang="en-US" sz="1400" b="1" baseline="-25000" smtClean="0"/>
              <a:t>L</a:t>
            </a:r>
            <a:r>
              <a:rPr lang="en-US" altLang="en-US" sz="1400" b="1" smtClean="0"/>
              <a:t> = The value at the end of the life of the structure, the scrap value (including gain or loss due  to removal), and </a:t>
            </a:r>
          </a:p>
          <a:p>
            <a:pPr algn="just" eaLnBrk="1" hangingPunct="1">
              <a:lnSpc>
                <a:spcPct val="80000"/>
              </a:lnSpc>
              <a:buFont typeface="Wingdings" pitchFamily="2" charset="2"/>
              <a:buNone/>
            </a:pPr>
            <a:r>
              <a:rPr lang="en-US" altLang="en-US" sz="1400" b="1" smtClean="0"/>
              <a:t>D</a:t>
            </a:r>
            <a:r>
              <a:rPr lang="en-US" altLang="en-US" sz="1400" b="1" baseline="-25000" smtClean="0"/>
              <a:t>n</a:t>
            </a:r>
            <a:r>
              <a:rPr lang="en-US" altLang="en-US" sz="1400" b="1" smtClean="0"/>
              <a:t>  = Depreciation up to age n years;</a:t>
            </a:r>
          </a:p>
          <a:p>
            <a:pPr algn="just" eaLnBrk="1" hangingPunct="1">
              <a:lnSpc>
                <a:spcPct val="80000"/>
              </a:lnSpc>
              <a:buFont typeface="Wingdings" pitchFamily="2" charset="2"/>
              <a:buNone/>
            </a:pPr>
            <a:r>
              <a:rPr lang="en-US" altLang="en-US" sz="1400" b="1" smtClean="0"/>
              <a:t>					</a:t>
            </a:r>
          </a:p>
          <a:p>
            <a:pPr algn="just" eaLnBrk="1" hangingPunct="1">
              <a:lnSpc>
                <a:spcPct val="80000"/>
              </a:lnSpc>
              <a:buFont typeface="Wingdings" pitchFamily="2" charset="2"/>
              <a:buNone/>
            </a:pPr>
            <a:r>
              <a:rPr lang="en-US" altLang="en-US" sz="1400" b="1" smtClean="0"/>
              <a:t>		</a:t>
            </a:r>
            <a:r>
              <a:rPr lang="en-US" altLang="en-US" sz="1400" b="1" smtClean="0">
                <a:solidFill>
                  <a:srgbClr val="FF0066"/>
                </a:solidFill>
              </a:rPr>
              <a:t>d  = 	C – C</a:t>
            </a:r>
            <a:r>
              <a:rPr lang="en-US" altLang="en-US" sz="1400" b="1" baseline="-25000" smtClean="0">
                <a:solidFill>
                  <a:srgbClr val="FF0066"/>
                </a:solidFill>
              </a:rPr>
              <a:t>L</a:t>
            </a:r>
            <a:r>
              <a:rPr lang="en-US" altLang="en-US" sz="1400" b="1" smtClean="0">
                <a:solidFill>
                  <a:srgbClr val="FF0066"/>
                </a:solidFill>
              </a:rPr>
              <a:t>   /   L</a:t>
            </a:r>
          </a:p>
          <a:p>
            <a:pPr algn="just" eaLnBrk="1" hangingPunct="1">
              <a:lnSpc>
                <a:spcPct val="80000"/>
              </a:lnSpc>
              <a:buFont typeface="Wingdings" pitchFamily="2" charset="2"/>
              <a:buNone/>
            </a:pPr>
            <a:r>
              <a:rPr lang="en-US" altLang="en-US" sz="1400" b="1" smtClean="0">
                <a:solidFill>
                  <a:srgbClr val="FF0066"/>
                </a:solidFill>
              </a:rPr>
              <a:t>				</a:t>
            </a:r>
          </a:p>
          <a:p>
            <a:pPr algn="just" eaLnBrk="1" hangingPunct="1">
              <a:lnSpc>
                <a:spcPct val="80000"/>
              </a:lnSpc>
              <a:buFont typeface="Wingdings" pitchFamily="2" charset="2"/>
              <a:buNone/>
            </a:pPr>
            <a:r>
              <a:rPr lang="en-US" altLang="en-US" sz="1400" b="1" smtClean="0">
                <a:solidFill>
                  <a:srgbClr val="FF0066"/>
                </a:solidFill>
              </a:rPr>
              <a:t>		D</a:t>
            </a:r>
            <a:r>
              <a:rPr lang="en-US" altLang="en-US" sz="1400" b="1" baseline="-25000" smtClean="0">
                <a:solidFill>
                  <a:srgbClr val="FF0066"/>
                </a:solidFill>
              </a:rPr>
              <a:t>n</a:t>
            </a:r>
            <a:r>
              <a:rPr lang="en-US" altLang="en-US" sz="1400" b="1" smtClean="0">
                <a:solidFill>
                  <a:srgbClr val="FF0066"/>
                </a:solidFill>
              </a:rPr>
              <a:t>  =	n (C – C</a:t>
            </a:r>
            <a:r>
              <a:rPr lang="en-US" altLang="en-US" sz="1400" b="1" baseline="-25000" smtClean="0">
                <a:solidFill>
                  <a:srgbClr val="FF0066"/>
                </a:solidFill>
              </a:rPr>
              <a:t>L</a:t>
            </a:r>
            <a:r>
              <a:rPr lang="en-US" altLang="en-US" sz="1400" b="1" smtClean="0">
                <a:solidFill>
                  <a:srgbClr val="FF0066"/>
                </a:solidFill>
              </a:rPr>
              <a:t>)    /    L</a:t>
            </a:r>
          </a:p>
          <a:p>
            <a:pPr algn="just" eaLnBrk="1" hangingPunct="1">
              <a:lnSpc>
                <a:spcPct val="80000"/>
              </a:lnSpc>
              <a:buFont typeface="Wingdings" pitchFamily="2" charset="2"/>
              <a:buNone/>
            </a:pPr>
            <a:r>
              <a:rPr lang="en-US" altLang="en-US" sz="1400" b="1" smtClean="0">
                <a:solidFill>
                  <a:srgbClr val="FF0066"/>
                </a:solidFill>
              </a:rPr>
              <a:t>				</a:t>
            </a:r>
          </a:p>
          <a:p>
            <a:pPr algn="just" eaLnBrk="1" hangingPunct="1">
              <a:lnSpc>
                <a:spcPct val="80000"/>
              </a:lnSpc>
              <a:buFont typeface="Wingdings" pitchFamily="2" charset="2"/>
              <a:buNone/>
            </a:pPr>
            <a:r>
              <a:rPr lang="en-US" altLang="en-US" sz="1400" b="1" smtClean="0">
                <a:solidFill>
                  <a:srgbClr val="FF0066"/>
                </a:solidFill>
              </a:rPr>
              <a:t>	 	C</a:t>
            </a:r>
            <a:r>
              <a:rPr lang="en-US" altLang="en-US" sz="1400" b="1" baseline="-25000" smtClean="0">
                <a:solidFill>
                  <a:srgbClr val="FF0066"/>
                </a:solidFill>
              </a:rPr>
              <a:t>n</a:t>
            </a:r>
            <a:r>
              <a:rPr lang="en-US" altLang="en-US" sz="1400" b="1" smtClean="0">
                <a:solidFill>
                  <a:srgbClr val="FF0066"/>
                </a:solidFill>
              </a:rPr>
              <a:t>     =   C   -   n (C – C</a:t>
            </a:r>
            <a:r>
              <a:rPr lang="en-US" altLang="en-US" sz="1400" b="1" baseline="-25000" smtClean="0">
                <a:solidFill>
                  <a:srgbClr val="FF0066"/>
                </a:solidFill>
              </a:rPr>
              <a:t>L</a:t>
            </a:r>
            <a:r>
              <a:rPr lang="en-US" altLang="en-US" sz="1400" b="1" smtClean="0">
                <a:solidFill>
                  <a:srgbClr val="FF0066"/>
                </a:solidFill>
              </a:rPr>
              <a:t>)   /   L</a:t>
            </a:r>
          </a:p>
          <a:p>
            <a:pPr eaLnBrk="1" hangingPunct="1">
              <a:lnSpc>
                <a:spcPct val="80000"/>
              </a:lnSpc>
              <a:buFont typeface="Wingdings" pitchFamily="2" charset="2"/>
              <a:buNone/>
            </a:pPr>
            <a:r>
              <a:rPr lang="en-US" altLang="en-US" sz="1400" b="1" smtClean="0"/>
              <a:t> -	      			 </a:t>
            </a:r>
          </a:p>
        </p:txBody>
      </p:sp>
    </p:spTree>
    <p:extLst>
      <p:ext uri="{BB962C8B-B14F-4D97-AF65-F5344CB8AC3E}">
        <p14:creationId xmlns:p14="http://schemas.microsoft.com/office/powerpoint/2010/main" val="3312731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AutoShape 2"/>
          <p:cNvSpPr>
            <a:spLocks noGrp="1" noChangeArrowheads="1"/>
          </p:cNvSpPr>
          <p:nvPr>
            <p:ph type="title"/>
          </p:nvPr>
        </p:nvSpPr>
        <p:spPr/>
        <p:txBody>
          <a:bodyPr/>
          <a:lstStyle/>
          <a:p>
            <a:pPr eaLnBrk="1" hangingPunct="1"/>
            <a:r>
              <a:rPr lang="en-US" altLang="en-US" sz="3200" smtClean="0"/>
              <a:t>BASIC  DEPRECIATION  METHODS</a:t>
            </a:r>
          </a:p>
        </p:txBody>
      </p:sp>
      <p:sp>
        <p:nvSpPr>
          <p:cNvPr id="95235" name="Rectangle 3"/>
          <p:cNvSpPr>
            <a:spLocks noGrp="1" noChangeArrowheads="1"/>
          </p:cNvSpPr>
          <p:nvPr>
            <p:ph idx="1"/>
          </p:nvPr>
        </p:nvSpPr>
        <p:spPr>
          <a:xfrm>
            <a:off x="838200" y="2362200"/>
            <a:ext cx="8305800" cy="4495800"/>
          </a:xfrm>
        </p:spPr>
        <p:txBody>
          <a:bodyPr/>
          <a:lstStyle/>
          <a:p>
            <a:pPr eaLnBrk="1" hangingPunct="1">
              <a:lnSpc>
                <a:spcPct val="90000"/>
              </a:lnSpc>
              <a:buFont typeface="Wingdings" pitchFamily="2" charset="2"/>
              <a:buNone/>
            </a:pPr>
            <a:r>
              <a:rPr lang="en-US" altLang="en-US" sz="2400" b="1" i="1" u="sng" dirty="0" smtClean="0">
                <a:solidFill>
                  <a:srgbClr val="FF0066"/>
                </a:solidFill>
              </a:rPr>
              <a:t>2 - Declining Balance Method</a:t>
            </a:r>
          </a:p>
          <a:p>
            <a:pPr eaLnBrk="1" hangingPunct="1">
              <a:lnSpc>
                <a:spcPct val="90000"/>
              </a:lnSpc>
              <a:buFont typeface="Wingdings" pitchFamily="2" charset="2"/>
              <a:buNone/>
            </a:pPr>
            <a:endParaRPr lang="en-US" altLang="en-US" sz="2400" b="1" dirty="0" smtClean="0"/>
          </a:p>
          <a:p>
            <a:pPr eaLnBrk="1" hangingPunct="1">
              <a:lnSpc>
                <a:spcPct val="90000"/>
              </a:lnSpc>
            </a:pPr>
            <a:r>
              <a:rPr lang="en-US" altLang="en-US" sz="2400" dirty="0" smtClean="0"/>
              <a:t>In this method, sometimes called the </a:t>
            </a:r>
            <a:r>
              <a:rPr lang="en-US" altLang="en-US" sz="2400" b="1" dirty="0" smtClean="0">
                <a:solidFill>
                  <a:srgbClr val="FF0000"/>
                </a:solidFill>
              </a:rPr>
              <a:t>constant percentage method</a:t>
            </a:r>
            <a:r>
              <a:rPr lang="en-US" altLang="en-US" sz="2400" dirty="0" smtClean="0"/>
              <a:t> or the </a:t>
            </a:r>
            <a:r>
              <a:rPr lang="en-US" altLang="en-US" sz="2400" b="1" dirty="0" smtClean="0">
                <a:solidFill>
                  <a:srgbClr val="FF0000"/>
                </a:solidFill>
              </a:rPr>
              <a:t>Matheson  formula</a:t>
            </a:r>
            <a:r>
              <a:rPr lang="en-US" altLang="en-US" sz="2400" dirty="0" smtClean="0"/>
              <a:t>, it is assumed that the annual cost of depreciation is a fixed percentage of the </a:t>
            </a:r>
            <a:r>
              <a:rPr lang="en-US" altLang="en-US" dirty="0" smtClean="0"/>
              <a:t>resale</a:t>
            </a:r>
            <a:r>
              <a:rPr lang="en-US" altLang="en-US" sz="2400" dirty="0" smtClean="0">
                <a:solidFill>
                  <a:srgbClr val="FF0000"/>
                </a:solidFill>
              </a:rPr>
              <a:t> </a:t>
            </a:r>
            <a:r>
              <a:rPr lang="en-US" altLang="en-US" sz="2400" dirty="0" smtClean="0"/>
              <a:t>value at the beginning of the year. </a:t>
            </a:r>
          </a:p>
          <a:p>
            <a:pPr eaLnBrk="1" hangingPunct="1">
              <a:lnSpc>
                <a:spcPct val="90000"/>
              </a:lnSpc>
            </a:pPr>
            <a:r>
              <a:rPr lang="en-US" altLang="en-US" sz="2400" dirty="0" smtClean="0"/>
              <a:t>The ratio of the depreciation in any one year to the book value at the beginning of that year is constant throughout the life of the asset and is designated by K. </a:t>
            </a:r>
          </a:p>
        </p:txBody>
      </p:sp>
    </p:spTree>
    <p:extLst>
      <p:ext uri="{BB962C8B-B14F-4D97-AF65-F5344CB8AC3E}">
        <p14:creationId xmlns:p14="http://schemas.microsoft.com/office/powerpoint/2010/main" val="2373624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AutoShape 2"/>
          <p:cNvSpPr>
            <a:spLocks noGrp="1" noChangeArrowheads="1"/>
          </p:cNvSpPr>
          <p:nvPr>
            <p:ph type="title"/>
          </p:nvPr>
        </p:nvSpPr>
        <p:spPr/>
        <p:txBody>
          <a:bodyPr/>
          <a:lstStyle/>
          <a:p>
            <a:pPr eaLnBrk="1" hangingPunct="1"/>
            <a:r>
              <a:rPr lang="en-US" altLang="en-US" sz="2800" smtClean="0"/>
              <a:t>BASIC  DEPRECIATION  METHODS</a:t>
            </a:r>
          </a:p>
        </p:txBody>
      </p:sp>
      <p:sp>
        <p:nvSpPr>
          <p:cNvPr id="96259" name="Rectangle 3"/>
          <p:cNvSpPr>
            <a:spLocks noGrp="1" noChangeArrowheads="1"/>
          </p:cNvSpPr>
          <p:nvPr>
            <p:ph idx="1"/>
          </p:nvPr>
        </p:nvSpPr>
        <p:spPr>
          <a:xfrm>
            <a:off x="838200" y="2514600"/>
            <a:ext cx="7693025" cy="3724275"/>
          </a:xfrm>
        </p:spPr>
        <p:txBody>
          <a:bodyPr/>
          <a:lstStyle/>
          <a:p>
            <a:pPr eaLnBrk="1" hangingPunct="1">
              <a:lnSpc>
                <a:spcPct val="90000"/>
              </a:lnSpc>
            </a:pPr>
            <a:endParaRPr lang="en-US" altLang="en-US" sz="2000" dirty="0" smtClean="0"/>
          </a:p>
          <a:p>
            <a:pPr eaLnBrk="1" hangingPunct="1">
              <a:lnSpc>
                <a:spcPct val="90000"/>
              </a:lnSpc>
            </a:pPr>
            <a:r>
              <a:rPr lang="en-US" altLang="en-US" sz="2000" dirty="0" smtClean="0"/>
              <a:t>Depreciation during the </a:t>
            </a:r>
            <a:r>
              <a:rPr lang="en-US" altLang="en-US" sz="2000" dirty="0" err="1" smtClean="0"/>
              <a:t>Ist</a:t>
            </a:r>
            <a:r>
              <a:rPr lang="en-US" altLang="en-US" sz="2000" dirty="0" smtClean="0"/>
              <a:t> year:	</a:t>
            </a:r>
            <a:r>
              <a:rPr lang="en-US" altLang="en-US" sz="2000" b="1" dirty="0" smtClean="0">
                <a:solidFill>
                  <a:srgbClr val="FF0000"/>
                </a:solidFill>
              </a:rPr>
              <a:t>d</a:t>
            </a:r>
            <a:r>
              <a:rPr lang="en-US" altLang="en-US" sz="2000" b="1" baseline="-25000" dirty="0" smtClean="0">
                <a:solidFill>
                  <a:srgbClr val="FF0000"/>
                </a:solidFill>
              </a:rPr>
              <a:t>1</a:t>
            </a:r>
            <a:r>
              <a:rPr lang="en-US" altLang="en-US" sz="2000" b="1" dirty="0" smtClean="0">
                <a:solidFill>
                  <a:srgbClr val="FF0000"/>
                </a:solidFill>
              </a:rPr>
              <a:t> = C  x  k</a:t>
            </a:r>
          </a:p>
          <a:p>
            <a:pPr eaLnBrk="1" hangingPunct="1">
              <a:lnSpc>
                <a:spcPct val="90000"/>
              </a:lnSpc>
            </a:pPr>
            <a:r>
              <a:rPr lang="en-US" altLang="en-US" sz="2000" dirty="0" smtClean="0"/>
              <a:t>Depreciation during the nth year:	</a:t>
            </a:r>
            <a:r>
              <a:rPr lang="en-US" altLang="en-US" sz="2000" b="1" dirty="0" err="1" smtClean="0">
                <a:solidFill>
                  <a:srgbClr val="FF0000"/>
                </a:solidFill>
              </a:rPr>
              <a:t>d</a:t>
            </a:r>
            <a:r>
              <a:rPr lang="en-US" altLang="en-US" sz="2000" b="1" baseline="-25000" dirty="0" err="1" smtClean="0">
                <a:solidFill>
                  <a:srgbClr val="FF0000"/>
                </a:solidFill>
              </a:rPr>
              <a:t>n</a:t>
            </a:r>
            <a:r>
              <a:rPr lang="en-US" altLang="en-US" sz="2000" b="1" dirty="0" smtClean="0">
                <a:solidFill>
                  <a:srgbClr val="FF0000"/>
                </a:solidFill>
              </a:rPr>
              <a:t> =   </a:t>
            </a:r>
            <a:r>
              <a:rPr lang="en-US" altLang="en-US" sz="2000" b="1" smtClean="0">
                <a:solidFill>
                  <a:srgbClr val="FF0000"/>
                </a:solidFill>
              </a:rPr>
              <a:t>(C</a:t>
            </a:r>
            <a:r>
              <a:rPr lang="en-US" altLang="en-US" sz="2000" b="1" baseline="-25000" smtClean="0">
                <a:solidFill>
                  <a:srgbClr val="FF0000"/>
                </a:solidFill>
              </a:rPr>
              <a:t>n-1 </a:t>
            </a:r>
            <a:r>
              <a:rPr lang="en-US" altLang="en-US" sz="2000" b="1" dirty="0" smtClean="0">
                <a:solidFill>
                  <a:srgbClr val="FF0000"/>
                </a:solidFill>
              </a:rPr>
              <a:t>)k</a:t>
            </a:r>
          </a:p>
          <a:p>
            <a:pPr eaLnBrk="1" hangingPunct="1">
              <a:lnSpc>
                <a:spcPct val="90000"/>
              </a:lnSpc>
            </a:pPr>
            <a:r>
              <a:rPr lang="en-US" altLang="en-US" sz="2000" dirty="0" smtClean="0"/>
              <a:t>Salvage value at age n years:	</a:t>
            </a:r>
            <a:r>
              <a:rPr lang="en-US" altLang="en-US" sz="2000" b="1" dirty="0" smtClean="0">
                <a:solidFill>
                  <a:srgbClr val="FF0000"/>
                </a:solidFill>
              </a:rPr>
              <a:t>C</a:t>
            </a:r>
            <a:r>
              <a:rPr lang="en-US" altLang="en-US" sz="2000" b="1" baseline="-25000" dirty="0" smtClean="0">
                <a:solidFill>
                  <a:srgbClr val="FF0000"/>
                </a:solidFill>
              </a:rPr>
              <a:t>L</a:t>
            </a:r>
            <a:r>
              <a:rPr lang="en-US" altLang="en-US" sz="2000" b="1" dirty="0" smtClean="0">
                <a:solidFill>
                  <a:srgbClr val="FF0000"/>
                </a:solidFill>
              </a:rPr>
              <a:t> = C(1 – k)</a:t>
            </a:r>
            <a:r>
              <a:rPr lang="en-US" altLang="en-US" sz="2000" b="1" baseline="30000" dirty="0" smtClean="0">
                <a:solidFill>
                  <a:srgbClr val="FF0000"/>
                </a:solidFill>
              </a:rPr>
              <a:t>L</a:t>
            </a:r>
          </a:p>
          <a:p>
            <a:pPr eaLnBrk="1" hangingPunct="1">
              <a:lnSpc>
                <a:spcPct val="90000"/>
              </a:lnSpc>
            </a:pPr>
            <a:r>
              <a:rPr lang="en-US" altLang="en-US" sz="2000" dirty="0" smtClean="0"/>
              <a:t>Book value at age n years:	</a:t>
            </a:r>
            <a:r>
              <a:rPr lang="en-US" altLang="en-US" sz="2000" b="1" dirty="0" err="1" smtClean="0">
                <a:solidFill>
                  <a:srgbClr val="FF0000"/>
                </a:solidFill>
              </a:rPr>
              <a:t>C</a:t>
            </a:r>
            <a:r>
              <a:rPr lang="en-US" altLang="en-US" sz="2000" b="1" baseline="-25000" dirty="0" err="1" smtClean="0">
                <a:solidFill>
                  <a:srgbClr val="FF0000"/>
                </a:solidFill>
              </a:rPr>
              <a:t>n</a:t>
            </a:r>
            <a:r>
              <a:rPr lang="en-US" altLang="en-US" sz="2000" b="1" dirty="0" smtClean="0">
                <a:solidFill>
                  <a:srgbClr val="FF0000"/>
                </a:solidFill>
              </a:rPr>
              <a:t> = C(1 – k)</a:t>
            </a:r>
            <a:r>
              <a:rPr lang="en-US" altLang="en-US" sz="2000" b="1" baseline="30000" dirty="0" smtClean="0">
                <a:solidFill>
                  <a:srgbClr val="FF0000"/>
                </a:solidFill>
              </a:rPr>
              <a:t>n</a:t>
            </a:r>
            <a:r>
              <a:rPr lang="en-US" altLang="en-US" sz="2000" b="1" dirty="0" smtClean="0">
                <a:solidFill>
                  <a:srgbClr val="FF0000"/>
                </a:solidFill>
              </a:rPr>
              <a:t>   =   C(C</a:t>
            </a:r>
            <a:r>
              <a:rPr lang="en-US" altLang="en-US" sz="2000" b="1" baseline="-25000" dirty="0" smtClean="0">
                <a:solidFill>
                  <a:srgbClr val="FF0000"/>
                </a:solidFill>
              </a:rPr>
              <a:t>L</a:t>
            </a:r>
            <a:r>
              <a:rPr lang="en-US" altLang="en-US" sz="2000" b="1" dirty="0" smtClean="0">
                <a:solidFill>
                  <a:srgbClr val="FF0000"/>
                </a:solidFill>
              </a:rPr>
              <a:t> / C) </a:t>
            </a:r>
            <a:r>
              <a:rPr lang="en-US" altLang="en-US" sz="2000" b="1" baseline="30000" dirty="0" smtClean="0">
                <a:solidFill>
                  <a:srgbClr val="FF0000"/>
                </a:solidFill>
              </a:rPr>
              <a:t>n / L</a:t>
            </a:r>
          </a:p>
          <a:p>
            <a:pPr eaLnBrk="1" hangingPunct="1">
              <a:lnSpc>
                <a:spcPct val="90000"/>
              </a:lnSpc>
              <a:buFont typeface="Wingdings" pitchFamily="2" charset="2"/>
              <a:buNone/>
            </a:pPr>
            <a:r>
              <a:rPr lang="en-US" altLang="en-US" sz="2000" dirty="0" smtClean="0"/>
              <a:t>					       </a:t>
            </a:r>
          </a:p>
          <a:p>
            <a:pPr eaLnBrk="1" hangingPunct="1">
              <a:lnSpc>
                <a:spcPct val="90000"/>
              </a:lnSpc>
            </a:pPr>
            <a:r>
              <a:rPr lang="en-US" altLang="en-US" sz="2000" dirty="0" smtClean="0"/>
              <a:t>Rate of depreciation:</a:t>
            </a:r>
          </a:p>
          <a:p>
            <a:pPr eaLnBrk="1" hangingPunct="1">
              <a:lnSpc>
                <a:spcPct val="90000"/>
              </a:lnSpc>
              <a:buFont typeface="Wingdings" pitchFamily="2" charset="2"/>
              <a:buNone/>
            </a:pPr>
            <a:endParaRPr lang="en-US" altLang="en-US" sz="2000" b="1" dirty="0" smtClean="0">
              <a:solidFill>
                <a:srgbClr val="FF0000"/>
              </a:solidFill>
            </a:endParaRPr>
          </a:p>
          <a:p>
            <a:pPr eaLnBrk="1" hangingPunct="1">
              <a:lnSpc>
                <a:spcPct val="40000"/>
              </a:lnSpc>
              <a:buFont typeface="Wingdings" pitchFamily="2" charset="2"/>
              <a:buNone/>
            </a:pPr>
            <a:r>
              <a:rPr lang="en-US" altLang="en-US" sz="2000" b="1" dirty="0" smtClean="0">
                <a:solidFill>
                  <a:srgbClr val="FF0000"/>
                </a:solidFill>
              </a:rPr>
              <a:t>			         </a:t>
            </a:r>
            <a:r>
              <a:rPr lang="en-US" altLang="en-US" sz="2000" b="1" baseline="30000" dirty="0" smtClean="0">
                <a:solidFill>
                  <a:srgbClr val="FF0000"/>
                </a:solidFill>
              </a:rPr>
              <a:t>n</a:t>
            </a:r>
            <a:r>
              <a:rPr lang="en-US" altLang="en-US" sz="2000" b="1" dirty="0" smtClean="0">
                <a:solidFill>
                  <a:srgbClr val="FF0000"/>
                </a:solidFill>
              </a:rPr>
              <a:t> 	</a:t>
            </a:r>
            <a:r>
              <a:rPr lang="en-US" altLang="en-US" sz="1400" b="1" dirty="0" err="1" smtClean="0">
                <a:solidFill>
                  <a:srgbClr val="FF0000"/>
                </a:solidFill>
              </a:rPr>
              <a:t>Cn</a:t>
            </a:r>
            <a:r>
              <a:rPr lang="en-US" altLang="en-US" sz="1400" b="1" dirty="0" smtClean="0">
                <a:solidFill>
                  <a:srgbClr val="FF0000"/>
                </a:solidFill>
              </a:rPr>
              <a:t>	                     </a:t>
            </a:r>
            <a:r>
              <a:rPr lang="en-US" altLang="en-US" sz="2000" b="1" baseline="30000" dirty="0" smtClean="0">
                <a:solidFill>
                  <a:srgbClr val="FF0000"/>
                </a:solidFill>
              </a:rPr>
              <a:t>L</a:t>
            </a:r>
            <a:r>
              <a:rPr lang="en-US" altLang="en-US" sz="1400" b="1" dirty="0" smtClean="0">
                <a:solidFill>
                  <a:srgbClr val="FF0000"/>
                </a:solidFill>
              </a:rPr>
              <a:t>   CL	</a:t>
            </a:r>
          </a:p>
          <a:p>
            <a:pPr eaLnBrk="1" hangingPunct="1">
              <a:lnSpc>
                <a:spcPct val="40000"/>
              </a:lnSpc>
              <a:buFont typeface="Wingdings" pitchFamily="2" charset="2"/>
              <a:buNone/>
            </a:pPr>
            <a:r>
              <a:rPr lang="en-US" altLang="en-US" sz="2000" b="1" dirty="0" smtClean="0">
                <a:solidFill>
                  <a:srgbClr val="FF0000"/>
                </a:solidFill>
              </a:rPr>
              <a:t>		    k  = 1    -  	 	=  1   -</a:t>
            </a:r>
          </a:p>
          <a:p>
            <a:pPr eaLnBrk="1" hangingPunct="1">
              <a:lnSpc>
                <a:spcPct val="40000"/>
              </a:lnSpc>
              <a:buFont typeface="Wingdings" pitchFamily="2" charset="2"/>
              <a:buNone/>
            </a:pPr>
            <a:r>
              <a:rPr lang="en-US" altLang="en-US" sz="2000" b="1" dirty="0" smtClean="0">
                <a:solidFill>
                  <a:srgbClr val="FF0000"/>
                </a:solidFill>
              </a:rPr>
              <a:t>				 </a:t>
            </a:r>
            <a:r>
              <a:rPr lang="en-US" altLang="en-US" sz="1400" b="1" dirty="0" smtClean="0">
                <a:solidFill>
                  <a:srgbClr val="FF0000"/>
                </a:solidFill>
              </a:rPr>
              <a:t>C		        C	</a:t>
            </a:r>
          </a:p>
        </p:txBody>
      </p:sp>
      <p:sp>
        <p:nvSpPr>
          <p:cNvPr id="96260" name="Line 4"/>
          <p:cNvSpPr>
            <a:spLocks noChangeShapeType="1"/>
          </p:cNvSpPr>
          <p:nvPr/>
        </p:nvSpPr>
        <p:spPr bwMode="auto">
          <a:xfrm>
            <a:off x="3581400" y="54864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1" name="Line 9"/>
          <p:cNvSpPr>
            <a:spLocks noChangeShapeType="1"/>
          </p:cNvSpPr>
          <p:nvPr/>
        </p:nvSpPr>
        <p:spPr bwMode="auto">
          <a:xfrm flipV="1">
            <a:off x="5807075" y="5105400"/>
            <a:ext cx="746125" cy="412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2" name="Line 10"/>
          <p:cNvSpPr>
            <a:spLocks noChangeShapeType="1"/>
          </p:cNvSpPr>
          <p:nvPr/>
        </p:nvSpPr>
        <p:spPr bwMode="auto">
          <a:xfrm flipH="1">
            <a:off x="5715000" y="5146675"/>
            <a:ext cx="92075"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3" name="Line 11"/>
          <p:cNvSpPr>
            <a:spLocks noChangeShapeType="1"/>
          </p:cNvSpPr>
          <p:nvPr/>
        </p:nvSpPr>
        <p:spPr bwMode="auto">
          <a:xfrm flipH="1" flipV="1">
            <a:off x="5638800" y="5521325"/>
            <a:ext cx="90488" cy="920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4" name="Line 12"/>
          <p:cNvSpPr>
            <a:spLocks noChangeShapeType="1"/>
          </p:cNvSpPr>
          <p:nvPr/>
        </p:nvSpPr>
        <p:spPr bwMode="auto">
          <a:xfrm>
            <a:off x="5638800" y="5546725"/>
            <a:ext cx="0" cy="920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5" name="Line 13"/>
          <p:cNvSpPr>
            <a:spLocks noChangeShapeType="1"/>
          </p:cNvSpPr>
          <p:nvPr/>
        </p:nvSpPr>
        <p:spPr bwMode="auto">
          <a:xfrm flipV="1">
            <a:off x="3521075" y="5105400"/>
            <a:ext cx="593725" cy="412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6" name="Line 14"/>
          <p:cNvSpPr>
            <a:spLocks noChangeShapeType="1"/>
          </p:cNvSpPr>
          <p:nvPr/>
        </p:nvSpPr>
        <p:spPr bwMode="auto">
          <a:xfrm flipH="1">
            <a:off x="3429000" y="5146675"/>
            <a:ext cx="92075"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7" name="Line 15"/>
          <p:cNvSpPr>
            <a:spLocks noChangeShapeType="1"/>
          </p:cNvSpPr>
          <p:nvPr/>
        </p:nvSpPr>
        <p:spPr bwMode="auto">
          <a:xfrm flipH="1" flipV="1">
            <a:off x="3352800" y="5521325"/>
            <a:ext cx="90488" cy="920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8" name="Line 16"/>
          <p:cNvSpPr>
            <a:spLocks noChangeShapeType="1"/>
          </p:cNvSpPr>
          <p:nvPr/>
        </p:nvSpPr>
        <p:spPr bwMode="auto">
          <a:xfrm>
            <a:off x="3352800" y="5546725"/>
            <a:ext cx="0" cy="920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6269" name="Line 17"/>
          <p:cNvSpPr>
            <a:spLocks noChangeShapeType="1"/>
          </p:cNvSpPr>
          <p:nvPr/>
        </p:nvSpPr>
        <p:spPr bwMode="auto">
          <a:xfrm>
            <a:off x="5791200" y="5410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858715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21111"/>
          <a:stretch/>
        </p:blipFill>
        <p:spPr>
          <a:xfrm>
            <a:off x="4953000" y="76200"/>
            <a:ext cx="4191000" cy="6612467"/>
          </a:xfrm>
          <a:prstGeom prst="rect">
            <a:avLst/>
          </a:prstGeom>
        </p:spPr>
      </p:pic>
      <p:sp>
        <p:nvSpPr>
          <p:cNvPr id="3" name="Rectangle 2"/>
          <p:cNvSpPr/>
          <p:nvPr/>
        </p:nvSpPr>
        <p:spPr>
          <a:xfrm>
            <a:off x="398060" y="1447800"/>
            <a:ext cx="4572000" cy="1631216"/>
          </a:xfrm>
          <a:prstGeom prst="rect">
            <a:avLst/>
          </a:prstGeom>
        </p:spPr>
        <p:txBody>
          <a:bodyPr>
            <a:spAutoFit/>
          </a:bodyPr>
          <a:lstStyle/>
          <a:p>
            <a:pPr algn="just"/>
            <a:r>
              <a:rPr lang="en-US" sz="2000" dirty="0">
                <a:solidFill>
                  <a:srgbClr val="494949"/>
                </a:solidFill>
                <a:latin typeface="Times New Roman" panose="02020603050405020304" pitchFamily="18" charset="0"/>
                <a:cs typeface="Times New Roman" panose="02020603050405020304" pitchFamily="18" charset="0"/>
              </a:rPr>
              <a:t>An asset costing $20,000 has estimated useful life of 5 years and salvage value of $4,500. Calculate the depreciation for the first year of its life</a:t>
            </a:r>
          </a:p>
          <a:p>
            <a:pPr algn="just"/>
            <a:r>
              <a:rPr lang="en-US" sz="2000" dirty="0" smtClean="0">
                <a:solidFill>
                  <a:srgbClr val="494949"/>
                </a:solidFill>
                <a:latin typeface="Times New Roman" panose="02020603050405020304" pitchFamily="18" charset="0"/>
                <a:cs typeface="Times New Roman" panose="02020603050405020304" pitchFamily="18" charset="0"/>
              </a:rPr>
              <a:t>using </a:t>
            </a:r>
            <a:r>
              <a:rPr lang="en-US" sz="2000" dirty="0">
                <a:solidFill>
                  <a:srgbClr val="494949"/>
                </a:solidFill>
                <a:latin typeface="Times New Roman" panose="02020603050405020304" pitchFamily="18" charset="0"/>
                <a:cs typeface="Times New Roman" panose="02020603050405020304" pitchFamily="18" charset="0"/>
              </a:rPr>
              <a:t>declining balance method.</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46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AutoShape 2"/>
          <p:cNvSpPr>
            <a:spLocks noGrp="1" noChangeArrowheads="1"/>
          </p:cNvSpPr>
          <p:nvPr>
            <p:ph type="title"/>
          </p:nvPr>
        </p:nvSpPr>
        <p:spPr/>
        <p:txBody>
          <a:bodyPr/>
          <a:lstStyle/>
          <a:p>
            <a:pPr eaLnBrk="1" hangingPunct="1"/>
            <a:r>
              <a:rPr lang="en-US" altLang="en-US" sz="2800" smtClean="0"/>
              <a:t>BASIC  DEPRECIATION  METHODS</a:t>
            </a:r>
          </a:p>
        </p:txBody>
      </p:sp>
      <p:sp>
        <p:nvSpPr>
          <p:cNvPr id="97283" name="Rectangle 3"/>
          <p:cNvSpPr>
            <a:spLocks noGrp="1" noChangeArrowheads="1"/>
          </p:cNvSpPr>
          <p:nvPr>
            <p:ph idx="1"/>
          </p:nvPr>
        </p:nvSpPr>
        <p:spPr>
          <a:xfrm>
            <a:off x="838200" y="2362200"/>
            <a:ext cx="7693025" cy="4495800"/>
          </a:xfrm>
        </p:spPr>
        <p:txBody>
          <a:bodyPr/>
          <a:lstStyle/>
          <a:p>
            <a:pPr algn="just" eaLnBrk="1" hangingPunct="1">
              <a:lnSpc>
                <a:spcPct val="90000"/>
              </a:lnSpc>
            </a:pPr>
            <a:r>
              <a:rPr lang="en-US" altLang="en-US" sz="1900" b="1" smtClean="0"/>
              <a:t>The </a:t>
            </a:r>
            <a:r>
              <a:rPr lang="en-US" altLang="en-US" sz="1900" b="1" smtClean="0">
                <a:solidFill>
                  <a:srgbClr val="FF0066"/>
                </a:solidFill>
              </a:rPr>
              <a:t>declining balance procedure</a:t>
            </a:r>
            <a:r>
              <a:rPr lang="en-US" altLang="en-US" sz="1900" b="1" smtClean="0"/>
              <a:t>, like the straight line method, is simple to apply. However, it has two weaknesses: </a:t>
            </a:r>
          </a:p>
          <a:p>
            <a:pPr algn="just" eaLnBrk="1" hangingPunct="1">
              <a:lnSpc>
                <a:spcPct val="90000"/>
              </a:lnSpc>
              <a:buFont typeface="Wingdings" pitchFamily="2" charset="2"/>
              <a:buNone/>
            </a:pPr>
            <a:r>
              <a:rPr lang="en-US" altLang="en-US" sz="1900" b="1" smtClean="0"/>
              <a:t>		1- The annual cost of depreciation is different each 	year and, from an engineering economy viewpoint, 	this is inconvenient. </a:t>
            </a:r>
          </a:p>
          <a:p>
            <a:pPr algn="just" eaLnBrk="1" hangingPunct="1">
              <a:lnSpc>
                <a:spcPct val="90000"/>
              </a:lnSpc>
              <a:buFont typeface="Wingdings" pitchFamily="2" charset="2"/>
              <a:buNone/>
            </a:pPr>
            <a:r>
              <a:rPr lang="en-US" altLang="en-US" sz="1900" b="1" smtClean="0"/>
              <a:t>		2- With this formula an asset can never depreciate to 	zero value. This is not a serious difficulty, and in 	actual practice computation of the theoretical 	depreciation rate k, seldom 	is made. Instead, a 	reasonable value is assumed.</a:t>
            </a:r>
          </a:p>
          <a:p>
            <a:pPr algn="just" eaLnBrk="1" hangingPunct="1">
              <a:lnSpc>
                <a:spcPct val="90000"/>
              </a:lnSpc>
            </a:pPr>
            <a:r>
              <a:rPr lang="en-US" altLang="en-US" sz="1900" b="1" smtClean="0"/>
              <a:t>A so-called </a:t>
            </a:r>
            <a:r>
              <a:rPr lang="en-US" altLang="en-US" sz="1900" b="1" smtClean="0">
                <a:solidFill>
                  <a:srgbClr val="FF0066"/>
                </a:solidFill>
              </a:rPr>
              <a:t>Double Declining Balance Method</a:t>
            </a:r>
            <a:r>
              <a:rPr lang="en-US" altLang="en-US" sz="1900" b="1" smtClean="0"/>
              <a:t> also is used. In this procedure the depreciation rate </a:t>
            </a:r>
            <a:r>
              <a:rPr lang="en-US" altLang="en-US" sz="1900" b="1" smtClean="0">
                <a:solidFill>
                  <a:srgbClr val="FF0000"/>
                </a:solidFill>
              </a:rPr>
              <a:t>k is computed as 2/L</a:t>
            </a:r>
            <a:r>
              <a:rPr lang="en-US" altLang="en-US" sz="1900" b="1" smtClean="0"/>
              <a:t>, with any prospective final salvage value being disregarded.</a:t>
            </a:r>
          </a:p>
        </p:txBody>
      </p:sp>
    </p:spTree>
    <p:extLst>
      <p:ext uri="{BB962C8B-B14F-4D97-AF65-F5344CB8AC3E}">
        <p14:creationId xmlns:p14="http://schemas.microsoft.com/office/powerpoint/2010/main" val="2818393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AutoShape 2"/>
          <p:cNvSpPr>
            <a:spLocks noGrp="1" noChangeArrowheads="1"/>
          </p:cNvSpPr>
          <p:nvPr>
            <p:ph type="title"/>
          </p:nvPr>
        </p:nvSpPr>
        <p:spPr/>
        <p:txBody>
          <a:bodyPr/>
          <a:lstStyle/>
          <a:p>
            <a:pPr eaLnBrk="1" hangingPunct="1"/>
            <a:r>
              <a:rPr lang="en-US" altLang="en-US" sz="2800" smtClean="0"/>
              <a:t>BASIC  DEPRECIATION  METHODS</a:t>
            </a:r>
          </a:p>
        </p:txBody>
      </p:sp>
      <p:sp>
        <p:nvSpPr>
          <p:cNvPr id="98307" name="Rectangle 3"/>
          <p:cNvSpPr>
            <a:spLocks noGrp="1" noChangeArrowheads="1"/>
          </p:cNvSpPr>
          <p:nvPr>
            <p:ph idx="1"/>
          </p:nvPr>
        </p:nvSpPr>
        <p:spPr>
          <a:xfrm>
            <a:off x="838200" y="2362200"/>
            <a:ext cx="8077200" cy="4267200"/>
          </a:xfrm>
        </p:spPr>
        <p:txBody>
          <a:bodyPr/>
          <a:lstStyle/>
          <a:p>
            <a:pPr eaLnBrk="1" hangingPunct="1">
              <a:buFont typeface="Wingdings" pitchFamily="2" charset="2"/>
              <a:buNone/>
            </a:pPr>
            <a:r>
              <a:rPr lang="en-US" altLang="en-US" sz="2400" b="1" i="1" u="sng" smtClean="0">
                <a:solidFill>
                  <a:srgbClr val="FF0066"/>
                </a:solidFill>
              </a:rPr>
              <a:t>3 - The Sum-of-the-Years’ - Digits Method</a:t>
            </a:r>
            <a:endParaRPr lang="en-US" altLang="en-US" sz="2400" b="1" smtClean="0">
              <a:solidFill>
                <a:srgbClr val="FF0066"/>
              </a:solidFill>
            </a:endParaRPr>
          </a:p>
          <a:p>
            <a:pPr algn="just" eaLnBrk="1" hangingPunct="1"/>
            <a:r>
              <a:rPr lang="en-US" altLang="en-US" sz="2400" b="1" smtClean="0"/>
              <a:t>In order to obtain the depreciation charge in any year of life by the </a:t>
            </a:r>
            <a:r>
              <a:rPr lang="en-US" altLang="en-US" sz="2400" b="1" smtClean="0">
                <a:solidFill>
                  <a:srgbClr val="FF0000"/>
                </a:solidFill>
              </a:rPr>
              <a:t>sum-of-the-years’-digits method </a:t>
            </a:r>
            <a:r>
              <a:rPr lang="en-US" altLang="en-US" sz="2400" b="1" smtClean="0"/>
              <a:t>(commonly designated as </a:t>
            </a:r>
            <a:r>
              <a:rPr lang="en-US" altLang="en-US" sz="2400" b="1" smtClean="0">
                <a:solidFill>
                  <a:srgbClr val="FF0000"/>
                </a:solidFill>
              </a:rPr>
              <a:t>SYD</a:t>
            </a:r>
            <a:r>
              <a:rPr lang="en-US" altLang="en-US" sz="2400" b="1" smtClean="0"/>
              <a:t>), the digits corresponding to the number of each year of life are listed in reverse order. </a:t>
            </a:r>
          </a:p>
          <a:p>
            <a:pPr algn="just" eaLnBrk="1" hangingPunct="1"/>
            <a:r>
              <a:rPr lang="en-US" altLang="en-US" sz="2400" b="1" smtClean="0"/>
              <a:t>The sum of these digits then is determined.  </a:t>
            </a:r>
          </a:p>
          <a:p>
            <a:pPr algn="just" eaLnBrk="1" hangingPunct="1"/>
            <a:r>
              <a:rPr lang="en-US" altLang="en-US" sz="2400" b="1" smtClean="0"/>
              <a:t>The depreciation factor for any year is the reverse digit for that year divided by the sum of the digits. </a:t>
            </a:r>
          </a:p>
          <a:p>
            <a:pPr algn="just" eaLnBrk="1" hangingPunct="1"/>
            <a:r>
              <a:rPr lang="en-US" altLang="en-US" sz="2400" b="1" smtClean="0"/>
              <a:t>For example, for a property having a life of 5 years:</a:t>
            </a:r>
          </a:p>
        </p:txBody>
      </p:sp>
    </p:spTree>
    <p:extLst>
      <p:ext uri="{BB962C8B-B14F-4D97-AF65-F5344CB8AC3E}">
        <p14:creationId xmlns:p14="http://schemas.microsoft.com/office/powerpoint/2010/main" val="2089658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AutoShape 2"/>
          <p:cNvSpPr>
            <a:spLocks noGrp="1" noChangeArrowheads="1"/>
          </p:cNvSpPr>
          <p:nvPr>
            <p:ph type="title"/>
          </p:nvPr>
        </p:nvSpPr>
        <p:spPr/>
        <p:txBody>
          <a:bodyPr/>
          <a:lstStyle/>
          <a:p>
            <a:pPr eaLnBrk="1" hangingPunct="1"/>
            <a:r>
              <a:rPr lang="en-US" altLang="en-US" sz="2800" smtClean="0"/>
              <a:t>BASIC  DEPRECIATION  METHODS</a:t>
            </a:r>
          </a:p>
        </p:txBody>
      </p:sp>
      <p:graphicFrame>
        <p:nvGraphicFramePr>
          <p:cNvPr id="121905" name="Group 49"/>
          <p:cNvGraphicFramePr>
            <a:graphicFrameLocks noGrp="1"/>
          </p:cNvGraphicFramePr>
          <p:nvPr>
            <p:ph type="tbl" idx="1"/>
          </p:nvPr>
        </p:nvGraphicFramePr>
        <p:xfrm>
          <a:off x="838200" y="2590800"/>
          <a:ext cx="7693025" cy="3832272"/>
        </p:xfrm>
        <a:graphic>
          <a:graphicData uri="http://schemas.openxmlformats.org/drawingml/2006/table">
            <a:tbl>
              <a:tblPr/>
              <a:tblGrid>
                <a:gridCol w="2563813"/>
                <a:gridCol w="2565400"/>
                <a:gridCol w="2563812"/>
              </a:tblGrid>
              <a:tr h="640027">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rgbClr val="FF0066"/>
                          </a:solidFill>
                          <a:effectLst/>
                          <a:latin typeface="Arial" charset="0"/>
                        </a:rPr>
                        <a:t>YEAR</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rgbClr val="FF0066"/>
                          </a:solidFill>
                          <a:effectLst/>
                          <a:latin typeface="Arial" charset="0"/>
                        </a:rPr>
                        <a:t>No. of the year in reverse order (digits)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rgbClr val="FF0066"/>
                          </a:solidFill>
                          <a:effectLst/>
                          <a:latin typeface="Arial" charset="0"/>
                        </a:rPr>
                        <a:t>Depreciation Factor</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76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5</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5/15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76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4/15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35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3/15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76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2/15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76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5</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76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rgbClr val="FF0066"/>
                          </a:solidFill>
                          <a:effectLst/>
                          <a:latin typeface="Arial" charset="0"/>
                        </a:rPr>
                        <a:t>Sum of the digits = 15</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18848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AutoShape 2"/>
          <p:cNvSpPr>
            <a:spLocks noGrp="1" noChangeArrowheads="1"/>
          </p:cNvSpPr>
          <p:nvPr>
            <p:ph type="title"/>
          </p:nvPr>
        </p:nvSpPr>
        <p:spPr/>
        <p:txBody>
          <a:bodyPr/>
          <a:lstStyle/>
          <a:p>
            <a:pPr eaLnBrk="1" hangingPunct="1"/>
            <a:r>
              <a:rPr lang="en-US" altLang="en-US" sz="2800" smtClean="0"/>
              <a:t>BASIC  DEPRECIATION  METHODS</a:t>
            </a:r>
          </a:p>
        </p:txBody>
      </p:sp>
      <p:sp>
        <p:nvSpPr>
          <p:cNvPr id="100355" name="Rectangle 3"/>
          <p:cNvSpPr>
            <a:spLocks noGrp="1" noChangeArrowheads="1"/>
          </p:cNvSpPr>
          <p:nvPr>
            <p:ph idx="1"/>
          </p:nvPr>
        </p:nvSpPr>
        <p:spPr>
          <a:xfrm>
            <a:off x="838200" y="2362200"/>
            <a:ext cx="8001000" cy="3724275"/>
          </a:xfrm>
        </p:spPr>
        <p:txBody>
          <a:bodyPr/>
          <a:lstStyle/>
          <a:p>
            <a:pPr algn="just" eaLnBrk="1" hangingPunct="1">
              <a:lnSpc>
                <a:spcPct val="90000"/>
              </a:lnSpc>
            </a:pPr>
            <a:r>
              <a:rPr lang="en-US" altLang="en-US" sz="2400" b="1" smtClean="0"/>
              <a:t>The depreciation for any year is the product of the SYD depreciation factor for that year and the depreciable value, C – C</a:t>
            </a:r>
            <a:r>
              <a:rPr lang="en-US" altLang="en-US" sz="2400" b="1" baseline="-25000" smtClean="0"/>
              <a:t>L</a:t>
            </a:r>
            <a:r>
              <a:rPr lang="en-US" altLang="en-US" sz="2400" b="1" smtClean="0"/>
              <a:t>. </a:t>
            </a:r>
          </a:p>
          <a:p>
            <a:pPr algn="just" eaLnBrk="1" hangingPunct="1">
              <a:lnSpc>
                <a:spcPct val="90000"/>
              </a:lnSpc>
            </a:pPr>
            <a:r>
              <a:rPr lang="en-US" altLang="en-US" sz="2400" b="1" smtClean="0"/>
              <a:t>The general expression for the annual cost of depreciation for any year n, when the total life is L, is </a:t>
            </a:r>
          </a:p>
          <a:p>
            <a:pPr algn="just" eaLnBrk="1" hangingPunct="1">
              <a:lnSpc>
                <a:spcPct val="90000"/>
              </a:lnSpc>
              <a:buFont typeface="Wingdings" pitchFamily="2" charset="2"/>
              <a:buNone/>
            </a:pPr>
            <a:r>
              <a:rPr lang="en-US" altLang="en-US" sz="2400" b="1" smtClean="0"/>
              <a:t>	</a:t>
            </a:r>
            <a:r>
              <a:rPr lang="en-US" altLang="en-US" sz="2400" b="1" smtClean="0">
                <a:solidFill>
                  <a:srgbClr val="FF0066"/>
                </a:solidFill>
              </a:rPr>
              <a:t>Depreciation factor</a:t>
            </a:r>
            <a:r>
              <a:rPr lang="en-US" altLang="en-US" sz="2400" b="1" smtClean="0"/>
              <a:t> = </a:t>
            </a:r>
            <a:r>
              <a:rPr lang="en-US" altLang="en-US" sz="1600" b="1" smtClean="0"/>
              <a:t>2 (L –  n + 1)  /  L (L + 1)</a:t>
            </a:r>
          </a:p>
          <a:p>
            <a:pPr algn="just" eaLnBrk="1" hangingPunct="1">
              <a:lnSpc>
                <a:spcPct val="90000"/>
              </a:lnSpc>
              <a:buFont typeface="Wingdings" pitchFamily="2" charset="2"/>
              <a:buNone/>
            </a:pPr>
            <a:r>
              <a:rPr lang="en-US" altLang="en-US" sz="2400" b="1" smtClean="0"/>
              <a:t>	</a:t>
            </a:r>
            <a:r>
              <a:rPr lang="en-US" altLang="en-US" sz="2400" b="1" smtClean="0">
                <a:solidFill>
                  <a:srgbClr val="FF0066"/>
                </a:solidFill>
              </a:rPr>
              <a:t>d</a:t>
            </a:r>
            <a:r>
              <a:rPr lang="en-US" altLang="en-US" sz="2400" b="1" baseline="-25000" smtClean="0">
                <a:solidFill>
                  <a:srgbClr val="FF0066"/>
                </a:solidFill>
              </a:rPr>
              <a:t>n</a:t>
            </a:r>
            <a:r>
              <a:rPr lang="en-US" altLang="en-US" sz="2400" b="1" smtClean="0"/>
              <a:t>  =   </a:t>
            </a:r>
            <a:r>
              <a:rPr lang="en-US" altLang="en-US" sz="1800" b="1" smtClean="0"/>
              <a:t>(  C  -  C</a:t>
            </a:r>
            <a:r>
              <a:rPr lang="en-US" altLang="en-US" sz="1800" b="1" baseline="-25000" smtClean="0"/>
              <a:t>L</a:t>
            </a:r>
            <a:r>
              <a:rPr lang="en-US" altLang="en-US" sz="1800" b="1" smtClean="0"/>
              <a:t>  ) x  [2 (L –  n + 1)  /   L (L + 1)]</a:t>
            </a:r>
            <a:r>
              <a:rPr lang="en-US" altLang="en-US" sz="2400" b="1" smtClean="0"/>
              <a:t>		</a:t>
            </a:r>
          </a:p>
          <a:p>
            <a:pPr algn="just" eaLnBrk="1" hangingPunct="1">
              <a:lnSpc>
                <a:spcPct val="90000"/>
              </a:lnSpc>
              <a:buFont typeface="Wingdings" pitchFamily="2" charset="2"/>
              <a:buNone/>
            </a:pPr>
            <a:r>
              <a:rPr lang="en-US" altLang="en-US" sz="2400" b="1" smtClean="0"/>
              <a:t>	</a:t>
            </a:r>
            <a:r>
              <a:rPr lang="en-US" altLang="en-US" sz="2400" b="1" smtClean="0">
                <a:solidFill>
                  <a:srgbClr val="FF0066"/>
                </a:solidFill>
              </a:rPr>
              <a:t>C</a:t>
            </a:r>
            <a:r>
              <a:rPr lang="en-US" altLang="en-US" sz="2400" b="1" baseline="-25000" smtClean="0">
                <a:solidFill>
                  <a:srgbClr val="FF0066"/>
                </a:solidFill>
              </a:rPr>
              <a:t>n</a:t>
            </a:r>
            <a:r>
              <a:rPr lang="en-US" altLang="en-US" sz="2400" b="1" smtClean="0"/>
              <a:t>  =  </a:t>
            </a:r>
            <a:r>
              <a:rPr lang="en-US" altLang="en-US" sz="1800" b="1" smtClean="0"/>
              <a:t>C  -   [ 2(  C  -  C</a:t>
            </a:r>
            <a:r>
              <a:rPr lang="en-US" altLang="en-US" sz="1800" b="1" baseline="-25000" smtClean="0"/>
              <a:t>L</a:t>
            </a:r>
            <a:r>
              <a:rPr lang="en-US" altLang="en-US" sz="1800" b="1" smtClean="0"/>
              <a:t>  )   /   L ] n  +  [(C – C</a:t>
            </a:r>
            <a:r>
              <a:rPr lang="en-US" altLang="en-US" sz="1800" b="1" baseline="-25000" smtClean="0"/>
              <a:t>L</a:t>
            </a:r>
            <a:r>
              <a:rPr lang="en-US" altLang="en-US" sz="1800" b="1" smtClean="0"/>
              <a:t>) / L(L+1) ] n (n+1)</a:t>
            </a:r>
          </a:p>
        </p:txBody>
      </p:sp>
    </p:spTree>
    <p:extLst>
      <p:ext uri="{BB962C8B-B14F-4D97-AF65-F5344CB8AC3E}">
        <p14:creationId xmlns:p14="http://schemas.microsoft.com/office/powerpoint/2010/main" val="583386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AutoShape 2"/>
          <p:cNvSpPr>
            <a:spLocks noGrp="1" noChangeArrowheads="1"/>
          </p:cNvSpPr>
          <p:nvPr>
            <p:ph type="title"/>
          </p:nvPr>
        </p:nvSpPr>
        <p:spPr/>
        <p:txBody>
          <a:bodyPr/>
          <a:lstStyle/>
          <a:p>
            <a:pPr eaLnBrk="1" hangingPunct="1"/>
            <a:r>
              <a:rPr lang="en-US" altLang="en-US" sz="2800" smtClean="0"/>
              <a:t>TYPES OF DEPRECIATION</a:t>
            </a:r>
          </a:p>
        </p:txBody>
      </p:sp>
      <p:sp>
        <p:nvSpPr>
          <p:cNvPr id="83971" name="Rectangle 3"/>
          <p:cNvSpPr>
            <a:spLocks noGrp="1" noChangeArrowheads="1"/>
          </p:cNvSpPr>
          <p:nvPr>
            <p:ph idx="1"/>
          </p:nvPr>
        </p:nvSpPr>
        <p:spPr>
          <a:xfrm>
            <a:off x="838200" y="2133600"/>
            <a:ext cx="7772400" cy="4419600"/>
          </a:xfrm>
        </p:spPr>
        <p:txBody>
          <a:bodyPr/>
          <a:lstStyle/>
          <a:p>
            <a:pPr eaLnBrk="1" hangingPunct="1">
              <a:lnSpc>
                <a:spcPct val="90000"/>
              </a:lnSpc>
            </a:pPr>
            <a:endParaRPr lang="en-US" altLang="en-US" sz="2400" dirty="0" smtClean="0"/>
          </a:p>
          <a:p>
            <a:pPr eaLnBrk="1" hangingPunct="1">
              <a:lnSpc>
                <a:spcPct val="90000"/>
              </a:lnSpc>
              <a:buFont typeface="Wingdings" pitchFamily="2" charset="2"/>
              <a:buNone/>
            </a:pPr>
            <a:r>
              <a:rPr lang="en-US" altLang="en-US" sz="2400" b="1" i="1" u="sng" dirty="0" smtClean="0">
                <a:solidFill>
                  <a:srgbClr val="FF0066"/>
                </a:solidFill>
              </a:rPr>
              <a:t>1- Physical depreciation:</a:t>
            </a:r>
            <a:r>
              <a:rPr lang="en-US" altLang="en-US" sz="2400" dirty="0" smtClean="0">
                <a:solidFill>
                  <a:srgbClr val="FF0066"/>
                </a:solidFill>
              </a:rPr>
              <a:t> </a:t>
            </a:r>
          </a:p>
          <a:p>
            <a:pPr algn="just" eaLnBrk="1" hangingPunct="1">
              <a:lnSpc>
                <a:spcPct val="90000"/>
              </a:lnSpc>
              <a:buFont typeface="Wingdings" pitchFamily="2" charset="2"/>
              <a:buChar char="§"/>
            </a:pPr>
            <a:r>
              <a:rPr lang="en-US" altLang="en-US" sz="2400" b="1" dirty="0" smtClean="0"/>
              <a:t>The everyday wear and tear of operation gradually lessens the physical ability of an asset to perform its intended function. </a:t>
            </a:r>
          </a:p>
          <a:p>
            <a:pPr algn="just">
              <a:lnSpc>
                <a:spcPct val="90000"/>
              </a:lnSpc>
              <a:buFont typeface="Wingdings" pitchFamily="2" charset="2"/>
              <a:buChar char="§"/>
            </a:pPr>
            <a:r>
              <a:rPr lang="en-US" altLang="en-US" sz="2400" b="1" dirty="0" smtClean="0"/>
              <a:t>A good maintenance program retards the rate of decline(</a:t>
            </a:r>
            <a:r>
              <a:rPr lang="ur-PK" dirty="0" smtClean="0"/>
              <a:t>کمی</a:t>
            </a:r>
            <a:r>
              <a:rPr lang="en-US" dirty="0" smtClean="0"/>
              <a:t>)</a:t>
            </a:r>
            <a:r>
              <a:rPr lang="en-US" altLang="en-US" sz="2400" b="1" dirty="0" smtClean="0"/>
              <a:t>but seldom maintains the precision(</a:t>
            </a:r>
            <a:r>
              <a:rPr lang="ur-PK" dirty="0" smtClean="0"/>
              <a:t>صحت </a:t>
            </a:r>
            <a:r>
              <a:rPr lang="ur-PK" dirty="0"/>
              <a:t>سے متعلق</a:t>
            </a:r>
            <a:r>
              <a:rPr lang="en-US" altLang="en-US" sz="2400" b="1" dirty="0" smtClean="0"/>
              <a:t> )expected from a new machine.</a:t>
            </a:r>
          </a:p>
          <a:p>
            <a:pPr algn="just" eaLnBrk="1" hangingPunct="1">
              <a:lnSpc>
                <a:spcPct val="90000"/>
              </a:lnSpc>
              <a:buFont typeface="Wingdings" pitchFamily="2" charset="2"/>
              <a:buChar char="§"/>
            </a:pPr>
            <a:r>
              <a:rPr lang="en-US" altLang="en-US" sz="2400" b="1" dirty="0" smtClean="0"/>
              <a:t> In addition to normal wear, accidental physical damage can impair ability. </a:t>
            </a:r>
          </a:p>
          <a:p>
            <a:pPr algn="just" eaLnBrk="1" hangingPunct="1">
              <a:lnSpc>
                <a:spcPct val="90000"/>
              </a:lnSpc>
              <a:buFont typeface="Wingdings" pitchFamily="2" charset="2"/>
              <a:buChar char="§"/>
            </a:pPr>
            <a:r>
              <a:rPr lang="en-US" altLang="en-US" sz="2400" b="1" dirty="0" smtClean="0"/>
              <a:t>Wear and tear is an obvious cost of output.</a:t>
            </a:r>
          </a:p>
          <a:p>
            <a:pPr algn="just" eaLnBrk="1" hangingPunct="1">
              <a:lnSpc>
                <a:spcPct val="90000"/>
              </a:lnSpc>
              <a:buFont typeface="Wingdings" pitchFamily="2" charset="2"/>
              <a:buChar char="§"/>
            </a:pPr>
            <a:endParaRPr lang="en-US" altLang="en-US" sz="2400" b="1" i="1" u="sng" dirty="0" smtClean="0"/>
          </a:p>
        </p:txBody>
      </p:sp>
    </p:spTree>
    <p:extLst>
      <p:ext uri="{BB962C8B-B14F-4D97-AF65-F5344CB8AC3E}">
        <p14:creationId xmlns:p14="http://schemas.microsoft.com/office/powerpoint/2010/main" val="360611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AutoShape 2"/>
          <p:cNvSpPr>
            <a:spLocks noGrp="1" noChangeArrowheads="1"/>
          </p:cNvSpPr>
          <p:nvPr>
            <p:ph type="title"/>
          </p:nvPr>
        </p:nvSpPr>
        <p:spPr/>
        <p:txBody>
          <a:bodyPr/>
          <a:lstStyle/>
          <a:p>
            <a:pPr eaLnBrk="1" hangingPunct="1"/>
            <a:r>
              <a:rPr lang="en-US" altLang="en-US" sz="2800" smtClean="0"/>
              <a:t>TYPES OF DEPRECIATION</a:t>
            </a:r>
          </a:p>
        </p:txBody>
      </p:sp>
      <p:sp>
        <p:nvSpPr>
          <p:cNvPr id="84995" name="Rectangle 3"/>
          <p:cNvSpPr>
            <a:spLocks noGrp="1" noChangeArrowheads="1"/>
          </p:cNvSpPr>
          <p:nvPr>
            <p:ph idx="1"/>
          </p:nvPr>
        </p:nvSpPr>
        <p:spPr>
          <a:xfrm>
            <a:off x="838200" y="2362200"/>
            <a:ext cx="7693025" cy="4038600"/>
          </a:xfrm>
        </p:spPr>
        <p:txBody>
          <a:bodyPr/>
          <a:lstStyle/>
          <a:p>
            <a:pPr eaLnBrk="1" hangingPunct="1">
              <a:buFont typeface="Wingdings" pitchFamily="2" charset="2"/>
              <a:buNone/>
            </a:pPr>
            <a:r>
              <a:rPr lang="en-US" altLang="en-US" sz="2400" b="1" i="1" u="sng" dirty="0" smtClean="0">
                <a:solidFill>
                  <a:srgbClr val="FF0066"/>
                </a:solidFill>
              </a:rPr>
              <a:t>2- Functional depreciation:</a:t>
            </a:r>
            <a:r>
              <a:rPr lang="en-US" altLang="en-US" sz="2400" dirty="0" smtClean="0"/>
              <a:t> </a:t>
            </a:r>
          </a:p>
          <a:p>
            <a:pPr algn="just" eaLnBrk="1" hangingPunct="1">
              <a:buSzPct val="85000"/>
              <a:buFont typeface="Wingdings" pitchFamily="2" charset="2"/>
              <a:buChar char="§"/>
            </a:pPr>
            <a:r>
              <a:rPr lang="en-US" altLang="en-US" sz="2400" b="1" dirty="0" smtClean="0"/>
              <a:t>Demands made on an asset may increase beyond its capacity to produce reduces the ability to perform function properly. </a:t>
            </a:r>
          </a:p>
          <a:p>
            <a:pPr algn="just" eaLnBrk="1" hangingPunct="1">
              <a:buSzPct val="85000"/>
              <a:buFont typeface="Wingdings" pitchFamily="2" charset="2"/>
              <a:buChar char="§"/>
            </a:pPr>
            <a:r>
              <a:rPr lang="en-US" altLang="en-US" sz="2400" b="1" dirty="0" smtClean="0"/>
              <a:t>A central heating plant unable to meet the increased heat demands of a new building extension, no longer serves its intended function. </a:t>
            </a:r>
          </a:p>
          <a:p>
            <a:pPr algn="just" eaLnBrk="1" hangingPunct="1">
              <a:buSzPct val="85000"/>
              <a:buFont typeface="Wingdings" pitchFamily="2" charset="2"/>
              <a:buChar char="§"/>
            </a:pPr>
            <a:r>
              <a:rPr lang="en-US" altLang="en-US" sz="2400" b="1" dirty="0" smtClean="0"/>
              <a:t>On the other extreme, the demand for services may cease to exist, such as with a machine that produces a product no longer in demand.</a:t>
            </a:r>
          </a:p>
          <a:p>
            <a:pPr eaLnBrk="1" hangingPunct="1"/>
            <a:endParaRPr lang="en-US" altLang="en-US" sz="2400" dirty="0" smtClean="0"/>
          </a:p>
        </p:txBody>
      </p:sp>
    </p:spTree>
    <p:extLst>
      <p:ext uri="{BB962C8B-B14F-4D97-AF65-F5344CB8AC3E}">
        <p14:creationId xmlns:p14="http://schemas.microsoft.com/office/powerpoint/2010/main" val="302543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Grp="1" noChangeArrowheads="1"/>
          </p:cNvSpPr>
          <p:nvPr>
            <p:ph type="title"/>
          </p:nvPr>
        </p:nvSpPr>
        <p:spPr/>
        <p:txBody>
          <a:bodyPr/>
          <a:lstStyle/>
          <a:p>
            <a:pPr eaLnBrk="1" hangingPunct="1"/>
            <a:r>
              <a:rPr lang="en-US" altLang="en-US" sz="2800" smtClean="0"/>
              <a:t>TYPES OF DEPRECIATION</a:t>
            </a:r>
          </a:p>
        </p:txBody>
      </p:sp>
      <p:sp>
        <p:nvSpPr>
          <p:cNvPr id="86019" name="Rectangle 3"/>
          <p:cNvSpPr>
            <a:spLocks noGrp="1" noChangeArrowheads="1"/>
          </p:cNvSpPr>
          <p:nvPr>
            <p:ph idx="1"/>
          </p:nvPr>
        </p:nvSpPr>
        <p:spPr>
          <a:xfrm>
            <a:off x="838200" y="2362200"/>
            <a:ext cx="7693025" cy="4114800"/>
          </a:xfrm>
        </p:spPr>
        <p:txBody>
          <a:bodyPr>
            <a:normAutofit lnSpcReduction="10000"/>
          </a:bodyPr>
          <a:lstStyle/>
          <a:p>
            <a:pPr eaLnBrk="1" hangingPunct="1">
              <a:buFont typeface="Wingdings" pitchFamily="2" charset="2"/>
              <a:buNone/>
            </a:pPr>
            <a:r>
              <a:rPr lang="en-US" altLang="en-US" sz="2400" b="1" i="1" u="sng" dirty="0" smtClean="0">
                <a:solidFill>
                  <a:srgbClr val="FF0066"/>
                </a:solidFill>
              </a:rPr>
              <a:t>3- Technological depreciation:</a:t>
            </a:r>
            <a:r>
              <a:rPr lang="en-US" altLang="en-US" sz="2400" dirty="0" smtClean="0"/>
              <a:t> </a:t>
            </a:r>
          </a:p>
          <a:p>
            <a:pPr eaLnBrk="1" hangingPunct="1">
              <a:buFont typeface="Wingdings" pitchFamily="2" charset="2"/>
              <a:buNone/>
            </a:pPr>
            <a:endParaRPr lang="en-US" altLang="en-US" sz="2400" dirty="0" smtClean="0"/>
          </a:p>
          <a:p>
            <a:pPr algn="just" eaLnBrk="1" hangingPunct="1">
              <a:buSzPct val="95000"/>
              <a:buFont typeface="Wingdings" pitchFamily="2" charset="2"/>
              <a:buChar char="§"/>
            </a:pPr>
            <a:r>
              <a:rPr lang="en-US" altLang="en-US" sz="2400" b="1" dirty="0" smtClean="0"/>
              <a:t>Newly developed means of accomplishing a function may make the present means uneconomical. </a:t>
            </a:r>
          </a:p>
          <a:p>
            <a:pPr algn="just">
              <a:buSzPct val="95000"/>
              <a:buFont typeface="Wingdings" pitchFamily="2" charset="2"/>
              <a:buChar char="§"/>
            </a:pPr>
            <a:r>
              <a:rPr lang="en-US" altLang="en-US" sz="2400" b="1" dirty="0" smtClean="0"/>
              <a:t>Steam locomotives(</a:t>
            </a:r>
            <a:r>
              <a:rPr lang="ur-PK" dirty="0" smtClean="0"/>
              <a:t>ریڑھیاں</a:t>
            </a:r>
            <a:r>
              <a:rPr lang="en-US" dirty="0" smtClean="0"/>
              <a:t>)</a:t>
            </a:r>
            <a:r>
              <a:rPr lang="en-US" altLang="en-US" sz="2400" b="1" dirty="0" smtClean="0"/>
              <a:t> lost value rapidly as railroads turned to diesel power. </a:t>
            </a:r>
          </a:p>
          <a:p>
            <a:pPr algn="just" eaLnBrk="1" hangingPunct="1">
              <a:buSzPct val="95000"/>
              <a:buFont typeface="Wingdings" pitchFamily="2" charset="2"/>
              <a:buChar char="§"/>
            </a:pPr>
            <a:r>
              <a:rPr lang="en-US" altLang="en-US" sz="2400" b="1" dirty="0" smtClean="0"/>
              <a:t>Current product styling, new materials, improved safety, and better quality at lower cost from new developments make old designs obsolete.</a:t>
            </a:r>
          </a:p>
        </p:txBody>
      </p:sp>
    </p:spTree>
    <p:extLst>
      <p:ext uri="{BB962C8B-B14F-4D97-AF65-F5344CB8AC3E}">
        <p14:creationId xmlns:p14="http://schemas.microsoft.com/office/powerpoint/2010/main" val="343706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AutoShape 2"/>
          <p:cNvSpPr>
            <a:spLocks noGrp="1" noChangeArrowheads="1"/>
          </p:cNvSpPr>
          <p:nvPr>
            <p:ph type="title"/>
          </p:nvPr>
        </p:nvSpPr>
        <p:spPr/>
        <p:txBody>
          <a:bodyPr/>
          <a:lstStyle/>
          <a:p>
            <a:pPr eaLnBrk="1" hangingPunct="1"/>
            <a:r>
              <a:rPr lang="en-US" altLang="en-US" sz="2800" smtClean="0"/>
              <a:t>TYPES OF DEPRECIATION</a:t>
            </a:r>
          </a:p>
        </p:txBody>
      </p:sp>
      <p:sp>
        <p:nvSpPr>
          <p:cNvPr id="87043" name="Rectangle 3"/>
          <p:cNvSpPr>
            <a:spLocks noGrp="1" noChangeArrowheads="1"/>
          </p:cNvSpPr>
          <p:nvPr>
            <p:ph idx="1"/>
          </p:nvPr>
        </p:nvSpPr>
        <p:spPr>
          <a:xfrm>
            <a:off x="838200" y="2362200"/>
            <a:ext cx="7693025" cy="4191000"/>
          </a:xfrm>
        </p:spPr>
        <p:txBody>
          <a:bodyPr/>
          <a:lstStyle/>
          <a:p>
            <a:pPr eaLnBrk="1" hangingPunct="1">
              <a:lnSpc>
                <a:spcPct val="90000"/>
              </a:lnSpc>
              <a:buFont typeface="Wingdings" pitchFamily="2" charset="2"/>
              <a:buNone/>
            </a:pPr>
            <a:r>
              <a:rPr lang="en-US" altLang="en-US" sz="2400" b="1" i="1" u="sng" dirty="0" smtClean="0">
                <a:solidFill>
                  <a:srgbClr val="FF0066"/>
                </a:solidFill>
              </a:rPr>
              <a:t>4- Sudden failure</a:t>
            </a:r>
            <a:endParaRPr lang="en-US" altLang="en-US" sz="2400" dirty="0" smtClean="0">
              <a:solidFill>
                <a:srgbClr val="FF0066"/>
              </a:solidFill>
            </a:endParaRPr>
          </a:p>
          <a:p>
            <a:pPr algn="just">
              <a:lnSpc>
                <a:spcPct val="90000"/>
              </a:lnSpc>
              <a:buFont typeface="Wingdings" pitchFamily="2" charset="2"/>
              <a:buChar char="§"/>
            </a:pPr>
            <a:r>
              <a:rPr lang="en-US" altLang="en-US" sz="2400" b="1" dirty="0" smtClean="0"/>
              <a:t>This refers to sudden or catastrophic(</a:t>
            </a:r>
            <a:r>
              <a:rPr lang="ur-PK" dirty="0"/>
              <a:t>تباہ کن</a:t>
            </a:r>
            <a:r>
              <a:rPr lang="en-US" altLang="en-US" sz="2400" b="1" dirty="0" smtClean="0"/>
              <a:t> )loss in value due to technological characteristics inherent in the asset. However, this does include loss due to accident or misuse. </a:t>
            </a:r>
          </a:p>
          <a:p>
            <a:pPr algn="just">
              <a:lnSpc>
                <a:spcPct val="90000"/>
              </a:lnSpc>
              <a:buFont typeface="Wingdings" pitchFamily="2" charset="2"/>
              <a:buChar char="§"/>
            </a:pPr>
            <a:r>
              <a:rPr lang="en-US" altLang="en-US" sz="2400" b="1" dirty="0" smtClean="0"/>
              <a:t>Light bulbs burn out as a natural consequence(      </a:t>
            </a:r>
            <a:r>
              <a:rPr lang="ur-PK" dirty="0" smtClean="0"/>
              <a:t>نتیجہ</a:t>
            </a:r>
            <a:r>
              <a:rPr lang="en-US" dirty="0" smtClean="0"/>
              <a:t>)</a:t>
            </a:r>
            <a:r>
              <a:rPr lang="en-US" altLang="en-US" sz="2400" b="1" dirty="0" smtClean="0"/>
              <a:t> of use and with little loss in operating efficiency up to the point of failure. </a:t>
            </a:r>
          </a:p>
          <a:p>
            <a:pPr algn="just" eaLnBrk="1" hangingPunct="1">
              <a:lnSpc>
                <a:spcPct val="90000"/>
              </a:lnSpc>
              <a:buFont typeface="Wingdings" pitchFamily="2" charset="2"/>
              <a:buChar char="§"/>
            </a:pPr>
            <a:r>
              <a:rPr lang="en-US" altLang="en-US" sz="2400" b="1" dirty="0" smtClean="0"/>
              <a:t>Generally this category of asset includes items used in large numbers with a relatively small cast per item.</a:t>
            </a:r>
          </a:p>
        </p:txBody>
      </p:sp>
    </p:spTree>
    <p:extLst>
      <p:ext uri="{BB962C8B-B14F-4D97-AF65-F5344CB8AC3E}">
        <p14:creationId xmlns:p14="http://schemas.microsoft.com/office/powerpoint/2010/main" val="3750486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AutoShape 2"/>
          <p:cNvSpPr>
            <a:spLocks noGrp="1" noChangeArrowheads="1"/>
          </p:cNvSpPr>
          <p:nvPr>
            <p:ph type="title"/>
          </p:nvPr>
        </p:nvSpPr>
        <p:spPr/>
        <p:txBody>
          <a:bodyPr/>
          <a:lstStyle/>
          <a:p>
            <a:pPr eaLnBrk="1" hangingPunct="1"/>
            <a:r>
              <a:rPr lang="en-US" altLang="en-US" sz="2800" smtClean="0"/>
              <a:t>TYPES OF DEPRECIATION</a:t>
            </a:r>
          </a:p>
        </p:txBody>
      </p:sp>
      <p:sp>
        <p:nvSpPr>
          <p:cNvPr id="88067" name="Rectangle 3"/>
          <p:cNvSpPr>
            <a:spLocks noGrp="1" noChangeArrowheads="1"/>
          </p:cNvSpPr>
          <p:nvPr>
            <p:ph idx="1"/>
          </p:nvPr>
        </p:nvSpPr>
        <p:spPr>
          <a:xfrm>
            <a:off x="526576" y="1752600"/>
            <a:ext cx="8153400" cy="4343400"/>
          </a:xfrm>
        </p:spPr>
        <p:txBody>
          <a:bodyPr>
            <a:normAutofit lnSpcReduction="10000"/>
          </a:bodyPr>
          <a:lstStyle/>
          <a:p>
            <a:pPr eaLnBrk="1" hangingPunct="1">
              <a:lnSpc>
                <a:spcPct val="80000"/>
              </a:lnSpc>
              <a:buFont typeface="Wingdings" pitchFamily="2" charset="2"/>
              <a:buNone/>
            </a:pPr>
            <a:r>
              <a:rPr lang="en-US" altLang="en-US" sz="2400" b="1" i="1" u="sng" dirty="0" smtClean="0">
                <a:solidFill>
                  <a:srgbClr val="FF0066"/>
                </a:solidFill>
              </a:rPr>
              <a:t>5- Depletion:</a:t>
            </a:r>
            <a:r>
              <a:rPr lang="en-US" altLang="en-US" sz="1600" dirty="0" smtClean="0"/>
              <a:t> </a:t>
            </a:r>
          </a:p>
          <a:p>
            <a:pPr algn="just" eaLnBrk="1" hangingPunct="1">
              <a:lnSpc>
                <a:spcPct val="80000"/>
              </a:lnSpc>
              <a:buFont typeface="Wingdings" pitchFamily="2" charset="2"/>
              <a:buNone/>
            </a:pPr>
            <a:endParaRPr lang="en-US" altLang="en-US" sz="1600" b="1" dirty="0" smtClean="0"/>
          </a:p>
          <a:p>
            <a:pPr algn="just">
              <a:lnSpc>
                <a:spcPct val="80000"/>
              </a:lnSpc>
              <a:buSzPct val="95000"/>
              <a:buFont typeface="Wingdings" pitchFamily="2" charset="2"/>
              <a:buChar char="§"/>
            </a:pPr>
            <a:r>
              <a:rPr lang="en-US" altLang="en-US" sz="2000" b="1" dirty="0" smtClean="0"/>
              <a:t>Reduction in number or quantity </a:t>
            </a:r>
            <a:r>
              <a:rPr lang="en-US" altLang="en-US" sz="2000" b="1" smtClean="0"/>
              <a:t>of </a:t>
            </a:r>
            <a:r>
              <a:rPr lang="en-US" altLang="en-US" sz="2000" b="1" smtClean="0"/>
              <a:t>something</a:t>
            </a:r>
            <a:r>
              <a:rPr lang="en-US" altLang="en-US" sz="2000" b="1" dirty="0" smtClean="0"/>
              <a:t>. Consumption of an exhaustible natural resource to produce products or services is termed depletion. </a:t>
            </a:r>
          </a:p>
          <a:p>
            <a:pPr algn="just" eaLnBrk="1" hangingPunct="1">
              <a:lnSpc>
                <a:spcPct val="80000"/>
              </a:lnSpc>
              <a:buSzPct val="95000"/>
              <a:buFont typeface="Wingdings" pitchFamily="2" charset="2"/>
              <a:buChar char="§"/>
            </a:pPr>
            <a:r>
              <a:rPr lang="en-US" altLang="en-US" sz="2000" b="1" dirty="0" smtClean="0"/>
              <a:t>Removal of oil, timber, rock, or minerals from a site decreases the value of the source. </a:t>
            </a:r>
          </a:p>
          <a:p>
            <a:pPr algn="just" eaLnBrk="1" hangingPunct="1">
              <a:lnSpc>
                <a:spcPct val="80000"/>
              </a:lnSpc>
              <a:buSzPct val="95000"/>
              <a:buFont typeface="Wingdings" pitchFamily="2" charset="2"/>
              <a:buChar char="§"/>
            </a:pPr>
            <a:r>
              <a:rPr lang="en-US" altLang="en-US" sz="2000" b="1" dirty="0" smtClean="0"/>
              <a:t>Theoretically, the depletion charge per unit of the resource removed is:</a:t>
            </a:r>
          </a:p>
          <a:p>
            <a:pPr algn="just" eaLnBrk="1" hangingPunct="1">
              <a:lnSpc>
                <a:spcPct val="80000"/>
              </a:lnSpc>
              <a:buSzPct val="95000"/>
              <a:buFont typeface="Wingdings" pitchFamily="2" charset="2"/>
              <a:buChar char="§"/>
            </a:pPr>
            <a:endParaRPr lang="en-US" altLang="en-US" sz="1600" b="1" dirty="0" smtClean="0">
              <a:solidFill>
                <a:srgbClr val="00B050"/>
              </a:solidFill>
            </a:endParaRPr>
          </a:p>
          <a:p>
            <a:pPr algn="just" eaLnBrk="1" hangingPunct="1">
              <a:lnSpc>
                <a:spcPct val="80000"/>
              </a:lnSpc>
              <a:buSzPct val="95000"/>
              <a:buFont typeface="Wingdings" pitchFamily="2" charset="2"/>
              <a:buNone/>
            </a:pPr>
            <a:r>
              <a:rPr lang="en-US" altLang="en-US" sz="1600" b="1" dirty="0" smtClean="0">
                <a:solidFill>
                  <a:srgbClr val="00B050"/>
                </a:solidFill>
              </a:rPr>
              <a:t>					     Adjusted basis of resource</a:t>
            </a:r>
          </a:p>
          <a:p>
            <a:pPr algn="just" eaLnBrk="1" hangingPunct="1">
              <a:lnSpc>
                <a:spcPct val="80000"/>
              </a:lnSpc>
              <a:buSzPct val="95000"/>
              <a:buFont typeface="Wingdings" pitchFamily="2" charset="2"/>
              <a:buNone/>
            </a:pPr>
            <a:r>
              <a:rPr lang="en-US" altLang="en-US" sz="1600" b="1" dirty="0" smtClean="0">
                <a:solidFill>
                  <a:srgbClr val="00B050"/>
                </a:solidFill>
              </a:rPr>
              <a:t>		Depletion rate (</a:t>
            </a:r>
            <a:r>
              <a:rPr lang="en-US" altLang="en-US" sz="1600" b="1" dirty="0" err="1" smtClean="0">
                <a:solidFill>
                  <a:srgbClr val="00B050"/>
                </a:solidFill>
              </a:rPr>
              <a:t>Rs</a:t>
            </a:r>
            <a:r>
              <a:rPr lang="en-US" altLang="en-US" sz="1600" b="1" dirty="0" smtClean="0">
                <a:solidFill>
                  <a:srgbClr val="00B050"/>
                </a:solidFill>
              </a:rPr>
              <a:t>./unit)  =  								   	    Remaining units of resource</a:t>
            </a:r>
          </a:p>
          <a:p>
            <a:pPr algn="just" eaLnBrk="1" hangingPunct="1">
              <a:lnSpc>
                <a:spcPct val="80000"/>
              </a:lnSpc>
              <a:buSzPct val="95000"/>
              <a:buFont typeface="Wingdings" pitchFamily="2" charset="2"/>
              <a:buNone/>
            </a:pPr>
            <a:endParaRPr lang="en-US" altLang="en-US" sz="1600" b="1" dirty="0" smtClean="0"/>
          </a:p>
          <a:p>
            <a:pPr algn="just" eaLnBrk="1" hangingPunct="1">
              <a:lnSpc>
                <a:spcPct val="80000"/>
              </a:lnSpc>
              <a:buSzPct val="95000"/>
              <a:buFont typeface="Wingdings" pitchFamily="2" charset="2"/>
              <a:buNone/>
            </a:pPr>
            <a:r>
              <a:rPr lang="en-US" altLang="en-US" sz="1600" b="1" dirty="0" smtClean="0"/>
              <a:t>					</a:t>
            </a:r>
          </a:p>
          <a:p>
            <a:pPr algn="just" eaLnBrk="1" hangingPunct="1">
              <a:lnSpc>
                <a:spcPct val="80000"/>
              </a:lnSpc>
              <a:buSzPct val="95000"/>
              <a:buFont typeface="Wingdings" pitchFamily="2" charset="2"/>
              <a:buNone/>
            </a:pPr>
            <a:r>
              <a:rPr lang="en-US" altLang="en-US" sz="1600" b="1" dirty="0" smtClean="0"/>
              <a:t>	Where the </a:t>
            </a:r>
            <a:r>
              <a:rPr lang="en-US" altLang="en-US" sz="1600" b="1" dirty="0" smtClean="0">
                <a:solidFill>
                  <a:srgbClr val="00B050"/>
                </a:solidFill>
              </a:rPr>
              <a:t>adjusted basis </a:t>
            </a:r>
            <a:r>
              <a:rPr lang="en-US" altLang="en-US" sz="1600" b="1" dirty="0" smtClean="0"/>
              <a:t>is generally the </a:t>
            </a:r>
            <a:r>
              <a:rPr lang="en-US" altLang="en-US" sz="1600" b="1" dirty="0" smtClean="0">
                <a:solidFill>
                  <a:srgbClr val="00B050"/>
                </a:solidFill>
              </a:rPr>
              <a:t>first cost minus the capital recovered </a:t>
            </a:r>
            <a:r>
              <a:rPr lang="en-US" altLang="en-US" sz="1600" b="1" dirty="0" smtClean="0"/>
              <a:t>from depreciation charges.</a:t>
            </a:r>
          </a:p>
        </p:txBody>
      </p:sp>
      <p:sp>
        <p:nvSpPr>
          <p:cNvPr id="88068" name="Line 4"/>
          <p:cNvSpPr>
            <a:spLocks noChangeShapeType="1"/>
          </p:cNvSpPr>
          <p:nvPr/>
        </p:nvSpPr>
        <p:spPr bwMode="auto">
          <a:xfrm>
            <a:off x="4419600" y="4572000"/>
            <a:ext cx="3124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31845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AutoShape 2"/>
          <p:cNvSpPr>
            <a:spLocks noGrp="1" noChangeArrowheads="1"/>
          </p:cNvSpPr>
          <p:nvPr>
            <p:ph type="title"/>
          </p:nvPr>
        </p:nvSpPr>
        <p:spPr/>
        <p:txBody>
          <a:bodyPr/>
          <a:lstStyle/>
          <a:p>
            <a:pPr eaLnBrk="1" hangingPunct="1"/>
            <a:r>
              <a:rPr lang="en-US" altLang="en-US" sz="2800" smtClean="0"/>
              <a:t>TYPES OF DEPRECIATION</a:t>
            </a:r>
          </a:p>
        </p:txBody>
      </p:sp>
      <p:sp>
        <p:nvSpPr>
          <p:cNvPr id="89091" name="Rectangle 3"/>
          <p:cNvSpPr>
            <a:spLocks noGrp="1" noChangeArrowheads="1"/>
          </p:cNvSpPr>
          <p:nvPr>
            <p:ph idx="1"/>
          </p:nvPr>
        </p:nvSpPr>
        <p:spPr>
          <a:xfrm>
            <a:off x="444325" y="1905000"/>
            <a:ext cx="8077200" cy="4343400"/>
          </a:xfrm>
        </p:spPr>
        <p:txBody>
          <a:bodyPr>
            <a:normAutofit/>
          </a:bodyPr>
          <a:lstStyle/>
          <a:p>
            <a:pPr eaLnBrk="1" hangingPunct="1">
              <a:lnSpc>
                <a:spcPct val="90000"/>
              </a:lnSpc>
              <a:buFont typeface="Wingdings" pitchFamily="2" charset="2"/>
              <a:buNone/>
            </a:pPr>
            <a:r>
              <a:rPr lang="en-US" altLang="en-US" sz="2000" b="1" i="1" u="sng" dirty="0" smtClean="0">
                <a:solidFill>
                  <a:srgbClr val="FF0066"/>
                </a:solidFill>
              </a:rPr>
              <a:t>6- Monetary depreciation:</a:t>
            </a:r>
            <a:r>
              <a:rPr lang="en-US" altLang="en-US" sz="2000" dirty="0" smtClean="0"/>
              <a:t> </a:t>
            </a:r>
          </a:p>
          <a:p>
            <a:pPr algn="just">
              <a:lnSpc>
                <a:spcPct val="90000"/>
              </a:lnSpc>
            </a:pPr>
            <a:r>
              <a:rPr lang="en-US" altLang="en-US" sz="2000" b="1" dirty="0" smtClean="0"/>
              <a:t>Loss of value of country’s currency with respect to one or more foreign currencies. A change in price levels is a subtle(</a:t>
            </a:r>
            <a:r>
              <a:rPr lang="ur-PK" sz="2000" dirty="0"/>
              <a:t>ٹھیک ٹھیک</a:t>
            </a:r>
            <a:r>
              <a:rPr lang="en-US" altLang="en-US" sz="2000" b="1" dirty="0" smtClean="0"/>
              <a:t> )but trouble cause of decreases in the value of owned assets.</a:t>
            </a:r>
          </a:p>
          <a:p>
            <a:pPr algn="just" eaLnBrk="1" hangingPunct="1">
              <a:lnSpc>
                <a:spcPct val="90000"/>
              </a:lnSpc>
            </a:pPr>
            <a:r>
              <a:rPr lang="en-US" altLang="en-US" sz="2000" b="1" dirty="0" smtClean="0"/>
              <a:t>If prices rise during the life of an asset, as in the case of high inflation rates during the early 1980s, then a comparable replacement becomes more expensive. </a:t>
            </a:r>
          </a:p>
          <a:p>
            <a:pPr algn="just" eaLnBrk="1" hangingPunct="1">
              <a:lnSpc>
                <a:spcPct val="90000"/>
              </a:lnSpc>
            </a:pPr>
            <a:r>
              <a:rPr lang="en-US" altLang="en-US" sz="2000" b="1" dirty="0" smtClean="0"/>
              <a:t>This means that the capital recovered will be insufficient to provide an adequate substitute for the worn out asset. </a:t>
            </a:r>
          </a:p>
          <a:p>
            <a:pPr algn="just" eaLnBrk="1" hangingPunct="1">
              <a:lnSpc>
                <a:spcPct val="90000"/>
              </a:lnSpc>
            </a:pPr>
            <a:r>
              <a:rPr lang="en-US" altLang="en-US" sz="2000" b="1" dirty="0" smtClean="0"/>
              <a:t>It also suggests that the selling price of the product being produced by the asset does not accurately reflect the cost of production. </a:t>
            </a:r>
          </a:p>
        </p:txBody>
      </p:sp>
    </p:spTree>
    <p:extLst>
      <p:ext uri="{BB962C8B-B14F-4D97-AF65-F5344CB8AC3E}">
        <p14:creationId xmlns:p14="http://schemas.microsoft.com/office/powerpoint/2010/main" val="468705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AutoShape 2"/>
          <p:cNvSpPr>
            <a:spLocks noGrp="1" noChangeArrowheads="1"/>
          </p:cNvSpPr>
          <p:nvPr>
            <p:ph type="title"/>
          </p:nvPr>
        </p:nvSpPr>
        <p:spPr/>
        <p:txBody>
          <a:bodyPr/>
          <a:lstStyle/>
          <a:p>
            <a:pPr eaLnBrk="1" hangingPunct="1"/>
            <a:r>
              <a:rPr lang="en-US" altLang="en-US" smtClean="0"/>
              <a:t>VALUE</a:t>
            </a:r>
          </a:p>
        </p:txBody>
      </p:sp>
      <p:sp>
        <p:nvSpPr>
          <p:cNvPr id="90115" name="Rectangle 3"/>
          <p:cNvSpPr>
            <a:spLocks noGrp="1" noChangeArrowheads="1"/>
          </p:cNvSpPr>
          <p:nvPr>
            <p:ph idx="1"/>
          </p:nvPr>
        </p:nvSpPr>
        <p:spPr>
          <a:xfrm>
            <a:off x="838200" y="2514600"/>
            <a:ext cx="7693025" cy="3724275"/>
          </a:xfrm>
        </p:spPr>
        <p:txBody>
          <a:bodyPr>
            <a:normAutofit lnSpcReduction="10000"/>
          </a:bodyPr>
          <a:lstStyle/>
          <a:p>
            <a:pPr eaLnBrk="1" hangingPunct="1">
              <a:lnSpc>
                <a:spcPct val="90000"/>
              </a:lnSpc>
            </a:pPr>
            <a:r>
              <a:rPr lang="en-US" altLang="en-US" sz="2400" dirty="0" smtClean="0"/>
              <a:t>Because depreciation is defined as decrease in value, the best definition of </a:t>
            </a:r>
            <a:r>
              <a:rPr lang="en-US" altLang="en-US" sz="2400" dirty="0" smtClean="0">
                <a:solidFill>
                  <a:srgbClr val="FF0066"/>
                </a:solidFill>
              </a:rPr>
              <a:t>value </a:t>
            </a:r>
            <a:r>
              <a:rPr lang="en-US" altLang="en-US" sz="2400" dirty="0" smtClean="0">
                <a:solidFill>
                  <a:srgbClr val="0070C0"/>
                </a:solidFill>
              </a:rPr>
              <a:t>i</a:t>
            </a:r>
            <a:r>
              <a:rPr lang="en-US" altLang="en-US" sz="2400" dirty="0" smtClean="0"/>
              <a:t>s the present worth of all the future profits that are to be received through ownership of a particular property. </a:t>
            </a:r>
          </a:p>
          <a:p>
            <a:pPr eaLnBrk="1" hangingPunct="1">
              <a:lnSpc>
                <a:spcPct val="90000"/>
              </a:lnSpc>
            </a:pPr>
            <a:r>
              <a:rPr lang="en-US" altLang="en-US" sz="2400" dirty="0" smtClean="0"/>
              <a:t>This undoubtedly, excellent definition, is difficult to apply in actual practice, inasmuch as </a:t>
            </a:r>
            <a:r>
              <a:rPr lang="en-US" altLang="en-US" sz="2400" dirty="0" smtClean="0">
                <a:solidFill>
                  <a:srgbClr val="FF0066"/>
                </a:solidFill>
              </a:rPr>
              <a:t>we can seldom determine profits far in advance. </a:t>
            </a:r>
          </a:p>
          <a:p>
            <a:pPr eaLnBrk="1" hangingPunct="1">
              <a:lnSpc>
                <a:spcPct val="90000"/>
              </a:lnSpc>
            </a:pPr>
            <a:r>
              <a:rPr lang="en-US" altLang="en-US" sz="2400" dirty="0" smtClean="0">
                <a:solidFill>
                  <a:srgbClr val="00B050"/>
                </a:solidFill>
              </a:rPr>
              <a:t>Several other measures of value are commonly used, some of which are approximations of the foregoing definition</a:t>
            </a:r>
            <a:r>
              <a:rPr lang="en-US" altLang="en-US" sz="2400" b="1" dirty="0" smtClean="0">
                <a:solidFill>
                  <a:srgbClr val="00B050"/>
                </a:solidFill>
              </a:rPr>
              <a:t>:</a:t>
            </a:r>
          </a:p>
        </p:txBody>
      </p:sp>
    </p:spTree>
    <p:extLst>
      <p:ext uri="{BB962C8B-B14F-4D97-AF65-F5344CB8AC3E}">
        <p14:creationId xmlns:p14="http://schemas.microsoft.com/office/powerpoint/2010/main" val="733618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AutoShape 2"/>
          <p:cNvSpPr>
            <a:spLocks noGrp="1" noChangeArrowheads="1"/>
          </p:cNvSpPr>
          <p:nvPr>
            <p:ph type="title"/>
          </p:nvPr>
        </p:nvSpPr>
        <p:spPr/>
        <p:txBody>
          <a:bodyPr/>
          <a:lstStyle/>
          <a:p>
            <a:pPr eaLnBrk="1" hangingPunct="1"/>
            <a:r>
              <a:rPr lang="en-US" altLang="en-US" smtClean="0"/>
              <a:t>VALUE</a:t>
            </a:r>
          </a:p>
        </p:txBody>
      </p:sp>
      <p:sp>
        <p:nvSpPr>
          <p:cNvPr id="91139" name="Rectangle 3"/>
          <p:cNvSpPr>
            <a:spLocks noGrp="1" noChangeArrowheads="1"/>
          </p:cNvSpPr>
          <p:nvPr>
            <p:ph idx="1"/>
          </p:nvPr>
        </p:nvSpPr>
        <p:spPr>
          <a:xfrm>
            <a:off x="584579" y="1676400"/>
            <a:ext cx="8077200" cy="4343400"/>
          </a:xfrm>
        </p:spPr>
        <p:txBody>
          <a:bodyPr>
            <a:normAutofit/>
          </a:bodyPr>
          <a:lstStyle/>
          <a:p>
            <a:pPr eaLnBrk="1" hangingPunct="1">
              <a:lnSpc>
                <a:spcPct val="90000"/>
              </a:lnSpc>
              <a:buFont typeface="Wingdings" pitchFamily="2" charset="2"/>
              <a:buNone/>
            </a:pPr>
            <a:r>
              <a:rPr lang="en-US" altLang="en-US" sz="2000" b="1" i="1" u="sng" dirty="0" smtClean="0">
                <a:solidFill>
                  <a:srgbClr val="FF0066"/>
                </a:solidFill>
              </a:rPr>
              <a:t>1 - Market value</a:t>
            </a:r>
            <a:endParaRPr lang="en-US" altLang="en-US" sz="2000" b="1" dirty="0" smtClean="0">
              <a:solidFill>
                <a:srgbClr val="FF0066"/>
              </a:solidFill>
            </a:endParaRPr>
          </a:p>
          <a:p>
            <a:pPr algn="just">
              <a:lnSpc>
                <a:spcPct val="90000"/>
              </a:lnSpc>
              <a:buNone/>
            </a:pPr>
            <a:r>
              <a:rPr lang="en-US" altLang="en-US" sz="2000" b="1" dirty="0"/>
              <a:t>	</a:t>
            </a:r>
            <a:r>
              <a:rPr lang="en-US" altLang="en-US" sz="2000" b="1" dirty="0" smtClean="0"/>
              <a:t>This </a:t>
            </a:r>
            <a:r>
              <a:rPr lang="en-US" altLang="en-US" sz="2000" b="1" dirty="0"/>
              <a:t>is what will be paid by a willing buyer to a willing </a:t>
            </a:r>
            <a:r>
              <a:rPr lang="en-US" altLang="en-US" sz="2000" b="1" dirty="0" smtClean="0"/>
              <a:t>seller for a property, where each has equal advantage and is under no compulsion(</a:t>
            </a:r>
            <a:r>
              <a:rPr lang="ur-PK" sz="2000" dirty="0" smtClean="0"/>
              <a:t>مجبوری</a:t>
            </a:r>
            <a:r>
              <a:rPr lang="en-US" sz="2000" dirty="0" smtClean="0"/>
              <a:t> )</a:t>
            </a:r>
            <a:r>
              <a:rPr lang="en-US" altLang="en-US" sz="2000" b="1" dirty="0" smtClean="0"/>
              <a:t> to buy or sell. In most matters relating to depreciation, it is market value that is used. For new properties, the cost in the open market is used as the original value.</a:t>
            </a:r>
          </a:p>
          <a:p>
            <a:pPr algn="just" eaLnBrk="1" hangingPunct="1">
              <a:lnSpc>
                <a:spcPct val="90000"/>
              </a:lnSpc>
              <a:buFont typeface="Wingdings" pitchFamily="2" charset="2"/>
              <a:buNone/>
            </a:pPr>
            <a:r>
              <a:rPr lang="en-US" altLang="en-US" sz="2000" b="1" i="1" u="sng" dirty="0" smtClean="0">
                <a:solidFill>
                  <a:srgbClr val="FF0066"/>
                </a:solidFill>
              </a:rPr>
              <a:t>2 - Use value</a:t>
            </a:r>
            <a:endParaRPr lang="en-US" altLang="en-US" sz="2000" b="1" dirty="0" smtClean="0">
              <a:solidFill>
                <a:srgbClr val="FF0066"/>
              </a:solidFill>
            </a:endParaRPr>
          </a:p>
          <a:p>
            <a:pPr algn="just" eaLnBrk="1" hangingPunct="1">
              <a:lnSpc>
                <a:spcPct val="90000"/>
              </a:lnSpc>
              <a:buFont typeface="Wingdings" pitchFamily="2" charset="2"/>
              <a:buNone/>
            </a:pPr>
            <a:r>
              <a:rPr lang="en-US" altLang="en-US" sz="2000" b="1" dirty="0" smtClean="0"/>
              <a:t>	This is what the property is worth to the owner as an operating unit. (To fulfill human requirements)</a:t>
            </a:r>
          </a:p>
          <a:p>
            <a:pPr algn="just" eaLnBrk="1" hangingPunct="1">
              <a:lnSpc>
                <a:spcPct val="90000"/>
              </a:lnSpc>
              <a:buFont typeface="Wingdings" pitchFamily="2" charset="2"/>
              <a:buNone/>
            </a:pPr>
            <a:r>
              <a:rPr lang="en-US" altLang="en-US" sz="2000" b="1" i="1" u="sng" dirty="0" smtClean="0">
                <a:solidFill>
                  <a:srgbClr val="FF0066"/>
                </a:solidFill>
              </a:rPr>
              <a:t>3 - Fair value</a:t>
            </a:r>
            <a:endParaRPr lang="en-US" altLang="en-US" sz="2000" b="1" dirty="0" smtClean="0">
              <a:solidFill>
                <a:srgbClr val="FF0066"/>
              </a:solidFill>
            </a:endParaRPr>
          </a:p>
          <a:p>
            <a:pPr algn="just" eaLnBrk="1" hangingPunct="1">
              <a:lnSpc>
                <a:spcPct val="90000"/>
              </a:lnSpc>
              <a:buFont typeface="Wingdings" pitchFamily="2" charset="2"/>
              <a:buNone/>
            </a:pPr>
            <a:r>
              <a:rPr lang="en-US" altLang="en-US" sz="2000" b="1" dirty="0" smtClean="0"/>
              <a:t>	Refers to an asset sale price agreed upon by a willing buyer and seller.</a:t>
            </a:r>
          </a:p>
        </p:txBody>
      </p:sp>
    </p:spTree>
    <p:extLst>
      <p:ext uri="{BB962C8B-B14F-4D97-AF65-F5344CB8AC3E}">
        <p14:creationId xmlns:p14="http://schemas.microsoft.com/office/powerpoint/2010/main" val="3194860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726</TotalTime>
  <Words>1023</Words>
  <Application>Microsoft Office PowerPoint</Application>
  <PresentationFormat>On-screen Show (4:3)</PresentationFormat>
  <Paragraphs>146</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Book Antiqua</vt:lpstr>
      <vt:lpstr>Calibri</vt:lpstr>
      <vt:lpstr>Century Gothic</vt:lpstr>
      <vt:lpstr>Tahoma</vt:lpstr>
      <vt:lpstr>Times New Roman</vt:lpstr>
      <vt:lpstr>Wingdings</vt:lpstr>
      <vt:lpstr>Apothecary</vt:lpstr>
      <vt:lpstr>DEPRECIATION</vt:lpstr>
      <vt:lpstr>TYPES OF DEPRECIATION</vt:lpstr>
      <vt:lpstr>TYPES OF DEPRECIATION</vt:lpstr>
      <vt:lpstr>TYPES OF DEPRECIATION</vt:lpstr>
      <vt:lpstr>TYPES OF DEPRECIATION</vt:lpstr>
      <vt:lpstr>TYPES OF DEPRECIATION</vt:lpstr>
      <vt:lpstr>TYPES OF DEPRECIATION</vt:lpstr>
      <vt:lpstr>VALUE</vt:lpstr>
      <vt:lpstr>VALUE</vt:lpstr>
      <vt:lpstr>VALUE</vt:lpstr>
      <vt:lpstr>Purposes of Depreciation</vt:lpstr>
      <vt:lpstr>BASIC  DEPRECIATION  METHODS</vt:lpstr>
      <vt:lpstr>BASIC  DEPRECIATION  METHODS</vt:lpstr>
      <vt:lpstr>BASIC  DEPRECIATION  METHODS</vt:lpstr>
      <vt:lpstr>PowerPoint Presentation</vt:lpstr>
      <vt:lpstr>BASIC  DEPRECIATION  METHODS</vt:lpstr>
      <vt:lpstr>BASIC  DEPRECIATION  METHODS</vt:lpstr>
      <vt:lpstr>BASIC  DEPRECIATION  METHODS</vt:lpstr>
      <vt:lpstr>BASIC  DEPRECIATION  METHODS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DEPRECIATION</dc:title>
  <dc:creator>ibrar</dc:creator>
  <cp:lastModifiedBy>Dell</cp:lastModifiedBy>
  <cp:revision>38</cp:revision>
  <dcterms:created xsi:type="dcterms:W3CDTF">2006-08-16T00:00:00Z</dcterms:created>
  <dcterms:modified xsi:type="dcterms:W3CDTF">2020-02-26T03:54:50Z</dcterms:modified>
</cp:coreProperties>
</file>