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2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C81887-634A-4539-86E5-F3C5A6EE9247}"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288726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C81887-634A-4539-86E5-F3C5A6EE9247}"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52831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C81887-634A-4539-86E5-F3C5A6EE9247}"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3113004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C81887-634A-4539-86E5-F3C5A6EE9247}"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2407043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C81887-634A-4539-86E5-F3C5A6EE9247}" type="datetimeFigureOut">
              <a:rPr lang="en-GB" smtClean="0"/>
              <a:t>20/04/2020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369234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CC81887-634A-4539-86E5-F3C5A6EE9247}"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143408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CC81887-634A-4539-86E5-F3C5A6EE9247}" type="datetimeFigureOut">
              <a:rPr lang="en-GB" smtClean="0"/>
              <a:t>20/04/2020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3675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CC81887-634A-4539-86E5-F3C5A6EE9247}" type="datetimeFigureOut">
              <a:rPr lang="en-GB" smtClean="0"/>
              <a:t>20/04/2020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3786223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81887-634A-4539-86E5-F3C5A6EE9247}" type="datetimeFigureOut">
              <a:rPr lang="en-GB" smtClean="0"/>
              <a:t>20/04/2020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2762158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81887-634A-4539-86E5-F3C5A6EE9247}"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24293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81887-634A-4539-86E5-F3C5A6EE9247}" type="datetimeFigureOut">
              <a:rPr lang="en-GB" smtClean="0"/>
              <a:t>20/04/2020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DC96C3A-C76C-4D4E-AB66-6ECBFB05BDB3}" type="slidenum">
              <a:rPr lang="en-GB" smtClean="0"/>
              <a:t>‹#›</a:t>
            </a:fld>
            <a:endParaRPr lang="en-GB"/>
          </a:p>
        </p:txBody>
      </p:sp>
    </p:spTree>
    <p:extLst>
      <p:ext uri="{BB962C8B-B14F-4D97-AF65-F5344CB8AC3E}">
        <p14:creationId xmlns:p14="http://schemas.microsoft.com/office/powerpoint/2010/main" val="3114651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81887-634A-4539-86E5-F3C5A6EE9247}" type="datetimeFigureOut">
              <a:rPr lang="en-GB" smtClean="0"/>
              <a:t>20/04/2020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C96C3A-C76C-4D4E-AB66-6ECBFB05BDB3}" type="slidenum">
              <a:rPr lang="en-GB" smtClean="0"/>
              <a:t>‹#›</a:t>
            </a:fld>
            <a:endParaRPr lang="en-GB"/>
          </a:p>
        </p:txBody>
      </p:sp>
    </p:spTree>
    <p:extLst>
      <p:ext uri="{BB962C8B-B14F-4D97-AF65-F5344CB8AC3E}">
        <p14:creationId xmlns:p14="http://schemas.microsoft.com/office/powerpoint/2010/main" val="1485181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cdn.yourarticlelibrary.com/wp-content/uploads/2014/04/clip_image00538.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dn.yourarticlelibrary.com/wp-content/uploads/2014/04/clip_image002371.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dn.yourarticlelibrary.com/wp-content/uploads/2014/04/clip_image004164.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Storage of Milk: Importance and Methods of </a:t>
            </a:r>
            <a:r>
              <a:rPr lang="en-US" b="1" dirty="0" smtClean="0"/>
              <a:t>Cooling</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05129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Indigenous method:</a:t>
            </a:r>
            <a:endParaRPr lang="en-GB" dirty="0"/>
          </a:p>
        </p:txBody>
      </p:sp>
      <p:sp>
        <p:nvSpPr>
          <p:cNvPr id="3" name="Content Placeholder 2"/>
          <p:cNvSpPr>
            <a:spLocks noGrp="1"/>
          </p:cNvSpPr>
          <p:nvPr>
            <p:ph idx="1"/>
          </p:nvPr>
        </p:nvSpPr>
        <p:spPr>
          <a:xfrm>
            <a:off x="331304" y="1855304"/>
            <a:ext cx="11555896" cy="4638261"/>
          </a:xfrm>
        </p:spPr>
        <p:txBody>
          <a:bodyPr>
            <a:normAutofit/>
          </a:bodyPr>
          <a:lstStyle/>
          <a:p>
            <a:pPr marL="0" lvl="0" indent="0" eaLnBrk="0" fontAlgn="base" hangingPunct="0">
              <a:lnSpc>
                <a:spcPct val="100000"/>
              </a:lnSpc>
              <a:spcBef>
                <a:spcPct val="0"/>
              </a:spcBef>
              <a:spcAft>
                <a:spcPct val="0"/>
              </a:spcAft>
              <a:buNone/>
            </a:pPr>
            <a:r>
              <a:rPr kumimoji="0" lang="en-US" altLang="en-US" b="1" i="0" u="sng" strike="noStrike" cap="none" normalizeH="0" baseline="0" dirty="0" smtClean="0">
                <a:ln>
                  <a:noFill/>
                </a:ln>
                <a:solidFill>
                  <a:srgbClr val="FF0000"/>
                </a:solidFill>
                <a:effectLst/>
                <a:latin typeface="Georgia" panose="02040502050405020303" pitchFamily="18" charset="0"/>
              </a:rPr>
              <a:t>  </a:t>
            </a:r>
            <a:endParaRPr kumimoji="0" lang="en-US" altLang="en-US" sz="1800" b="0" i="0" u="none" strike="noStrike" cap="none" normalizeH="0" baseline="0" dirty="0" smtClean="0">
              <a:ln>
                <a:noFill/>
              </a:ln>
              <a:solidFill>
                <a:schemeClr val="tx1"/>
              </a:solidFill>
              <a:effectLst/>
            </a:endParaRPr>
          </a:p>
          <a:p>
            <a:endParaRPr lang="en-GB" dirty="0"/>
          </a:p>
        </p:txBody>
      </p:sp>
      <p:sp>
        <p:nvSpPr>
          <p:cNvPr id="4" name="Rectangle 1"/>
          <p:cNvSpPr>
            <a:spLocks noChangeArrowheads="1"/>
          </p:cNvSpPr>
          <p:nvPr/>
        </p:nvSpPr>
        <p:spPr bwMode="auto">
          <a:xfrm>
            <a:off x="969818" y="1133840"/>
            <a:ext cx="65"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sng" strike="noStrike" cap="none" normalizeH="0" baseline="0" dirty="0" smtClean="0">
                <a:ln>
                  <a:noFill/>
                </a:ln>
                <a:solidFill>
                  <a:srgbClr val="FF0000"/>
                </a:solidFill>
                <a:effectLst/>
                <a:latin typeface="Georgia" panose="02040502050405020303" pitchFamily="18" charset="0"/>
              </a:rPr>
              <a:t/>
            </a:r>
            <a:br>
              <a:rPr kumimoji="0" lang="en-US" altLang="en-US" sz="1500" b="1" i="0" u="sng" strike="noStrike" cap="none" normalizeH="0" baseline="0" dirty="0" smtClean="0">
                <a:ln>
                  <a:noFill/>
                </a:ln>
                <a:solidFill>
                  <a:srgbClr val="FF0000"/>
                </a:solidFill>
                <a:effectLst/>
                <a:latin typeface="Georgia" panose="02040502050405020303" pitchFamily="18" charset="0"/>
              </a:rPr>
            </a:br>
            <a:endParaRPr kumimoji="0" lang="en-US" altLang="en-US" sz="1500" b="1" i="0" u="sng" strike="noStrike" cap="none" normalizeH="0" baseline="0" dirty="0" smtClean="0">
              <a:ln>
                <a:noFill/>
              </a:ln>
              <a:solidFill>
                <a:srgbClr val="FF0000"/>
              </a:solidFill>
              <a:effectLst/>
              <a:latin typeface="Georgia" panose="02040502050405020303" pitchFamily="18" charset="0"/>
            </a:endParaRPr>
          </a:p>
        </p:txBody>
      </p:sp>
      <p:pic>
        <p:nvPicPr>
          <p:cNvPr id="4098" name="Picture 2" descr="Surface Cool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9774" y="2077579"/>
            <a:ext cx="8746436" cy="4580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636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2. Scientific method:</a:t>
            </a:r>
            <a:endParaRPr lang="en-GB" dirty="0"/>
          </a:p>
        </p:txBody>
      </p:sp>
      <p:sp>
        <p:nvSpPr>
          <p:cNvPr id="3" name="Content Placeholder 2"/>
          <p:cNvSpPr>
            <a:spLocks noGrp="1"/>
          </p:cNvSpPr>
          <p:nvPr>
            <p:ph idx="1"/>
          </p:nvPr>
        </p:nvSpPr>
        <p:spPr/>
        <p:txBody>
          <a:bodyPr>
            <a:normAutofit/>
          </a:bodyPr>
          <a:lstStyle/>
          <a:p>
            <a:pPr fontAlgn="base"/>
            <a:r>
              <a:rPr lang="en-US" dirty="0" smtClean="0"/>
              <a:t>There </a:t>
            </a:r>
            <a:r>
              <a:rPr lang="en-US" dirty="0"/>
              <a:t>are four methods used under this. These are as follows:</a:t>
            </a:r>
          </a:p>
          <a:p>
            <a:pPr fontAlgn="base"/>
            <a:r>
              <a:rPr lang="en-US" dirty="0"/>
              <a:t>(</a:t>
            </a:r>
            <a:r>
              <a:rPr lang="en-US" dirty="0" err="1"/>
              <a:t>i</a:t>
            </a:r>
            <a:r>
              <a:rPr lang="en-US" dirty="0"/>
              <a:t>) Use of surface coolers/surface tubular coolers. (See Fig. 18.1)</a:t>
            </a:r>
          </a:p>
          <a:p>
            <a:pPr fontAlgn="base"/>
            <a:r>
              <a:rPr lang="en-US" dirty="0"/>
              <a:t>(ii) Cabinet coolers in vertical position.</a:t>
            </a:r>
          </a:p>
          <a:p>
            <a:pPr fontAlgn="base"/>
            <a:r>
              <a:rPr lang="en-US" dirty="0"/>
              <a:t>(iii) Plate type chillers,</a:t>
            </a:r>
          </a:p>
          <a:p>
            <a:pPr fontAlgn="base"/>
            <a:r>
              <a:rPr lang="en-US" dirty="0"/>
              <a:t>(iv) Double tube coolers.</a:t>
            </a:r>
          </a:p>
          <a:p>
            <a:endParaRPr lang="en-GB" dirty="0"/>
          </a:p>
        </p:txBody>
      </p:sp>
    </p:spTree>
    <p:extLst>
      <p:ext uri="{BB962C8B-B14F-4D97-AF65-F5344CB8AC3E}">
        <p14:creationId xmlns:p14="http://schemas.microsoft.com/office/powerpoint/2010/main" val="3366694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different cooling media used are as follows:</a:t>
            </a:r>
            <a:endParaRPr lang="en-GB" dirty="0"/>
          </a:p>
        </p:txBody>
      </p:sp>
      <p:sp>
        <p:nvSpPr>
          <p:cNvPr id="3" name="Content Placeholder 2"/>
          <p:cNvSpPr>
            <a:spLocks noGrp="1"/>
          </p:cNvSpPr>
          <p:nvPr>
            <p:ph idx="1"/>
          </p:nvPr>
        </p:nvSpPr>
        <p:spPr/>
        <p:txBody>
          <a:bodyPr/>
          <a:lstStyle/>
          <a:p>
            <a:pPr fontAlgn="base"/>
            <a:r>
              <a:rPr lang="en-US" dirty="0" smtClean="0"/>
              <a:t>(a) Cold water to cool down pasteurized milk up to 15.5° to 21.1°C.</a:t>
            </a:r>
          </a:p>
          <a:p>
            <a:pPr fontAlgn="base"/>
            <a:r>
              <a:rPr lang="en-US" dirty="0" smtClean="0"/>
              <a:t>(b) Ammonia refrigerant to cool down milk up to 3.3°C to 4.3°C (35° to 40°F).</a:t>
            </a:r>
          </a:p>
          <a:p>
            <a:pPr fontAlgn="base"/>
            <a:r>
              <a:rPr lang="en-US" dirty="0" smtClean="0"/>
              <a:t>(c) Brine solution is effective in bringing temperature of milk to 3.3°C (35°F).</a:t>
            </a:r>
          </a:p>
          <a:p>
            <a:endParaRPr lang="en-GB" dirty="0"/>
          </a:p>
        </p:txBody>
      </p:sp>
    </p:spTree>
    <p:extLst>
      <p:ext uri="{BB962C8B-B14F-4D97-AF65-F5344CB8AC3E}">
        <p14:creationId xmlns:p14="http://schemas.microsoft.com/office/powerpoint/2010/main" val="2821975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Storage of Milk in Tanks:</a:t>
            </a:r>
            <a:endParaRPr lang="en-GB" dirty="0"/>
          </a:p>
        </p:txBody>
      </p:sp>
      <p:sp>
        <p:nvSpPr>
          <p:cNvPr id="3" name="Content Placeholder 2"/>
          <p:cNvSpPr>
            <a:spLocks noGrp="1"/>
          </p:cNvSpPr>
          <p:nvPr>
            <p:ph idx="1"/>
          </p:nvPr>
        </p:nvSpPr>
        <p:spPr/>
        <p:txBody>
          <a:bodyPr/>
          <a:lstStyle/>
          <a:p>
            <a:pPr fontAlgn="base"/>
            <a:r>
              <a:rPr lang="en-US" dirty="0" smtClean="0"/>
              <a:t>Modern </a:t>
            </a:r>
            <a:r>
              <a:rPr lang="en-US" dirty="0"/>
              <a:t>storage tanks for milk are of two type’s viz. horizontal and vertical cylindrical shape of 10,000 </a:t>
            </a:r>
            <a:r>
              <a:rPr lang="en-US" dirty="0" err="1"/>
              <a:t>litre</a:t>
            </a:r>
            <a:r>
              <a:rPr lang="en-US" dirty="0"/>
              <a:t> capacity. </a:t>
            </a:r>
            <a:endParaRPr lang="en-US" dirty="0" smtClean="0"/>
          </a:p>
          <a:p>
            <a:pPr fontAlgn="base"/>
            <a:r>
              <a:rPr lang="en-US" dirty="0" smtClean="0"/>
              <a:t>In </a:t>
            </a:r>
            <a:r>
              <a:rPr lang="en-US" dirty="0"/>
              <a:t>countries of temperate climate where milk is not stored for more than 24 hrs. the insulation of tanks is not necessary. </a:t>
            </a:r>
            <a:endParaRPr lang="en-US" dirty="0" smtClean="0"/>
          </a:p>
          <a:p>
            <a:pPr fontAlgn="base"/>
            <a:r>
              <a:rPr lang="en-US" dirty="0" smtClean="0"/>
              <a:t>In </a:t>
            </a:r>
            <a:r>
              <a:rPr lang="en-US" dirty="0"/>
              <a:t>tropical regions of warmer climate 7 to 10 cm cork insulation is desirable to maintain minimum temperature 4°C</a:t>
            </a:r>
            <a:r>
              <a:rPr lang="en-US" dirty="0" smtClean="0"/>
              <a:t>.</a:t>
            </a:r>
          </a:p>
          <a:p>
            <a:pPr fontAlgn="base"/>
            <a:r>
              <a:rPr lang="en-US" dirty="0" smtClean="0"/>
              <a:t> </a:t>
            </a:r>
            <a:r>
              <a:rPr lang="en-US" dirty="0"/>
              <a:t>Milk kept at low temperature will have longer keeping quality suitable for processing in dairy plant.</a:t>
            </a:r>
          </a:p>
          <a:p>
            <a:endParaRPr lang="en-GB" dirty="0"/>
          </a:p>
        </p:txBody>
      </p:sp>
    </p:spTree>
    <p:extLst>
      <p:ext uri="{BB962C8B-B14F-4D97-AF65-F5344CB8AC3E}">
        <p14:creationId xmlns:p14="http://schemas.microsoft.com/office/powerpoint/2010/main" val="134019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Storage of Milk: Importance</a:t>
            </a:r>
            <a:endParaRPr lang="en-GB" dirty="0"/>
          </a:p>
        </p:txBody>
      </p:sp>
      <p:sp>
        <p:nvSpPr>
          <p:cNvPr id="3" name="Content Placeholder 2"/>
          <p:cNvSpPr>
            <a:spLocks noGrp="1"/>
          </p:cNvSpPr>
          <p:nvPr>
            <p:ph idx="1"/>
          </p:nvPr>
        </p:nvSpPr>
        <p:spPr/>
        <p:txBody>
          <a:bodyPr/>
          <a:lstStyle/>
          <a:p>
            <a:pPr fontAlgn="base"/>
            <a:r>
              <a:rPr lang="en-US" dirty="0" smtClean="0"/>
              <a:t>Milk </a:t>
            </a:r>
            <a:r>
              <a:rPr lang="en-US" dirty="0"/>
              <a:t>drawn from a healthy cow is sterile but it contains bacteria that have entered the teat canal through the teat opening. They are pushed out during milking process. The number of bacteria varies from animal to animal. For milk contains greater number of bacteria than stripping (Singh and Prasad, 1987).</a:t>
            </a:r>
          </a:p>
          <a:p>
            <a:endParaRPr lang="en-GB" dirty="0"/>
          </a:p>
        </p:txBody>
      </p:sp>
    </p:spTree>
    <p:extLst>
      <p:ext uri="{BB962C8B-B14F-4D97-AF65-F5344CB8AC3E}">
        <p14:creationId xmlns:p14="http://schemas.microsoft.com/office/powerpoint/2010/main" val="4271152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Storage of Milk: Importance</a:t>
            </a:r>
            <a:endParaRPr lang="en-GB" dirty="0"/>
          </a:p>
        </p:txBody>
      </p:sp>
      <p:sp>
        <p:nvSpPr>
          <p:cNvPr id="3" name="Content Placeholder 2"/>
          <p:cNvSpPr>
            <a:spLocks noGrp="1"/>
          </p:cNvSpPr>
          <p:nvPr>
            <p:ph idx="1"/>
          </p:nvPr>
        </p:nvSpPr>
        <p:spPr/>
        <p:txBody>
          <a:bodyPr/>
          <a:lstStyle/>
          <a:p>
            <a:pPr fontAlgn="base"/>
            <a:r>
              <a:rPr lang="en-US" dirty="0"/>
              <a:t>Milk gets easily contaminated with dirt, bacteria and </a:t>
            </a:r>
            <a:r>
              <a:rPr lang="en-US" dirty="0" err="1"/>
              <a:t>odours</a:t>
            </a:r>
            <a:r>
              <a:rPr lang="en-US" dirty="0"/>
              <a:t>. Milk furnishes an excellent medium for the growth of bacteria, particularly when not properly cooled. They produce chemical changes rendering it unpalatable.</a:t>
            </a:r>
          </a:p>
          <a:p>
            <a:pPr fontAlgn="base"/>
            <a:r>
              <a:rPr lang="en-US" dirty="0"/>
              <a:t>Pathogenic bacteria can also very well multiply in milk. Therefore, milk may serve as a medium for dissemination of infectious diseases. Hence the quality and conditions of production of milk can be judged on the basis of microbial contents.</a:t>
            </a:r>
          </a:p>
          <a:p>
            <a:endParaRPr lang="en-GB" dirty="0"/>
          </a:p>
        </p:txBody>
      </p:sp>
    </p:spTree>
    <p:extLst>
      <p:ext uri="{BB962C8B-B14F-4D97-AF65-F5344CB8AC3E}">
        <p14:creationId xmlns:p14="http://schemas.microsoft.com/office/powerpoint/2010/main" val="3814334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a:solidFill>
                  <a:srgbClr val="424142"/>
                </a:solidFill>
                <a:latin typeface="Georgia" panose="02040502050405020303" pitchFamily="18" charset="0"/>
              </a:rPr>
              <a:t>S</a:t>
            </a:r>
            <a:r>
              <a:rPr kumimoji="0" lang="en-US" altLang="en-US" b="1" i="0" u="none" strike="noStrike" cap="none" normalizeH="0" baseline="0" dirty="0" smtClean="0">
                <a:ln>
                  <a:noFill/>
                </a:ln>
                <a:solidFill>
                  <a:srgbClr val="424142"/>
                </a:solidFill>
                <a:effectLst/>
                <a:latin typeface="Georgia" panose="02040502050405020303" pitchFamily="18" charset="0"/>
              </a:rPr>
              <a:t>tandards for the bacteriological quality of raw milk:</a:t>
            </a:r>
            <a:endParaRPr lang="en-GB"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pPr>
            <a:r>
              <a:rPr kumimoji="0" lang="en-US" altLang="en-US" b="1" i="0" u="none" strike="noStrike" cap="none" normalizeH="0" baseline="0" dirty="0" smtClean="0">
                <a:ln>
                  <a:noFill/>
                </a:ln>
                <a:solidFill>
                  <a:srgbClr val="888888"/>
                </a:solidFill>
                <a:effectLst/>
                <a:latin typeface="Georgia" panose="02040502050405020303" pitchFamily="18" charset="0"/>
              </a:rPr>
              <a:t>                                                                                  </a:t>
            </a:r>
            <a:endParaRPr kumimoji="0" lang="en-US" altLang="en-US" sz="1800" b="0" i="0" u="none" strike="noStrike" cap="none" normalizeH="0" baseline="0" dirty="0" smtClean="0">
              <a:ln>
                <a:noFill/>
              </a:ln>
              <a:solidFill>
                <a:schemeClr val="tx1"/>
              </a:solidFill>
              <a:effectLst/>
            </a:endParaRP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424142"/>
                </a:solidFill>
                <a:effectLst/>
                <a:latin typeface="Georgia" panose="02040502050405020303" pitchFamily="18" charset="0"/>
              </a:rPr>
              <a:t>Therefore great care in production and handling of milk is necessary to put it in the hands of consumers in a satisfactory condition</a:t>
            </a:r>
            <a:endParaRPr lang="en-GB" dirty="0"/>
          </a:p>
        </p:txBody>
      </p:sp>
      <p:sp>
        <p:nvSpPr>
          <p:cNvPr id="5" name="Rectangle 3"/>
          <p:cNvSpPr>
            <a:spLocks noChangeArrowheads="1"/>
          </p:cNvSpPr>
          <p:nvPr/>
        </p:nvSpPr>
        <p:spPr bwMode="auto">
          <a:xfrm>
            <a:off x="0" y="113184"/>
            <a:ext cx="51296" cy="2308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smtClean="0">
                <a:ln>
                  <a:noFill/>
                </a:ln>
                <a:solidFill>
                  <a:srgbClr val="424142"/>
                </a:solidFill>
                <a:effectLst/>
                <a:latin typeface="Georgia" panose="02040502050405020303" pitchFamily="18" charset="0"/>
              </a:rPr>
              <a:t>.</a:t>
            </a:r>
            <a:endParaRPr kumimoji="0" lang="en-US" altLang="en-US" sz="1500" b="1" i="0" u="none" strike="noStrike" cap="none" normalizeH="0" baseline="0" dirty="0" smtClean="0">
              <a:ln>
                <a:noFill/>
              </a:ln>
              <a:solidFill>
                <a:srgbClr val="888888"/>
              </a:solidFill>
              <a:effectLst/>
              <a:latin typeface="Georgia" panose="02040502050405020303" pitchFamily="18" charset="0"/>
            </a:endParaRPr>
          </a:p>
        </p:txBody>
      </p:sp>
      <p:pic>
        <p:nvPicPr>
          <p:cNvPr id="1028" name="Picture 4" descr="clip_image00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0181" y="4081670"/>
            <a:ext cx="5849593" cy="2478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409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Handling the Milk Prior To Storage:</a:t>
            </a:r>
            <a:endParaRPr lang="en-GB" dirty="0"/>
          </a:p>
        </p:txBody>
      </p:sp>
      <p:sp>
        <p:nvSpPr>
          <p:cNvPr id="3" name="Content Placeholder 2"/>
          <p:cNvSpPr>
            <a:spLocks noGrp="1"/>
          </p:cNvSpPr>
          <p:nvPr>
            <p:ph idx="1"/>
          </p:nvPr>
        </p:nvSpPr>
        <p:spPr/>
        <p:txBody>
          <a:bodyPr/>
          <a:lstStyle/>
          <a:p>
            <a:pPr fontAlgn="base"/>
            <a:r>
              <a:rPr lang="en-US" dirty="0" smtClean="0"/>
              <a:t>Milk </a:t>
            </a:r>
            <a:r>
              <a:rPr lang="en-US" dirty="0"/>
              <a:t>should be removed to the milk house immediately after it is drawn because the contamination may also take place if it is left in the barn, the milk should then be strained into cans. If the cows are carefully milked, straining may not be necessary.</a:t>
            </a:r>
          </a:p>
          <a:p>
            <a:pPr fontAlgn="base"/>
            <a:r>
              <a:rPr lang="en-US" dirty="0"/>
              <a:t>It is impossible to strain bacteria out of milk. However, it is desirable to filter the milk to remove hairs, particles of feed or bedding or dirt, etc. that may have into milk during the production. A single service pad type strainer may be used for this purpose.</a:t>
            </a:r>
          </a:p>
          <a:p>
            <a:endParaRPr lang="en-GB" dirty="0"/>
          </a:p>
        </p:txBody>
      </p:sp>
    </p:spTree>
    <p:extLst>
      <p:ext uri="{BB962C8B-B14F-4D97-AF65-F5344CB8AC3E}">
        <p14:creationId xmlns:p14="http://schemas.microsoft.com/office/powerpoint/2010/main" val="1040262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Necessity of Cooling Milk before Storage:</a:t>
            </a:r>
            <a:endParaRPr lang="en-GB" dirty="0"/>
          </a:p>
        </p:txBody>
      </p:sp>
      <p:sp>
        <p:nvSpPr>
          <p:cNvPr id="3" name="Content Placeholder 2"/>
          <p:cNvSpPr>
            <a:spLocks noGrp="1"/>
          </p:cNvSpPr>
          <p:nvPr>
            <p:ph idx="1"/>
          </p:nvPr>
        </p:nvSpPr>
        <p:spPr/>
        <p:txBody>
          <a:bodyPr/>
          <a:lstStyle/>
          <a:p>
            <a:pPr fontAlgn="base"/>
            <a:r>
              <a:rPr lang="en-US" dirty="0" smtClean="0"/>
              <a:t>It </a:t>
            </a:r>
            <a:r>
              <a:rPr lang="en-US" dirty="0"/>
              <a:t>is impossible to produce milk without some bacteria. Therefore efforts should be to prevent multiplication of the bacteria that have gained access.- This can be achieved by cooling the raw milk.</a:t>
            </a:r>
          </a:p>
          <a:p>
            <a:endParaRPr lang="en-GB" dirty="0"/>
          </a:p>
        </p:txBody>
      </p:sp>
    </p:spTree>
    <p:extLst>
      <p:ext uri="{BB962C8B-B14F-4D97-AF65-F5344CB8AC3E}">
        <p14:creationId xmlns:p14="http://schemas.microsoft.com/office/powerpoint/2010/main" val="2745598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772" y="178512"/>
            <a:ext cx="10515600" cy="1325563"/>
          </a:xfrm>
        </p:spPr>
        <p:txBody>
          <a:bodyPr>
            <a:normAutofit/>
          </a:bodyPr>
          <a:lstStyle/>
          <a:p>
            <a:r>
              <a:rPr lang="en-US" b="1" dirty="0" smtClean="0"/>
              <a:t>Principles and Practices of Dairy Farm Management:</a:t>
            </a:r>
            <a:endParaRPr lang="en-GB" dirty="0"/>
          </a:p>
        </p:txBody>
      </p:sp>
      <p:sp>
        <p:nvSpPr>
          <p:cNvPr id="3" name="Content Placeholder 2"/>
          <p:cNvSpPr>
            <a:spLocks noGrp="1"/>
          </p:cNvSpPr>
          <p:nvPr>
            <p:ph idx="1"/>
          </p:nvPr>
        </p:nvSpPr>
        <p:spPr>
          <a:xfrm>
            <a:off x="689113" y="1666805"/>
            <a:ext cx="10515600" cy="4351338"/>
          </a:xfrm>
        </p:spPr>
        <p:txBody>
          <a:bodyPr>
            <a:normAutofit/>
          </a:bodyPr>
          <a:lstStyle/>
          <a:p>
            <a:pPr fontAlgn="base"/>
            <a:r>
              <a:rPr lang="en-US" dirty="0" smtClean="0"/>
              <a:t>This </a:t>
            </a:r>
            <a:r>
              <a:rPr lang="en-US" dirty="0"/>
              <a:t>is of utmost importance specially when considerable time lapses between production and pasteurization. </a:t>
            </a:r>
            <a:endParaRPr lang="en-US" dirty="0" smtClean="0"/>
          </a:p>
          <a:p>
            <a:pPr fontAlgn="base"/>
            <a:r>
              <a:rPr lang="en-US" dirty="0" smtClean="0"/>
              <a:t>Even </a:t>
            </a:r>
            <a:r>
              <a:rPr lang="en-US" dirty="0"/>
              <a:t>before it is transported to long distances the rails is cooled</a:t>
            </a:r>
            <a:r>
              <a:rPr lang="en-US" dirty="0" smtClean="0"/>
              <a:t>.</a:t>
            </a:r>
          </a:p>
          <a:p>
            <a:pPr fontAlgn="base"/>
            <a:r>
              <a:rPr lang="en-US" dirty="0" smtClean="0"/>
              <a:t> </a:t>
            </a:r>
            <a:r>
              <a:rPr lang="en-US" dirty="0"/>
              <a:t>The influence of temperature of storage on the bacterial density in fresh milk as reported </a:t>
            </a:r>
          </a:p>
          <a:p>
            <a:pPr marL="0" indent="0" algn="ctr">
              <a:buNone/>
            </a:pPr>
            <a:r>
              <a:rPr kumimoji="0" lang="en-US" altLang="en-US" sz="1600" b="1" i="0" u="none" strike="noStrike" cap="none" normalizeH="0" baseline="0" dirty="0" smtClean="0">
                <a:ln>
                  <a:noFill/>
                </a:ln>
                <a:solidFill>
                  <a:srgbClr val="424142"/>
                </a:solidFill>
                <a:effectLst/>
                <a:latin typeface="Georgia" panose="02040502050405020303" pitchFamily="18" charset="0"/>
              </a:rPr>
              <a:t>Table 1 Bacterial Count in Fresh Milk of Storage (Average of 20 Samples from Cows Clean &amp; Bedded, Small Top Pails, Sterile Utensils):</a:t>
            </a:r>
            <a:endParaRPr kumimoji="0" lang="en-US" altLang="en-US" sz="1100" b="0" i="0" u="none" strike="noStrike" cap="none" normalizeH="0" baseline="0" dirty="0" smtClean="0">
              <a:ln>
                <a:noFill/>
              </a:ln>
              <a:solidFill>
                <a:schemeClr val="tx1"/>
              </a:solidFill>
              <a:effectLst/>
            </a:endParaRPr>
          </a:p>
          <a:p>
            <a:endParaRPr lang="en-GB" dirty="0"/>
          </a:p>
        </p:txBody>
      </p:sp>
      <p:sp>
        <p:nvSpPr>
          <p:cNvPr id="4" name="Rectangle 1"/>
          <p:cNvSpPr>
            <a:spLocks noChangeArrowheads="1"/>
          </p:cNvSpPr>
          <p:nvPr/>
        </p:nvSpPr>
        <p:spPr bwMode="auto">
          <a:xfrm>
            <a:off x="-838200" y="841294"/>
            <a:ext cx="65" cy="2308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1" i="0" u="sng" strike="noStrike" cap="none" normalizeH="0" baseline="0" dirty="0" smtClean="0">
              <a:ln>
                <a:noFill/>
              </a:ln>
              <a:solidFill>
                <a:srgbClr val="FF0000"/>
              </a:solidFill>
              <a:effectLst/>
              <a:latin typeface="Georgia" panose="02040502050405020303" pitchFamily="18" charset="0"/>
            </a:endParaRPr>
          </a:p>
        </p:txBody>
      </p:sp>
      <p:pic>
        <p:nvPicPr>
          <p:cNvPr id="2050" name="Picture 2" descr="Bacterial Count in Fresh Milk of Storage (Average of 20 Samples from Cows Clean &amp; Bedded, Small Top Pails, Sterile Utensil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904" y="4651513"/>
            <a:ext cx="10482470" cy="2040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58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Indigenous method:</a:t>
            </a:r>
            <a:r>
              <a:rPr lang="en-US" dirty="0" smtClean="0"/>
              <a:t/>
            </a:r>
            <a:br>
              <a:rPr lang="en-US" dirty="0" smtClean="0"/>
            </a:br>
            <a:endParaRPr lang="en-GB" dirty="0"/>
          </a:p>
        </p:txBody>
      </p:sp>
      <p:sp>
        <p:nvSpPr>
          <p:cNvPr id="3" name="Content Placeholder 2"/>
          <p:cNvSpPr>
            <a:spLocks noGrp="1"/>
          </p:cNvSpPr>
          <p:nvPr>
            <p:ph idx="1"/>
          </p:nvPr>
        </p:nvSpPr>
        <p:spPr/>
        <p:txBody>
          <a:bodyPr/>
          <a:lstStyle/>
          <a:p>
            <a:pPr marL="0" indent="0">
              <a:buNone/>
            </a:pPr>
            <a:r>
              <a:rPr lang="en-US" dirty="0" smtClean="0"/>
              <a:t>Milk </a:t>
            </a:r>
            <a:r>
              <a:rPr lang="en-US" dirty="0"/>
              <a:t>should be stored at 4.5°C to arrest the growth of bacteria and milk will not become sour. </a:t>
            </a:r>
            <a:endParaRPr lang="en-US" dirty="0" smtClean="0"/>
          </a:p>
          <a:p>
            <a:pPr marL="0" indent="0">
              <a:buNone/>
            </a:pPr>
            <a:r>
              <a:rPr lang="en-US" dirty="0" smtClean="0"/>
              <a:t>Cooling </a:t>
            </a:r>
            <a:r>
              <a:rPr lang="en-US" dirty="0"/>
              <a:t>to milk has a special significance in the tropical climate specially in summer. </a:t>
            </a:r>
            <a:endParaRPr lang="en-US" dirty="0" smtClean="0"/>
          </a:p>
          <a:p>
            <a:pPr marL="0" indent="0">
              <a:buNone/>
            </a:pPr>
            <a:r>
              <a:rPr lang="en-US" dirty="0" smtClean="0"/>
              <a:t>Therefore </a:t>
            </a:r>
            <a:r>
              <a:rPr lang="en-US" dirty="0"/>
              <a:t>milk should be cooled to below 10°C. </a:t>
            </a:r>
            <a:endParaRPr lang="en-US" dirty="0" smtClean="0"/>
          </a:p>
          <a:p>
            <a:pPr marL="0" indent="0">
              <a:buNone/>
            </a:pPr>
            <a:r>
              <a:rPr lang="en-US" dirty="0" smtClean="0"/>
              <a:t>Freshly </a:t>
            </a:r>
            <a:r>
              <a:rPr lang="en-US" dirty="0"/>
              <a:t>drawn milk is at about 38°C which is highly suited for bacterial growth.</a:t>
            </a:r>
            <a:endParaRPr lang="en-GB" dirty="0"/>
          </a:p>
        </p:txBody>
      </p:sp>
    </p:spTree>
    <p:extLst>
      <p:ext uri="{BB962C8B-B14F-4D97-AF65-F5344CB8AC3E}">
        <p14:creationId xmlns:p14="http://schemas.microsoft.com/office/powerpoint/2010/main" val="93296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Methods of Cooling:</a:t>
            </a:r>
            <a:endParaRPr lang="en-GB" dirty="0"/>
          </a:p>
        </p:txBody>
      </p:sp>
      <p:sp>
        <p:nvSpPr>
          <p:cNvPr id="3" name="Content Placeholder 2"/>
          <p:cNvSpPr>
            <a:spLocks noGrp="1"/>
          </p:cNvSpPr>
          <p:nvPr>
            <p:ph idx="1"/>
          </p:nvPr>
        </p:nvSpPr>
        <p:spPr/>
        <p:txBody>
          <a:bodyPr/>
          <a:lstStyle/>
          <a:p>
            <a:pPr fontAlgn="base"/>
            <a:r>
              <a:rPr lang="en-US" b="1" dirty="0" smtClean="0"/>
              <a:t>Indigenous </a:t>
            </a:r>
            <a:r>
              <a:rPr lang="en-US" b="1" dirty="0"/>
              <a:t>method:</a:t>
            </a:r>
            <a:endParaRPr lang="en-US" dirty="0"/>
          </a:p>
          <a:p>
            <a:pPr fontAlgn="base"/>
            <a:r>
              <a:rPr lang="en-US" dirty="0"/>
              <a:t>Milk venders who collect milk from villages are issued </a:t>
            </a:r>
            <a:r>
              <a:rPr lang="en-US" dirty="0" err="1"/>
              <a:t>licence</a:t>
            </a:r>
            <a:r>
              <a:rPr lang="en-US" dirty="0"/>
              <a:t> on the agreement that they will put the wet cloth around the can of milk to keep milk cool during the period of transportation by bicycle or cart, etc.</a:t>
            </a:r>
          </a:p>
          <a:p>
            <a:endParaRPr lang="en-GB" dirty="0"/>
          </a:p>
        </p:txBody>
      </p:sp>
    </p:spTree>
    <p:extLst>
      <p:ext uri="{BB962C8B-B14F-4D97-AF65-F5344CB8AC3E}">
        <p14:creationId xmlns:p14="http://schemas.microsoft.com/office/powerpoint/2010/main" val="855804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715</Words>
  <Application>Microsoft Office PowerPoint</Application>
  <PresentationFormat>Widescreen</PresentationFormat>
  <Paragraphs>46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Storage of Milk: Importance and Methods of Cooling</vt:lpstr>
      <vt:lpstr>Storage of Milk: Importance</vt:lpstr>
      <vt:lpstr>Storage of Milk: Importance</vt:lpstr>
      <vt:lpstr>Standards for the bacteriological quality of raw milk:</vt:lpstr>
      <vt:lpstr>Handling the Milk Prior To Storage:</vt:lpstr>
      <vt:lpstr>Necessity of Cooling Milk before Storage:</vt:lpstr>
      <vt:lpstr>Principles and Practices of Dairy Farm Management:</vt:lpstr>
      <vt:lpstr>Indigenous method: </vt:lpstr>
      <vt:lpstr>Methods of Cooling:</vt:lpstr>
      <vt:lpstr>Indigenous method:</vt:lpstr>
      <vt:lpstr> 2. Scientific method:</vt:lpstr>
      <vt:lpstr>The different cooling media used are as follows:</vt:lpstr>
      <vt:lpstr>Storage of Milk in Tanks: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Storage of Milk: Importance and Methods of Cooling</dc:title>
  <dc:creator>Farah Naz Akbar</dc:creator>
  <cp:lastModifiedBy>Farah Naz Akbar</cp:lastModifiedBy>
  <cp:revision>3</cp:revision>
  <dcterms:created xsi:type="dcterms:W3CDTF">2020-04-19T22:20:42Z</dcterms:created>
  <dcterms:modified xsi:type="dcterms:W3CDTF">2020-04-19T22:55:41Z</dcterms:modified>
</cp:coreProperties>
</file>