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0"/>
  </p:notesMasterIdLst>
  <p:sldIdLst>
    <p:sldId id="290" r:id="rId2"/>
    <p:sldId id="257" r:id="rId3"/>
    <p:sldId id="258" r:id="rId4"/>
    <p:sldId id="259" r:id="rId5"/>
    <p:sldId id="260" r:id="rId6"/>
    <p:sldId id="261" r:id="rId7"/>
    <p:sldId id="262" r:id="rId8"/>
    <p:sldId id="292" r:id="rId9"/>
    <p:sldId id="291" r:id="rId10"/>
    <p:sldId id="268" r:id="rId11"/>
    <p:sldId id="269" r:id="rId12"/>
    <p:sldId id="271" r:id="rId13"/>
    <p:sldId id="272" r:id="rId14"/>
    <p:sldId id="273" r:id="rId15"/>
    <p:sldId id="274" r:id="rId16"/>
    <p:sldId id="283" r:id="rId17"/>
    <p:sldId id="275" r:id="rId18"/>
    <p:sldId id="284" r:id="rId19"/>
    <p:sldId id="276" r:id="rId20"/>
    <p:sldId id="285" r:id="rId21"/>
    <p:sldId id="277" r:id="rId22"/>
    <p:sldId id="278" r:id="rId23"/>
    <p:sldId id="287" r:id="rId24"/>
    <p:sldId id="288" r:id="rId25"/>
    <p:sldId id="289" r:id="rId26"/>
    <p:sldId id="279" r:id="rId27"/>
    <p:sldId id="280"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5C076-43BA-4B68-AF34-E4781FE36B12}"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74663-1E4C-485F-A300-4CCAC93DB0AF}" type="slidenum">
              <a:rPr lang="en-US" smtClean="0"/>
              <a:t>‹#›</a:t>
            </a:fld>
            <a:endParaRPr lang="en-US"/>
          </a:p>
        </p:txBody>
      </p:sp>
    </p:spTree>
    <p:extLst>
      <p:ext uri="{BB962C8B-B14F-4D97-AF65-F5344CB8AC3E}">
        <p14:creationId xmlns:p14="http://schemas.microsoft.com/office/powerpoint/2010/main" val="302491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574663-1E4C-485F-A300-4CCAC93DB0AF}" type="slidenum">
              <a:rPr lang="en-US" smtClean="0"/>
              <a:t>4</a:t>
            </a:fld>
            <a:endParaRPr lang="en-US"/>
          </a:p>
        </p:txBody>
      </p:sp>
    </p:spTree>
    <p:extLst>
      <p:ext uri="{BB962C8B-B14F-4D97-AF65-F5344CB8AC3E}">
        <p14:creationId xmlns:p14="http://schemas.microsoft.com/office/powerpoint/2010/main" val="191967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DB92D63D-2E1B-444A-94C0-3C9B2C11CA92}" type="datetimeFigureOut">
              <a:rPr lang="en-US" smtClean="0"/>
              <a:t>1/25/2018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868BF48-431D-4E88-966C-C159293450E3}"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9292228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321998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B92D63D-2E1B-444A-94C0-3C9B2C11CA92}" type="datetimeFigureOut">
              <a:rPr lang="en-US" smtClean="0"/>
              <a:t>1/25/2018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868BF48-431D-4E88-966C-C159293450E3}"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68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4378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B92D63D-2E1B-444A-94C0-3C9B2C11CA92}" type="datetimeFigureOut">
              <a:rPr lang="en-US" smtClean="0"/>
              <a:t>1/25/2018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868BF48-431D-4E88-966C-C159293450E3}"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3956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92D63D-2E1B-444A-94C0-3C9B2C11CA92}"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23313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92D63D-2E1B-444A-94C0-3C9B2C11CA92}"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253202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92D63D-2E1B-444A-94C0-3C9B2C11CA92}"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230590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DB92D63D-2E1B-444A-94C0-3C9B2C11CA92}"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70305456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B92D63D-2E1B-444A-94C0-3C9B2C11CA92}" type="datetimeFigureOut">
              <a:rPr lang="en-US" smtClean="0"/>
              <a:t>1/25/2018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868BF48-431D-4E88-966C-C159293450E3}" type="slidenum">
              <a:rPr lang="en-US" smtClean="0"/>
              <a:t>‹#›</a:t>
            </a:fld>
            <a:endParaRPr lang="en-US"/>
          </a:p>
        </p:txBody>
      </p:sp>
    </p:spTree>
    <p:extLst>
      <p:ext uri="{BB962C8B-B14F-4D97-AF65-F5344CB8AC3E}">
        <p14:creationId xmlns:p14="http://schemas.microsoft.com/office/powerpoint/2010/main" val="214288408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B92D63D-2E1B-444A-94C0-3C9B2C11CA92}" type="datetimeFigureOut">
              <a:rPr lang="en-US" smtClean="0"/>
              <a:t>1/25/2018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4868BF48-431D-4E88-966C-C159293450E3}" type="slidenum">
              <a:rPr lang="en-US" smtClean="0"/>
              <a:t>‹#›</a:t>
            </a:fld>
            <a:endParaRPr lang="en-US"/>
          </a:p>
        </p:txBody>
      </p:sp>
    </p:spTree>
    <p:extLst>
      <p:ext uri="{BB962C8B-B14F-4D97-AF65-F5344CB8AC3E}">
        <p14:creationId xmlns:p14="http://schemas.microsoft.com/office/powerpoint/2010/main" val="130188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B92D63D-2E1B-444A-94C0-3C9B2C11CA92}" type="datetimeFigureOut">
              <a:rPr lang="en-US" smtClean="0"/>
              <a:t>1/25/2018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868BF48-431D-4E88-966C-C159293450E3}"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174422255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firstlook.com/book" TargetMode="External"/><Relationship Id="rId2" Type="http://schemas.openxmlformats.org/officeDocument/2006/relationships/hyperlink" Target="http://www.managementstudyguide.com/schramm-model-of-communication.htm" TargetMode="External"/><Relationship Id="rId1" Type="http://schemas.openxmlformats.org/officeDocument/2006/relationships/slideLayout" Target="../slideLayouts/slideLayout2.xml"/><Relationship Id="rId4" Type="http://schemas.openxmlformats.org/officeDocument/2006/relationships/hyperlink" Target="http://www.cultsock.ndirect.co.uk/types-of-communication-theor.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7904-3824-4B4F-BCBA-15A1307FE396}"/>
              </a:ext>
            </a:extLst>
          </p:cNvPr>
          <p:cNvSpPr>
            <a:spLocks noGrp="1"/>
          </p:cNvSpPr>
          <p:nvPr>
            <p:ph type="ctrTitle"/>
          </p:nvPr>
        </p:nvSpPr>
        <p:spPr>
          <a:xfrm>
            <a:off x="7920752" y="2114907"/>
            <a:ext cx="4028169" cy="3349350"/>
          </a:xfrm>
        </p:spPr>
        <p:txBody>
          <a:bodyPr/>
          <a:lstStyle/>
          <a:p>
            <a:r>
              <a:rPr lang="en-GB" dirty="0"/>
              <a:t>Communication theory</a:t>
            </a:r>
          </a:p>
        </p:txBody>
      </p:sp>
      <p:sp>
        <p:nvSpPr>
          <p:cNvPr id="3" name="Subtitle 2">
            <a:extLst>
              <a:ext uri="{FF2B5EF4-FFF2-40B4-BE49-F238E27FC236}">
                <a16:creationId xmlns:a16="http://schemas.microsoft.com/office/drawing/2014/main" id="{D8E2AEFF-669F-4CD0-BCB1-616BE4DBA4F5}"/>
              </a:ext>
            </a:extLst>
          </p:cNvPr>
          <p:cNvSpPr>
            <a:spLocks noGrp="1"/>
          </p:cNvSpPr>
          <p:nvPr>
            <p:ph type="subTitle" idx="1"/>
          </p:nvPr>
        </p:nvSpPr>
        <p:spPr/>
        <p:txBody>
          <a:bodyPr/>
          <a:lstStyle/>
          <a:p>
            <a:r>
              <a:rPr lang="en-GB" dirty="0"/>
              <a:t>RIZWANA</a:t>
            </a:r>
          </a:p>
        </p:txBody>
      </p:sp>
    </p:spTree>
    <p:extLst>
      <p:ext uri="{BB962C8B-B14F-4D97-AF65-F5344CB8AC3E}">
        <p14:creationId xmlns:p14="http://schemas.microsoft.com/office/powerpoint/2010/main" val="3323999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THEORY?</a:t>
            </a:r>
          </a:p>
        </p:txBody>
      </p:sp>
      <p:sp>
        <p:nvSpPr>
          <p:cNvPr id="3" name="Content Placeholder 2"/>
          <p:cNvSpPr>
            <a:spLocks noGrp="1"/>
          </p:cNvSpPr>
          <p:nvPr>
            <p:ph idx="1"/>
          </p:nvPr>
        </p:nvSpPr>
        <p:spPr/>
        <p:txBody>
          <a:bodyPr>
            <a:normAutofit/>
          </a:bodyPr>
          <a:lstStyle/>
          <a:p>
            <a:r>
              <a:rPr lang="en-US" sz="2400" dirty="0"/>
              <a:t>Theory is the conceptual representation of someone’s of observed set of events. Theory is useful tool for seeing things in systematic way.</a:t>
            </a:r>
          </a:p>
          <a:p>
            <a:r>
              <a:rPr lang="en-US" sz="2400" dirty="0"/>
              <a:t>Sets of concepts and ideas. </a:t>
            </a:r>
          </a:p>
          <a:p>
            <a:r>
              <a:rPr lang="en-US" sz="2400" dirty="0"/>
              <a:t>A </a:t>
            </a:r>
            <a:r>
              <a:rPr lang="en-US" sz="2400" b="1" dirty="0"/>
              <a:t>theory</a:t>
            </a:r>
            <a:r>
              <a:rPr lang="en-US" sz="2400" dirty="0"/>
              <a:t> is a related set of concepts and principles.</a:t>
            </a:r>
          </a:p>
          <a:p>
            <a:r>
              <a:rPr lang="en-US" sz="2400" dirty="0"/>
              <a:t> about a phenomenon.</a:t>
            </a:r>
          </a:p>
          <a:p>
            <a:r>
              <a:rPr lang="en-US" sz="2400" dirty="0"/>
              <a:t> the purpose of which is to explain or predict the phenomenon.</a:t>
            </a:r>
          </a:p>
        </p:txBody>
      </p:sp>
    </p:spTree>
    <p:extLst>
      <p:ext uri="{BB962C8B-B14F-4D97-AF65-F5344CB8AC3E}">
        <p14:creationId xmlns:p14="http://schemas.microsoft.com/office/powerpoint/2010/main" val="208708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THEORY</a:t>
            </a:r>
          </a:p>
        </p:txBody>
      </p:sp>
      <p:sp>
        <p:nvSpPr>
          <p:cNvPr id="3" name="Content Placeholder 2"/>
          <p:cNvSpPr>
            <a:spLocks noGrp="1"/>
          </p:cNvSpPr>
          <p:nvPr>
            <p:ph idx="1"/>
          </p:nvPr>
        </p:nvSpPr>
        <p:spPr/>
        <p:txBody>
          <a:bodyPr>
            <a:normAutofit/>
          </a:bodyPr>
          <a:lstStyle/>
          <a:p>
            <a:pPr>
              <a:buFont typeface="Calibri" panose="020F0502020204030204" pitchFamily="34" charset="0"/>
              <a:buChar char="⁻"/>
            </a:pPr>
            <a:r>
              <a:rPr lang="en-US" sz="2800" b="1" dirty="0"/>
              <a:t>Communication theory</a:t>
            </a:r>
            <a:r>
              <a:rPr lang="en-US" sz="2800" dirty="0"/>
              <a:t> is a field of information theory and mathematics that studies the technical process of information and the process of human communication.</a:t>
            </a:r>
          </a:p>
          <a:p>
            <a:pPr>
              <a:buFont typeface="Calibri" panose="020F0502020204030204" pitchFamily="34" charset="0"/>
              <a:buChar char="⁻"/>
            </a:pPr>
            <a:r>
              <a:rPr lang="en-US" sz="2800" dirty="0"/>
              <a:t>The branch of knowledge dealing with the principles and methods by which information is conveyed.</a:t>
            </a:r>
            <a:endParaRPr lang="en-US" sz="2800" i="1" dirty="0"/>
          </a:p>
        </p:txBody>
      </p:sp>
    </p:spTree>
    <p:extLst>
      <p:ext uri="{BB962C8B-B14F-4D97-AF65-F5344CB8AC3E}">
        <p14:creationId xmlns:p14="http://schemas.microsoft.com/office/powerpoint/2010/main" val="1954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MODELS</a:t>
            </a:r>
            <a:br>
              <a:rPr lang="en-US" dirty="0"/>
            </a:br>
            <a:endParaRPr lang="en-US" dirty="0"/>
          </a:p>
        </p:txBody>
      </p:sp>
      <p:sp>
        <p:nvSpPr>
          <p:cNvPr id="3" name="Content Placeholder 2"/>
          <p:cNvSpPr>
            <a:spLocks noGrp="1"/>
          </p:cNvSpPr>
          <p:nvPr>
            <p:ph idx="1"/>
          </p:nvPr>
        </p:nvSpPr>
        <p:spPr>
          <a:xfrm>
            <a:off x="1288366" y="2387433"/>
            <a:ext cx="10515600" cy="4683014"/>
          </a:xfrm>
        </p:spPr>
        <p:txBody>
          <a:bodyPr>
            <a:normAutofit/>
          </a:bodyPr>
          <a:lstStyle/>
          <a:p>
            <a:r>
              <a:rPr lang="en-US" sz="2400" dirty="0"/>
              <a:t> There are three basic types of model</a:t>
            </a:r>
          </a:p>
          <a:p>
            <a:pPr marL="0" indent="0">
              <a:buNone/>
            </a:pPr>
            <a:r>
              <a:rPr lang="en-US" sz="3600" dirty="0"/>
              <a:t>LINEAR MODEL</a:t>
            </a:r>
          </a:p>
          <a:p>
            <a:r>
              <a:rPr lang="en-US" sz="2400" b="1" dirty="0"/>
              <a:t> </a:t>
            </a:r>
            <a:r>
              <a:rPr lang="en-US" sz="2400" dirty="0"/>
              <a:t>in this model the one way communication occur e.g. TV, Radio, and Books etc. This   model not include the feedback. .it is also called the Laswell formula because Harold Laswell present this model in 1948.</a:t>
            </a:r>
          </a:p>
          <a:p>
            <a:r>
              <a:rPr lang="en-US" sz="2400" i="1" dirty="0"/>
              <a:t>Shannon &amp; Weaver Model</a:t>
            </a:r>
            <a:r>
              <a:rPr lang="en-US" sz="2400" dirty="0"/>
              <a:t> </a:t>
            </a:r>
            <a:r>
              <a:rPr lang="en-US" sz="2400" i="1" dirty="0"/>
              <a:t> are the examples of linear model.</a:t>
            </a:r>
            <a:r>
              <a:rPr lang="en-US" sz="2400" dirty="0"/>
              <a:t>      </a:t>
            </a:r>
          </a:p>
        </p:txBody>
      </p:sp>
    </p:spTree>
    <p:extLst>
      <p:ext uri="{BB962C8B-B14F-4D97-AF65-F5344CB8AC3E}">
        <p14:creationId xmlns:p14="http://schemas.microsoft.com/office/powerpoint/2010/main" val="86304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INTERACTIONAL MODEL</a:t>
            </a:r>
          </a:p>
        </p:txBody>
      </p:sp>
      <p:sp>
        <p:nvSpPr>
          <p:cNvPr id="3" name="Content Placeholder 2"/>
          <p:cNvSpPr>
            <a:spLocks noGrp="1"/>
          </p:cNvSpPr>
          <p:nvPr>
            <p:ph idx="1"/>
          </p:nvPr>
        </p:nvSpPr>
        <p:spPr/>
        <p:txBody>
          <a:bodyPr/>
          <a:lstStyle/>
          <a:p>
            <a:r>
              <a:rPr lang="en-US" sz="2800" dirty="0"/>
              <a:t>in this model</a:t>
            </a:r>
            <a:r>
              <a:rPr lang="en-US" sz="2800" b="1" dirty="0"/>
              <a:t> </a:t>
            </a:r>
            <a:r>
              <a:rPr lang="en-US" sz="2800" dirty="0"/>
              <a:t>two way communication occur e.g. Telephone. Wilbur Schramm add component of feedback in the linear model in i955.</a:t>
            </a:r>
          </a:p>
        </p:txBody>
      </p:sp>
    </p:spTree>
    <p:extLst>
      <p:ext uri="{BB962C8B-B14F-4D97-AF65-F5344CB8AC3E}">
        <p14:creationId xmlns:p14="http://schemas.microsoft.com/office/powerpoint/2010/main" val="390798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TRANSACTIONAL MODEL       </a:t>
            </a:r>
          </a:p>
        </p:txBody>
      </p:sp>
      <p:sp>
        <p:nvSpPr>
          <p:cNvPr id="3" name="Content Placeholder 2"/>
          <p:cNvSpPr>
            <a:spLocks noGrp="1"/>
          </p:cNvSpPr>
          <p:nvPr>
            <p:ph idx="1"/>
          </p:nvPr>
        </p:nvSpPr>
        <p:spPr/>
        <p:txBody>
          <a:bodyPr/>
          <a:lstStyle/>
          <a:p>
            <a:r>
              <a:rPr lang="en-US" sz="2800" b="1" dirty="0"/>
              <a:t>Transactional Model </a:t>
            </a:r>
            <a:r>
              <a:rPr lang="en-US" sz="2800" dirty="0"/>
              <a:t>is face to face two way communication process where both type of communication occur e.g. online call etc. The Wood add the component of Noise in the interaction model in 1997.</a:t>
            </a:r>
          </a:p>
          <a:p>
            <a:endParaRPr lang="en-US" dirty="0"/>
          </a:p>
        </p:txBody>
      </p:sp>
    </p:spTree>
    <p:extLst>
      <p:ext uri="{BB962C8B-B14F-4D97-AF65-F5344CB8AC3E}">
        <p14:creationId xmlns:p14="http://schemas.microsoft.com/office/powerpoint/2010/main" val="81639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9298" y="464234"/>
            <a:ext cx="7731345" cy="1307128"/>
          </a:xfrm>
        </p:spPr>
        <p:txBody>
          <a:bodyPr>
            <a:normAutofit fontScale="90000"/>
          </a:bodyPr>
          <a:lstStyle/>
          <a:p>
            <a:r>
              <a:rPr lang="en-US" dirty="0"/>
              <a:t> MOST RECOGNIZED AND ACCEPTED MODELS</a:t>
            </a:r>
          </a:p>
        </p:txBody>
      </p:sp>
      <p:sp>
        <p:nvSpPr>
          <p:cNvPr id="3" name="Content Placeholder 2"/>
          <p:cNvSpPr>
            <a:spLocks noGrp="1"/>
          </p:cNvSpPr>
          <p:nvPr>
            <p:ph idx="1"/>
          </p:nvPr>
        </p:nvSpPr>
        <p:spPr/>
        <p:txBody>
          <a:bodyPr>
            <a:normAutofit/>
          </a:bodyPr>
          <a:lstStyle/>
          <a:p>
            <a:r>
              <a:rPr lang="en-US" sz="2800" dirty="0"/>
              <a:t>Aristotle Model of communication</a:t>
            </a:r>
          </a:p>
          <a:p>
            <a:endParaRPr lang="en-US" sz="2800" dirty="0"/>
          </a:p>
          <a:p>
            <a:r>
              <a:rPr lang="en-US" sz="2800" dirty="0"/>
              <a:t>Shannon and weaver Models</a:t>
            </a:r>
          </a:p>
          <a:p>
            <a:endParaRPr lang="en-US" sz="2800" dirty="0"/>
          </a:p>
          <a:p>
            <a:r>
              <a:rPr lang="en-US" sz="2800" dirty="0"/>
              <a:t>Schramm’s Model of communication</a:t>
            </a:r>
          </a:p>
        </p:txBody>
      </p:sp>
    </p:spTree>
    <p:extLst>
      <p:ext uri="{BB962C8B-B14F-4D97-AF65-F5344CB8AC3E}">
        <p14:creationId xmlns:p14="http://schemas.microsoft.com/office/powerpoint/2010/main" val="2570948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ARISTOTLE MODEL OF COMMUNICATION</a:t>
            </a:r>
          </a:p>
        </p:txBody>
      </p:sp>
      <p:sp>
        <p:nvSpPr>
          <p:cNvPr id="3" name="Content Placeholder 2"/>
          <p:cNvSpPr>
            <a:spLocks noGrp="1"/>
          </p:cNvSpPr>
          <p:nvPr>
            <p:ph idx="1"/>
          </p:nvPr>
        </p:nvSpPr>
        <p:spPr/>
        <p:txBody>
          <a:bodyPr>
            <a:normAutofit/>
          </a:bodyPr>
          <a:lstStyle/>
          <a:p>
            <a:r>
              <a:rPr lang="en-US" sz="2400" dirty="0"/>
              <a:t>Aristotle was the first who present the model of communication.</a:t>
            </a:r>
          </a:p>
          <a:p>
            <a:r>
              <a:rPr lang="en-US" sz="2400" dirty="0"/>
              <a:t>Aristotle model of communication is the golden rule to best in public speaking, seminars, lectures where the sender makes his point clear by planning an impressive content, passing on the message to the second part and they simply respond accordingly.</a:t>
            </a:r>
          </a:p>
        </p:txBody>
      </p:sp>
    </p:spTree>
    <p:extLst>
      <p:ext uri="{BB962C8B-B14F-4D97-AF65-F5344CB8AC3E}">
        <p14:creationId xmlns:p14="http://schemas.microsoft.com/office/powerpoint/2010/main" val="3093740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7338" y="185880"/>
            <a:ext cx="10515600" cy="1325563"/>
          </a:xfrm>
        </p:spPr>
        <p:txBody>
          <a:bodyPr>
            <a:normAutofit fontScale="90000"/>
          </a:bodyPr>
          <a:lstStyle/>
          <a:p>
            <a:r>
              <a:rPr lang="en-US" dirty="0"/>
              <a:t>ARISTOTLE MODEL OF COMMUNICATION</a:t>
            </a:r>
          </a:p>
        </p:txBody>
      </p:sp>
      <p:pic>
        <p:nvPicPr>
          <p:cNvPr id="4" name="Content Placeholder 3"/>
          <p:cNvPicPr>
            <a:picLocks noGrp="1"/>
          </p:cNvPicPr>
          <p:nvPr>
            <p:ph idx="1"/>
          </p:nvPr>
        </p:nvPicPr>
        <p:blipFill>
          <a:blip r:embed="rId2"/>
          <a:stretch>
            <a:fillRect/>
          </a:stretch>
        </p:blipFill>
        <p:spPr>
          <a:xfrm>
            <a:off x="3013406" y="1511443"/>
            <a:ext cx="8718114" cy="4967784"/>
          </a:xfrm>
          <a:prstGeom prst="rect">
            <a:avLst/>
          </a:prstGeom>
        </p:spPr>
      </p:pic>
    </p:spTree>
    <p:extLst>
      <p:ext uri="{BB962C8B-B14F-4D97-AF65-F5344CB8AC3E}">
        <p14:creationId xmlns:p14="http://schemas.microsoft.com/office/powerpoint/2010/main" val="326576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0586" y="736795"/>
            <a:ext cx="9404723" cy="1400530"/>
          </a:xfrm>
        </p:spPr>
        <p:txBody>
          <a:bodyPr>
            <a:normAutofit fontScale="90000"/>
          </a:bodyPr>
          <a:lstStyle/>
          <a:p>
            <a:r>
              <a:rPr lang="en-US" dirty="0"/>
              <a:t> SHANNON AND WEAVER</a:t>
            </a:r>
            <a:br>
              <a:rPr lang="en-US" dirty="0"/>
            </a:br>
            <a:r>
              <a:rPr lang="en-US" dirty="0"/>
              <a:t> MODELS</a:t>
            </a:r>
          </a:p>
        </p:txBody>
      </p:sp>
      <p:sp>
        <p:nvSpPr>
          <p:cNvPr id="3" name="Content Placeholder 2"/>
          <p:cNvSpPr>
            <a:spLocks noGrp="1"/>
          </p:cNvSpPr>
          <p:nvPr>
            <p:ph idx="1"/>
          </p:nvPr>
        </p:nvSpPr>
        <p:spPr>
          <a:xfrm>
            <a:off x="2707029" y="2383614"/>
            <a:ext cx="8946541" cy="4195481"/>
          </a:xfrm>
        </p:spPr>
        <p:txBody>
          <a:bodyPr>
            <a:normAutofit/>
          </a:bodyPr>
          <a:lstStyle/>
          <a:p>
            <a:r>
              <a:rPr lang="en-US" dirty="0"/>
              <a:t>Shannon and Weaver model is the most popular model and is designed to be more practical. The basis of this model was the study of telephone conversation over lengthy period of 2-year time.</a:t>
            </a:r>
          </a:p>
          <a:p>
            <a:r>
              <a:rPr lang="en-US" dirty="0"/>
              <a:t>Shannon and weaver model identify and explain that the message originates from the sender’s mind or the person who get the idea or information</a:t>
            </a:r>
          </a:p>
          <a:p>
            <a:r>
              <a:rPr lang="en-US" dirty="0"/>
              <a:t>In this model the person (who is also identified as Source of Information) intends to transmit from the brain, shapes in words and then delivered through mouth which comes out in voice or speech and reaches the receiver. This message, while reaching to the receiver, travels through noises and disturbances.  </a:t>
            </a:r>
          </a:p>
          <a:p>
            <a:endParaRPr lang="en-US" dirty="0"/>
          </a:p>
        </p:txBody>
      </p:sp>
    </p:spTree>
    <p:extLst>
      <p:ext uri="{BB962C8B-B14F-4D97-AF65-F5344CB8AC3E}">
        <p14:creationId xmlns:p14="http://schemas.microsoft.com/office/powerpoint/2010/main" val="4178145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SHANNON AND WEAVER MODELS</a:t>
            </a:r>
            <a:br>
              <a:rPr lang="en-US" dirty="0"/>
            </a:br>
            <a:br>
              <a:rPr lang="en-US" dirty="0"/>
            </a:br>
            <a:endParaRPr lang="en-US" dirty="0"/>
          </a:p>
        </p:txBody>
      </p:sp>
      <p:pic>
        <p:nvPicPr>
          <p:cNvPr id="4" name="Content Placeholder 3"/>
          <p:cNvPicPr>
            <a:picLocks noGrp="1"/>
          </p:cNvPicPr>
          <p:nvPr>
            <p:ph idx="1"/>
          </p:nvPr>
        </p:nvPicPr>
        <p:blipFill>
          <a:blip r:embed="rId2"/>
          <a:stretch>
            <a:fillRect/>
          </a:stretch>
        </p:blipFill>
        <p:spPr>
          <a:xfrm>
            <a:off x="2806706" y="2227535"/>
            <a:ext cx="9284677" cy="4482754"/>
          </a:xfrm>
          <a:prstGeom prst="rect">
            <a:avLst/>
          </a:prstGeom>
        </p:spPr>
      </p:pic>
    </p:spTree>
    <p:extLst>
      <p:ext uri="{BB962C8B-B14F-4D97-AF65-F5344CB8AC3E}">
        <p14:creationId xmlns:p14="http://schemas.microsoft.com/office/powerpoint/2010/main" val="243934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CONTENTS </a:t>
            </a:r>
          </a:p>
        </p:txBody>
      </p:sp>
      <p:sp>
        <p:nvSpPr>
          <p:cNvPr id="3" name="Content Placeholder 2"/>
          <p:cNvSpPr>
            <a:spLocks noGrp="1"/>
          </p:cNvSpPr>
          <p:nvPr>
            <p:ph idx="1"/>
          </p:nvPr>
        </p:nvSpPr>
        <p:spPr>
          <a:xfrm>
            <a:off x="1676400" y="2313370"/>
            <a:ext cx="10515600" cy="4605740"/>
          </a:xfrm>
        </p:spPr>
        <p:txBody>
          <a:bodyPr>
            <a:normAutofit fontScale="92500" lnSpcReduction="20000"/>
          </a:bodyPr>
          <a:lstStyle/>
          <a:p>
            <a:pPr>
              <a:buFont typeface="Wingdings" panose="05000000000000000000" pitchFamily="2" charset="2"/>
              <a:buChar char="Ø"/>
            </a:pPr>
            <a:r>
              <a:rPr lang="en-US" sz="2800" dirty="0"/>
              <a:t>Introduction</a:t>
            </a:r>
          </a:p>
          <a:p>
            <a:pPr>
              <a:buFont typeface="Wingdings" panose="05000000000000000000" pitchFamily="2" charset="2"/>
              <a:buChar char="Ø"/>
            </a:pPr>
            <a:r>
              <a:rPr lang="en-US" sz="2800" dirty="0"/>
              <a:t>What is communication		 </a:t>
            </a:r>
          </a:p>
          <a:p>
            <a:pPr>
              <a:buFont typeface="Wingdings" panose="05000000000000000000" pitchFamily="2" charset="2"/>
              <a:buChar char="Ø"/>
            </a:pPr>
            <a:r>
              <a:rPr lang="en-US" sz="2800" dirty="0"/>
              <a:t>Types of communication</a:t>
            </a:r>
          </a:p>
          <a:p>
            <a:pPr>
              <a:buFont typeface="Wingdings" panose="05000000000000000000" pitchFamily="2" charset="2"/>
              <a:buChar char="Ø"/>
            </a:pPr>
            <a:r>
              <a:rPr lang="en-US" sz="2800" dirty="0"/>
              <a:t>What is theory</a:t>
            </a:r>
          </a:p>
          <a:p>
            <a:pPr>
              <a:buFont typeface="Wingdings" panose="05000000000000000000" pitchFamily="2" charset="2"/>
              <a:buChar char="Ø"/>
            </a:pPr>
            <a:r>
              <a:rPr lang="en-US" sz="2800" dirty="0"/>
              <a:t>Communication theory</a:t>
            </a:r>
          </a:p>
          <a:p>
            <a:pPr>
              <a:buFont typeface="Wingdings" panose="05000000000000000000" pitchFamily="2" charset="2"/>
              <a:buChar char="Ø"/>
            </a:pPr>
            <a:r>
              <a:rPr lang="en-US" sz="2800" dirty="0"/>
              <a:t>Models of communication theory</a:t>
            </a:r>
          </a:p>
          <a:p>
            <a:pPr>
              <a:buFont typeface="Wingdings" panose="05000000000000000000" pitchFamily="2" charset="2"/>
              <a:buChar char="Ø"/>
            </a:pPr>
            <a:r>
              <a:rPr lang="en-US" sz="2800" dirty="0"/>
              <a:t>Communication theory and library science</a:t>
            </a:r>
          </a:p>
          <a:p>
            <a:pPr>
              <a:buFont typeface="Wingdings" panose="05000000000000000000" pitchFamily="2" charset="2"/>
              <a:buChar char="Ø"/>
            </a:pPr>
            <a:r>
              <a:rPr lang="en-US" sz="2800" dirty="0"/>
              <a:t>Conclusion</a:t>
            </a:r>
          </a:p>
          <a:p>
            <a:pPr>
              <a:buFont typeface="Wingdings" panose="05000000000000000000" pitchFamily="2" charset="2"/>
              <a:buChar char="Ø"/>
            </a:pPr>
            <a:r>
              <a:rPr lang="en-US" sz="2800" dirty="0"/>
              <a:t>Q/A</a:t>
            </a:r>
          </a:p>
        </p:txBody>
      </p:sp>
    </p:spTree>
    <p:extLst>
      <p:ext uri="{BB962C8B-B14F-4D97-AF65-F5344CB8AC3E}">
        <p14:creationId xmlns:p14="http://schemas.microsoft.com/office/powerpoint/2010/main" val="2314451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641476"/>
            <a:ext cx="9404723" cy="1400530"/>
          </a:xfrm>
        </p:spPr>
        <p:txBody>
          <a:bodyPr>
            <a:normAutofit fontScale="90000"/>
          </a:bodyPr>
          <a:lstStyle/>
          <a:p>
            <a:r>
              <a:rPr lang="en-US" dirty="0"/>
              <a:t>SCHRAMM’S MODEL OF COMMUNICATION</a:t>
            </a:r>
          </a:p>
        </p:txBody>
      </p:sp>
      <p:sp>
        <p:nvSpPr>
          <p:cNvPr id="3" name="Content Placeholder 2"/>
          <p:cNvSpPr>
            <a:spLocks noGrp="1"/>
          </p:cNvSpPr>
          <p:nvPr>
            <p:ph idx="1"/>
          </p:nvPr>
        </p:nvSpPr>
        <p:spPr/>
        <p:txBody>
          <a:bodyPr>
            <a:normAutofit/>
          </a:bodyPr>
          <a:lstStyle/>
          <a:p>
            <a:r>
              <a:rPr lang="en-US" sz="2400" dirty="0"/>
              <a:t> Wilber Schramm presented this model in 1954.</a:t>
            </a:r>
          </a:p>
          <a:p>
            <a:r>
              <a:rPr lang="en-US" sz="2400" dirty="0"/>
              <a:t>“Information is of no use unless and until it is carefully put into words and conveyed to others.</a:t>
            </a:r>
          </a:p>
          <a:p>
            <a:r>
              <a:rPr lang="en-US" sz="2400" dirty="0"/>
              <a:t>Encoding plays a very important role because it initiates the process of communication by converting the thought into content.</a:t>
            </a:r>
          </a:p>
          <a:p>
            <a:r>
              <a:rPr lang="en-US" sz="2400" dirty="0"/>
              <a:t>According to the Schramm’s model, coding and decoding are the two essential processes of an effective communication.</a:t>
            </a:r>
          </a:p>
        </p:txBody>
      </p:sp>
    </p:spTree>
    <p:extLst>
      <p:ext uri="{BB962C8B-B14F-4D97-AF65-F5344CB8AC3E}">
        <p14:creationId xmlns:p14="http://schemas.microsoft.com/office/powerpoint/2010/main" val="844240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277" y="793701"/>
            <a:ext cx="9404723" cy="1400530"/>
          </a:xfrm>
        </p:spPr>
        <p:txBody>
          <a:bodyPr>
            <a:normAutofit fontScale="90000"/>
          </a:bodyPr>
          <a:lstStyle/>
          <a:p>
            <a:r>
              <a:rPr lang="en-US" dirty="0"/>
              <a:t>SCHRAMM’S MODEL OF COMMUNICATION</a:t>
            </a:r>
          </a:p>
        </p:txBody>
      </p:sp>
      <p:pic>
        <p:nvPicPr>
          <p:cNvPr id="5" name="Content Placeholder 4"/>
          <p:cNvPicPr>
            <a:picLocks noGrp="1"/>
          </p:cNvPicPr>
          <p:nvPr>
            <p:ph idx="1"/>
          </p:nvPr>
        </p:nvPicPr>
        <p:blipFill>
          <a:blip r:embed="rId2"/>
          <a:stretch>
            <a:fillRect/>
          </a:stretch>
        </p:blipFill>
        <p:spPr>
          <a:xfrm>
            <a:off x="3249638" y="2194231"/>
            <a:ext cx="7250222" cy="4211051"/>
          </a:xfrm>
          <a:prstGeom prst="rect">
            <a:avLst/>
          </a:prstGeom>
        </p:spPr>
      </p:pic>
    </p:spTree>
    <p:extLst>
      <p:ext uri="{BB962C8B-B14F-4D97-AF65-F5344CB8AC3E}">
        <p14:creationId xmlns:p14="http://schemas.microsoft.com/office/powerpoint/2010/main" val="2919048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8217" y="551613"/>
            <a:ext cx="9404723" cy="1400530"/>
          </a:xfrm>
        </p:spPr>
        <p:txBody>
          <a:bodyPr>
            <a:normAutofit fontScale="90000"/>
          </a:bodyPr>
          <a:lstStyle/>
          <a:p>
            <a:r>
              <a:rPr lang="en-US" dirty="0"/>
              <a:t> COMMUNICATION THEORY AND LIBRARY </a:t>
            </a:r>
          </a:p>
        </p:txBody>
      </p:sp>
      <p:sp>
        <p:nvSpPr>
          <p:cNvPr id="3" name="Content Placeholder 2"/>
          <p:cNvSpPr>
            <a:spLocks noGrp="1"/>
          </p:cNvSpPr>
          <p:nvPr>
            <p:ph idx="1"/>
          </p:nvPr>
        </p:nvSpPr>
        <p:spPr>
          <a:xfrm>
            <a:off x="2767307" y="2368917"/>
            <a:ext cx="8946541" cy="4195481"/>
          </a:xfrm>
        </p:spPr>
        <p:txBody>
          <a:bodyPr>
            <a:normAutofit/>
          </a:bodyPr>
          <a:lstStyle/>
          <a:p>
            <a:pPr marL="0" indent="0">
              <a:buNone/>
            </a:pPr>
            <a:r>
              <a:rPr lang="en-US" sz="2800" dirty="0"/>
              <a:t>Library system and functions are totally depend upon communication theory. Basic library communication have two levels.</a:t>
            </a:r>
          </a:p>
          <a:p>
            <a:pPr marL="514350" indent="-514350">
              <a:buFont typeface="+mj-lt"/>
              <a:buAutoNum type="arabicPeriod"/>
            </a:pPr>
            <a:r>
              <a:rPr lang="en-US" sz="2800" dirty="0"/>
              <a:t>User communication</a:t>
            </a:r>
          </a:p>
          <a:p>
            <a:pPr marL="514350" indent="-514350">
              <a:buFont typeface="+mj-lt"/>
              <a:buAutoNum type="arabicPeriod"/>
            </a:pPr>
            <a:r>
              <a:rPr lang="en-US" sz="2800" dirty="0"/>
              <a:t>Staff communication </a:t>
            </a:r>
          </a:p>
        </p:txBody>
      </p:sp>
    </p:spTree>
    <p:extLst>
      <p:ext uri="{BB962C8B-B14F-4D97-AF65-F5344CB8AC3E}">
        <p14:creationId xmlns:p14="http://schemas.microsoft.com/office/powerpoint/2010/main" val="353314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C3CD-B19A-4314-8C24-07048B548DF1}"/>
              </a:ext>
            </a:extLst>
          </p:cNvPr>
          <p:cNvSpPr>
            <a:spLocks noGrp="1"/>
          </p:cNvSpPr>
          <p:nvPr>
            <p:ph type="title"/>
          </p:nvPr>
        </p:nvSpPr>
        <p:spPr/>
        <p:txBody>
          <a:bodyPr>
            <a:normAutofit fontScale="90000"/>
          </a:bodyPr>
          <a:lstStyle/>
          <a:p>
            <a:r>
              <a:rPr lang="en-GB" dirty="0"/>
              <a:t>EFFECTIVE COMMUNICATION TECHNIQUES</a:t>
            </a:r>
          </a:p>
        </p:txBody>
      </p:sp>
      <p:sp>
        <p:nvSpPr>
          <p:cNvPr id="3" name="Content Placeholder 2">
            <a:extLst>
              <a:ext uri="{FF2B5EF4-FFF2-40B4-BE49-F238E27FC236}">
                <a16:creationId xmlns:a16="http://schemas.microsoft.com/office/drawing/2014/main" id="{E37783D3-2CFB-4B20-A46A-384ADC5D2CE3}"/>
              </a:ext>
            </a:extLst>
          </p:cNvPr>
          <p:cNvSpPr>
            <a:spLocks noGrp="1"/>
          </p:cNvSpPr>
          <p:nvPr>
            <p:ph idx="1"/>
          </p:nvPr>
        </p:nvSpPr>
        <p:spPr/>
        <p:txBody>
          <a:bodyPr>
            <a:normAutofit/>
          </a:bodyPr>
          <a:lstStyle/>
          <a:p>
            <a:pPr marL="457200" indent="-457200">
              <a:buFont typeface="+mj-lt"/>
              <a:buAutoNum type="arabicPeriod"/>
            </a:pPr>
            <a:r>
              <a:rPr lang="en-GB" sz="2400" dirty="0"/>
              <a:t>Listening</a:t>
            </a:r>
          </a:p>
          <a:p>
            <a:pPr marL="457200" indent="-457200">
              <a:buFont typeface="+mj-lt"/>
              <a:buAutoNum type="arabicPeriod"/>
            </a:pPr>
            <a:r>
              <a:rPr lang="en-GB" sz="2400" dirty="0"/>
              <a:t>Expression</a:t>
            </a:r>
          </a:p>
          <a:p>
            <a:pPr marL="457200" indent="-457200">
              <a:buFont typeface="+mj-lt"/>
              <a:buAutoNum type="arabicPeriod"/>
            </a:pPr>
            <a:r>
              <a:rPr lang="en-GB" sz="2400" dirty="0"/>
              <a:t>Taking criticism positively</a:t>
            </a:r>
          </a:p>
          <a:p>
            <a:pPr marL="457200" indent="-457200">
              <a:buFont typeface="+mj-lt"/>
              <a:buAutoNum type="arabicPeriod"/>
            </a:pPr>
            <a:r>
              <a:rPr lang="en-GB" sz="2400" dirty="0"/>
              <a:t>Avoiding arguments</a:t>
            </a:r>
          </a:p>
          <a:p>
            <a:pPr marL="457200" indent="-457200">
              <a:buFont typeface="+mj-lt"/>
              <a:buAutoNum type="arabicPeriod"/>
            </a:pPr>
            <a:r>
              <a:rPr lang="en-GB" sz="2400" dirty="0"/>
              <a:t>Understanding the audience</a:t>
            </a:r>
          </a:p>
          <a:p>
            <a:pPr marL="457200" indent="-457200">
              <a:buFont typeface="+mj-lt"/>
              <a:buAutoNum type="arabicPeriod"/>
            </a:pPr>
            <a:r>
              <a:rPr lang="en-GB" sz="2400" dirty="0"/>
              <a:t>feedback</a:t>
            </a:r>
          </a:p>
        </p:txBody>
      </p:sp>
    </p:spTree>
    <p:extLst>
      <p:ext uri="{BB962C8B-B14F-4D97-AF65-F5344CB8AC3E}">
        <p14:creationId xmlns:p14="http://schemas.microsoft.com/office/powerpoint/2010/main" val="1510588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D6D1-8C25-42E3-AA80-3EADB549B583}"/>
              </a:ext>
            </a:extLst>
          </p:cNvPr>
          <p:cNvSpPr>
            <a:spLocks noGrp="1"/>
          </p:cNvSpPr>
          <p:nvPr>
            <p:ph type="title"/>
          </p:nvPr>
        </p:nvSpPr>
        <p:spPr/>
        <p:txBody>
          <a:bodyPr/>
          <a:lstStyle/>
          <a:p>
            <a:r>
              <a:rPr lang="en-GB" dirty="0"/>
              <a:t>BARRIERS TO EFFECTIVE COMMUNICATION</a:t>
            </a:r>
          </a:p>
        </p:txBody>
      </p:sp>
      <p:sp>
        <p:nvSpPr>
          <p:cNvPr id="3" name="Content Placeholder 2">
            <a:extLst>
              <a:ext uri="{FF2B5EF4-FFF2-40B4-BE49-F238E27FC236}">
                <a16:creationId xmlns:a16="http://schemas.microsoft.com/office/drawing/2014/main" id="{5B69CF3C-E9A9-4FC0-BCA4-FD578563F4D0}"/>
              </a:ext>
            </a:extLst>
          </p:cNvPr>
          <p:cNvSpPr>
            <a:spLocks noGrp="1"/>
          </p:cNvSpPr>
          <p:nvPr>
            <p:ph idx="1"/>
          </p:nvPr>
        </p:nvSpPr>
        <p:spPr/>
        <p:txBody>
          <a:bodyPr>
            <a:normAutofit/>
          </a:bodyPr>
          <a:lstStyle/>
          <a:p>
            <a:pPr marL="457200" indent="-457200">
              <a:buFont typeface="+mj-lt"/>
              <a:buAutoNum type="arabicPeriod"/>
            </a:pPr>
            <a:r>
              <a:rPr lang="en-GB" sz="2400" dirty="0"/>
              <a:t>Physical barriers.</a:t>
            </a:r>
          </a:p>
          <a:p>
            <a:pPr marL="457200" indent="-457200">
              <a:buFont typeface="+mj-lt"/>
              <a:buAutoNum type="arabicPeriod"/>
            </a:pPr>
            <a:r>
              <a:rPr lang="en-GB" sz="2400" dirty="0"/>
              <a:t>Language.</a:t>
            </a:r>
          </a:p>
          <a:p>
            <a:pPr marL="457200" indent="-457200">
              <a:buFont typeface="+mj-lt"/>
              <a:buAutoNum type="arabicPeriod"/>
            </a:pPr>
            <a:r>
              <a:rPr lang="en-GB" sz="2400" dirty="0"/>
              <a:t>Emotions.</a:t>
            </a:r>
          </a:p>
          <a:p>
            <a:pPr marL="457200" indent="-457200">
              <a:buFont typeface="+mj-lt"/>
              <a:buAutoNum type="arabicPeriod"/>
            </a:pPr>
            <a:r>
              <a:rPr lang="en-GB" sz="2400" dirty="0"/>
              <a:t>Lack of subject knowledge.</a:t>
            </a:r>
          </a:p>
          <a:p>
            <a:pPr marL="457200" indent="-457200">
              <a:buFont typeface="+mj-lt"/>
              <a:buAutoNum type="arabicPeriod"/>
            </a:pPr>
            <a:r>
              <a:rPr lang="en-GB" sz="2400" dirty="0"/>
              <a:t>Overdose of information.</a:t>
            </a:r>
          </a:p>
        </p:txBody>
      </p:sp>
    </p:spTree>
    <p:extLst>
      <p:ext uri="{BB962C8B-B14F-4D97-AF65-F5344CB8AC3E}">
        <p14:creationId xmlns:p14="http://schemas.microsoft.com/office/powerpoint/2010/main" val="1484603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83C2-A8F0-4A55-BF6B-7D2F3DDD0C80}"/>
              </a:ext>
            </a:extLst>
          </p:cNvPr>
          <p:cNvSpPr>
            <a:spLocks noGrp="1"/>
          </p:cNvSpPr>
          <p:nvPr>
            <p:ph type="title"/>
          </p:nvPr>
        </p:nvSpPr>
        <p:spPr/>
        <p:txBody>
          <a:bodyPr>
            <a:normAutofit fontScale="90000"/>
          </a:bodyPr>
          <a:lstStyle/>
          <a:p>
            <a:r>
              <a:rPr lang="en-GB" dirty="0"/>
              <a:t>HOW TO MAKE COMMUNICATION EFFECTIVE</a:t>
            </a:r>
          </a:p>
        </p:txBody>
      </p:sp>
      <p:sp>
        <p:nvSpPr>
          <p:cNvPr id="3" name="Content Placeholder 2">
            <a:extLst>
              <a:ext uri="{FF2B5EF4-FFF2-40B4-BE49-F238E27FC236}">
                <a16:creationId xmlns:a16="http://schemas.microsoft.com/office/drawing/2014/main" id="{BFEACE00-43EB-4CB7-9357-1B7738D16112}"/>
              </a:ext>
            </a:extLst>
          </p:cNvPr>
          <p:cNvSpPr>
            <a:spLocks noGrp="1"/>
          </p:cNvSpPr>
          <p:nvPr>
            <p:ph idx="1"/>
          </p:nvPr>
        </p:nvSpPr>
        <p:spPr>
          <a:xfrm>
            <a:off x="2933700" y="2438400"/>
            <a:ext cx="9150448" cy="4314092"/>
          </a:xfrm>
        </p:spPr>
        <p:txBody>
          <a:bodyPr>
            <a:noAutofit/>
          </a:bodyPr>
          <a:lstStyle/>
          <a:p>
            <a:r>
              <a:rPr lang="en-GB" dirty="0"/>
              <a:t>Firm believe on yourself.</a:t>
            </a:r>
          </a:p>
          <a:p>
            <a:r>
              <a:rPr lang="en-GB" dirty="0"/>
              <a:t>Easy understanding.</a:t>
            </a:r>
          </a:p>
          <a:p>
            <a:r>
              <a:rPr lang="en-GB" dirty="0"/>
              <a:t>Focus.</a:t>
            </a:r>
          </a:p>
          <a:p>
            <a:r>
              <a:rPr lang="en-GB" dirty="0"/>
              <a:t>Eye contact.</a:t>
            </a:r>
          </a:p>
          <a:p>
            <a:r>
              <a:rPr lang="en-GB" dirty="0"/>
              <a:t>Command in your respective area.</a:t>
            </a:r>
          </a:p>
          <a:p>
            <a:r>
              <a:rPr lang="en-GB" dirty="0"/>
              <a:t>Experience and expertise.</a:t>
            </a:r>
          </a:p>
          <a:p>
            <a:r>
              <a:rPr lang="en-GB" dirty="0"/>
              <a:t>Eliminating technical faults.</a:t>
            </a:r>
          </a:p>
          <a:p>
            <a:r>
              <a:rPr lang="en-GB" dirty="0"/>
              <a:t>Use of proper language.</a:t>
            </a:r>
          </a:p>
          <a:p>
            <a:r>
              <a:rPr lang="en-GB" dirty="0"/>
              <a:t>Interest of receiver.</a:t>
            </a:r>
          </a:p>
        </p:txBody>
      </p:sp>
    </p:spTree>
    <p:extLst>
      <p:ext uri="{BB962C8B-B14F-4D97-AF65-F5344CB8AC3E}">
        <p14:creationId xmlns:p14="http://schemas.microsoft.com/office/powerpoint/2010/main" val="3508928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709022"/>
            <a:ext cx="8897565" cy="1560716"/>
          </a:xfrm>
        </p:spPr>
        <p:txBody>
          <a:bodyPr/>
          <a:lstStyle/>
          <a:p>
            <a:r>
              <a:rPr lang="en-US" b="1" dirty="0"/>
              <a:t>             CONCLUSION</a:t>
            </a:r>
            <a:endParaRPr lang="en-US" dirty="0"/>
          </a:p>
        </p:txBody>
      </p:sp>
      <p:sp>
        <p:nvSpPr>
          <p:cNvPr id="3" name="Content Placeholder 2"/>
          <p:cNvSpPr>
            <a:spLocks noGrp="1"/>
          </p:cNvSpPr>
          <p:nvPr>
            <p:ph idx="1"/>
          </p:nvPr>
        </p:nvSpPr>
        <p:spPr>
          <a:xfrm>
            <a:off x="2138289" y="2377442"/>
            <a:ext cx="10236591" cy="4165432"/>
          </a:xfrm>
        </p:spPr>
        <p:txBody>
          <a:bodyPr>
            <a:normAutofit/>
          </a:bodyPr>
          <a:lstStyle/>
          <a:p>
            <a:pPr marL="0" indent="0">
              <a:buNone/>
            </a:pPr>
            <a:r>
              <a:rPr lang="en-US" sz="2400" dirty="0"/>
              <a:t>Communication theory is an description of communication process and it is a worldwide perception in all living and nonliving things which exist in this world. Communication have the different levels through which things and persons communicate consequently. Communication models are the graphical demonstration of the concepts and ideas. Through the model any one can understand the concepts clearly.  library science meet with the communication theory. Staff communication and user communication. Library system totally depend upon the communication theory .</a:t>
            </a:r>
          </a:p>
        </p:txBody>
      </p:sp>
    </p:spTree>
    <p:extLst>
      <p:ext uri="{BB962C8B-B14F-4D97-AF65-F5344CB8AC3E}">
        <p14:creationId xmlns:p14="http://schemas.microsoft.com/office/powerpoint/2010/main" val="2401513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REFERENCES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Wikipedia contributors. (2015) . Wikipedia the free encyclopedia. In Wikipedia The Free Encyclopedia . Retrieved NOVEMBER13,2017 from http://en.Wikipedia.org/wiki/communication theories</a:t>
            </a:r>
          </a:p>
          <a:p>
            <a:pPr lvl="0"/>
            <a:r>
              <a:rPr lang="en-US" dirty="0"/>
              <a:t>Marie L. Radford “</a:t>
            </a:r>
            <a:r>
              <a:rPr lang="en-US" i="1" dirty="0"/>
              <a:t>Journal of Education for Library and Information Science”</a:t>
            </a:r>
            <a:r>
              <a:rPr lang="en-US" dirty="0"/>
              <a:t> Vol. 42, No. 1, Special Issue on Implication of Communication Theory for LIS Education and Practice (Winter, 2001), pp. 27-41 </a:t>
            </a:r>
          </a:p>
          <a:p>
            <a:r>
              <a:rPr lang="en-US" dirty="0"/>
              <a:t> </a:t>
            </a:r>
          </a:p>
          <a:p>
            <a:pPr lvl="0"/>
            <a:r>
              <a:rPr lang="en-US" dirty="0"/>
              <a:t>Schramm’s Model of communication </a:t>
            </a:r>
            <a:r>
              <a:rPr lang="en-US" u="sng" dirty="0">
                <a:hlinkClick r:id="rId2"/>
              </a:rPr>
              <a:t>http://www.managementstudyguide.com/schramm-model-of-communication.htm</a:t>
            </a:r>
            <a:r>
              <a:rPr lang="en-US" dirty="0"/>
              <a:t>.</a:t>
            </a:r>
          </a:p>
          <a:p>
            <a:r>
              <a:rPr lang="en-US" dirty="0"/>
              <a:t> </a:t>
            </a:r>
          </a:p>
          <a:p>
            <a:pPr lvl="0"/>
            <a:r>
              <a:rPr lang="en-US" dirty="0"/>
              <a:t>Griffin, E. M. (2006). A first at communication theory.(6</a:t>
            </a:r>
            <a:r>
              <a:rPr lang="en-US" baseline="30000" dirty="0"/>
              <a:t>th</a:t>
            </a:r>
            <a:r>
              <a:rPr lang="en-US" dirty="0"/>
              <a:t> ed.). Boston:McGrawHill. </a:t>
            </a:r>
            <a:r>
              <a:rPr lang="en-US" u="sng" dirty="0">
                <a:hlinkClick r:id="rId3"/>
              </a:rPr>
              <a:t>http://www.afirstlook.com/book</a:t>
            </a:r>
            <a:r>
              <a:rPr lang="en-US" u="sng" dirty="0"/>
              <a:t> </a:t>
            </a:r>
            <a:endParaRPr lang="en-US" dirty="0"/>
          </a:p>
          <a:p>
            <a:pPr lvl="0"/>
            <a:r>
              <a:rPr lang="en-US" dirty="0"/>
              <a:t>Madni, A. R.(n.d.). Introduction  to mass communication and communication skills. </a:t>
            </a:r>
          </a:p>
          <a:p>
            <a:r>
              <a:rPr lang="en-US" dirty="0"/>
              <a:t> </a:t>
            </a:r>
          </a:p>
          <a:p>
            <a:pPr lvl="0"/>
            <a:r>
              <a:rPr lang="en-US" dirty="0"/>
              <a:t>Types of communication theory at </a:t>
            </a:r>
            <a:r>
              <a:rPr lang="en-US" u="sng" dirty="0">
                <a:hlinkClick r:id="rId4"/>
              </a:rPr>
              <a:t>http://www.cultsock.ndirect.co.uk/types-of-communication-theor.htm</a:t>
            </a:r>
            <a:r>
              <a:rPr lang="en-US" dirty="0"/>
              <a:t>.</a:t>
            </a:r>
          </a:p>
          <a:p>
            <a:endParaRPr lang="en-US" dirty="0"/>
          </a:p>
        </p:txBody>
      </p:sp>
    </p:spTree>
    <p:extLst>
      <p:ext uri="{BB962C8B-B14F-4D97-AF65-F5344CB8AC3E}">
        <p14:creationId xmlns:p14="http://schemas.microsoft.com/office/powerpoint/2010/main" val="60977116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156" y="-448034"/>
            <a:ext cx="9404723" cy="140053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2993003" y="2312956"/>
            <a:ext cx="8946541" cy="4195481"/>
          </a:xfrm>
        </p:spPr>
        <p:txBody>
          <a:bodyPr>
            <a:noAutofit/>
          </a:bodyPr>
          <a:lstStyle/>
          <a:p>
            <a:pPr marL="0" indent="0">
              <a:buNone/>
            </a:pPr>
            <a:r>
              <a:rPr lang="en-US" sz="9600" dirty="0"/>
              <a:t>  THANK YOU      </a:t>
            </a:r>
          </a:p>
          <a:p>
            <a:pPr marL="0" indent="0">
              <a:buNone/>
            </a:pPr>
            <a:endParaRPr lang="en-US" sz="9600" dirty="0">
              <a:latin typeface="Arial Black" panose="020B0A04020102020204" pitchFamily="34" charset="0"/>
            </a:endParaRPr>
          </a:p>
          <a:p>
            <a:pPr marL="0" indent="0">
              <a:buNone/>
            </a:pPr>
            <a:r>
              <a:rPr lang="en-US" sz="9600" dirty="0">
                <a:latin typeface="Arial Black" panose="020B0A04020102020204" pitchFamily="34" charset="0"/>
              </a:rPr>
              <a:t>   </a:t>
            </a:r>
            <a:endParaRPr lang="en-US" sz="9600" dirty="0"/>
          </a:p>
        </p:txBody>
      </p:sp>
    </p:spTree>
    <p:extLst>
      <p:ext uri="{BB962C8B-B14F-4D97-AF65-F5344CB8AC3E}">
        <p14:creationId xmlns:p14="http://schemas.microsoft.com/office/powerpoint/2010/main" val="2206773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609" y="571572"/>
            <a:ext cx="10515600" cy="1325563"/>
          </a:xfrm>
        </p:spPr>
        <p:txBody>
          <a:bodyPr/>
          <a:lstStyle/>
          <a:p>
            <a:r>
              <a:rPr lang="en-US" dirty="0"/>
              <a:t>                      INTRODUCTION </a:t>
            </a:r>
          </a:p>
        </p:txBody>
      </p:sp>
      <p:sp>
        <p:nvSpPr>
          <p:cNvPr id="3" name="Content Placeholder 2"/>
          <p:cNvSpPr>
            <a:spLocks noGrp="1"/>
          </p:cNvSpPr>
          <p:nvPr>
            <p:ph idx="1"/>
          </p:nvPr>
        </p:nvSpPr>
        <p:spPr>
          <a:xfrm>
            <a:off x="4186810" y="2550821"/>
            <a:ext cx="8708575" cy="2072420"/>
          </a:xfrm>
        </p:spPr>
        <p:txBody>
          <a:bodyPr numCol="2">
            <a:normAutofit/>
          </a:bodyPr>
          <a:lstStyle/>
          <a:p>
            <a:pPr marL="0" indent="0" algn="ctr">
              <a:buNone/>
            </a:pPr>
            <a:r>
              <a:rPr lang="en-US" sz="2800" dirty="0">
                <a:latin typeface="Bernard MT Condensed" panose="02050806060905020404" pitchFamily="18" charset="0"/>
              </a:rPr>
              <a:t>The word communication has been derived from the Latin word “cOMMUNIS” which means to make common</a:t>
            </a:r>
          </a:p>
        </p:txBody>
      </p:sp>
    </p:spTree>
    <p:extLst>
      <p:ext uri="{BB962C8B-B14F-4D97-AF65-F5344CB8AC3E}">
        <p14:creationId xmlns:p14="http://schemas.microsoft.com/office/powerpoint/2010/main" val="373009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COMMUNICATION</a:t>
            </a:r>
          </a:p>
        </p:txBody>
      </p:sp>
      <p:sp>
        <p:nvSpPr>
          <p:cNvPr id="3" name="Content Placeholder 2"/>
          <p:cNvSpPr>
            <a:spLocks noGrp="1"/>
          </p:cNvSpPr>
          <p:nvPr>
            <p:ph idx="1"/>
          </p:nvPr>
        </p:nvSpPr>
        <p:spPr>
          <a:xfrm>
            <a:off x="2461846" y="2438400"/>
            <a:ext cx="9242425" cy="4419600"/>
          </a:xfrm>
        </p:spPr>
        <p:txBody>
          <a:bodyPr>
            <a:normAutofit/>
          </a:bodyPr>
          <a:lstStyle/>
          <a:p>
            <a:pPr>
              <a:buFont typeface="Wingdings" panose="05000000000000000000" pitchFamily="2" charset="2"/>
              <a:buChar char="Ø"/>
            </a:pPr>
            <a:r>
              <a:rPr lang="en-US" sz="2400" dirty="0"/>
              <a:t>Communication is the process of sending, receiving and information between two or more people. Ellis et al (2003)</a:t>
            </a:r>
          </a:p>
          <a:p>
            <a:pPr>
              <a:buFont typeface="Wingdings" panose="05000000000000000000" pitchFamily="2" charset="2"/>
              <a:buChar char="Ø"/>
            </a:pPr>
            <a:r>
              <a:rPr lang="en-US" sz="2400" dirty="0"/>
              <a:t>Communication is the action of conveying or exchanging information and ideas.(oxford dictionary)</a:t>
            </a:r>
          </a:p>
          <a:p>
            <a:pPr>
              <a:buFont typeface="Wingdings" panose="05000000000000000000" pitchFamily="2" charset="2"/>
              <a:buChar char="Ø"/>
            </a:pPr>
            <a:r>
              <a:rPr lang="en-US" sz="2400" dirty="0"/>
              <a:t> Communication is the process of sending and receiving message.(JHON.W.BARID)</a:t>
            </a:r>
          </a:p>
          <a:p>
            <a:pPr>
              <a:buFont typeface="Wingdings" panose="05000000000000000000" pitchFamily="2" charset="2"/>
              <a:buChar char="Ø"/>
            </a:pPr>
            <a:r>
              <a:rPr lang="en-US" sz="2400" dirty="0"/>
              <a:t>Activity of conveying information through exchange of thoughts, messages, information, as by speech, signals, or behavior. (Wikipedia)</a:t>
            </a:r>
          </a:p>
        </p:txBody>
      </p:sp>
    </p:spTree>
    <p:extLst>
      <p:ext uri="{BB962C8B-B14F-4D97-AF65-F5344CB8AC3E}">
        <p14:creationId xmlns:p14="http://schemas.microsoft.com/office/powerpoint/2010/main" val="315464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COMMUNICATION</a:t>
            </a:r>
            <a:br>
              <a:rPr lang="en-US" dirty="0"/>
            </a:br>
            <a:endParaRPr lang="en-US" dirty="0"/>
          </a:p>
        </p:txBody>
      </p:sp>
      <p:sp>
        <p:nvSpPr>
          <p:cNvPr id="3" name="Content Placeholder 2"/>
          <p:cNvSpPr>
            <a:spLocks noGrp="1"/>
          </p:cNvSpPr>
          <p:nvPr>
            <p:ph idx="1"/>
          </p:nvPr>
        </p:nvSpPr>
        <p:spPr>
          <a:xfrm>
            <a:off x="1572296" y="2553271"/>
            <a:ext cx="10619704" cy="4351338"/>
          </a:xfrm>
        </p:spPr>
        <p:txBody>
          <a:bodyPr>
            <a:normAutofit/>
          </a:bodyPr>
          <a:lstStyle/>
          <a:p>
            <a:pPr lvl="2" algn="ctr">
              <a:buFont typeface="Wingdings" panose="05000000000000000000" pitchFamily="2" charset="2"/>
              <a:buChar char="Ø"/>
            </a:pPr>
            <a:r>
              <a:rPr lang="en-US" sz="2800" i="0" dirty="0"/>
              <a:t>Communication have two types, verbal and nonverbal communication. Sometime people use both type of communication.</a:t>
            </a:r>
          </a:p>
          <a:p>
            <a:pPr marL="1154430" lvl="2" indent="-514350">
              <a:buFont typeface="+mj-lt"/>
              <a:buAutoNum type="arabicPeriod"/>
            </a:pPr>
            <a:r>
              <a:rPr lang="en-US" sz="2800" i="0" dirty="0"/>
              <a:t>       </a:t>
            </a:r>
            <a:r>
              <a:rPr lang="en-US" sz="2800" b="1" i="0" dirty="0"/>
              <a:t> Verbal communication </a:t>
            </a:r>
            <a:endParaRPr lang="en-US" sz="2800" i="0" dirty="0"/>
          </a:p>
          <a:p>
            <a:pPr marL="1154430" lvl="2" indent="-514350">
              <a:buFont typeface="+mj-lt"/>
              <a:buAutoNum type="arabicPeriod"/>
            </a:pPr>
            <a:r>
              <a:rPr lang="en-US" sz="2800" i="0" dirty="0"/>
              <a:t>       </a:t>
            </a:r>
            <a:r>
              <a:rPr lang="en-US" sz="2800" b="1" i="0" dirty="0"/>
              <a:t> Nonverbal communication </a:t>
            </a:r>
            <a:endParaRPr lang="en-US" sz="2800" i="0" dirty="0"/>
          </a:p>
        </p:txBody>
      </p:sp>
    </p:spTree>
    <p:extLst>
      <p:ext uri="{BB962C8B-B14F-4D97-AF65-F5344CB8AC3E}">
        <p14:creationId xmlns:p14="http://schemas.microsoft.com/office/powerpoint/2010/main" val="373431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794" y="1004444"/>
            <a:ext cx="8897565" cy="1560716"/>
          </a:xfrm>
        </p:spPr>
        <p:txBody>
          <a:bodyPr/>
          <a:lstStyle/>
          <a:p>
            <a:r>
              <a:rPr lang="en-US" dirty="0"/>
              <a:t>VERBAL COMMUNICATION </a:t>
            </a:r>
          </a:p>
        </p:txBody>
      </p:sp>
      <p:sp>
        <p:nvSpPr>
          <p:cNvPr id="3" name="Content Placeholder 2"/>
          <p:cNvSpPr>
            <a:spLocks noGrp="1"/>
          </p:cNvSpPr>
          <p:nvPr>
            <p:ph idx="1"/>
          </p:nvPr>
        </p:nvSpPr>
        <p:spPr>
          <a:xfrm>
            <a:off x="2658794" y="2011680"/>
            <a:ext cx="9533206" cy="4593054"/>
          </a:xfrm>
        </p:spPr>
        <p:txBody>
          <a:bodyPr>
            <a:normAutofit/>
          </a:bodyPr>
          <a:lstStyle/>
          <a:p>
            <a:pPr marL="0" indent="0">
              <a:buNone/>
            </a:pPr>
            <a:endParaRPr lang="en-US" sz="2800" dirty="0"/>
          </a:p>
          <a:p>
            <a:pPr marL="0" indent="0">
              <a:buNone/>
            </a:pPr>
            <a:r>
              <a:rPr lang="en-US" sz="2800" dirty="0"/>
              <a:t>Verbal communication is the exchange of ideas or information through the use of verbal or spoken words, for example speech communication and written communication.it is also called Oral communication</a:t>
            </a:r>
          </a:p>
          <a:p>
            <a:pPr marL="0" indent="0">
              <a:buNone/>
            </a:pPr>
            <a:r>
              <a:rPr lang="en-US" sz="2800" dirty="0"/>
              <a:t>1..Face to face communication</a:t>
            </a:r>
          </a:p>
          <a:p>
            <a:pPr marL="0" indent="0">
              <a:buNone/>
            </a:pPr>
            <a:r>
              <a:rPr lang="en-US" sz="2800" dirty="0"/>
              <a:t>2..telephone conversation</a:t>
            </a:r>
          </a:p>
        </p:txBody>
      </p:sp>
    </p:spTree>
    <p:extLst>
      <p:ext uri="{BB962C8B-B14F-4D97-AF65-F5344CB8AC3E}">
        <p14:creationId xmlns:p14="http://schemas.microsoft.com/office/powerpoint/2010/main" val="285441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903" y="1012873"/>
            <a:ext cx="10147399" cy="1041009"/>
          </a:xfrm>
        </p:spPr>
        <p:txBody>
          <a:bodyPr/>
          <a:lstStyle/>
          <a:p>
            <a:r>
              <a:rPr lang="en-US" dirty="0"/>
              <a:t>NONVERBAL  COMMUNICATION  </a:t>
            </a:r>
          </a:p>
        </p:txBody>
      </p:sp>
      <p:sp>
        <p:nvSpPr>
          <p:cNvPr id="3" name="Content Placeholder 2"/>
          <p:cNvSpPr>
            <a:spLocks noGrp="1"/>
          </p:cNvSpPr>
          <p:nvPr>
            <p:ph idx="1"/>
          </p:nvPr>
        </p:nvSpPr>
        <p:spPr>
          <a:xfrm>
            <a:off x="2522903" y="2300067"/>
            <a:ext cx="9650437" cy="4557933"/>
          </a:xfrm>
        </p:spPr>
        <p:txBody>
          <a:bodyPr>
            <a:normAutofit fontScale="92500"/>
          </a:bodyPr>
          <a:lstStyle/>
          <a:p>
            <a:pPr marL="0" indent="0">
              <a:buNone/>
            </a:pPr>
            <a:r>
              <a:rPr lang="en-US" sz="2400" dirty="0"/>
              <a:t>Communication without the use of words is called nonverval communication. </a:t>
            </a:r>
          </a:p>
          <a:p>
            <a:pPr marL="0" indent="0">
              <a:buNone/>
            </a:pPr>
            <a:r>
              <a:rPr lang="en-US" sz="2400" dirty="0"/>
              <a:t>Communication by other mean then using words e. g facial expression, hand gestures and postures, and tone of voice</a:t>
            </a:r>
          </a:p>
          <a:p>
            <a:pPr marL="0" indent="0">
              <a:buNone/>
            </a:pPr>
            <a:r>
              <a:rPr lang="en-US" sz="2400" dirty="0"/>
              <a:t>1..appearance and surrounding</a:t>
            </a:r>
          </a:p>
          <a:p>
            <a:pPr marL="0" indent="0">
              <a:buNone/>
            </a:pPr>
            <a:r>
              <a:rPr lang="en-US" sz="2400" dirty="0"/>
              <a:t>2..body language</a:t>
            </a:r>
          </a:p>
          <a:p>
            <a:pPr>
              <a:buFont typeface="Wingdings" panose="05000000000000000000" pitchFamily="2" charset="2"/>
              <a:buChar char="Ø"/>
            </a:pPr>
            <a:r>
              <a:rPr lang="en-US" sz="2400" dirty="0"/>
              <a:t>     Facial expressions</a:t>
            </a:r>
          </a:p>
          <a:p>
            <a:pPr>
              <a:buFont typeface="Wingdings" panose="05000000000000000000" pitchFamily="2" charset="2"/>
              <a:buChar char="Ø"/>
            </a:pPr>
            <a:r>
              <a:rPr lang="en-US" sz="2400" dirty="0"/>
              <a:t>    Gestures, posture and movement</a:t>
            </a:r>
          </a:p>
          <a:p>
            <a:pPr>
              <a:buFont typeface="Wingdings" panose="05000000000000000000" pitchFamily="2" charset="2"/>
              <a:buChar char="Ø"/>
            </a:pPr>
            <a:r>
              <a:rPr lang="en-US" sz="2400" dirty="0"/>
              <a:t>    Smell and touch</a:t>
            </a:r>
          </a:p>
          <a:p>
            <a:pPr>
              <a:buFont typeface="Wingdings" panose="05000000000000000000" pitchFamily="2" charset="2"/>
              <a:buChar char="Ø"/>
            </a:pPr>
            <a:r>
              <a:rPr lang="en-US" sz="2400" dirty="0"/>
              <a:t>    Voice and sound  </a:t>
            </a:r>
          </a:p>
        </p:txBody>
      </p:sp>
    </p:spTree>
    <p:extLst>
      <p:ext uri="{BB962C8B-B14F-4D97-AF65-F5344CB8AC3E}">
        <p14:creationId xmlns:p14="http://schemas.microsoft.com/office/powerpoint/2010/main" val="537517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6A5DB-9DED-4F1D-8FDD-98D584FF5ED8}"/>
              </a:ext>
            </a:extLst>
          </p:cNvPr>
          <p:cNvSpPr>
            <a:spLocks noGrp="1"/>
          </p:cNvSpPr>
          <p:nvPr>
            <p:ph type="title"/>
          </p:nvPr>
        </p:nvSpPr>
        <p:spPr/>
        <p:txBody>
          <a:bodyPr/>
          <a:lstStyle/>
          <a:p>
            <a:r>
              <a:rPr lang="en-GB" dirty="0"/>
              <a:t>FEATURES OF COMMUNICATION</a:t>
            </a:r>
          </a:p>
        </p:txBody>
      </p:sp>
      <p:sp>
        <p:nvSpPr>
          <p:cNvPr id="3" name="Content Placeholder 2">
            <a:extLst>
              <a:ext uri="{FF2B5EF4-FFF2-40B4-BE49-F238E27FC236}">
                <a16:creationId xmlns:a16="http://schemas.microsoft.com/office/drawing/2014/main" id="{C2CF47DF-E56B-4E71-8A87-315DF4B35BB4}"/>
              </a:ext>
            </a:extLst>
          </p:cNvPr>
          <p:cNvSpPr>
            <a:spLocks noGrp="1"/>
          </p:cNvSpPr>
          <p:nvPr>
            <p:ph idx="1"/>
          </p:nvPr>
        </p:nvSpPr>
        <p:spPr/>
        <p:txBody>
          <a:bodyPr>
            <a:normAutofit/>
          </a:bodyPr>
          <a:lstStyle/>
          <a:p>
            <a:pPr lvl="0"/>
            <a:r>
              <a:rPr lang="en-US" sz="2400" dirty="0"/>
              <a:t>Is helpful by which anybody achieve or obtain something.</a:t>
            </a:r>
          </a:p>
          <a:p>
            <a:pPr lvl="0"/>
            <a:r>
              <a:rPr lang="en-US" sz="2400" dirty="0"/>
              <a:t>Is the interchange by which the exchange of ideas.</a:t>
            </a:r>
          </a:p>
          <a:p>
            <a:pPr lvl="0"/>
            <a:r>
              <a:rPr lang="en-US" sz="2400" dirty="0"/>
              <a:t>Is a social context through which different people participating in a company.</a:t>
            </a:r>
          </a:p>
          <a:p>
            <a:pPr lvl="0"/>
            <a:r>
              <a:rPr lang="en-US" sz="2400" dirty="0"/>
              <a:t>Is informational to find out or explain some thing.</a:t>
            </a:r>
          </a:p>
          <a:p>
            <a:pPr lvl="0"/>
            <a:r>
              <a:rPr lang="en-US" sz="2400" dirty="0"/>
              <a:t>Is an expression to express something.</a:t>
            </a:r>
          </a:p>
          <a:p>
            <a:pPr lvl="0"/>
            <a:r>
              <a:rPr lang="en-US" sz="2400" dirty="0"/>
              <a:t>Is control to get someone to behave in particular way.</a:t>
            </a:r>
          </a:p>
        </p:txBody>
      </p:sp>
    </p:spTree>
    <p:extLst>
      <p:ext uri="{BB962C8B-B14F-4D97-AF65-F5344CB8AC3E}">
        <p14:creationId xmlns:p14="http://schemas.microsoft.com/office/powerpoint/2010/main" val="10227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BD26-7E84-419C-AE17-BB466A901E30}"/>
              </a:ext>
            </a:extLst>
          </p:cNvPr>
          <p:cNvSpPr>
            <a:spLocks noGrp="1"/>
          </p:cNvSpPr>
          <p:nvPr>
            <p:ph type="title"/>
          </p:nvPr>
        </p:nvSpPr>
        <p:spPr/>
        <p:txBody>
          <a:bodyPr/>
          <a:lstStyle/>
          <a:p>
            <a:r>
              <a:rPr lang="en-GB" dirty="0"/>
              <a:t>IMPORTANCE OF COMMUNICATION IN LIS</a:t>
            </a:r>
          </a:p>
        </p:txBody>
      </p:sp>
      <p:sp>
        <p:nvSpPr>
          <p:cNvPr id="3" name="Content Placeholder 2">
            <a:extLst>
              <a:ext uri="{FF2B5EF4-FFF2-40B4-BE49-F238E27FC236}">
                <a16:creationId xmlns:a16="http://schemas.microsoft.com/office/drawing/2014/main" id="{EA23FB4F-83CF-425F-AAEF-A2B657F64976}"/>
              </a:ext>
            </a:extLst>
          </p:cNvPr>
          <p:cNvSpPr>
            <a:spLocks noGrp="1"/>
          </p:cNvSpPr>
          <p:nvPr>
            <p:ph idx="1"/>
          </p:nvPr>
        </p:nvSpPr>
        <p:spPr/>
        <p:txBody>
          <a:bodyPr>
            <a:normAutofit/>
          </a:bodyPr>
          <a:lstStyle/>
          <a:p>
            <a:r>
              <a:rPr lang="en-US" sz="2400" dirty="0"/>
              <a:t>The communication process in field of Library &amp; Information Science consider to most relevant with the psycho-social characteristics because library need to understanding between users and staff of the library to achieve effective and efficient result. Communication process involve in all sections of the library including administration, budgeting, personal management and planning.</a:t>
            </a:r>
          </a:p>
        </p:txBody>
      </p:sp>
    </p:spTree>
    <p:extLst>
      <p:ext uri="{BB962C8B-B14F-4D97-AF65-F5344CB8AC3E}">
        <p14:creationId xmlns:p14="http://schemas.microsoft.com/office/powerpoint/2010/main" val="159961341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613</TotalTime>
  <Words>1096</Words>
  <Application>Microsoft Office PowerPoint</Application>
  <PresentationFormat>Widescreen</PresentationFormat>
  <Paragraphs>129</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 Black</vt:lpstr>
      <vt:lpstr>Bernard MT Condensed</vt:lpstr>
      <vt:lpstr>Calibri</vt:lpstr>
      <vt:lpstr>Century Schoolbook</vt:lpstr>
      <vt:lpstr>Corbel</vt:lpstr>
      <vt:lpstr>Wingdings</vt:lpstr>
      <vt:lpstr>Feathered</vt:lpstr>
      <vt:lpstr>Communication theory</vt:lpstr>
      <vt:lpstr>                           CONTENTS </vt:lpstr>
      <vt:lpstr>                      INTRODUCTION </vt:lpstr>
      <vt:lpstr>WHAT IS COMMUNICATION</vt:lpstr>
      <vt:lpstr>TYPES OF COMMUNICATION </vt:lpstr>
      <vt:lpstr>VERBAL COMMUNICATION </vt:lpstr>
      <vt:lpstr>NONVERBAL  COMMUNICATION  </vt:lpstr>
      <vt:lpstr>FEATURES OF COMMUNICATION</vt:lpstr>
      <vt:lpstr>IMPORTANCE OF COMMUNICATION IN LIS</vt:lpstr>
      <vt:lpstr>WHAT IS THEORY?</vt:lpstr>
      <vt:lpstr>COMMUNICATION THEORY</vt:lpstr>
      <vt:lpstr>COMMUNICATION  MODELS </vt:lpstr>
      <vt:lpstr>INTERACTIONAL MODEL</vt:lpstr>
      <vt:lpstr>TRANSACTIONAL MODEL       </vt:lpstr>
      <vt:lpstr> MOST RECOGNIZED AND ACCEPTED MODELS</vt:lpstr>
      <vt:lpstr>   ARISTOTLE MODEL OF COMMUNICATION</vt:lpstr>
      <vt:lpstr>ARISTOTLE MODEL OF COMMUNICATION</vt:lpstr>
      <vt:lpstr> SHANNON AND WEAVER  MODELS</vt:lpstr>
      <vt:lpstr>SHANNON AND WEAVER MODELS  </vt:lpstr>
      <vt:lpstr>SCHRAMM’S MODEL OF COMMUNICATION</vt:lpstr>
      <vt:lpstr>SCHRAMM’S MODEL OF COMMUNICATION</vt:lpstr>
      <vt:lpstr> COMMUNICATION THEORY AND LIBRARY </vt:lpstr>
      <vt:lpstr>EFFECTIVE COMMUNICATION TECHNIQUES</vt:lpstr>
      <vt:lpstr>BARRIERS TO EFFECTIVE COMMUNICATION</vt:lpstr>
      <vt:lpstr>HOW TO MAKE COMMUNICATION EFFECTIVE</vt:lpstr>
      <vt:lpstr>             CONCLUSION</vt:lpstr>
      <vt:lpstr>              REFERENCES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THEORY</dc:title>
  <dc:creator>Player Rana</dc:creator>
  <cp:lastModifiedBy>rizwana jutt</cp:lastModifiedBy>
  <cp:revision>96</cp:revision>
  <dcterms:created xsi:type="dcterms:W3CDTF">2017-10-26T18:22:02Z</dcterms:created>
  <dcterms:modified xsi:type="dcterms:W3CDTF">2018-01-25T14:49:00Z</dcterms:modified>
</cp:coreProperties>
</file>