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68" r:id="rId2"/>
    <p:sldId id="259" r:id="rId3"/>
    <p:sldId id="351" r:id="rId4"/>
    <p:sldId id="378" r:id="rId5"/>
    <p:sldId id="379" r:id="rId6"/>
    <p:sldId id="354" r:id="rId7"/>
    <p:sldId id="356" r:id="rId8"/>
    <p:sldId id="358" r:id="rId9"/>
    <p:sldId id="360" r:id="rId10"/>
    <p:sldId id="361" r:id="rId11"/>
    <p:sldId id="362" r:id="rId12"/>
    <p:sldId id="365" r:id="rId13"/>
    <p:sldId id="367" r:id="rId14"/>
    <p:sldId id="368" r:id="rId15"/>
    <p:sldId id="347" r:id="rId16"/>
    <p:sldId id="34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AE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02" autoAdjust="0"/>
    <p:restoredTop sz="94660"/>
  </p:normalViewPr>
  <p:slideViewPr>
    <p:cSldViewPr snapToGrid="0">
      <p:cViewPr varScale="1">
        <p:scale>
          <a:sx n="89" d="100"/>
          <a:sy n="89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715FAD-64B3-4F5E-A89D-AE875CBE3766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63F58B-5D27-498B-9377-11989BB33762}">
      <dgm:prSet custT="1"/>
      <dgm:spPr/>
      <dgm:t>
        <a:bodyPr/>
        <a:lstStyle/>
        <a:p>
          <a:pPr rtl="0"/>
          <a:r>
            <a:rPr lang="en-US" sz="2800" b="1" u="sng" dirty="0" smtClean="0"/>
            <a:t>Pharmacy Student!</a:t>
          </a:r>
          <a:endParaRPr lang="en-US" sz="2800" u="sng" dirty="0"/>
        </a:p>
      </dgm:t>
    </dgm:pt>
    <dgm:pt modelId="{114EB0DA-65C1-437D-8F9F-BEBA137EFE94}" type="parTrans" cxnId="{513F722A-CA0A-4CA9-BBB1-16BD52092084}">
      <dgm:prSet/>
      <dgm:spPr/>
      <dgm:t>
        <a:bodyPr/>
        <a:lstStyle/>
        <a:p>
          <a:endParaRPr lang="en-US"/>
        </a:p>
      </dgm:t>
    </dgm:pt>
    <dgm:pt modelId="{11036A33-6467-432A-B26D-74B6C57FDE3C}" type="sibTrans" cxnId="{513F722A-CA0A-4CA9-BBB1-16BD52092084}">
      <dgm:prSet/>
      <dgm:spPr/>
      <dgm:t>
        <a:bodyPr/>
        <a:lstStyle/>
        <a:p>
          <a:endParaRPr lang="en-US"/>
        </a:p>
      </dgm:t>
    </dgm:pt>
    <dgm:pt modelId="{8B415D3F-6340-4935-9A08-AAF994C95012}" type="pres">
      <dgm:prSet presAssocID="{92715FAD-64B3-4F5E-A89D-AE875CBE37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BE3D47-D196-47C8-9BB6-02F48F7F5107}" type="pres">
      <dgm:prSet presAssocID="{1B63F58B-5D27-498B-9377-11989BB33762}" presName="parentText" presStyleLbl="node1" presStyleIdx="0" presStyleCnt="1" custLinFactNeighborX="877" custLinFactNeighborY="-841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1BB1BB-D2B0-41F7-948D-1E1F92D60E96}" type="presOf" srcId="{1B63F58B-5D27-498B-9377-11989BB33762}" destId="{2FBE3D47-D196-47C8-9BB6-02F48F7F5107}" srcOrd="0" destOrd="0" presId="urn:microsoft.com/office/officeart/2005/8/layout/vList2"/>
    <dgm:cxn modelId="{513F722A-CA0A-4CA9-BBB1-16BD52092084}" srcId="{92715FAD-64B3-4F5E-A89D-AE875CBE3766}" destId="{1B63F58B-5D27-498B-9377-11989BB33762}" srcOrd="0" destOrd="0" parTransId="{114EB0DA-65C1-437D-8F9F-BEBA137EFE94}" sibTransId="{11036A33-6467-432A-B26D-74B6C57FDE3C}"/>
    <dgm:cxn modelId="{65B482FA-ABD6-4796-9AD6-484E48BC4C8F}" type="presOf" srcId="{92715FAD-64B3-4F5E-A89D-AE875CBE3766}" destId="{8B415D3F-6340-4935-9A08-AAF994C95012}" srcOrd="0" destOrd="0" presId="urn:microsoft.com/office/officeart/2005/8/layout/vList2"/>
    <dgm:cxn modelId="{8138373F-32E0-4681-A4D7-0F9CE3330E99}" type="presParOf" srcId="{8B415D3F-6340-4935-9A08-AAF994C95012}" destId="{2FBE3D47-D196-47C8-9BB6-02F48F7F51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E20109-5229-455D-8DF7-6E682BE2475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56CC36-438C-4748-9A19-4F5D42B0D8EE}" type="pres">
      <dgm:prSet presAssocID="{09E20109-5229-455D-8DF7-6E682BE247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9B737C3-2FB1-4CD7-B680-109772F31E4D}" type="presOf" srcId="{09E20109-5229-455D-8DF7-6E682BE24758}" destId="{0E56CC36-438C-4748-9A19-4F5D42B0D8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E3D47-D196-47C8-9BB6-02F48F7F5107}">
      <dsp:nvSpPr>
        <dsp:cNvPr id="0" name=""/>
        <dsp:cNvSpPr/>
      </dsp:nvSpPr>
      <dsp:spPr>
        <a:xfrm>
          <a:off x="0" y="0"/>
          <a:ext cx="3494804" cy="570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dirty="0" smtClean="0"/>
            <a:t>Pharmacy Student!</a:t>
          </a:r>
          <a:endParaRPr lang="en-US" sz="2800" u="sng" kern="1200" dirty="0"/>
        </a:p>
      </dsp:txBody>
      <dsp:txXfrm>
        <a:off x="27861" y="27861"/>
        <a:ext cx="3439082" cy="515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DC888-BEA8-441A-96C1-D4F1D7C27E13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39889-D125-401D-B7AF-55D9106F2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9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962" y="1302551"/>
            <a:ext cx="10450168" cy="1175716"/>
          </a:xfrm>
        </p:spPr>
        <p:txBody>
          <a:bodyPr bIns="0" anchor="b">
            <a:normAutofit/>
          </a:bodyPr>
          <a:lstStyle>
            <a:lvl1pPr algn="l">
              <a:defRPr sz="6600"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296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415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48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012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604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790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61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534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96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55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E5D268AB-CE4A-42D3-AEAB-06DE0706809D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809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BAE18F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682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024" y="103075"/>
            <a:ext cx="1859705" cy="177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8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indefinite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rgbClr val="FF0000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1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uterhope.com/jargon/p/path.ht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hyperlink" Target="http://ecomputernotes.com/fundamental/input-output-and-memory/what-is-a-printer-and-what-are-the-different-types-of-printers" TargetMode="External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omputerhope.com/jargon/o/outputde.htm" TargetMode="External"/><Relationship Id="rId5" Type="http://schemas.openxmlformats.org/officeDocument/2006/relationships/hyperlink" Target="https://www.computerhope.com/jargon/e/external.htm" TargetMode="External"/><Relationship Id="rId4" Type="http://schemas.openxmlformats.org/officeDocument/2006/relationships/hyperlink" Target="http://ecomputernotes.com/fundamental/input-output-and-memory/list-various-input-and-output-devic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uterhope.com/jargon/d/dotmatri.htm" TargetMode="External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s://www.computerhope.com/history/1957.htm" TargetMode="External"/><Relationship Id="rId4" Type="http://schemas.openxmlformats.org/officeDocument/2006/relationships/hyperlink" Target="https://www.computerhope.com/comp/ibm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9325" y="205682"/>
            <a:ext cx="718922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nl-BE" sz="6600" b="1" dirty="0" smtClean="0"/>
              <a:t>What is Printer</a:t>
            </a:r>
            <a:endParaRPr lang="en-US" sz="6600" b="1" dirty="0">
              <a:ln/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418" y="4363088"/>
            <a:ext cx="801333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 smtClean="0">
                <a:ln/>
                <a:solidFill>
                  <a:srgbClr val="FF0000"/>
                </a:solidFill>
              </a:rPr>
              <a:t>Pharm-D</a:t>
            </a:r>
            <a:r>
              <a:rPr lang="en-US" sz="3600" b="1" dirty="0" smtClean="0">
                <a:ln/>
              </a:rPr>
              <a:t> (Doctor of Pharmacy),</a:t>
            </a:r>
          </a:p>
          <a:p>
            <a:r>
              <a:rPr lang="en-US" sz="3600" b="1" dirty="0" smtClean="0">
                <a:ln/>
                <a:solidFill>
                  <a:srgbClr val="FF0000"/>
                </a:solidFill>
              </a:rPr>
              <a:t>DPT</a:t>
            </a:r>
            <a:r>
              <a:rPr lang="en-US" sz="3600" b="1" dirty="0" smtClean="0">
                <a:ln/>
              </a:rPr>
              <a:t> (Doctor of Physiotherapy) &amp;</a:t>
            </a:r>
          </a:p>
          <a:p>
            <a:r>
              <a:rPr lang="en-US" sz="3600" b="1" dirty="0">
                <a:ln/>
                <a:solidFill>
                  <a:srgbClr val="FF0000"/>
                </a:solidFill>
              </a:rPr>
              <a:t>Pharmacy Technician</a:t>
            </a:r>
            <a:r>
              <a:rPr lang="en-US" sz="3600" b="1" dirty="0" smtClean="0">
                <a:ln/>
              </a:rPr>
              <a:t>. </a:t>
            </a:r>
            <a:endParaRPr lang="en-US" sz="3600" b="1" dirty="0">
              <a:ln/>
            </a:endParaRPr>
          </a:p>
          <a:p>
            <a:r>
              <a:rPr lang="en-US" sz="3600" b="1" dirty="0" smtClean="0">
                <a:ln/>
              </a:rPr>
              <a:t> </a:t>
            </a:r>
            <a:endParaRPr lang="en-US" sz="3600" b="1" dirty="0">
              <a:ln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827555" y="1761812"/>
            <a:ext cx="2267909" cy="2261812"/>
            <a:chOff x="7264416" y="1417109"/>
            <a:chExt cx="2267909" cy="22618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264416" y="1417109"/>
              <a:ext cx="2267909" cy="226181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740993" y="1712992"/>
              <a:ext cx="13971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rgbClr val="FF0000"/>
                  </a:solidFill>
                </a:rPr>
                <a:t>09</a:t>
              </a:r>
              <a:endParaRPr lang="en-US" sz="80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96095" y="2763933"/>
              <a:ext cx="10045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u="sng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Part</a:t>
              </a:r>
              <a:endParaRPr lang="en-US" sz="2800" b="1" u="sng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604990" y="2770838"/>
            <a:ext cx="312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/>
                <a:solidFill>
                  <a:srgbClr val="0000FF"/>
                </a:solidFill>
              </a:rPr>
              <a:t>Recommended For  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47495581"/>
              </p:ext>
            </p:extLst>
          </p:nvPr>
        </p:nvGraphicFramePr>
        <p:xfrm>
          <a:off x="3604990" y="3343811"/>
          <a:ext cx="3494804" cy="571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749852" y="3914954"/>
            <a:ext cx="2437477" cy="2795693"/>
            <a:chOff x="9859112" y="3861331"/>
            <a:chExt cx="2190030" cy="22537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74" t="9549" r="3382" b="5169"/>
            <a:stretch/>
          </p:blipFill>
          <p:spPr>
            <a:xfrm rot="5400000">
              <a:off x="9852896" y="3967845"/>
              <a:ext cx="2253712" cy="20406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10" name="Group 9"/>
            <p:cNvGrpSpPr/>
            <p:nvPr/>
          </p:nvGrpSpPr>
          <p:grpSpPr>
            <a:xfrm>
              <a:off x="9859112" y="5781425"/>
              <a:ext cx="2190030" cy="333619"/>
              <a:chOff x="7235733" y="6013526"/>
              <a:chExt cx="2190030" cy="333619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367" t="55653" r="3733" b="17993"/>
              <a:stretch/>
            </p:blipFill>
            <p:spPr>
              <a:xfrm rot="5400000">
                <a:off x="8229850" y="5173562"/>
                <a:ext cx="333619" cy="201354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7235733" y="6056546"/>
                <a:ext cx="2190030" cy="210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00" b="1" cap="all" dirty="0" smtClean="0">
                    <a:ln w="0"/>
                    <a:solidFill>
                      <a:schemeClr val="bg1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Muhammad Munim Akhtar</a:t>
                </a:r>
                <a:endParaRPr lang="en-US" sz="1100" b="1" cap="all" dirty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</a:endParaRPr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2260" b="6605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37" t="14903" r="837" b="30353"/>
          <a:stretch/>
        </p:blipFill>
        <p:spPr>
          <a:xfrm>
            <a:off x="1743274" y="1682969"/>
            <a:ext cx="2084529" cy="20287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9047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www.cyberindian.net/wp-content/images10/hp-photosmart-plus-b110e-aio-inkjet-prin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986" y="4075943"/>
            <a:ext cx="3274837" cy="262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ctangle 1"/>
          <p:cNvSpPr>
            <a:spLocks noChangeArrowheads="1"/>
          </p:cNvSpPr>
          <p:nvPr/>
        </p:nvSpPr>
        <p:spPr bwMode="auto">
          <a:xfrm>
            <a:off x="839795" y="616815"/>
            <a:ext cx="53357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1. Inkjet printers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742122" y="1723670"/>
            <a:ext cx="98066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42729"/>
                </a:solidFill>
                <a:latin typeface="Sofia Pro"/>
              </a:rPr>
              <a:t>They work by </a:t>
            </a:r>
            <a:r>
              <a:rPr lang="en-US" sz="2400" dirty="0" smtClean="0">
                <a:solidFill>
                  <a:srgbClr val="FF0000"/>
                </a:solidFill>
                <a:latin typeface="Sofia Pro"/>
              </a:rPr>
              <a:t>pushing </a:t>
            </a:r>
            <a:r>
              <a:rPr lang="en-US" sz="2400" dirty="0">
                <a:solidFill>
                  <a:srgbClr val="FF0000"/>
                </a:solidFill>
                <a:latin typeface="Sofia Pro"/>
              </a:rPr>
              <a:t>droplets </a:t>
            </a:r>
            <a:r>
              <a:rPr lang="en-US" sz="2400" dirty="0">
                <a:solidFill>
                  <a:srgbClr val="242729"/>
                </a:solidFill>
                <a:latin typeface="Sofia Pro"/>
              </a:rPr>
              <a:t>of ink onto </a:t>
            </a:r>
            <a:r>
              <a:rPr lang="en-US" sz="2400" dirty="0" smtClean="0">
                <a:solidFill>
                  <a:srgbClr val="242729"/>
                </a:solidFill>
                <a:latin typeface="Sofia Pro"/>
              </a:rPr>
              <a:t>paper</a:t>
            </a:r>
            <a:r>
              <a:rPr lang="en-US" sz="2400" dirty="0">
                <a:solidFill>
                  <a:srgbClr val="242729"/>
                </a:solidFill>
                <a:latin typeface="Sofia Pro"/>
              </a:rPr>
              <a:t> </a:t>
            </a:r>
            <a:r>
              <a:rPr lang="en-US" sz="2400" dirty="0" smtClean="0">
                <a:solidFill>
                  <a:srgbClr val="242729"/>
                </a:solidFill>
                <a:latin typeface="Sofia Pro"/>
              </a:rPr>
              <a:t>with using of printer toner.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Inkjet</a:t>
            </a:r>
            <a:r>
              <a:rPr lang="en-US" sz="2400" dirty="0"/>
              <a:t> printers </a:t>
            </a:r>
            <a:r>
              <a:rPr lang="en-US" sz="2400" dirty="0">
                <a:solidFill>
                  <a:srgbClr val="FF0000"/>
                </a:solidFill>
              </a:rPr>
              <a:t>spray tiny drops of ink onto the paper</a:t>
            </a:r>
            <a:r>
              <a:rPr lang="en-US" sz="2400" dirty="0" smtClean="0"/>
              <a:t>.</a:t>
            </a:r>
            <a:endParaRPr lang="en-US" sz="2400" dirty="0" smtClean="0">
              <a:solidFill>
                <a:srgbClr val="242729"/>
              </a:solidFill>
              <a:latin typeface="Sofia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42729"/>
                </a:solidFill>
                <a:latin typeface="Sofia Pro"/>
              </a:rPr>
              <a:t>These are </a:t>
            </a:r>
            <a:r>
              <a:rPr lang="en-US" sz="2400" dirty="0">
                <a:solidFill>
                  <a:srgbClr val="242729"/>
                </a:solidFill>
                <a:latin typeface="Sofia Pro"/>
              </a:rPr>
              <a:t>used mostly for </a:t>
            </a:r>
            <a:r>
              <a:rPr lang="en-US" sz="2400" dirty="0">
                <a:solidFill>
                  <a:srgbClr val="FF0000"/>
                </a:solidFill>
                <a:latin typeface="Sofia Pro"/>
              </a:rPr>
              <a:t>high-volume printing </a:t>
            </a:r>
            <a:r>
              <a:rPr lang="en-US" sz="2400" dirty="0">
                <a:solidFill>
                  <a:srgbClr val="242729"/>
                </a:solidFill>
                <a:latin typeface="Sofia Pro"/>
              </a:rPr>
              <a:t>in office </a:t>
            </a:r>
            <a:r>
              <a:rPr lang="en-US" sz="2400" dirty="0" smtClean="0">
                <a:solidFill>
                  <a:srgbClr val="242729"/>
                </a:solidFill>
                <a:latin typeface="Sofia Pro"/>
              </a:rPr>
              <a:t>settings, e.g., </a:t>
            </a:r>
          </a:p>
          <a:p>
            <a:endParaRPr lang="en-US" sz="2400" dirty="0" smtClean="0">
              <a:solidFill>
                <a:srgbClr val="242729"/>
              </a:solidFill>
              <a:latin typeface="Sofia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Print copy of a </a:t>
            </a:r>
            <a:r>
              <a:rPr lang="en-US" sz="2400" dirty="0">
                <a:solidFill>
                  <a:schemeClr val="accent3"/>
                </a:solidFill>
              </a:rPr>
              <a:t>document for school</a:t>
            </a:r>
            <a:r>
              <a:rPr lang="en-US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Print pictures on </a:t>
            </a:r>
            <a:r>
              <a:rPr lang="en-US" sz="2400" dirty="0">
                <a:solidFill>
                  <a:schemeClr val="accent3"/>
                </a:solidFill>
              </a:rPr>
              <a:t>photo printer.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Print </a:t>
            </a:r>
            <a:r>
              <a:rPr lang="en-US" sz="2400" dirty="0">
                <a:solidFill>
                  <a:schemeClr val="accent3"/>
                </a:solidFill>
              </a:rPr>
              <a:t>receipts for purchases </a:t>
            </a:r>
            <a:r>
              <a:rPr lang="en-US" sz="2400" dirty="0"/>
              <a:t>made online.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615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ChangeArrowheads="1"/>
          </p:cNvSpPr>
          <p:nvPr/>
        </p:nvSpPr>
        <p:spPr bwMode="auto">
          <a:xfrm>
            <a:off x="1141437" y="381329"/>
            <a:ext cx="46057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2. Laser printers </a:t>
            </a:r>
          </a:p>
        </p:txBody>
      </p:sp>
      <p:pic>
        <p:nvPicPr>
          <p:cNvPr id="80899" name="Picture 2" descr="http://gadgetronica.com/technopedia/pics/prin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191" y="3211878"/>
            <a:ext cx="3405809" cy="364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Rectangle 1"/>
          <p:cNvSpPr>
            <a:spLocks noChangeArrowheads="1"/>
          </p:cNvSpPr>
          <p:nvPr/>
        </p:nvSpPr>
        <p:spPr bwMode="auto">
          <a:xfrm>
            <a:off x="212036" y="1096619"/>
            <a:ext cx="943554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itchFamily="66" charset="0"/>
              </a:rPr>
              <a:t> </a:t>
            </a:r>
            <a:r>
              <a:rPr lang="en-US" sz="2400" dirty="0" smtClean="0">
                <a:latin typeface="Comic Sans MS" pitchFamily="66" charset="0"/>
              </a:rPr>
              <a:t>A type </a:t>
            </a:r>
            <a:r>
              <a:rPr lang="en-US" sz="2400" dirty="0">
                <a:latin typeface="Comic Sans MS" pitchFamily="66" charset="0"/>
              </a:rPr>
              <a:t>of printer which </a:t>
            </a:r>
            <a:r>
              <a:rPr lang="en-US" sz="2400" dirty="0" smtClean="0">
                <a:latin typeface="Comic Sans MS" pitchFamily="66" charset="0"/>
              </a:rPr>
              <a:t>use </a:t>
            </a:r>
            <a:r>
              <a:rPr lang="en-US" sz="2400" dirty="0">
                <a:latin typeface="Comic Sans MS" pitchFamily="66" charset="0"/>
              </a:rPr>
              <a:t>of a laser beam to produce an image on the drum </a:t>
            </a:r>
            <a:r>
              <a:rPr lang="en-US" sz="2400" dirty="0" smtClean="0">
                <a:latin typeface="Comic Sans MS" pitchFamily="66" charset="0"/>
              </a:rPr>
              <a:t>that </a:t>
            </a:r>
            <a:r>
              <a:rPr lang="en-US" sz="2400" dirty="0">
                <a:latin typeface="Comic Sans MS" pitchFamily="66" charset="0"/>
              </a:rPr>
              <a:t>makes use of a focused beam of light to transfer text and images onto paper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en-US" sz="2000" dirty="0">
              <a:latin typeface="Comic Sans MS" pitchFamily="66" charset="0"/>
            </a:endParaRP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Laser</a:t>
            </a:r>
            <a:r>
              <a:rPr lang="en-US" sz="2400" dirty="0">
                <a:latin typeface="Comic Sans MS" pitchFamily="66" charset="0"/>
              </a:rPr>
              <a:t> printers </a:t>
            </a:r>
            <a:r>
              <a:rPr lang="en-US" sz="2400" dirty="0" smtClean="0">
                <a:latin typeface="Comic Sans MS" pitchFamily="66" charset="0"/>
              </a:rPr>
              <a:t>use </a:t>
            </a:r>
            <a:r>
              <a:rPr lang="en-US" sz="2400" dirty="0">
                <a:latin typeface="Comic Sans MS" pitchFamily="66" charset="0"/>
              </a:rPr>
              <a:t>static electricity to arrange toner </a:t>
            </a:r>
            <a:r>
              <a:rPr lang="en-US" sz="2400" dirty="0" smtClean="0">
                <a:latin typeface="Comic Sans MS" pitchFamily="66" charset="0"/>
              </a:rPr>
              <a:t>on paper </a:t>
            </a:r>
            <a:r>
              <a:rPr lang="en-US" sz="2400" dirty="0">
                <a:latin typeface="Comic Sans MS" pitchFamily="66" charset="0"/>
              </a:rPr>
              <a:t>to form an </a:t>
            </a:r>
            <a:r>
              <a:rPr lang="en-US" sz="2400" dirty="0" smtClean="0">
                <a:latin typeface="Comic Sans MS" pitchFamily="66" charset="0"/>
              </a:rPr>
              <a:t>image in 1971. </a:t>
            </a:r>
          </a:p>
          <a:p>
            <a:pPr marL="342900" indent="-342900" font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The </a:t>
            </a:r>
            <a:r>
              <a:rPr lang="en-US" sz="2400" dirty="0">
                <a:latin typeface="Comic Sans MS" pitchFamily="66" charset="0"/>
              </a:rPr>
              <a:t>toner is then bonded to the paper with </a:t>
            </a:r>
            <a:r>
              <a:rPr lang="en-US" sz="2400" dirty="0" smtClean="0">
                <a:latin typeface="Comic Sans MS" pitchFamily="66" charset="0"/>
              </a:rPr>
              <a:t>heat.</a:t>
            </a:r>
          </a:p>
          <a:p>
            <a:pPr marL="342900" indent="-342900" font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itchFamily="66" charset="0"/>
              </a:rPr>
              <a:t>Quickly print hundreds of text documents or pages.</a:t>
            </a:r>
          </a:p>
          <a:p>
            <a:pPr marL="342900" indent="-342900" font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itchFamily="66" charset="0"/>
              </a:rPr>
              <a:t>Print hard copies of professional or legal documents.</a:t>
            </a:r>
          </a:p>
          <a:p>
            <a:pPr marL="342900" indent="-342900" fontAlgn="ctr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72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/>
          </p:cNvSpPr>
          <p:nvPr/>
        </p:nvSpPr>
        <p:spPr bwMode="auto">
          <a:xfrm>
            <a:off x="371061" y="307803"/>
            <a:ext cx="89229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3-Thermal 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wax printers </a:t>
            </a:r>
          </a:p>
        </p:txBody>
      </p:sp>
      <p:pic>
        <p:nvPicPr>
          <p:cNvPr id="83971" name="Picture 2" descr="http://www.desktopclass.com/wp-content/uploads/2011/02/SRP-350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001" y="4002157"/>
            <a:ext cx="2900056" cy="269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4" descr="http://www.gillyprinters.co.uk/thermalribbo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751" y="1895953"/>
            <a:ext cx="1474788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Rectangle 2"/>
          <p:cNvSpPr>
            <a:spLocks noChangeArrowheads="1"/>
          </p:cNvSpPr>
          <p:nvPr/>
        </p:nvSpPr>
        <p:spPr bwMode="auto">
          <a:xfrm>
            <a:off x="10122189" y="3245328"/>
            <a:ext cx="1784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Thermal Ribbons</a:t>
            </a:r>
          </a:p>
        </p:txBody>
      </p:sp>
      <p:sp>
        <p:nvSpPr>
          <p:cNvPr id="83974" name="Rectangle 1"/>
          <p:cNvSpPr>
            <a:spLocks noChangeArrowheads="1"/>
          </p:cNvSpPr>
          <p:nvPr/>
        </p:nvSpPr>
        <p:spPr bwMode="auto">
          <a:xfrm>
            <a:off x="430156" y="1139123"/>
            <a:ext cx="934994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It is </a:t>
            </a:r>
            <a:r>
              <a:rPr lang="en-US" sz="2400" dirty="0"/>
              <a:t>a printer that uses heated pins to "burn" images onto heat-sensitive paper.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Thermal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wax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 printers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use a ribbon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Pin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passes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in front of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tiny heated pins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that melt the wax from a ribbon onto the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paper.</a:t>
            </a:r>
          </a:p>
          <a:p>
            <a:pPr marL="342900" indent="-34290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Thermal </a:t>
            </a:r>
            <a:r>
              <a:rPr lang="en-US" sz="2400" dirty="0"/>
              <a:t>wax </a:t>
            </a:r>
            <a:r>
              <a:rPr lang="en-US" sz="2400" dirty="0" smtClean="0"/>
              <a:t>printers </a:t>
            </a:r>
            <a:r>
              <a:rPr lang="en-US" sz="2400" dirty="0"/>
              <a:t>can print much faster than ink and laser </a:t>
            </a:r>
            <a:r>
              <a:rPr lang="en-US" sz="2400" dirty="0" smtClean="0"/>
              <a:t>printers, </a:t>
            </a:r>
            <a:r>
              <a:rPr lang="en-US" sz="2400" b="1" dirty="0" smtClean="0">
                <a:solidFill>
                  <a:schemeClr val="accent3"/>
                </a:solidFill>
              </a:rPr>
              <a:t>e.g., </a:t>
            </a:r>
            <a:r>
              <a:rPr lang="en-US" sz="2400" dirty="0" smtClean="0"/>
              <a:t>, </a:t>
            </a:r>
            <a:r>
              <a:rPr lang="en-US" sz="2400" dirty="0"/>
              <a:t>averaging six to 12 inches per </a:t>
            </a:r>
            <a:r>
              <a:rPr lang="en-US" sz="2400" dirty="0" smtClean="0"/>
              <a:t>second</a:t>
            </a:r>
          </a:p>
          <a:p>
            <a:pPr font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Advantages: </a:t>
            </a:r>
            <a:r>
              <a:rPr lang="en-US" sz="2400" dirty="0" smtClean="0"/>
              <a:t>High </a:t>
            </a:r>
            <a:r>
              <a:rPr lang="en-US" sz="2400" dirty="0"/>
              <a:t>quality, Fast print runs, Reduced costs, Less maintenance, Nearly unlimited print media choices</a:t>
            </a:r>
          </a:p>
        </p:txBody>
      </p:sp>
    </p:spTree>
    <p:extLst>
      <p:ext uri="{BB962C8B-B14F-4D97-AF65-F5344CB8AC3E}">
        <p14:creationId xmlns:p14="http://schemas.microsoft.com/office/powerpoint/2010/main" val="301360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81273" y="400879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4- Plotter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86019" name="Rectangle 1"/>
          <p:cNvSpPr>
            <a:spLocks noChangeArrowheads="1"/>
          </p:cNvSpPr>
          <p:nvPr/>
        </p:nvSpPr>
        <p:spPr bwMode="auto">
          <a:xfrm>
            <a:off x="161481" y="356368"/>
            <a:ext cx="9870416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A</a:t>
            </a:r>
            <a:r>
              <a:rPr lang="en-US" sz="2400" dirty="0"/>
              <a:t> </a:t>
            </a:r>
            <a:r>
              <a:rPr lang="en-US" sz="2400" b="1" dirty="0" smtClean="0"/>
              <a:t>plotter</a:t>
            </a:r>
            <a:r>
              <a:rPr lang="en-US" sz="2400" dirty="0"/>
              <a:t> </a:t>
            </a:r>
            <a:r>
              <a:rPr lang="en-US" sz="2400" b="1" dirty="0"/>
              <a:t>printer</a:t>
            </a:r>
            <a:r>
              <a:rPr lang="en-US" sz="2400" dirty="0"/>
              <a:t> that is used for </a:t>
            </a:r>
            <a:r>
              <a:rPr lang="en-US" sz="2400" b="1" dirty="0" smtClean="0"/>
              <a:t>printing of </a:t>
            </a:r>
            <a:r>
              <a:rPr lang="en-US" sz="2400" dirty="0" smtClean="0"/>
              <a:t>vector graphics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Vector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0000FF"/>
                </a:solidFill>
              </a:rPr>
              <a:t>graphics</a:t>
            </a:r>
            <a:r>
              <a:rPr lang="en-US" sz="2400" dirty="0"/>
              <a:t> </a:t>
            </a:r>
            <a:r>
              <a:rPr lang="en-US" sz="2400" dirty="0" smtClean="0"/>
              <a:t>images </a:t>
            </a:r>
            <a:r>
              <a:rPr lang="en-US" sz="2400" dirty="0"/>
              <a:t>in terms of 2D points, which are connected by lines and curves to form polygons and other shapes.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 </a:t>
            </a:r>
            <a:r>
              <a:rPr lang="en-US" sz="2400" b="1" dirty="0" smtClean="0"/>
              <a:t>Plotters</a:t>
            </a:r>
            <a:r>
              <a:rPr lang="en-US" sz="2400" dirty="0"/>
              <a:t> use a pen, pencil, </a:t>
            </a:r>
            <a:r>
              <a:rPr lang="en-US" sz="2400" dirty="0" smtClean="0"/>
              <a:t>marker tool </a:t>
            </a:r>
            <a:r>
              <a:rPr lang="en-US" sz="2400" dirty="0"/>
              <a:t>to draw multiple, continuous lines onto paper rather than a series of dots like a traditional </a:t>
            </a:r>
            <a:r>
              <a:rPr lang="en-US" sz="2400" b="1" dirty="0"/>
              <a:t>printer</a:t>
            </a:r>
            <a:r>
              <a:rPr lang="en-US" sz="24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 vector graphic or vector image is an image made up </a:t>
            </a:r>
            <a:r>
              <a:rPr lang="en-US" sz="2400" dirty="0">
                <a:hlinkClick r:id="rId3"/>
              </a:rPr>
              <a:t>paths</a:t>
            </a:r>
            <a:r>
              <a:rPr lang="en-US" sz="2400" dirty="0"/>
              <a:t> 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 (</a:t>
            </a:r>
            <a:r>
              <a:rPr lang="en-US" sz="2400" dirty="0"/>
              <a:t>lines with a starting and ending points).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e.g. </a:t>
            </a:r>
            <a:r>
              <a:rPr lang="en-US" sz="2400" dirty="0" smtClean="0">
                <a:latin typeface="Comic Sans MS" pitchFamily="66" charset="0"/>
              </a:rPr>
              <a:t>create </a:t>
            </a:r>
            <a:r>
              <a:rPr lang="en-US" sz="2400" dirty="0">
                <a:latin typeface="Comic Sans MS" pitchFamily="66" charset="0"/>
              </a:rPr>
              <a:t>layouts, </a:t>
            </a:r>
            <a:r>
              <a:rPr lang="en-US" sz="2400" dirty="0" smtClean="0">
                <a:latin typeface="Comic Sans MS" pitchFamily="66" charset="0"/>
              </a:rPr>
              <a:t>diagrams </a:t>
            </a:r>
            <a:r>
              <a:rPr lang="en-US" sz="2400" dirty="0">
                <a:latin typeface="Comic Sans MS" pitchFamily="66" charset="0"/>
              </a:rPr>
              <a:t>and banners.</a:t>
            </a:r>
          </a:p>
        </p:txBody>
      </p:sp>
      <p:pic>
        <p:nvPicPr>
          <p:cNvPr id="2050" name="Picture 2" descr="vector graph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055" y="4935872"/>
            <a:ext cx="4440806" cy="181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69"/>
          <a:stretch/>
        </p:blipFill>
        <p:spPr>
          <a:xfrm>
            <a:off x="8931965" y="3237939"/>
            <a:ext cx="2993543" cy="145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93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www.hflaser.com/images/Redsail_Vinyl_Cutt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9"/>
          <a:stretch/>
        </p:blipFill>
        <p:spPr bwMode="auto">
          <a:xfrm>
            <a:off x="0" y="1066800"/>
            <a:ext cx="45720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2" descr="http://1.bp.blogspot.com/_IpyCxKG49uk/TNP2zbqMdzI/AAAAAAAAAFs/xOwXkWueJ-8/s1600/plot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0" y="2092187"/>
            <a:ext cx="28384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Rectangle 1"/>
          <p:cNvSpPr>
            <a:spLocks noChangeArrowheads="1"/>
          </p:cNvSpPr>
          <p:nvPr/>
        </p:nvSpPr>
        <p:spPr bwMode="auto">
          <a:xfrm>
            <a:off x="3702624" y="155715"/>
            <a:ext cx="33025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Plotter example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8" name="Picture 2" descr="http://1.bp.blogspot.com/_IpyCxKG49uk/TNP2zbqMdzI/AAAAAAAAAFs/xOwXkWueJ-8/s1600/plotte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5" t="25047" r="11934" b="14869"/>
          <a:stretch/>
        </p:blipFill>
        <p:spPr bwMode="auto">
          <a:xfrm>
            <a:off x="5030413" y="1522344"/>
            <a:ext cx="3583500" cy="461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174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99622" y="914400"/>
            <a:ext cx="8229600" cy="1143000"/>
          </a:xfrm>
          <a:ln algn="ctr"/>
          <a:extLst/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GB" sz="2800" dirty="0">
                <a:latin typeface="Arial" pitchFamily="34" charset="0"/>
                <a:ea typeface="+mn-ea"/>
                <a:cs typeface="Arial" pitchFamily="34" charset="0"/>
              </a:rPr>
              <a:t>End Note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29760" y="2214103"/>
            <a:ext cx="8569325" cy="1493837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next level of your life will demand a different you</a:t>
            </a:r>
            <a:r>
              <a:rPr lang="en-GB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buFont typeface="Wingdings 2" pitchFamily="18" charset="2"/>
              <a:buNone/>
            </a:pPr>
            <a:endParaRPr lang="en-GB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454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estion Mark, Question Clipart, Creative Question Mark, Doubt PNG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5"/>
          <a:stretch/>
        </p:blipFill>
        <p:spPr bwMode="auto">
          <a:xfrm>
            <a:off x="3372908" y="1895123"/>
            <a:ext cx="4055180" cy="3776807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477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2060620" y="381000"/>
          <a:ext cx="220658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" t="9266" r="8375" b="8361"/>
          <a:stretch/>
        </p:blipFill>
        <p:spPr>
          <a:xfrm>
            <a:off x="194162" y="967534"/>
            <a:ext cx="9847928" cy="50029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8536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2838" y="567267"/>
            <a:ext cx="9144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What is PRINTER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232899" y="1801654"/>
            <a:ext cx="10911704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</a:t>
            </a:r>
            <a:r>
              <a:rPr lang="en-US" dirty="0"/>
              <a:t> </a:t>
            </a:r>
            <a:r>
              <a:rPr lang="en-US" dirty="0">
                <a:hlinkClick r:id="rId3" tooltip="Printers are Output devices used to prepare permanent Output devices on paper."/>
              </a:rPr>
              <a:t>printer</a:t>
            </a:r>
            <a:r>
              <a:rPr lang="en-US" dirty="0"/>
              <a:t> is an </a:t>
            </a:r>
            <a:r>
              <a:rPr lang="en-US" dirty="0">
                <a:hlinkClick r:id="rId4" tooltip="Output Device can produce the final product of machine processing into a form usable by humans."/>
              </a:rPr>
              <a:t>output device</a:t>
            </a:r>
            <a:r>
              <a:rPr lang="en-US" dirty="0"/>
              <a:t> that prints characters, symbols, and </a:t>
            </a:r>
            <a:r>
              <a:rPr lang="en-US" dirty="0" smtClean="0"/>
              <a:t>graphics </a:t>
            </a:r>
            <a:r>
              <a:rPr lang="en-US" dirty="0"/>
              <a:t>on paper</a:t>
            </a:r>
            <a:r>
              <a:rPr lang="en-US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Your data may be in two form like: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Hardcopy: </a:t>
            </a:r>
            <a:r>
              <a:rPr lang="en-US" dirty="0" smtClean="0"/>
              <a:t>A touchable form of data is called </a:t>
            </a:r>
            <a:r>
              <a:rPr lang="en-US" b="1" dirty="0" smtClean="0"/>
              <a:t>hardcopy</a:t>
            </a:r>
            <a:r>
              <a:rPr lang="en-US" dirty="0"/>
              <a:t> because it is in </a:t>
            </a:r>
            <a:r>
              <a:rPr lang="en-US" dirty="0" smtClean="0"/>
              <a:t>permanent </a:t>
            </a:r>
            <a:r>
              <a:rPr lang="en-US" dirty="0"/>
              <a:t>form. </a:t>
            </a:r>
            <a:endParaRPr lang="en-US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Softcopy:</a:t>
            </a:r>
            <a:r>
              <a:rPr lang="en-US" dirty="0"/>
              <a:t> A </a:t>
            </a:r>
            <a:r>
              <a:rPr lang="en-US" dirty="0" smtClean="0"/>
              <a:t>non-touchable or temporary </a:t>
            </a:r>
            <a:r>
              <a:rPr lang="en-US" dirty="0"/>
              <a:t>images </a:t>
            </a:r>
            <a:r>
              <a:rPr lang="en-US" dirty="0" smtClean="0"/>
              <a:t>those </a:t>
            </a:r>
            <a:r>
              <a:rPr lang="en-US" dirty="0"/>
              <a:t>displayed on a </a:t>
            </a:r>
            <a:r>
              <a:rPr lang="en-US" dirty="0" smtClean="0"/>
              <a:t>monitor called softcopy.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 </a:t>
            </a:r>
            <a:r>
              <a:rPr lang="en-US" b="1" dirty="0"/>
              <a:t>printer</a:t>
            </a:r>
            <a:r>
              <a:rPr lang="en-US" dirty="0"/>
              <a:t> is an </a:t>
            </a:r>
            <a:r>
              <a:rPr lang="en-US" dirty="0">
                <a:hlinkClick r:id="rId5"/>
              </a:rPr>
              <a:t>external</a:t>
            </a:r>
            <a:r>
              <a:rPr lang="en-US" dirty="0"/>
              <a:t> hardware </a:t>
            </a:r>
            <a:r>
              <a:rPr lang="en-US" dirty="0">
                <a:hlinkClick r:id="rId6"/>
              </a:rPr>
              <a:t>output device</a:t>
            </a:r>
            <a:r>
              <a:rPr lang="en-US" dirty="0"/>
              <a:t> that takes the electronic data stored on a </a:t>
            </a:r>
            <a:r>
              <a:rPr lang="en-US" dirty="0" smtClean="0"/>
              <a:t>computer,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0000FF"/>
                </a:solidFill>
              </a:rPr>
              <a:t>For </a:t>
            </a:r>
            <a:r>
              <a:rPr lang="en-US" dirty="0">
                <a:solidFill>
                  <a:srgbClr val="0000FF"/>
                </a:solidFill>
              </a:rPr>
              <a:t>example, </a:t>
            </a:r>
            <a:r>
              <a:rPr lang="en-US" dirty="0"/>
              <a:t>if you created a report on your computer, you could print several copies to hand out at a staff meeting. Printers are one of the most popular computer </a:t>
            </a:r>
            <a:r>
              <a:rPr lang="en-US" dirty="0" smtClean="0"/>
              <a:t>peripherals device used </a:t>
            </a:r>
            <a:r>
              <a:rPr lang="en-US" dirty="0"/>
              <a:t>to print text and photos. </a:t>
            </a:r>
            <a:endParaRPr lang="en-US" sz="2400" dirty="0">
              <a:latin typeface="Comic Sans MS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585063" y="4680232"/>
            <a:ext cx="2506532" cy="2064813"/>
            <a:chOff x="9585063" y="4680232"/>
            <a:chExt cx="2506532" cy="2064813"/>
          </a:xfrm>
        </p:grpSpPr>
        <p:pic>
          <p:nvPicPr>
            <p:cNvPr id="1026" name="Picture 2" descr="Computer inkjet printer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8752" b="28247"/>
            <a:stretch/>
          </p:blipFill>
          <p:spPr bwMode="auto">
            <a:xfrm>
              <a:off x="9585063" y="4723264"/>
              <a:ext cx="2506532" cy="2021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9649611" y="4680232"/>
              <a:ext cx="90364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21191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056" t="35677" r="33704" b="39877"/>
          <a:stretch/>
        </p:blipFill>
        <p:spPr>
          <a:xfrm>
            <a:off x="1275644" y="1938866"/>
            <a:ext cx="8161867" cy="4063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338666" y="634191"/>
            <a:ext cx="9607661" cy="105631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cap="all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6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  <a:cs typeface="+mn-cs"/>
              </a:rPr>
              <a:t>TYPES OF </a:t>
            </a:r>
            <a:r>
              <a:rPr lang="en-US" sz="6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  <a:cs typeface="+mn-cs"/>
              </a:rPr>
              <a:t>PRINTER</a:t>
            </a:r>
            <a:endParaRPr lang="en-US" sz="6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816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710" y="1456856"/>
            <a:ext cx="489937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Roboto"/>
              </a:rPr>
              <a:t>Impact Printer: </a:t>
            </a:r>
          </a:p>
          <a:p>
            <a:pPr algn="just"/>
            <a:r>
              <a:rPr lang="en-US" sz="2400" dirty="0" smtClean="0">
                <a:latin typeface="Roboto"/>
              </a:rPr>
              <a:t>Produces </a:t>
            </a:r>
            <a:r>
              <a:rPr lang="en-US" sz="2400" dirty="0">
                <a:latin typeface="Roboto"/>
              </a:rPr>
              <a:t>characters and graphics on a piece of paper </a:t>
            </a:r>
            <a:r>
              <a:rPr lang="en-US" sz="2400" dirty="0">
                <a:solidFill>
                  <a:srgbClr val="0000FF"/>
                </a:solidFill>
                <a:latin typeface="Roboto"/>
              </a:rPr>
              <a:t>by </a:t>
            </a:r>
            <a:r>
              <a:rPr lang="en-US" sz="2400" dirty="0" smtClean="0">
                <a:solidFill>
                  <a:srgbClr val="0000FF"/>
                </a:solidFill>
                <a:latin typeface="Roboto"/>
              </a:rPr>
              <a:t>striking </a:t>
            </a:r>
            <a:r>
              <a:rPr lang="en-US" sz="2400" dirty="0" smtClean="0">
                <a:latin typeface="Roboto"/>
              </a:rPr>
              <a:t>is </a:t>
            </a:r>
            <a:r>
              <a:rPr lang="en-US" sz="2400" dirty="0">
                <a:latin typeface="Roboto"/>
              </a:rPr>
              <a:t>called impact </a:t>
            </a:r>
            <a:r>
              <a:rPr lang="en-US" sz="2400" dirty="0" smtClean="0">
                <a:latin typeface="Roboto"/>
              </a:rPr>
              <a:t>printer in 1990.</a:t>
            </a:r>
          </a:p>
          <a:p>
            <a:pPr algn="just"/>
            <a:endParaRPr lang="en-US" sz="2400" dirty="0">
              <a:latin typeface="Robot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prints by hammering a set of metal pin or character </a:t>
            </a:r>
            <a:r>
              <a:rPr lang="en-US" dirty="0" smtClean="0"/>
              <a:t>set.</a:t>
            </a:r>
          </a:p>
          <a:p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Example</a:t>
            </a:r>
            <a:r>
              <a:rPr lang="en-US" dirty="0" smtClean="0"/>
              <a:t>  </a:t>
            </a:r>
            <a:r>
              <a:rPr lang="en-US" dirty="0"/>
              <a:t>Dot-matrix printers, Daisy-wheel </a:t>
            </a:r>
            <a:r>
              <a:rPr lang="en-US" dirty="0" smtClean="0"/>
              <a:t>and </a:t>
            </a:r>
            <a:r>
              <a:rPr lang="en-US" dirty="0"/>
              <a:t>line printers.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833410" y="1456856"/>
            <a:ext cx="49784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Roboto"/>
              </a:rPr>
              <a:t>Non-Impact </a:t>
            </a:r>
            <a:r>
              <a:rPr lang="en-US" sz="2800" b="1" dirty="0">
                <a:solidFill>
                  <a:srgbClr val="FF0000"/>
                </a:solidFill>
                <a:latin typeface="Roboto"/>
              </a:rPr>
              <a:t>Printer: </a:t>
            </a:r>
            <a:endParaRPr lang="en-US" sz="2800" b="1" dirty="0" smtClean="0">
              <a:solidFill>
                <a:srgbClr val="FF0000"/>
              </a:solidFill>
              <a:latin typeface="Roboto"/>
            </a:endParaRPr>
          </a:p>
          <a:p>
            <a:pPr algn="just"/>
            <a:r>
              <a:rPr lang="en-US" sz="2400" dirty="0" smtClean="0">
                <a:latin typeface="Roboto"/>
              </a:rPr>
              <a:t>A </a:t>
            </a:r>
            <a:r>
              <a:rPr lang="en-US" sz="2400" dirty="0">
                <a:latin typeface="Roboto"/>
              </a:rPr>
              <a:t>type of printer that produces characters and graphics on a piece of paper </a:t>
            </a:r>
            <a:r>
              <a:rPr lang="en-US" sz="2400" dirty="0">
                <a:solidFill>
                  <a:srgbClr val="0000FF"/>
                </a:solidFill>
                <a:latin typeface="Roboto"/>
              </a:rPr>
              <a:t>without </a:t>
            </a:r>
            <a:r>
              <a:rPr lang="en-US" sz="2400" dirty="0" smtClean="0">
                <a:solidFill>
                  <a:srgbClr val="0000FF"/>
                </a:solidFill>
                <a:latin typeface="Roboto"/>
              </a:rPr>
              <a:t>striking</a:t>
            </a:r>
            <a:r>
              <a:rPr lang="en-US" sz="2400" dirty="0" smtClean="0">
                <a:latin typeface="Roboto"/>
              </a:rPr>
              <a:t>.</a:t>
            </a:r>
          </a:p>
          <a:p>
            <a:pPr algn="just"/>
            <a:endParaRPr lang="en-US" sz="2400" dirty="0" smtClean="0">
              <a:latin typeface="Robot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Printing </a:t>
            </a:r>
            <a:r>
              <a:rPr lang="en-US" dirty="0"/>
              <a:t>is done by depositing ink in any </a:t>
            </a:r>
            <a:r>
              <a:rPr lang="en-US" dirty="0" smtClean="0"/>
              <a:t>form.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Example </a:t>
            </a:r>
            <a:r>
              <a:rPr lang="en-US" dirty="0" smtClean="0"/>
              <a:t>Inkjet </a:t>
            </a:r>
            <a:r>
              <a:rPr lang="en-US" dirty="0"/>
              <a:t>printers and Laser printers.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72591" y="511925"/>
            <a:ext cx="5981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Difference of Printer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4977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ChangeArrowheads="1"/>
          </p:cNvSpPr>
          <p:nvPr/>
        </p:nvSpPr>
        <p:spPr bwMode="auto">
          <a:xfrm>
            <a:off x="1394791" y="152400"/>
            <a:ext cx="54165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latin typeface="Comic Sans MS" pitchFamily="66" charset="0"/>
              </a:rPr>
              <a:t>1. Dot-Matrix Printers</a:t>
            </a:r>
          </a:p>
        </p:txBody>
      </p:sp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577491" y="1229618"/>
            <a:ext cx="9560422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A dot matrix printer is a computer printer using a series of pins to stamp ink from a ribbon onto paper to produce words and </a:t>
            </a:r>
            <a:r>
              <a:rPr lang="en-US" sz="2400" dirty="0" smtClean="0"/>
              <a:t>numbers.</a:t>
            </a:r>
            <a:endParaRPr lang="en-US" sz="2400" dirty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It print character by character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It print </a:t>
            </a:r>
            <a:r>
              <a:rPr lang="en-US" sz="2400" dirty="0"/>
              <a:t>about </a:t>
            </a:r>
            <a:r>
              <a:rPr lang="en-US" sz="2400" b="1" dirty="0"/>
              <a:t>40-300 characters per second (cps</a:t>
            </a:r>
            <a:r>
              <a:rPr lang="en-US" sz="2400" b="1" dirty="0" smtClean="0"/>
              <a:t>)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Can print </a:t>
            </a:r>
            <a:r>
              <a:rPr lang="en-US" sz="2400" dirty="0"/>
              <a:t>some graphics, although the reproduction </a:t>
            </a:r>
            <a:r>
              <a:rPr lang="en-US" sz="2400" b="1" dirty="0"/>
              <a:t>quality is poor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dirty="0" smtClean="0"/>
              <a:t>Normally </a:t>
            </a:r>
            <a:r>
              <a:rPr lang="en-US" sz="2400" dirty="0" smtClean="0">
                <a:solidFill>
                  <a:srgbClr val="FF0000"/>
                </a:solidFill>
              </a:rPr>
              <a:t>black color </a:t>
            </a:r>
            <a:r>
              <a:rPr lang="en-US" sz="2400" dirty="0" smtClean="0"/>
              <a:t>print used in market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Dot-matrix </a:t>
            </a:r>
            <a:r>
              <a:rPr lang="en-US" sz="2400" dirty="0"/>
              <a:t>printers are </a:t>
            </a:r>
            <a:r>
              <a:rPr lang="en-US" sz="2400" b="1" dirty="0"/>
              <a:t>noisy, inexpensive</a:t>
            </a:r>
            <a:r>
              <a:rPr lang="en-US" sz="2400" dirty="0"/>
              <a:t>, </a:t>
            </a:r>
            <a:endParaRPr lang="en-US" sz="24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It is just like </a:t>
            </a:r>
            <a:r>
              <a:rPr lang="en-US" sz="2400" b="1" dirty="0" smtClean="0"/>
              <a:t>carbon copy printer</a:t>
            </a:r>
            <a:endParaRPr lang="en-US" sz="24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The </a:t>
            </a:r>
            <a:r>
              <a:rPr lang="en-US" sz="2400" dirty="0"/>
              <a:t>first </a:t>
            </a:r>
            <a:r>
              <a:rPr lang="en-US" sz="2400" dirty="0">
                <a:hlinkClick r:id="rId3"/>
              </a:rPr>
              <a:t>dot matrix printer</a:t>
            </a:r>
            <a:r>
              <a:rPr lang="en-US" sz="2400" dirty="0"/>
              <a:t> was created by </a:t>
            </a:r>
            <a:r>
              <a:rPr lang="en-US" sz="2400" dirty="0">
                <a:hlinkClick r:id="rId4"/>
              </a:rPr>
              <a:t>IBM</a:t>
            </a:r>
            <a:r>
              <a:rPr lang="en-US" sz="2400" dirty="0"/>
              <a:t> in </a:t>
            </a:r>
            <a:r>
              <a:rPr lang="en-US" sz="2400" dirty="0">
                <a:hlinkClick r:id="rId5"/>
              </a:rPr>
              <a:t>1957</a:t>
            </a:r>
            <a:r>
              <a:rPr lang="en-US" sz="2400" dirty="0"/>
              <a:t>. </a:t>
            </a:r>
          </a:p>
        </p:txBody>
      </p:sp>
      <p:pic>
        <p:nvPicPr>
          <p:cNvPr id="4" name="Picture 2" descr="http://content.etilize.com/Thumbnail/100048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2" b="12225"/>
          <a:stretch>
            <a:fillRect/>
          </a:stretch>
        </p:blipFill>
        <p:spPr bwMode="auto">
          <a:xfrm>
            <a:off x="8839200" y="4358186"/>
            <a:ext cx="3235360" cy="23076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214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1931" y="1228432"/>
            <a:ext cx="100019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It is just like </a:t>
            </a:r>
            <a:r>
              <a:rPr lang="en-US" sz="2800" dirty="0" smtClean="0">
                <a:solidFill>
                  <a:srgbClr val="FF0000"/>
                </a:solidFill>
              </a:rPr>
              <a:t>manual </a:t>
            </a:r>
            <a:r>
              <a:rPr lang="en-US" sz="2800" dirty="0">
                <a:solidFill>
                  <a:srgbClr val="FF0000"/>
                </a:solidFill>
              </a:rPr>
              <a:t>typewriter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These </a:t>
            </a:r>
            <a:r>
              <a:rPr lang="en-US" sz="2800" dirty="0"/>
              <a:t>printers have </a:t>
            </a:r>
            <a:r>
              <a:rPr lang="en-US" sz="2800" dirty="0">
                <a:solidFill>
                  <a:srgbClr val="FF0000"/>
                </a:solidFill>
              </a:rPr>
              <a:t>print heads </a:t>
            </a:r>
            <a:r>
              <a:rPr lang="en-US" sz="2800" dirty="0"/>
              <a:t>composed of metallic or </a:t>
            </a:r>
            <a:r>
              <a:rPr lang="en-US" sz="2800" dirty="0" smtClean="0"/>
              <a:t>plastic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smtClean="0"/>
              <a:t>Daisy-wheel </a:t>
            </a:r>
            <a:r>
              <a:rPr lang="en-US" sz="2800" dirty="0"/>
              <a:t>printers are </a:t>
            </a:r>
            <a:r>
              <a:rPr lang="en-US" sz="2800" dirty="0" smtClean="0"/>
              <a:t>also </a:t>
            </a:r>
            <a:r>
              <a:rPr lang="en-US" sz="2800" dirty="0" smtClean="0">
                <a:solidFill>
                  <a:srgbClr val="FF0000"/>
                </a:solidFill>
              </a:rPr>
              <a:t>loud </a:t>
            </a:r>
            <a:r>
              <a:rPr lang="en-US" sz="2800" dirty="0">
                <a:solidFill>
                  <a:srgbClr val="FF0000"/>
                </a:solidFill>
              </a:rPr>
              <a:t>and slow</a:t>
            </a:r>
            <a:r>
              <a:rPr lang="en-US" sz="2800" dirty="0"/>
              <a:t>.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smtClean="0"/>
              <a:t>It </a:t>
            </a:r>
            <a:r>
              <a:rPr lang="en-US" sz="2800" dirty="0">
                <a:solidFill>
                  <a:srgbClr val="FF0000"/>
                </a:solidFill>
              </a:rPr>
              <a:t>cannot print </a:t>
            </a:r>
            <a:r>
              <a:rPr lang="en-US" sz="2800" dirty="0" smtClean="0">
                <a:solidFill>
                  <a:srgbClr val="FF0000"/>
                </a:solidFill>
              </a:rPr>
              <a:t>graphics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smtClean="0"/>
              <a:t>It can support some fonts as well. </a:t>
            </a:r>
            <a:endParaRPr lang="en-US" sz="2800" dirty="0"/>
          </a:p>
        </p:txBody>
      </p:sp>
      <p:sp>
        <p:nvSpPr>
          <p:cNvPr id="74755" name="Rectangle 2"/>
          <p:cNvSpPr>
            <a:spLocks noChangeArrowheads="1"/>
          </p:cNvSpPr>
          <p:nvPr/>
        </p:nvSpPr>
        <p:spPr bwMode="auto">
          <a:xfrm>
            <a:off x="1826861" y="294394"/>
            <a:ext cx="5086649" cy="9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latin typeface="Comic Sans MS" pitchFamily="66" charset="0"/>
              </a:rPr>
              <a:t>2. Daisy-Wheel Printers</a:t>
            </a:r>
          </a:p>
        </p:txBody>
      </p:sp>
      <p:pic>
        <p:nvPicPr>
          <p:cNvPr id="4" name="Picture 2" descr="http://www.recycledgoods.com/zoom_s_p_ibm_5218-a02_3.jpg.ash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367" y="3016235"/>
            <a:ext cx="4425691" cy="363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119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076123" y="0"/>
            <a:ext cx="4137671" cy="9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3. Line Printers</a:t>
            </a:r>
          </a:p>
        </p:txBody>
      </p:sp>
      <p:sp>
        <p:nvSpPr>
          <p:cNvPr id="76803" name="Rectangle 2"/>
          <p:cNvSpPr>
            <a:spLocks noChangeArrowheads="1"/>
          </p:cNvSpPr>
          <p:nvPr/>
        </p:nvSpPr>
        <p:spPr bwMode="auto">
          <a:xfrm>
            <a:off x="474134" y="1066801"/>
            <a:ext cx="819573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/>
              <a:t>It is </a:t>
            </a:r>
            <a:r>
              <a:rPr lang="en-US" sz="2400" dirty="0" smtClean="0"/>
              <a:t>similar </a:t>
            </a:r>
            <a:r>
              <a:rPr lang="en-US" sz="2400" dirty="0"/>
              <a:t>to the </a:t>
            </a:r>
            <a:r>
              <a:rPr lang="en-US" sz="2400" dirty="0">
                <a:solidFill>
                  <a:srgbClr val="FF0000"/>
                </a:solidFill>
              </a:rPr>
              <a:t>daisy-wheel </a:t>
            </a:r>
            <a:r>
              <a:rPr lang="en-US" sz="2400" dirty="0" smtClean="0">
                <a:solidFill>
                  <a:srgbClr val="FF0000"/>
                </a:solidFill>
              </a:rPr>
              <a:t>printer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/>
              <a:t>Line printers allow </a:t>
            </a:r>
            <a:r>
              <a:rPr lang="en-US" sz="2400" dirty="0">
                <a:solidFill>
                  <a:srgbClr val="FF0000"/>
                </a:solidFill>
              </a:rPr>
              <a:t>multiple characters </a:t>
            </a:r>
            <a:r>
              <a:rPr lang="en-US" sz="2400" dirty="0"/>
              <a:t>to be simultaneously printed on the same line.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/>
              <a:t>line printers are </a:t>
            </a:r>
            <a:r>
              <a:rPr lang="en-US" sz="2400" b="1" dirty="0">
                <a:solidFill>
                  <a:srgbClr val="FF0000"/>
                </a:solidFill>
              </a:rPr>
              <a:t>much faster</a:t>
            </a:r>
            <a:r>
              <a:rPr lang="en-US" sz="2400" dirty="0"/>
              <a:t> than dot-matrix or daisy-wheel printers.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It is quite </a:t>
            </a:r>
            <a:r>
              <a:rPr lang="en-US" sz="2400" dirty="0"/>
              <a:t>loud, </a:t>
            </a:r>
            <a:endParaRPr lang="en-US" sz="2400" dirty="0" smtClean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It can support limited </a:t>
            </a:r>
            <a:r>
              <a:rPr lang="en-US" sz="2400" dirty="0"/>
              <a:t>multi-font capability, </a:t>
            </a:r>
            <a:endParaRPr lang="en-US" sz="2400" dirty="0" smtClean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It can often </a:t>
            </a:r>
            <a:r>
              <a:rPr lang="en-US" sz="2400" dirty="0"/>
              <a:t>produce lower print </a:t>
            </a:r>
            <a:r>
              <a:rPr lang="en-US" sz="2400" dirty="0" smtClean="0"/>
              <a:t>quality.</a:t>
            </a:r>
            <a:endParaRPr lang="en-US" sz="2400" dirty="0"/>
          </a:p>
        </p:txBody>
      </p:sp>
      <p:pic>
        <p:nvPicPr>
          <p:cNvPr id="4" name="Picture 2" descr="Line Prin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555" y="3609139"/>
            <a:ext cx="5082822" cy="32488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684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4" y="296332"/>
            <a:ext cx="101604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Non-IMPACT PRINTERS</a:t>
            </a:r>
          </a:p>
        </p:txBody>
      </p:sp>
      <p:sp>
        <p:nvSpPr>
          <p:cNvPr id="78851" name="Rectangle 2"/>
          <p:cNvSpPr>
            <a:spLocks noChangeArrowheads="1"/>
          </p:cNvSpPr>
          <p:nvPr/>
        </p:nvSpPr>
        <p:spPr bwMode="auto">
          <a:xfrm>
            <a:off x="338667" y="1473199"/>
            <a:ext cx="992769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 type of printer that does not </a:t>
            </a:r>
            <a:r>
              <a:rPr lang="en-US" sz="2400" dirty="0">
                <a:solidFill>
                  <a:srgbClr val="FF0000"/>
                </a:solidFill>
              </a:rPr>
              <a:t>operate by striking </a:t>
            </a:r>
            <a:r>
              <a:rPr lang="en-US" sz="2400" dirty="0"/>
              <a:t>a head against a </a:t>
            </a:r>
            <a:r>
              <a:rPr lang="en-US" sz="2400" dirty="0" smtClean="0"/>
              <a:t>ribbon, </a:t>
            </a:r>
            <a:r>
              <a:rPr lang="en-US" sz="2400" dirty="0" err="1"/>
              <a:t>e,g</a:t>
            </a:r>
            <a:r>
              <a:rPr lang="en-US" sz="2400" dirty="0"/>
              <a:t>., laser and ink-jet printers.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Nonimpact printers use methods for creating an image that don't involve actually touching the paper.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These are </a:t>
            </a:r>
            <a:r>
              <a:rPr lang="en-US" sz="2400" dirty="0">
                <a:solidFill>
                  <a:srgbClr val="FF0000"/>
                </a:solidFill>
              </a:rPr>
              <a:t>faster and quieter </a:t>
            </a:r>
            <a:r>
              <a:rPr lang="en-US" sz="2400" dirty="0"/>
              <a:t>than impact printers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It can print characters </a:t>
            </a:r>
            <a:r>
              <a:rPr lang="en-US" sz="2400" dirty="0"/>
              <a:t>and images without direct physical contact </a:t>
            </a:r>
            <a:r>
              <a:rPr lang="en-US" sz="2400" dirty="0" smtClean="0"/>
              <a:t>        between </a:t>
            </a:r>
            <a:r>
              <a:rPr lang="en-US" sz="2400" dirty="0"/>
              <a:t>the printing mechanism and the paper.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62" y="4330049"/>
            <a:ext cx="3165360" cy="237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7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4|1.5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778</TotalTime>
  <Words>294</Words>
  <Application>Microsoft Office PowerPoint</Application>
  <PresentationFormat>Widescreen</PresentationFormat>
  <Paragraphs>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Comic Sans MS</vt:lpstr>
      <vt:lpstr>Gill Sans MT</vt:lpstr>
      <vt:lpstr>Roboto</vt:lpstr>
      <vt:lpstr>Sofia Pro</vt:lpstr>
      <vt:lpstr>Times New Roman</vt:lpstr>
      <vt:lpstr>Wingdings 2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Note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C</dc:creator>
  <cp:lastModifiedBy>Windows User</cp:lastModifiedBy>
  <cp:revision>469</cp:revision>
  <dcterms:created xsi:type="dcterms:W3CDTF">2019-02-24T16:43:22Z</dcterms:created>
  <dcterms:modified xsi:type="dcterms:W3CDTF">2020-05-09T06:51:56Z</dcterms:modified>
</cp:coreProperties>
</file>