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06" autoAdjust="0"/>
    <p:restoredTop sz="93190" autoAdjust="0"/>
  </p:normalViewPr>
  <p:slideViewPr>
    <p:cSldViewPr>
      <p:cViewPr varScale="1">
        <p:scale>
          <a:sx n="68" d="100"/>
          <a:sy n="68" d="100"/>
        </p:scale>
        <p:origin x="-14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68"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69"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7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71"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72"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73"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584"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585"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048586"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4" name="Group 1"/>
          <p:cNvGrpSpPr/>
          <p:nvPr/>
        </p:nvGrpSpPr>
        <p:grpSpPr>
          <a:xfrm>
            <a:off x="-3765" y="4953000"/>
            <a:ext cx="9147765" cy="1912088"/>
            <a:chOff x="-3765" y="4832896"/>
            <a:chExt cx="9147765" cy="2032192"/>
          </a:xfrm>
        </p:grpSpPr>
        <p:sp>
          <p:nvSpPr>
            <p:cNvPr id="104858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58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589"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3145729" name="Straight Connector 11"/>
            <p:cNvCxnSpPr>
              <a:cxnSpLocks/>
            </p:cNvCxnSpPr>
            <p:nvPr/>
          </p:nvCxnSpPr>
          <p:spPr>
            <a:xfrm>
              <a:off x="-3765" y="4880373"/>
              <a:ext cx="9147765" cy="83994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48590" name="Date Placeholder 29"/>
          <p:cNvSpPr>
            <a:spLocks noGrp="1"/>
          </p:cNvSpPr>
          <p:nvPr>
            <p:ph type="dt" sz="half" idx="10"/>
          </p:nvPr>
        </p:nvSpPr>
        <p:spPr/>
        <p:txBody>
          <a:bodyPr/>
          <a:lstStyle>
            <a:lvl1pPr>
              <a:defRPr>
                <a:solidFill>
                  <a:srgbClr val="FFFFFF"/>
                </a:solidFill>
              </a:defRPr>
            </a:lvl1pPr>
          </a:lstStyle>
          <a:p>
            <a:fld id="{69D23247-A1D5-4E17-BBEF-B120DD3D4625}" type="datetimeFigureOut">
              <a:rPr lang="en-US" smtClean="0"/>
              <a:pPr/>
              <a:t>10/28/2020</a:t>
            </a:fld>
            <a:endParaRPr lang="en-US" dirty="0"/>
          </a:p>
        </p:txBody>
      </p:sp>
      <p:sp>
        <p:nvSpPr>
          <p:cNvPr id="1048591"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1048592" name="Slide Number Placeholder 26"/>
          <p:cNvSpPr>
            <a:spLocks noGrp="1"/>
          </p:cNvSpPr>
          <p:nvPr>
            <p:ph type="sldNum" sz="quarter" idx="12"/>
          </p:nvPr>
        </p:nvSpPr>
        <p:spPr/>
        <p:txBody>
          <a:bodyPr/>
          <a:lstStyle>
            <a:lvl1pPr>
              <a:defRPr>
                <a:solidFill>
                  <a:srgbClr val="FFFFFF"/>
                </a:solidFill>
              </a:defRPr>
            </a:lvl1pPr>
          </a:lstStyle>
          <a:p>
            <a:fld id="{C87E6AEC-5078-43B2-AA37-4E25AF94FC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57" name="Title 1"/>
          <p:cNvSpPr>
            <a:spLocks noGrp="1"/>
          </p:cNvSpPr>
          <p:nvPr>
            <p:ph type="title"/>
          </p:nvPr>
        </p:nvSpPr>
        <p:spPr/>
        <p:txBody>
          <a:bodyPr/>
          <a:lstStyle/>
          <a:p>
            <a:r>
              <a:rPr kumimoji="0" lang="en-US" smtClean="0"/>
              <a:t>Click to edit Master title style</a:t>
            </a:r>
            <a:endParaRPr kumimoji="0" lang="en-US"/>
          </a:p>
        </p:txBody>
      </p:sp>
      <p:sp>
        <p:nvSpPr>
          <p:cNvPr id="1048758"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59" name="Date Placeholder 3"/>
          <p:cNvSpPr>
            <a:spLocks noGrp="1"/>
          </p:cNvSpPr>
          <p:nvPr>
            <p:ph type="dt" sz="half" idx="10"/>
          </p:nvPr>
        </p:nvSpPr>
        <p:spPr/>
        <p:txBody>
          <a:bodyPr/>
          <a:lstStyle/>
          <a:p>
            <a:fld id="{69D23247-A1D5-4E17-BBEF-B120DD3D4625}" type="datetimeFigureOut">
              <a:rPr lang="en-US" smtClean="0"/>
              <a:pPr/>
              <a:t>10/28/2020</a:t>
            </a:fld>
            <a:endParaRPr lang="en-US" dirty="0"/>
          </a:p>
        </p:txBody>
      </p:sp>
      <p:sp>
        <p:nvSpPr>
          <p:cNvPr id="1048760" name="Footer Placeholder 4"/>
          <p:cNvSpPr>
            <a:spLocks noGrp="1"/>
          </p:cNvSpPr>
          <p:nvPr>
            <p:ph type="ftr" sz="quarter" idx="11"/>
          </p:nvPr>
        </p:nvSpPr>
        <p:spPr/>
        <p:txBody>
          <a:bodyPr/>
          <a:lstStyle/>
          <a:p>
            <a:endParaRPr lang="en-US" dirty="0"/>
          </a:p>
        </p:txBody>
      </p:sp>
      <p:sp>
        <p:nvSpPr>
          <p:cNvPr id="1048761" name="Slide Number Placeholder 5"/>
          <p:cNvSpPr>
            <a:spLocks noGrp="1"/>
          </p:cNvSpPr>
          <p:nvPr>
            <p:ph type="sldNum" sz="quarter" idx="12"/>
          </p:nvPr>
        </p:nvSpPr>
        <p:spPr/>
        <p:txBody>
          <a:bodyPr/>
          <a:lstStyle/>
          <a:p>
            <a:fld id="{C87E6AEC-5078-43B2-AA37-4E25AF94FC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34"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1048735"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36" name="Date Placeholder 3"/>
          <p:cNvSpPr>
            <a:spLocks noGrp="1"/>
          </p:cNvSpPr>
          <p:nvPr>
            <p:ph type="dt" sz="half" idx="10"/>
          </p:nvPr>
        </p:nvSpPr>
        <p:spPr/>
        <p:txBody>
          <a:bodyPr/>
          <a:lstStyle/>
          <a:p>
            <a:fld id="{69D23247-A1D5-4E17-BBEF-B120DD3D4625}" type="datetimeFigureOut">
              <a:rPr lang="en-US" smtClean="0"/>
              <a:pPr/>
              <a:t>10/28/2020</a:t>
            </a:fld>
            <a:endParaRPr lang="en-US" dirty="0"/>
          </a:p>
        </p:txBody>
      </p:sp>
      <p:sp>
        <p:nvSpPr>
          <p:cNvPr id="1048737" name="Footer Placeholder 4"/>
          <p:cNvSpPr>
            <a:spLocks noGrp="1"/>
          </p:cNvSpPr>
          <p:nvPr>
            <p:ph type="ftr" sz="quarter" idx="11"/>
          </p:nvPr>
        </p:nvSpPr>
        <p:spPr/>
        <p:txBody>
          <a:bodyPr/>
          <a:lstStyle/>
          <a:p>
            <a:endParaRPr lang="en-US" dirty="0"/>
          </a:p>
        </p:txBody>
      </p:sp>
      <p:sp>
        <p:nvSpPr>
          <p:cNvPr id="1048738" name="Slide Number Placeholder 5"/>
          <p:cNvSpPr>
            <a:spLocks noGrp="1"/>
          </p:cNvSpPr>
          <p:nvPr>
            <p:ph type="sldNum" sz="quarter" idx="12"/>
          </p:nvPr>
        </p:nvSpPr>
        <p:spPr/>
        <p:txBody>
          <a:bodyPr/>
          <a:lstStyle/>
          <a:p>
            <a:fld id="{C87E6AEC-5078-43B2-AA37-4E25AF94FC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5"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596" name="Date Placeholder 3"/>
          <p:cNvSpPr>
            <a:spLocks noGrp="1"/>
          </p:cNvSpPr>
          <p:nvPr>
            <p:ph type="dt" sz="half" idx="10"/>
          </p:nvPr>
        </p:nvSpPr>
        <p:spPr/>
        <p:txBody>
          <a:bodyPr/>
          <a:lstStyle/>
          <a:p>
            <a:fld id="{69D23247-A1D5-4E17-BBEF-B120DD3D4625}" type="datetimeFigureOut">
              <a:rPr lang="en-US" smtClean="0"/>
              <a:pPr/>
              <a:t>10/28/2020</a:t>
            </a:fld>
            <a:endParaRPr lang="en-US" dirty="0"/>
          </a:p>
        </p:txBody>
      </p:sp>
      <p:sp>
        <p:nvSpPr>
          <p:cNvPr id="1048597" name="Footer Placeholder 4"/>
          <p:cNvSpPr>
            <a:spLocks noGrp="1"/>
          </p:cNvSpPr>
          <p:nvPr>
            <p:ph type="ftr" sz="quarter" idx="11"/>
          </p:nvPr>
        </p:nvSpPr>
        <p:spPr/>
        <p:txBody>
          <a:bodyPr/>
          <a:lstStyle/>
          <a:p>
            <a:endParaRPr lang="en-US" dirty="0"/>
          </a:p>
        </p:txBody>
      </p:sp>
      <p:sp>
        <p:nvSpPr>
          <p:cNvPr id="1048598" name="Slide Number Placeholder 5"/>
          <p:cNvSpPr>
            <a:spLocks noGrp="1"/>
          </p:cNvSpPr>
          <p:nvPr>
            <p:ph type="sldNum" sz="quarter" idx="12"/>
          </p:nvPr>
        </p:nvSpPr>
        <p:spPr/>
        <p:txBody>
          <a:bodyPr/>
          <a:lstStyle/>
          <a:p>
            <a:fld id="{C87E6AEC-5078-43B2-AA37-4E25AF94FC69}" type="slidenum">
              <a:rPr lang="en-US" smtClean="0"/>
              <a:pPr/>
              <a:t>‹#›</a:t>
            </a:fld>
            <a:endParaRPr lang="en-US" dirty="0"/>
          </a:p>
        </p:txBody>
      </p:sp>
      <p:sp>
        <p:nvSpPr>
          <p:cNvPr id="1048599"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1048750"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048751"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752" name="Date Placeholder 3"/>
          <p:cNvSpPr>
            <a:spLocks noGrp="1"/>
          </p:cNvSpPr>
          <p:nvPr>
            <p:ph type="dt" sz="half" idx="10"/>
          </p:nvPr>
        </p:nvSpPr>
        <p:spPr/>
        <p:txBody>
          <a:bodyPr/>
          <a:lstStyle/>
          <a:p>
            <a:fld id="{69D23247-A1D5-4E17-BBEF-B120DD3D4625}" type="datetimeFigureOut">
              <a:rPr lang="en-US" smtClean="0"/>
              <a:pPr/>
              <a:t>10/28/2020</a:t>
            </a:fld>
            <a:endParaRPr lang="en-US" dirty="0"/>
          </a:p>
        </p:txBody>
      </p:sp>
      <p:sp>
        <p:nvSpPr>
          <p:cNvPr id="1048753" name="Footer Placeholder 4"/>
          <p:cNvSpPr>
            <a:spLocks noGrp="1"/>
          </p:cNvSpPr>
          <p:nvPr>
            <p:ph type="ftr" sz="quarter" idx="11"/>
          </p:nvPr>
        </p:nvSpPr>
        <p:spPr/>
        <p:txBody>
          <a:bodyPr/>
          <a:lstStyle/>
          <a:p>
            <a:endParaRPr lang="en-US" dirty="0"/>
          </a:p>
        </p:txBody>
      </p:sp>
      <p:sp>
        <p:nvSpPr>
          <p:cNvPr id="1048754" name="Slide Number Placeholder 5"/>
          <p:cNvSpPr>
            <a:spLocks noGrp="1"/>
          </p:cNvSpPr>
          <p:nvPr>
            <p:ph type="sldNum" sz="quarter" idx="12"/>
          </p:nvPr>
        </p:nvSpPr>
        <p:spPr/>
        <p:txBody>
          <a:bodyPr/>
          <a:lstStyle/>
          <a:p>
            <a:fld id="{C87E6AEC-5078-43B2-AA37-4E25AF94FC69}" type="slidenum">
              <a:rPr lang="en-US" smtClean="0"/>
              <a:pPr/>
              <a:t>‹#›</a:t>
            </a:fld>
            <a:endParaRPr lang="en-US" dirty="0"/>
          </a:p>
        </p:txBody>
      </p:sp>
      <p:sp>
        <p:nvSpPr>
          <p:cNvPr id="1048755"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048756"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1048716"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17"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18" name="Date Placeholder 4"/>
          <p:cNvSpPr>
            <a:spLocks noGrp="1"/>
          </p:cNvSpPr>
          <p:nvPr>
            <p:ph type="dt" sz="half" idx="10"/>
          </p:nvPr>
        </p:nvSpPr>
        <p:spPr/>
        <p:txBody>
          <a:bodyPr/>
          <a:lstStyle/>
          <a:p>
            <a:fld id="{69D23247-A1D5-4E17-BBEF-B120DD3D4625}" type="datetimeFigureOut">
              <a:rPr lang="en-US" smtClean="0"/>
              <a:pPr/>
              <a:t>10/28/2020</a:t>
            </a:fld>
            <a:endParaRPr lang="en-US" dirty="0"/>
          </a:p>
        </p:txBody>
      </p:sp>
      <p:sp>
        <p:nvSpPr>
          <p:cNvPr id="1048719" name="Footer Placeholder 5"/>
          <p:cNvSpPr>
            <a:spLocks noGrp="1"/>
          </p:cNvSpPr>
          <p:nvPr>
            <p:ph type="ftr" sz="quarter" idx="11"/>
          </p:nvPr>
        </p:nvSpPr>
        <p:spPr/>
        <p:txBody>
          <a:bodyPr/>
          <a:lstStyle/>
          <a:p>
            <a:endParaRPr lang="en-US" dirty="0"/>
          </a:p>
        </p:txBody>
      </p:sp>
      <p:sp>
        <p:nvSpPr>
          <p:cNvPr id="1048720" name="Slide Number Placeholder 6"/>
          <p:cNvSpPr>
            <a:spLocks noGrp="1"/>
          </p:cNvSpPr>
          <p:nvPr>
            <p:ph type="sldNum" sz="quarter" idx="12"/>
          </p:nvPr>
        </p:nvSpPr>
        <p:spPr/>
        <p:txBody>
          <a:bodyPr/>
          <a:lstStyle/>
          <a:p>
            <a:fld id="{C87E6AEC-5078-43B2-AA37-4E25AF94FC69}" type="slidenum">
              <a:rPr lang="en-US" smtClean="0"/>
              <a:pPr/>
              <a:t>‹#›</a:t>
            </a:fld>
            <a:endParaRPr lang="en-US" dirty="0"/>
          </a:p>
        </p:txBody>
      </p:sp>
      <p:sp>
        <p:nvSpPr>
          <p:cNvPr id="1048721"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1048722" name="Title 1"/>
          <p:cNvSpPr>
            <a:spLocks noGrp="1"/>
          </p:cNvSpPr>
          <p:nvPr>
            <p:ph type="title"/>
          </p:nvPr>
        </p:nvSpPr>
        <p:spPr>
          <a:xfrm>
            <a:off x="457200" y="273050"/>
            <a:ext cx="8229600" cy="1143000"/>
          </a:xfrm>
        </p:spPr>
        <p:txBody>
          <a:bodyPr anchor="ctr"/>
          <a:lstStyle/>
          <a:p>
            <a:r>
              <a:rPr kumimoji="0" lang="en-US" smtClean="0"/>
              <a:t>Click to edit Master title style</a:t>
            </a:r>
            <a:endParaRPr kumimoji="0" lang="en-US"/>
          </a:p>
        </p:txBody>
      </p:sp>
      <p:sp>
        <p:nvSpPr>
          <p:cNvPr id="104872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72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72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2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27" name="Date Placeholder 6"/>
          <p:cNvSpPr>
            <a:spLocks noGrp="1"/>
          </p:cNvSpPr>
          <p:nvPr>
            <p:ph type="dt" sz="half" idx="10"/>
          </p:nvPr>
        </p:nvSpPr>
        <p:spPr/>
        <p:txBody>
          <a:bodyPr/>
          <a:lstStyle/>
          <a:p>
            <a:fld id="{69D23247-A1D5-4E17-BBEF-B120DD3D4625}" type="datetimeFigureOut">
              <a:rPr lang="en-US" smtClean="0"/>
              <a:pPr/>
              <a:t>10/28/2020</a:t>
            </a:fld>
            <a:endParaRPr lang="en-US" dirty="0"/>
          </a:p>
        </p:txBody>
      </p:sp>
      <p:sp>
        <p:nvSpPr>
          <p:cNvPr id="1048728" name="Footer Placeholder 7"/>
          <p:cNvSpPr>
            <a:spLocks noGrp="1"/>
          </p:cNvSpPr>
          <p:nvPr>
            <p:ph type="ftr" sz="quarter" idx="11"/>
          </p:nvPr>
        </p:nvSpPr>
        <p:spPr/>
        <p:txBody>
          <a:bodyPr/>
          <a:lstStyle/>
          <a:p>
            <a:endParaRPr lang="en-US" dirty="0"/>
          </a:p>
        </p:txBody>
      </p:sp>
      <p:sp>
        <p:nvSpPr>
          <p:cNvPr id="1048729" name="Slide Number Placeholder 8"/>
          <p:cNvSpPr>
            <a:spLocks noGrp="1"/>
          </p:cNvSpPr>
          <p:nvPr>
            <p:ph type="sldNum" sz="quarter" idx="12"/>
          </p:nvPr>
        </p:nvSpPr>
        <p:spPr/>
        <p:txBody>
          <a:bodyPr/>
          <a:lstStyle/>
          <a:p>
            <a:fld id="{C87E6AEC-5078-43B2-AA37-4E25AF94FC6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1048730" name="Date Placeholder 2"/>
          <p:cNvSpPr>
            <a:spLocks noGrp="1"/>
          </p:cNvSpPr>
          <p:nvPr>
            <p:ph type="dt" sz="half" idx="10"/>
          </p:nvPr>
        </p:nvSpPr>
        <p:spPr/>
        <p:txBody>
          <a:bodyPr/>
          <a:lstStyle/>
          <a:p>
            <a:fld id="{69D23247-A1D5-4E17-BBEF-B120DD3D4625}" type="datetimeFigureOut">
              <a:rPr lang="en-US" smtClean="0"/>
              <a:pPr/>
              <a:t>10/28/2020</a:t>
            </a:fld>
            <a:endParaRPr lang="en-US" dirty="0"/>
          </a:p>
        </p:txBody>
      </p:sp>
      <p:sp>
        <p:nvSpPr>
          <p:cNvPr id="1048731" name="Footer Placeholder 3"/>
          <p:cNvSpPr>
            <a:spLocks noGrp="1"/>
          </p:cNvSpPr>
          <p:nvPr>
            <p:ph type="ftr" sz="quarter" idx="11"/>
          </p:nvPr>
        </p:nvSpPr>
        <p:spPr/>
        <p:txBody>
          <a:bodyPr/>
          <a:lstStyle/>
          <a:p>
            <a:endParaRPr lang="en-US" dirty="0"/>
          </a:p>
        </p:txBody>
      </p:sp>
      <p:sp>
        <p:nvSpPr>
          <p:cNvPr id="1048732" name="Slide Number Placeholder 4"/>
          <p:cNvSpPr>
            <a:spLocks noGrp="1"/>
          </p:cNvSpPr>
          <p:nvPr>
            <p:ph type="sldNum" sz="quarter" idx="12"/>
          </p:nvPr>
        </p:nvSpPr>
        <p:spPr/>
        <p:txBody>
          <a:bodyPr/>
          <a:lstStyle/>
          <a:p>
            <a:fld id="{C87E6AEC-5078-43B2-AA37-4E25AF94FC69}" type="slidenum">
              <a:rPr lang="en-US" smtClean="0"/>
              <a:pPr/>
              <a:t>‹#›</a:t>
            </a:fld>
            <a:endParaRPr lang="en-US" dirty="0"/>
          </a:p>
        </p:txBody>
      </p:sp>
      <p:sp>
        <p:nvSpPr>
          <p:cNvPr id="1048733"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4" name="Date Placeholder 1"/>
          <p:cNvSpPr>
            <a:spLocks noGrp="1"/>
          </p:cNvSpPr>
          <p:nvPr>
            <p:ph type="dt" sz="half" idx="10"/>
          </p:nvPr>
        </p:nvSpPr>
        <p:spPr/>
        <p:txBody>
          <a:bodyPr/>
          <a:lstStyle/>
          <a:p>
            <a:fld id="{69D23247-A1D5-4E17-BBEF-B120DD3D4625}" type="datetimeFigureOut">
              <a:rPr lang="en-US" smtClean="0"/>
              <a:pPr/>
              <a:t>10/28/2020</a:t>
            </a:fld>
            <a:endParaRPr lang="en-US" dirty="0"/>
          </a:p>
        </p:txBody>
      </p:sp>
      <p:sp>
        <p:nvSpPr>
          <p:cNvPr id="1048605" name="Footer Placeholder 2"/>
          <p:cNvSpPr>
            <a:spLocks noGrp="1"/>
          </p:cNvSpPr>
          <p:nvPr>
            <p:ph type="ftr" sz="quarter" idx="11"/>
          </p:nvPr>
        </p:nvSpPr>
        <p:spPr/>
        <p:txBody>
          <a:bodyPr/>
          <a:lstStyle/>
          <a:p>
            <a:endParaRPr lang="en-US" dirty="0"/>
          </a:p>
        </p:txBody>
      </p:sp>
      <p:sp>
        <p:nvSpPr>
          <p:cNvPr id="1048606" name="Slide Number Placeholder 3"/>
          <p:cNvSpPr>
            <a:spLocks noGrp="1"/>
          </p:cNvSpPr>
          <p:nvPr>
            <p:ph type="sldNum" sz="quarter" idx="12"/>
          </p:nvPr>
        </p:nvSpPr>
        <p:spPr/>
        <p:txBody>
          <a:bodyPr/>
          <a:lstStyle/>
          <a:p>
            <a:fld id="{C87E6AEC-5078-43B2-AA37-4E25AF94FC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104876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104876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76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65" name="Date Placeholder 4"/>
          <p:cNvSpPr>
            <a:spLocks noGrp="1"/>
          </p:cNvSpPr>
          <p:nvPr>
            <p:ph type="dt" sz="half" idx="10"/>
          </p:nvPr>
        </p:nvSpPr>
        <p:spPr>
          <a:xfrm>
            <a:off x="6727032" y="6407944"/>
            <a:ext cx="1920240" cy="365760"/>
          </a:xfrm>
        </p:spPr>
        <p:txBody>
          <a:bodyPr/>
          <a:lstStyle/>
          <a:p>
            <a:fld id="{69D23247-A1D5-4E17-BBEF-B120DD3D4625}" type="datetimeFigureOut">
              <a:rPr lang="en-US" smtClean="0"/>
              <a:pPr/>
              <a:t>10/28/2020</a:t>
            </a:fld>
            <a:endParaRPr lang="en-US" dirty="0"/>
          </a:p>
        </p:txBody>
      </p:sp>
      <p:sp>
        <p:nvSpPr>
          <p:cNvPr id="1048766" name="Footer Placeholder 5"/>
          <p:cNvSpPr>
            <a:spLocks noGrp="1"/>
          </p:cNvSpPr>
          <p:nvPr>
            <p:ph type="ftr" sz="quarter" idx="11"/>
          </p:nvPr>
        </p:nvSpPr>
        <p:spPr/>
        <p:txBody>
          <a:bodyPr/>
          <a:lstStyle/>
          <a:p>
            <a:endParaRPr lang="en-US" dirty="0"/>
          </a:p>
        </p:txBody>
      </p:sp>
      <p:sp>
        <p:nvSpPr>
          <p:cNvPr id="1048767" name="Slide Number Placeholder 6"/>
          <p:cNvSpPr>
            <a:spLocks noGrp="1"/>
          </p:cNvSpPr>
          <p:nvPr>
            <p:ph type="sldNum" sz="quarter" idx="12"/>
          </p:nvPr>
        </p:nvSpPr>
        <p:spPr/>
        <p:txBody>
          <a:bodyPr/>
          <a:lstStyle/>
          <a:p>
            <a:fld id="{C87E6AEC-5078-43B2-AA37-4E25AF94FC6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1048739"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48740"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1048741" name="Date Placeholder 4"/>
          <p:cNvSpPr>
            <a:spLocks noGrp="1"/>
          </p:cNvSpPr>
          <p:nvPr>
            <p:ph type="dt" sz="half" idx="10"/>
          </p:nvPr>
        </p:nvSpPr>
        <p:spPr/>
        <p:txBody>
          <a:bodyPr/>
          <a:lstStyle>
            <a:lvl1pPr>
              <a:defRPr>
                <a:solidFill>
                  <a:schemeClr val="tx1"/>
                </a:solidFill>
              </a:defRPr>
            </a:lvl1pPr>
          </a:lstStyle>
          <a:p>
            <a:fld id="{69D23247-A1D5-4E17-BBEF-B120DD3D4625}" type="datetimeFigureOut">
              <a:rPr lang="en-US" smtClean="0"/>
              <a:pPr/>
              <a:t>10/28/2020</a:t>
            </a:fld>
            <a:endParaRPr lang="en-US" dirty="0"/>
          </a:p>
        </p:txBody>
      </p:sp>
      <p:sp>
        <p:nvSpPr>
          <p:cNvPr id="1048742"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1048743" name="Slide Number Placeholder 6"/>
          <p:cNvSpPr>
            <a:spLocks noGrp="1"/>
          </p:cNvSpPr>
          <p:nvPr>
            <p:ph type="sldNum" sz="quarter" idx="12"/>
          </p:nvPr>
        </p:nvSpPr>
        <p:spPr/>
        <p:txBody>
          <a:bodyPr/>
          <a:lstStyle>
            <a:lvl1pPr>
              <a:defRPr>
                <a:solidFill>
                  <a:schemeClr val="tx1"/>
                </a:solidFill>
              </a:defRPr>
            </a:lvl1pPr>
          </a:lstStyle>
          <a:p>
            <a:fld id="{C87E6AEC-5078-43B2-AA37-4E25AF94FC69}" type="slidenum">
              <a:rPr lang="en-US" smtClean="0"/>
              <a:pPr/>
              <a:t>‹#›</a:t>
            </a:fld>
            <a:endParaRPr lang="en-US" dirty="0"/>
          </a:p>
        </p:txBody>
      </p:sp>
      <p:sp>
        <p:nvSpPr>
          <p:cNvPr id="1048744"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1048745"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746"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747" name="Right Triangle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3145730" name="Straight Connector 10"/>
          <p:cNvCxnSpPr>
            <a:cxnSpLocks/>
          </p:cNvCxnSpPr>
          <p:nvPr/>
        </p:nvCxnSpPr>
        <p:spPr>
          <a:xfrm>
            <a:off x="-9237" y="5787738"/>
            <a:ext cx="3405509" cy="108438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748"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048749"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577"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48578" name="Right Triangle 13"/>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3145728" name="Straight Connector 14"/>
          <p:cNvCxnSpPr>
            <a:cxnSpLocks/>
          </p:cNvCxnSpPr>
          <p:nvPr/>
        </p:nvCxnSpPr>
        <p:spPr>
          <a:xfrm>
            <a:off x="-9237" y="5787738"/>
            <a:ext cx="3405509" cy="108438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57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104858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81"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69D23247-A1D5-4E17-BBEF-B120DD3D4625}" type="datetimeFigureOut">
              <a:rPr lang="en-US" smtClean="0"/>
              <a:pPr/>
              <a:t>10/28/2020</a:t>
            </a:fld>
            <a:endParaRPr lang="en-US" dirty="0"/>
          </a:p>
        </p:txBody>
      </p:sp>
      <p:sp>
        <p:nvSpPr>
          <p:cNvPr id="104858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048583"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87E6AEC-5078-43B2-AA37-4E25AF94FC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ctrTitle"/>
          </p:nvPr>
        </p:nvSpPr>
        <p:spPr>
          <a:xfrm>
            <a:off x="685800" y="457200"/>
            <a:ext cx="7696200" cy="2971799"/>
          </a:xfrm>
        </p:spPr>
        <p:txBody>
          <a:bodyPr>
            <a:normAutofit/>
          </a:bodyPr>
          <a:lstStyle/>
          <a:p>
            <a:r>
              <a:rPr lang="en-US" dirty="0" smtClean="0"/>
              <a:t>Bioremediation </a:t>
            </a:r>
            <a:br>
              <a:rPr lang="en-US" dirty="0" smtClean="0"/>
            </a:br>
            <a:r>
              <a:rPr lang="en-US" dirty="0" smtClean="0"/>
              <a:t>A solution to environmental pollution</a:t>
            </a:r>
            <a:endParaRPr lang="en-US" dirty="0"/>
          </a:p>
        </p:txBody>
      </p:sp>
      <p:sp>
        <p:nvSpPr>
          <p:cNvPr id="1048594" name="Subtitle 2"/>
          <p:cNvSpPr>
            <a:spLocks noGrp="1"/>
          </p:cNvSpPr>
          <p:nvPr>
            <p:ph type="subTitle" idx="1"/>
          </p:nvPr>
        </p:nvSpPr>
        <p:spPr bwMode="blackGray"/>
        <p:txBody>
          <a:bodyPr>
            <a:normAutofit fontScale="92778"/>
          </a:bodyPr>
          <a:lstStyle/>
          <a:p>
            <a:endParaRPr lang="en-US"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Content Placeholder 1"/>
          <p:cNvSpPr>
            <a:spLocks noGrp="1"/>
          </p:cNvSpPr>
          <p:nvPr>
            <p:ph idx="1"/>
          </p:nvPr>
        </p:nvSpPr>
        <p:spPr/>
        <p:txBody>
          <a:bodyPr/>
          <a:lstStyle/>
          <a:p>
            <a:r>
              <a:rPr lang="en-US" b="1" dirty="0" smtClean="0"/>
              <a:t>Bioaugmentation</a:t>
            </a:r>
            <a:r>
              <a:rPr lang="en-US" dirty="0" smtClean="0"/>
              <a:t> is the practice of adding cultured microorganisms into the subsurface for the purpose of biodegrading specific soil and groundwater contaminants.</a:t>
            </a:r>
            <a:endParaRPr lang="en-US" dirty="0"/>
          </a:p>
        </p:txBody>
      </p:sp>
      <p:sp>
        <p:nvSpPr>
          <p:cNvPr id="1048614" name="Title 2"/>
          <p:cNvSpPr>
            <a:spLocks noGrp="1"/>
          </p:cNvSpPr>
          <p:nvPr>
            <p:ph type="title"/>
          </p:nvPr>
        </p:nvSpPr>
        <p:spPr/>
        <p:txBody>
          <a:bodyPr/>
          <a:lstStyle/>
          <a:p>
            <a:r>
              <a:rPr lang="en-US" dirty="0" smtClean="0">
                <a:latin typeface="Times New Roman" pitchFamily="18" charset="0"/>
                <a:cs typeface="Times New Roman" pitchFamily="18" charset="0"/>
              </a:rPr>
              <a:t>Bioaugmentation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Content Placeholder 3" descr="media_636_372319_w800_fit.jpg"/>
          <p:cNvPicPr>
            <a:picLocks noGrp="1" noChangeAspect="1"/>
          </p:cNvPicPr>
          <p:nvPr>
            <p:ph idx="1"/>
          </p:nvPr>
        </p:nvPicPr>
        <p:blipFill>
          <a:blip r:embed="rId2" cstate="print"/>
          <a:stretch>
            <a:fillRect/>
          </a:stretch>
        </p:blipFill>
        <p:spPr>
          <a:xfrm>
            <a:off x="0" y="1481138"/>
            <a:ext cx="9144000" cy="5376862"/>
          </a:xfrm>
        </p:spPr>
      </p:pic>
      <p:sp>
        <p:nvSpPr>
          <p:cNvPr id="1048615" name="Title 2"/>
          <p:cNvSpPr>
            <a:spLocks noGrp="1"/>
          </p:cNvSpPr>
          <p:nvPr>
            <p:ph type="title"/>
          </p:nvPr>
        </p:nvSpPr>
        <p:spPr/>
        <p:txBody>
          <a:bodyPr/>
          <a:lstStyle/>
          <a:p>
            <a:r>
              <a:rPr lang="en-US" dirty="0" smtClean="0">
                <a:latin typeface="Times New Roman" pitchFamily="18" charset="0"/>
                <a:cs typeface="Times New Roman" pitchFamily="18" charset="0"/>
              </a:rPr>
              <a:t>Bioaugmentation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Content Placeholder 1"/>
          <p:cNvSpPr>
            <a:spLocks noGrp="1"/>
          </p:cNvSpPr>
          <p:nvPr>
            <p:ph idx="1"/>
          </p:nvPr>
        </p:nvSpPr>
        <p:spPr/>
        <p:txBody>
          <a:bodyPr/>
          <a:lstStyle/>
          <a:p>
            <a:r>
              <a:rPr lang="en-US" dirty="0" smtClean="0"/>
              <a:t>A type of </a:t>
            </a:r>
            <a:r>
              <a:rPr lang="en-US" b="1" dirty="0" smtClean="0"/>
              <a:t>bioremediation</a:t>
            </a:r>
            <a:r>
              <a:rPr lang="en-US" dirty="0" smtClean="0"/>
              <a:t> that manages the innate capabilities of naturally occurring microbes to degrade contaminants without taking any engineering steps to enhance the process.</a:t>
            </a:r>
            <a:endParaRPr lang="en-US" dirty="0"/>
          </a:p>
        </p:txBody>
      </p:sp>
      <p:sp>
        <p:nvSpPr>
          <p:cNvPr id="1048617" name="Title 2"/>
          <p:cNvSpPr>
            <a:spLocks noGrp="1"/>
          </p:cNvSpPr>
          <p:nvPr>
            <p:ph type="title"/>
          </p:nvPr>
        </p:nvSpPr>
        <p:spPr/>
        <p:txBody>
          <a:bodyPr/>
          <a:lstStyle/>
          <a:p>
            <a:r>
              <a:rPr lang="en-US" dirty="0" smtClean="0">
                <a:latin typeface="Times New Roman" pitchFamily="18" charset="0"/>
                <a:cs typeface="Times New Roman" pitchFamily="18" charset="0"/>
              </a:rPr>
              <a:t>Intrinsic bioremediation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Content Placeholder 3" descr="3-s2.0-B9781782420286000363-f36-03-9781782420286.jpg"/>
          <p:cNvPicPr>
            <a:picLocks noGrp="1" noChangeAspect="1"/>
          </p:cNvPicPr>
          <p:nvPr>
            <p:ph idx="1"/>
          </p:nvPr>
        </p:nvPicPr>
        <p:blipFill>
          <a:blip r:embed="rId2" cstate="print"/>
          <a:stretch>
            <a:fillRect/>
          </a:stretch>
        </p:blipFill>
        <p:spPr>
          <a:xfrm>
            <a:off x="0" y="1676400"/>
            <a:ext cx="9144000" cy="5181599"/>
          </a:xfrm>
        </p:spPr>
      </p:pic>
      <p:sp>
        <p:nvSpPr>
          <p:cNvPr id="1048618" name="Title 2"/>
          <p:cNvSpPr>
            <a:spLocks noGrp="1"/>
          </p:cNvSpPr>
          <p:nvPr>
            <p:ph type="title"/>
          </p:nvPr>
        </p:nvSpPr>
        <p:spPr/>
        <p:txBody>
          <a:bodyPr/>
          <a:lstStyle/>
          <a:p>
            <a:r>
              <a:rPr lang="en-US" dirty="0" smtClean="0">
                <a:latin typeface="Times New Roman" pitchFamily="18" charset="0"/>
                <a:cs typeface="Times New Roman" pitchFamily="18" charset="0"/>
              </a:rPr>
              <a:t>Intrinsic bioremediation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Content Placeholder 2"/>
          <p:cNvSpPr>
            <a:spLocks noGrp="1"/>
          </p:cNvSpPr>
          <p:nvPr>
            <p:ph idx="1"/>
          </p:nvPr>
        </p:nvSpPr>
        <p:spPr/>
        <p:txBody>
          <a:bodyPr>
            <a:normAutofit fontScale="96296" lnSpcReduction="10000"/>
          </a:bodyPr>
          <a:lstStyle/>
          <a:p>
            <a:pPr algn="just"/>
            <a:r>
              <a:rPr lang="en-US" dirty="0" smtClean="0">
                <a:latin typeface="Times New Roman" pitchFamily="18" charset="0"/>
                <a:cs typeface="Times New Roman" pitchFamily="18" charset="0"/>
              </a:rPr>
              <a:t>Petroleum and its products are hydrocarbons. Oil constitute a variety of hydrocarbons (xylanes, naphthalenes, octane's, camphor etc,).</a:t>
            </a:r>
          </a:p>
          <a:p>
            <a:pPr algn="just"/>
            <a:r>
              <a:rPr lang="en-US" dirty="0" smtClean="0">
                <a:latin typeface="Times New Roman" pitchFamily="18" charset="0"/>
                <a:cs typeface="Times New Roman" pitchFamily="18" charset="0"/>
              </a:rPr>
              <a:t> The pollutants can be degraded by a consortium of microorganisms, e.g Pseudomoas, Corynebacterium, Arthrobacter, Mycobacterium and Nocardia.</a:t>
            </a:r>
          </a:p>
          <a:p>
            <a:pPr algn="just"/>
            <a:r>
              <a:rPr lang="en-US" dirty="0" smtClean="0">
                <a:latin typeface="Times New Roman" pitchFamily="18" charset="0"/>
                <a:cs typeface="Times New Roman" pitchFamily="18" charset="0"/>
              </a:rPr>
              <a:t> Genetically engineered bacterial strains are used to enhance bioremediation. </a:t>
            </a:r>
          </a:p>
          <a:p>
            <a:pPr algn="just"/>
            <a:r>
              <a:rPr lang="en-US" dirty="0" smtClean="0">
                <a:latin typeface="Times New Roman" pitchFamily="18" charset="0"/>
                <a:cs typeface="Times New Roman" pitchFamily="18" charset="0"/>
              </a:rPr>
              <a:t>In 1990, the USA Govt allowed him to use this superbug for cleaning up of an oil spill in water of State of Texas. It was produced on a large scale in laboratory, mixed with straw and dried</a:t>
            </a:r>
            <a:endParaRPr lang="en-US" dirty="0">
              <a:latin typeface="Times New Roman" pitchFamily="18" charset="0"/>
              <a:cs typeface="Times New Roman" pitchFamily="18" charset="0"/>
            </a:endParaRPr>
          </a:p>
        </p:txBody>
      </p:sp>
      <p:sp>
        <p:nvSpPr>
          <p:cNvPr id="1048620" name="Title 1"/>
          <p:cNvSpPr>
            <a:spLocks noGrp="1"/>
          </p:cNvSpPr>
          <p:nvPr>
            <p:ph type="title"/>
          </p:nvPr>
        </p:nvSpPr>
        <p:spPr/>
        <p:txBody>
          <a:bodyPr>
            <a:normAutofit fontScale="90000"/>
          </a:bodyPr>
          <a:lstStyle/>
          <a:p>
            <a:r>
              <a:rPr lang="en-US" dirty="0" smtClean="0"/>
              <a:t>BIOREMEDIATION OF HYDROCARBONS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Content Placeholder 1"/>
          <p:cNvSpPr>
            <a:spLocks noGrp="1"/>
          </p:cNvSpPr>
          <p:nvPr>
            <p:ph idx="1"/>
          </p:nvPr>
        </p:nvSpPr>
        <p:spPr>
          <a:xfrm>
            <a:off x="533400" y="1295400"/>
            <a:ext cx="8229600" cy="4525963"/>
          </a:xfrm>
        </p:spPr>
        <p:txBody>
          <a:bodyPr>
            <a:normAutofit fontScale="96296" lnSpcReduction="20000"/>
          </a:bodyPr>
          <a:lstStyle/>
          <a:p>
            <a:r>
              <a:rPr lang="en-US" dirty="0" smtClean="0">
                <a:latin typeface="Times New Roman" pitchFamily="18" charset="0"/>
                <a:cs typeface="Times New Roman" pitchFamily="18" charset="0"/>
              </a:rPr>
              <a:t>Organisms that are due to be applied in bioremediation shall fulfill the following requirements.</a:t>
            </a:r>
          </a:p>
          <a:p>
            <a:r>
              <a:rPr lang="en-US" dirty="0" smtClean="0">
                <a:latin typeface="Times New Roman" pitchFamily="18" charset="0"/>
                <a:cs typeface="Times New Roman" pitchFamily="18" charset="0"/>
              </a:rPr>
              <a:t>(a) The organisms will have the effective enzymes important in bio-remediation; </a:t>
            </a:r>
          </a:p>
          <a:p>
            <a:r>
              <a:rPr lang="en-US" dirty="0" smtClean="0">
                <a:latin typeface="Times New Roman" pitchFamily="18" charset="0"/>
                <a:cs typeface="Times New Roman" pitchFamily="18" charset="0"/>
              </a:rPr>
              <a:t>(b) The organism shall be able to live and demonstrate its bioactivity under conditions of pollution; </a:t>
            </a:r>
          </a:p>
          <a:p>
            <a:r>
              <a:rPr lang="en-US" dirty="0" smtClean="0">
                <a:latin typeface="Times New Roman" pitchFamily="18" charset="0"/>
                <a:cs typeface="Times New Roman" pitchFamily="18" charset="0"/>
              </a:rPr>
              <a:t>(c) The organism must be able to get access to the contaminant that may be not soluble in aqueous environments or severely adsorbed to solid surfaces; </a:t>
            </a:r>
          </a:p>
          <a:p>
            <a:r>
              <a:rPr lang="en-US" dirty="0" smtClean="0">
                <a:latin typeface="Times New Roman" pitchFamily="18" charset="0"/>
                <a:cs typeface="Times New Roman" pitchFamily="18" charset="0"/>
              </a:rPr>
              <a:t>. </a:t>
            </a:r>
          </a:p>
          <a:p>
            <a:endParaRPr lang="en-US" dirty="0"/>
          </a:p>
        </p:txBody>
      </p:sp>
      <p:sp>
        <p:nvSpPr>
          <p:cNvPr id="1048622"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Organisms Involved in Bioremediation Process:</a:t>
            </a:r>
            <a:r>
              <a:rPr lang="en-US" dirty="0" smtClean="0"/>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Content Placeholder 1"/>
          <p:cNvSpPr>
            <a:spLocks noGrp="1"/>
          </p:cNvSpPr>
          <p:nvPr>
            <p:ph idx="1"/>
          </p:nvPr>
        </p:nvSpPr>
        <p:spPr/>
        <p:txBody>
          <a:bodyPr/>
          <a:lstStyle/>
          <a:p>
            <a:pPr algn="just"/>
            <a:r>
              <a:rPr lang="en-US" dirty="0" smtClean="0">
                <a:latin typeface="Times New Roman" pitchFamily="18" charset="0"/>
                <a:cs typeface="Times New Roman" pitchFamily="18" charset="0"/>
              </a:rPr>
              <a:t>(d) The substrate site of the contaminant must be accessible for the active site of the enzyme of role in bioremediation; </a:t>
            </a:r>
          </a:p>
          <a:p>
            <a:pPr algn="just"/>
            <a:r>
              <a:rPr lang="en-US" dirty="0" smtClean="0">
                <a:latin typeface="Times New Roman" pitchFamily="18" charset="0"/>
                <a:cs typeface="Times New Roman" pitchFamily="18" charset="0"/>
              </a:rPr>
              <a:t>(e) Contaminant and the enzymatic system must come in close contact somewhere in or out of the cell; and finally </a:t>
            </a:r>
          </a:p>
          <a:p>
            <a:pPr algn="just"/>
            <a:r>
              <a:rPr lang="en-US" dirty="0" smtClean="0">
                <a:latin typeface="Times New Roman" pitchFamily="18" charset="0"/>
                <a:cs typeface="Times New Roman" pitchFamily="18" charset="0"/>
              </a:rPr>
              <a:t>(f) Appropriately favorable environmental conditions must exist or be provided to arise the population of the potential bioremediant</a:t>
            </a:r>
            <a:endParaRPr lang="en-US" dirty="0">
              <a:latin typeface="Times New Roman" pitchFamily="18" charset="0"/>
              <a:cs typeface="Times New Roman" pitchFamily="18" charset="0"/>
            </a:endParaRPr>
          </a:p>
        </p:txBody>
      </p:sp>
      <p:sp>
        <p:nvSpPr>
          <p:cNvPr id="1048624" name="Title 2"/>
          <p:cNvSpPr>
            <a:spLocks noGrp="1"/>
          </p:cNvSpPr>
          <p:nvPr>
            <p:ph type="title"/>
          </p:nvPr>
        </p:nvSpPr>
        <p:spPr/>
        <p:txBody>
          <a:bodyPr/>
          <a:lstStyle/>
          <a:p>
            <a:r>
              <a:rPr lang="en-US" dirty="0" smtClean="0"/>
              <a:t>Continue..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Content Placeholder 2"/>
          <p:cNvSpPr>
            <a:spLocks noGrp="1"/>
          </p:cNvSpPr>
          <p:nvPr>
            <p:ph idx="1"/>
          </p:nvPr>
        </p:nvSpPr>
        <p:spPr/>
        <p:txBody>
          <a:bodyPr/>
          <a:lstStyle/>
          <a:p>
            <a:r>
              <a:rPr lang="en-US" dirty="0" smtClean="0">
                <a:latin typeface="Times New Roman" pitchFamily="18" charset="0"/>
                <a:cs typeface="Times New Roman" pitchFamily="18" charset="0"/>
              </a:rPr>
              <a:t>Aerobic bioremediation</a:t>
            </a: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Anaerobic bioremediation </a:t>
            </a:r>
          </a:p>
          <a:p>
            <a:pPr>
              <a:buNone/>
            </a:pPr>
            <a:endParaRPr lang="en-US" dirty="0">
              <a:latin typeface="Times New Roman" pitchFamily="18" charset="0"/>
              <a:cs typeface="Times New Roman" pitchFamily="18" charset="0"/>
            </a:endParaRPr>
          </a:p>
        </p:txBody>
      </p:sp>
      <p:sp>
        <p:nvSpPr>
          <p:cNvPr id="1048626" name="Title 1"/>
          <p:cNvSpPr>
            <a:spLocks noGrp="1"/>
          </p:cNvSpPr>
          <p:nvPr>
            <p:ph type="title"/>
          </p:nvPr>
        </p:nvSpPr>
        <p:spPr/>
        <p:txBody>
          <a:bodyPr>
            <a:normAutofit fontScale="90000"/>
          </a:bodyPr>
          <a:lstStyle/>
          <a:p>
            <a:r>
              <a:rPr lang="en-US" dirty="0" smtClean="0"/>
              <a:t>TYPES OFREACTIONS IN BIOREMEDIATION: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Content Placeholder 2"/>
          <p:cNvSpPr>
            <a:spLocks noGrp="1"/>
          </p:cNvSpPr>
          <p:nvPr>
            <p:ph idx="1"/>
          </p:nvPr>
        </p:nvSpPr>
        <p:spPr/>
        <p:txBody>
          <a:bodyPr>
            <a:normAutofit/>
          </a:bodyPr>
          <a:lstStyle/>
          <a:p>
            <a:r>
              <a:rPr lang="en-US" b="1" dirty="0">
                <a:latin typeface="Times New Roman" pitchFamily="18" charset="0"/>
                <a:cs typeface="Times New Roman" pitchFamily="18" charset="0"/>
              </a:rPr>
              <a:t>Aerobic micro organism</a:t>
            </a:r>
            <a:r>
              <a:rPr lang="en-US" dirty="0" smtClean="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Pseudomonas, Sphingomonas, Rhodococcus </a:t>
            </a:r>
            <a:r>
              <a:rPr lang="en-US" dirty="0">
                <a:latin typeface="Times New Roman" pitchFamily="18" charset="0"/>
                <a:cs typeface="Times New Roman" pitchFamily="18" charset="0"/>
              </a:rPr>
              <a:t>and </a:t>
            </a:r>
            <a:r>
              <a:rPr lang="en-US" i="1" dirty="0">
                <a:latin typeface="Times New Roman" pitchFamily="18" charset="0"/>
                <a:cs typeface="Times New Roman" pitchFamily="18" charset="0"/>
              </a:rPr>
              <a:t>Mycobacterium.</a:t>
            </a: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The anaerobic </a:t>
            </a:r>
            <a:r>
              <a:rPr lang="en-US" b="1" dirty="0" smtClean="0">
                <a:latin typeface="Times New Roman" pitchFamily="18" charset="0"/>
                <a:cs typeface="Times New Roman" pitchFamily="18" charset="0"/>
              </a:rPr>
              <a:t>microorganism</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one which lives in the absence of oxygen.</a:t>
            </a:r>
          </a:p>
          <a:p>
            <a:r>
              <a:rPr lang="en-US" b="1" dirty="0">
                <a:latin typeface="Times New Roman" pitchFamily="18" charset="0"/>
                <a:cs typeface="Times New Roman" pitchFamily="18" charset="0"/>
              </a:rPr>
              <a:t>ligninolytic fungi</a:t>
            </a:r>
            <a:r>
              <a:rPr lang="en-US" b="1" dirty="0" smtClean="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Phanaerochaete chrysosporium</a:t>
            </a:r>
            <a:endParaRPr lang="en-US"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Methylotrophs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uses </a:t>
            </a:r>
            <a:r>
              <a:rPr lang="en-US" dirty="0">
                <a:latin typeface="Times New Roman" pitchFamily="18" charset="0"/>
                <a:cs typeface="Times New Roman" pitchFamily="18" charset="0"/>
              </a:rPr>
              <a:t>methane as carbon and energy.</a:t>
            </a:r>
          </a:p>
          <a:p>
            <a:endParaRPr lang="en-US" dirty="0">
              <a:latin typeface="Times New Roman" pitchFamily="18" charset="0"/>
              <a:cs typeface="Times New Roman" pitchFamily="18" charset="0"/>
            </a:endParaRPr>
          </a:p>
        </p:txBody>
      </p:sp>
      <p:sp>
        <p:nvSpPr>
          <p:cNvPr id="1048628"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Microorganisms</a:t>
            </a:r>
            <a:r>
              <a:rPr lang="en-US" dirty="0" smtClean="0"/>
              <a:t> </a:t>
            </a:r>
            <a:r>
              <a:rPr lang="en-US" dirty="0"/>
              <a:t>involved in the B</a:t>
            </a:r>
            <a:r>
              <a:rPr lang="en-US" dirty="0" smtClean="0"/>
              <a:t>ioremidiation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Content Placeholder 3" descr="3...png"/>
          <p:cNvPicPr>
            <a:picLocks noGrp="1" noChangeAspect="1"/>
          </p:cNvPicPr>
          <p:nvPr>
            <p:ph idx="1"/>
          </p:nvPr>
        </p:nvPicPr>
        <p:blipFill>
          <a:blip r:embed="rId2" cstate="print"/>
          <a:stretch>
            <a:fillRect/>
          </a:stretch>
        </p:blipFill>
        <p:spPr bwMode="blackGray">
          <a:xfrm>
            <a:off x="685800" y="1600200"/>
            <a:ext cx="8458199" cy="4525962"/>
          </a:xfrm>
        </p:spPr>
      </p:pic>
      <p:sp>
        <p:nvSpPr>
          <p:cNvPr id="1048629" name="Title 1"/>
          <p:cNvSpPr>
            <a:spLocks noGrp="1"/>
          </p:cNvSpPr>
          <p:nvPr>
            <p:ph type="title"/>
          </p:nvPr>
        </p:nvSpPr>
        <p:spPr>
          <a:xfrm>
            <a:off x="457200" y="274638"/>
            <a:ext cx="8229600" cy="1249362"/>
          </a:xfrm>
        </p:spPr>
        <p:txBody>
          <a:bodyPr>
            <a:normAutofit fontScale="90000"/>
          </a:bodyPr>
          <a:lstStyle/>
          <a:p>
            <a:r>
              <a:rPr lang="en-US" dirty="0" smtClean="0"/>
              <a:t>BIOREMEDIATION IS A TRIPLE-CORNERS PROCESS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Content Placeholder 1"/>
          <p:cNvSpPr>
            <a:spLocks noGrp="1"/>
          </p:cNvSpPr>
          <p:nvPr>
            <p:ph idx="1"/>
          </p:nvPr>
        </p:nvSpPr>
        <p:spPr/>
        <p:txBody>
          <a:bodyPr/>
          <a:lstStyle/>
          <a:p>
            <a:pPr algn="just"/>
            <a:r>
              <a:rPr lang="en-US" sz="2800" b="1" dirty="0" smtClean="0">
                <a:latin typeface="Times New Roman" pitchFamily="18" charset="0"/>
                <a:cs typeface="Times New Roman" pitchFamily="18" charset="0"/>
              </a:rPr>
              <a:t>Definition.</a:t>
            </a:r>
          </a:p>
          <a:p>
            <a:pPr algn="just"/>
            <a:r>
              <a:rPr lang="en-US" sz="2800" b="1" dirty="0" smtClean="0">
                <a:latin typeface="Times New Roman" pitchFamily="18" charset="0"/>
                <a:cs typeface="Times New Roman" pitchFamily="18" charset="0"/>
              </a:rPr>
              <a:t>Contaminants suitable for bioremidiation.</a:t>
            </a:r>
          </a:p>
          <a:p>
            <a:pPr algn="just"/>
            <a:r>
              <a:rPr lang="en-US" sz="2800" b="1" dirty="0" smtClean="0">
                <a:latin typeface="Times New Roman" pitchFamily="18" charset="0"/>
                <a:cs typeface="Times New Roman" pitchFamily="18" charset="0"/>
              </a:rPr>
              <a:t>Types of bioremidiation.</a:t>
            </a:r>
          </a:p>
          <a:p>
            <a:pPr algn="just"/>
            <a:r>
              <a:rPr lang="en-US" sz="2800" b="1" dirty="0" smtClean="0">
                <a:latin typeface="Times New Roman" pitchFamily="18" charset="0"/>
                <a:cs typeface="Times New Roman" pitchFamily="18" charset="0"/>
              </a:rPr>
              <a:t>Microorganisms invoved.</a:t>
            </a:r>
          </a:p>
          <a:p>
            <a:pPr algn="just"/>
            <a:r>
              <a:rPr lang="en-US" sz="2800" b="1" dirty="0" smtClean="0">
                <a:latin typeface="Times New Roman" pitchFamily="18" charset="0"/>
                <a:cs typeface="Times New Roman" pitchFamily="18" charset="0"/>
              </a:rPr>
              <a:t>Process of bioremidiation</a:t>
            </a:r>
          </a:p>
          <a:p>
            <a:pPr algn="just"/>
            <a:r>
              <a:rPr lang="en-US" sz="2800" b="1" dirty="0" smtClean="0">
                <a:latin typeface="Times New Roman" pitchFamily="18" charset="0"/>
                <a:cs typeface="Times New Roman" pitchFamily="18" charset="0"/>
              </a:rPr>
              <a:t>Phytoremidiation</a:t>
            </a:r>
          </a:p>
          <a:p>
            <a:pPr algn="just"/>
            <a:r>
              <a:rPr lang="en-US" sz="2800" b="1" dirty="0" smtClean="0">
                <a:latin typeface="Times New Roman" pitchFamily="18" charset="0"/>
                <a:cs typeface="Times New Roman" pitchFamily="18" charset="0"/>
              </a:rPr>
              <a:t>Advantage and disadvantages </a:t>
            </a:r>
          </a:p>
          <a:p>
            <a:pPr algn="just"/>
            <a:r>
              <a:rPr lang="en-US" sz="2800" b="1" dirty="0" smtClean="0">
                <a:latin typeface="Times New Roman" pitchFamily="18" charset="0"/>
                <a:cs typeface="Times New Roman" pitchFamily="18" charset="0"/>
              </a:rPr>
              <a:t>Summary </a:t>
            </a:r>
          </a:p>
          <a:p>
            <a:endParaRPr lang="en-US" dirty="0" smtClean="0"/>
          </a:p>
          <a:p>
            <a:endParaRPr lang="en-US" dirty="0" smtClean="0"/>
          </a:p>
          <a:p>
            <a:endParaRPr lang="en-US" dirty="0" smtClean="0"/>
          </a:p>
          <a:p>
            <a:endParaRPr lang="en-US" dirty="0"/>
          </a:p>
        </p:txBody>
      </p:sp>
      <p:sp>
        <p:nvSpPr>
          <p:cNvPr id="1048601" name="Title 2"/>
          <p:cNvSpPr>
            <a:spLocks noGrp="1"/>
          </p:cNvSpPr>
          <p:nvPr>
            <p:ph type="title"/>
          </p:nvPr>
        </p:nvSpPr>
        <p:spPr/>
        <p:txBody>
          <a:bodyPr>
            <a:normAutofit fontScale="90000"/>
          </a:bodyPr>
          <a:lstStyle/>
          <a:p>
            <a:r>
              <a:rPr lang="en-US" sz="4400" dirty="0" smtClean="0"/>
              <a:t>Content</a:t>
            </a:r>
            <a:r>
              <a:rPr lang="en-US" dirty="0" smtClean="0"/>
              <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Content Placeholder 2"/>
          <p:cNvSpPr>
            <a:spLocks noGrp="1"/>
          </p:cNvSpPr>
          <p:nvPr>
            <p:ph idx="1"/>
          </p:nvPr>
        </p:nvSpPr>
        <p:spPr/>
        <p:txBody>
          <a:bodyPr>
            <a:normAutofit fontScale="96296" lnSpcReduction="20000"/>
          </a:bodyPr>
          <a:lstStyle/>
          <a:p>
            <a:pPr>
              <a:buFont typeface="Wingdings" pitchFamily="2" charset="2"/>
              <a:buChar char="Ø"/>
            </a:pPr>
            <a:r>
              <a:rPr lang="en-US" dirty="0" smtClean="0">
                <a:latin typeface="Times New Roman" pitchFamily="18" charset="0"/>
                <a:cs typeface="Times New Roman" pitchFamily="18" charset="0"/>
              </a:rPr>
              <a:t>Anaerobic or aerobic metabolism involve oxidation and reduction reactions or Redox reactions for detoxification.</a:t>
            </a:r>
          </a:p>
          <a:p>
            <a:pPr>
              <a:buFont typeface="Wingdings" pitchFamily="2" charset="2"/>
              <a:buChar char="Ø"/>
            </a:pPr>
            <a:r>
              <a:rPr lang="en-US" dirty="0" smtClean="0">
                <a:latin typeface="Times New Roman" pitchFamily="18" charset="0"/>
                <a:cs typeface="Times New Roman" pitchFamily="18" charset="0"/>
              </a:rPr>
              <a:t>Oxygen could be reduced to water and oxidize organic compounds. Anaerobic reaction can use nitrate. </a:t>
            </a:r>
          </a:p>
          <a:p>
            <a:pPr>
              <a:buFont typeface="Wingdings" pitchFamily="2" charset="2"/>
              <a:buChar char="Ø"/>
            </a:pPr>
            <a:r>
              <a:rPr lang="en-US" dirty="0" smtClean="0">
                <a:latin typeface="Times New Roman" pitchFamily="18" charset="0"/>
                <a:cs typeface="Times New Roman" pitchFamily="18" charset="0"/>
              </a:rPr>
              <a:t>In return, biomass is gained for bacterial or fungal growth. </a:t>
            </a:r>
          </a:p>
          <a:p>
            <a:pPr>
              <a:buFont typeface="Wingdings" pitchFamily="2" charset="2"/>
              <a:buChar char="Ø"/>
            </a:pPr>
            <a:r>
              <a:rPr lang="en-US" dirty="0" smtClean="0">
                <a:latin typeface="Times New Roman" pitchFamily="18" charset="0"/>
                <a:cs typeface="Times New Roman" pitchFamily="18" charset="0"/>
              </a:rPr>
              <a:t>In many cases, combined efforts are needed, indigenous microbes found naturally in polluted sites are useful.</a:t>
            </a:r>
            <a:endParaRPr lang="en-US" dirty="0">
              <a:latin typeface="Times New Roman" pitchFamily="18" charset="0"/>
              <a:cs typeface="Times New Roman" pitchFamily="18" charset="0"/>
            </a:endParaRPr>
          </a:p>
        </p:txBody>
      </p:sp>
      <p:sp>
        <p:nvSpPr>
          <p:cNvPr id="1048631" name="Title 1"/>
          <p:cNvSpPr>
            <a:spLocks noGrp="1"/>
          </p:cNvSpPr>
          <p:nvPr>
            <p:ph type="title"/>
          </p:nvPr>
        </p:nvSpPr>
        <p:spPr/>
        <p:txBody>
          <a:bodyPr/>
          <a:lstStyle/>
          <a:p>
            <a:r>
              <a:rPr lang="en-US" dirty="0" smtClean="0">
                <a:latin typeface="Times New Roman" pitchFamily="18" charset="0"/>
                <a:cs typeface="Times New Roman" pitchFamily="18" charset="0"/>
              </a:rPr>
              <a:t>REDOX CLEAN-UP REACTIONS</a:t>
            </a: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Content Placeholder 2"/>
          <p:cNvSpPr>
            <a:spLocks noGrp="1"/>
          </p:cNvSpPr>
          <p:nvPr>
            <p:ph idx="1"/>
          </p:nvPr>
        </p:nvSpPr>
        <p:spPr/>
        <p:txBody>
          <a:bodyPr>
            <a:normAutofit/>
          </a:bodyPr>
          <a:lstStyle/>
          <a:p>
            <a:pPr algn="just">
              <a:buFont typeface="Wingdings" pitchFamily="2" charset="2"/>
              <a:buChar char="Ø"/>
            </a:pPr>
            <a:r>
              <a:rPr lang="en-US" dirty="0" smtClean="0">
                <a:latin typeface="Times New Roman" pitchFamily="18" charset="0"/>
                <a:cs typeface="Times New Roman" pitchFamily="18" charset="0"/>
              </a:rPr>
              <a:t> Greatly affected by unstable climatic and environmental factors from moisture to temperature. </a:t>
            </a:r>
            <a:endParaRPr lang="en-US" dirty="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For examples, pH in soil is slightly acidic; petroleum hydrocarbon degrading bacteria do not work well &lt; 10º C. </a:t>
            </a:r>
          </a:p>
          <a:p>
            <a:pPr algn="just">
              <a:buFont typeface="Wingdings" pitchFamily="2" charset="2"/>
              <a:buChar char="Ø"/>
            </a:pPr>
            <a:r>
              <a:rPr lang="en-US" dirty="0" smtClean="0">
                <a:latin typeface="Times New Roman" pitchFamily="18" charset="0"/>
                <a:cs typeface="Times New Roman" pitchFamily="18" charset="0"/>
              </a:rPr>
              <a:t>These microbes are usually thermophilic anaerobic. </a:t>
            </a:r>
          </a:p>
        </p:txBody>
      </p:sp>
      <p:sp>
        <p:nvSpPr>
          <p:cNvPr id="1048633"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USE OF BACTERIA IN BIOREMEDIATION</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Content Placeholder 1"/>
          <p:cNvSpPr>
            <a:spLocks noGrp="1"/>
          </p:cNvSpPr>
          <p:nvPr>
            <p:ph idx="1"/>
          </p:nvPr>
        </p:nvSpPr>
        <p:spPr/>
        <p:txBody>
          <a:bodyPr/>
          <a:lstStyle/>
          <a:p>
            <a:pPr algn="just">
              <a:buFont typeface="Wingdings" pitchFamily="2" charset="2"/>
              <a:buChar char="Ø"/>
            </a:pPr>
            <a:r>
              <a:rPr lang="en-US" dirty="0" smtClean="0">
                <a:latin typeface="Times New Roman" pitchFamily="18" charset="0"/>
                <a:cs typeface="Times New Roman" pitchFamily="18" charset="0"/>
              </a:rPr>
              <a:t>Fertilizers are needed. Seeding or bioaugmentation could be useful too. </a:t>
            </a:r>
          </a:p>
          <a:p>
            <a:pPr algn="just">
              <a:buFont typeface="Wingdings" pitchFamily="2" charset="2"/>
              <a:buChar char="Ø"/>
            </a:pPr>
            <a:r>
              <a:rPr lang="en-US" dirty="0" smtClean="0">
                <a:latin typeface="Times New Roman" pitchFamily="18" charset="0"/>
                <a:cs typeface="Times New Roman" pitchFamily="18" charset="0"/>
              </a:rPr>
              <a:t> They contain monooxygenases and dehydrogenases to break down organic matters including most toxic substances.</a:t>
            </a:r>
          </a:p>
          <a:p>
            <a:endParaRPr lang="en-US" dirty="0"/>
          </a:p>
        </p:txBody>
      </p:sp>
      <p:sp>
        <p:nvSpPr>
          <p:cNvPr id="1048635"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USE OF BACTERIA IN BIOREMEDIATION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Genetically engineered bacteria (</a:t>
            </a:r>
            <a:r>
              <a:rPr lang="en-US" i="1" dirty="0" smtClean="0">
                <a:latin typeface="Times New Roman" pitchFamily="18" charset="0"/>
                <a:cs typeface="Times New Roman" pitchFamily="18" charset="0"/>
              </a:rPr>
              <a:t>Pseudomonas</a:t>
            </a:r>
            <a:r>
              <a:rPr lang="en-US" dirty="0" smtClean="0">
                <a:latin typeface="Times New Roman" pitchFamily="18" charset="0"/>
                <a:cs typeface="Times New Roman" pitchFamily="18" charset="0"/>
              </a:rPr>
              <a:t>) with plasmid producing enzymes to degrade octane and many different organic compounds from crude oil.</a:t>
            </a:r>
          </a:p>
          <a:p>
            <a:pPr algn="just"/>
            <a:r>
              <a:rPr lang="en-US" dirty="0" smtClean="0">
                <a:latin typeface="Times New Roman" pitchFamily="18" charset="0"/>
                <a:cs typeface="Times New Roman" pitchFamily="18" charset="0"/>
              </a:rPr>
              <a:t>A selected list of genetically engineered microorganisms.</a:t>
            </a:r>
          </a:p>
          <a:p>
            <a:pPr algn="just"/>
            <a:endParaRPr lang="en-US" dirty="0">
              <a:latin typeface="Times New Roman" pitchFamily="18" charset="0"/>
              <a:cs typeface="Times New Roman" pitchFamily="18" charset="0"/>
            </a:endParaRPr>
          </a:p>
        </p:txBody>
      </p:sp>
      <p:sp>
        <p:nvSpPr>
          <p:cNvPr id="1048637" name="Title 1"/>
          <p:cNvSpPr>
            <a:spLocks noGrp="1"/>
          </p:cNvSpPr>
          <p:nvPr>
            <p:ph type="title"/>
          </p:nvPr>
        </p:nvSpPr>
        <p:spPr/>
        <p:txBody>
          <a:bodyPr/>
          <a:lstStyle/>
          <a:p>
            <a:r>
              <a:rPr lang="en-US" dirty="0" smtClean="0">
                <a:latin typeface="Times New Roman" pitchFamily="18" charset="0"/>
                <a:cs typeface="Times New Roman" pitchFamily="18" charset="0"/>
              </a:rPr>
              <a:t>PSEUDOMONAS</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Content Placeholder 3"/>
          <p:cNvGraphicFramePr>
            <a:graphicFrameLocks noGrp="1"/>
          </p:cNvGraphicFramePr>
          <p:nvPr>
            <p:ph idx="1"/>
          </p:nvPr>
        </p:nvGraphicFramePr>
        <p:xfrm>
          <a:off x="457200" y="1481138"/>
          <a:ext cx="8229600" cy="4815840"/>
        </p:xfrm>
        <a:graphic>
          <a:graphicData uri="http://schemas.openxmlformats.org/drawingml/2006/table">
            <a:tbl>
              <a:tblPr firstRow="1" bandRow="1">
                <a:tableStyleId>{5C22544A-7EE6-4342-B048-85BDC9FD1C3A}</a:tableStyleId>
              </a:tblPr>
              <a:tblGrid>
                <a:gridCol w="4114800"/>
                <a:gridCol w="4114800"/>
              </a:tblGrid>
              <a:tr h="1350108">
                <a:tc>
                  <a:txBody>
                    <a:bodyPr/>
                    <a:lstStyle/>
                    <a:p>
                      <a:r>
                        <a:rPr lang="en-US" sz="4400" dirty="0" smtClean="0">
                          <a:latin typeface="Times New Roman" pitchFamily="18" charset="0"/>
                          <a:cs typeface="Times New Roman" pitchFamily="18" charset="0"/>
                        </a:rPr>
                        <a:t>GEMs</a:t>
                      </a:r>
                      <a:endParaRPr lang="en-US" sz="4400" dirty="0">
                        <a:latin typeface="Times New Roman" pitchFamily="18" charset="0"/>
                        <a:cs typeface="Times New Roman" pitchFamily="18" charset="0"/>
                      </a:endParaRPr>
                    </a:p>
                  </a:txBody>
                  <a:tcPr/>
                </a:tc>
                <a:tc>
                  <a:txBody>
                    <a:bodyPr/>
                    <a:lstStyle/>
                    <a:p>
                      <a:r>
                        <a:rPr lang="en-US" sz="4400" dirty="0" smtClean="0">
                          <a:latin typeface="Times New Roman" pitchFamily="18" charset="0"/>
                          <a:cs typeface="Times New Roman" pitchFamily="18" charset="0"/>
                        </a:rPr>
                        <a:t>XENOBIOTICS </a:t>
                      </a:r>
                      <a:endParaRPr lang="en-US" sz="4400" dirty="0">
                        <a:latin typeface="Times New Roman" pitchFamily="18" charset="0"/>
                        <a:cs typeface="Times New Roman" pitchFamily="18" charset="0"/>
                      </a:endParaRPr>
                    </a:p>
                  </a:txBody>
                  <a:tcPr/>
                </a:tc>
              </a:tr>
              <a:tr h="1005400">
                <a:tc>
                  <a:txBody>
                    <a:bodyPr/>
                    <a:lstStyle/>
                    <a:p>
                      <a:r>
                        <a:rPr lang="en-US" sz="3200" i="1" dirty="0" smtClean="0">
                          <a:latin typeface="Times New Roman" pitchFamily="18" charset="0"/>
                          <a:cs typeface="Times New Roman" pitchFamily="18" charset="0"/>
                        </a:rPr>
                        <a:t>Pseudomonas putida</a:t>
                      </a:r>
                      <a:endParaRPr lang="en-US" sz="3200" i="1" dirty="0">
                        <a:latin typeface="Times New Roman" pitchFamily="18" charset="0"/>
                        <a:cs typeface="Times New Roman" pitchFamily="18" charset="0"/>
                      </a:endParaRPr>
                    </a:p>
                  </a:txBody>
                  <a:tcPr/>
                </a:tc>
                <a:tc>
                  <a:txBody>
                    <a:bodyPr/>
                    <a:lstStyle/>
                    <a:p>
                      <a:r>
                        <a:rPr lang="en-US" sz="3200" i="0" dirty="0" smtClean="0">
                          <a:latin typeface="Times New Roman" pitchFamily="18" charset="0"/>
                          <a:cs typeface="Times New Roman" pitchFamily="18" charset="0"/>
                        </a:rPr>
                        <a:t>Mono-and dichloro aromatic compounds </a:t>
                      </a:r>
                      <a:endParaRPr lang="en-US" sz="3200" i="0" dirty="0">
                        <a:latin typeface="Times New Roman" pitchFamily="18" charset="0"/>
                        <a:cs typeface="Times New Roman" pitchFamily="18" charset="0"/>
                      </a:endParaRPr>
                    </a:p>
                  </a:txBody>
                  <a:tcPr/>
                </a:tc>
              </a:tr>
              <a:tr h="545788">
                <a:tc>
                  <a:txBody>
                    <a:bodyPr/>
                    <a:lstStyle/>
                    <a:p>
                      <a:r>
                        <a:rPr lang="en-US" sz="3200" i="1" dirty="0" smtClean="0">
                          <a:latin typeface="Times New Roman" pitchFamily="18" charset="0"/>
                          <a:cs typeface="Times New Roman" pitchFamily="18" charset="0"/>
                        </a:rPr>
                        <a:t>P.diminuta</a:t>
                      </a:r>
                      <a:endParaRPr lang="en-US" sz="3200" i="1" dirty="0">
                        <a:latin typeface="Times New Roman" pitchFamily="18" charset="0"/>
                        <a:cs typeface="Times New Roman" pitchFamily="18" charset="0"/>
                      </a:endParaRPr>
                    </a:p>
                  </a:txBody>
                  <a:tcPr/>
                </a:tc>
                <a:tc>
                  <a:txBody>
                    <a:bodyPr/>
                    <a:lstStyle/>
                    <a:p>
                      <a:r>
                        <a:rPr lang="en-US" sz="3200" i="0" dirty="0" smtClean="0">
                          <a:latin typeface="Times New Roman" pitchFamily="18" charset="0"/>
                          <a:cs typeface="Times New Roman" pitchFamily="18" charset="0"/>
                        </a:rPr>
                        <a:t>Parathion </a:t>
                      </a:r>
                      <a:endParaRPr lang="en-US" sz="3200" i="0" dirty="0">
                        <a:latin typeface="Times New Roman" pitchFamily="18" charset="0"/>
                        <a:cs typeface="Times New Roman" pitchFamily="18" charset="0"/>
                      </a:endParaRPr>
                    </a:p>
                  </a:txBody>
                  <a:tcPr/>
                </a:tc>
              </a:tr>
              <a:tr h="545788">
                <a:tc>
                  <a:txBody>
                    <a:bodyPr/>
                    <a:lstStyle/>
                    <a:p>
                      <a:r>
                        <a:rPr lang="en-US" sz="3200" i="1" dirty="0" smtClean="0">
                          <a:latin typeface="Times New Roman" pitchFamily="18" charset="0"/>
                          <a:cs typeface="Times New Roman" pitchFamily="18" charset="0"/>
                        </a:rPr>
                        <a:t>P.oleovorans</a:t>
                      </a:r>
                      <a:endParaRPr lang="en-US" sz="3200" i="1" dirty="0">
                        <a:latin typeface="Times New Roman" pitchFamily="18" charset="0"/>
                        <a:cs typeface="Times New Roman" pitchFamily="18" charset="0"/>
                      </a:endParaRPr>
                    </a:p>
                  </a:txBody>
                  <a:tcPr/>
                </a:tc>
                <a:tc>
                  <a:txBody>
                    <a:bodyPr/>
                    <a:lstStyle/>
                    <a:p>
                      <a:r>
                        <a:rPr lang="en-US" sz="3200" i="0" dirty="0" smtClean="0">
                          <a:latin typeface="Times New Roman" pitchFamily="18" charset="0"/>
                          <a:cs typeface="Times New Roman" pitchFamily="18" charset="0"/>
                        </a:rPr>
                        <a:t>Alkane </a:t>
                      </a:r>
                      <a:endParaRPr lang="en-US" sz="3200" i="0" dirty="0">
                        <a:latin typeface="Times New Roman" pitchFamily="18" charset="0"/>
                        <a:cs typeface="Times New Roman" pitchFamily="18" charset="0"/>
                      </a:endParaRPr>
                    </a:p>
                  </a:txBody>
                  <a:tcPr/>
                </a:tc>
              </a:tr>
              <a:tr h="545788">
                <a:tc>
                  <a:txBody>
                    <a:bodyPr/>
                    <a:lstStyle/>
                    <a:p>
                      <a:r>
                        <a:rPr lang="en-US" sz="3200" i="1" dirty="0" smtClean="0">
                          <a:latin typeface="Times New Roman" pitchFamily="18" charset="0"/>
                          <a:cs typeface="Times New Roman" pitchFamily="18" charset="0"/>
                        </a:rPr>
                        <a:t>P.cepacia </a:t>
                      </a:r>
                      <a:endParaRPr lang="en-US" sz="3200" i="1" dirty="0">
                        <a:latin typeface="Times New Roman" pitchFamily="18" charset="0"/>
                        <a:cs typeface="Times New Roman" pitchFamily="18" charset="0"/>
                      </a:endParaRPr>
                    </a:p>
                  </a:txBody>
                  <a:tcPr/>
                </a:tc>
                <a:tc>
                  <a:txBody>
                    <a:bodyPr/>
                    <a:lstStyle/>
                    <a:p>
                      <a:r>
                        <a:rPr lang="en-US" sz="3200" i="0" dirty="0" smtClean="0">
                          <a:latin typeface="Times New Roman" pitchFamily="18" charset="0"/>
                          <a:cs typeface="Times New Roman" pitchFamily="18" charset="0"/>
                        </a:rPr>
                        <a:t>2,4,5-Trichlorophenol</a:t>
                      </a:r>
                      <a:endParaRPr lang="en-US" sz="3200" i="0" dirty="0">
                        <a:latin typeface="Times New Roman" pitchFamily="18" charset="0"/>
                        <a:cs typeface="Times New Roman" pitchFamily="18" charset="0"/>
                      </a:endParaRPr>
                    </a:p>
                  </a:txBody>
                  <a:tcPr/>
                </a:tc>
              </a:tr>
              <a:tr h="545788">
                <a:tc>
                  <a:txBody>
                    <a:bodyPr/>
                    <a:lstStyle/>
                    <a:p>
                      <a:r>
                        <a:rPr lang="en-US" sz="3200" i="1" dirty="0" smtClean="0">
                          <a:latin typeface="Times New Roman" pitchFamily="18" charset="0"/>
                          <a:cs typeface="Times New Roman" pitchFamily="18" charset="0"/>
                        </a:rPr>
                        <a:t>Acinetobacter species </a:t>
                      </a:r>
                      <a:endParaRPr lang="en-US" sz="3200" i="1" dirty="0">
                        <a:latin typeface="Times New Roman" pitchFamily="18" charset="0"/>
                        <a:cs typeface="Times New Roman" pitchFamily="18" charset="0"/>
                      </a:endParaRPr>
                    </a:p>
                  </a:txBody>
                  <a:tcPr/>
                </a:tc>
                <a:tc>
                  <a:txBody>
                    <a:bodyPr/>
                    <a:lstStyle/>
                    <a:p>
                      <a:r>
                        <a:rPr lang="en-US" sz="3200" i="0" dirty="0" smtClean="0">
                          <a:latin typeface="Times New Roman" pitchFamily="18" charset="0"/>
                          <a:cs typeface="Times New Roman" pitchFamily="18" charset="0"/>
                        </a:rPr>
                        <a:t>4-Chlorobenzene </a:t>
                      </a:r>
                      <a:endParaRPr lang="en-US" sz="3200" i="0" dirty="0">
                        <a:latin typeface="Times New Roman" pitchFamily="18" charset="0"/>
                        <a:cs typeface="Times New Roman" pitchFamily="18" charset="0"/>
                      </a:endParaRPr>
                    </a:p>
                  </a:txBody>
                  <a:tcPr/>
                </a:tc>
              </a:tr>
            </a:tbl>
          </a:graphicData>
        </a:graphic>
      </p:graphicFrame>
      <p:sp>
        <p:nvSpPr>
          <p:cNvPr id="1048638" name="Title 1"/>
          <p:cNvSpPr>
            <a:spLocks noGrp="1"/>
          </p:cNvSpPr>
          <p:nvPr>
            <p:ph type="title"/>
          </p:nvPr>
        </p:nvSpPr>
        <p:spPr/>
        <p:txBody>
          <a:bodyPr>
            <a:normAutofit fontScale="90000"/>
          </a:bodyPr>
          <a:lstStyle/>
          <a:p>
            <a:r>
              <a:rPr lang="en-US" dirty="0" smtClean="0"/>
              <a:t>A selected list of genetically engineered microorganisms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Content Placeholder 2"/>
          <p:cNvSpPr>
            <a:spLocks noGrp="1"/>
          </p:cNvSpPr>
          <p:nvPr>
            <p:ph idx="1"/>
          </p:nvPr>
        </p:nvSpPr>
        <p:spPr/>
        <p:txBody>
          <a:bodyPr/>
          <a:lstStyle/>
          <a:p>
            <a:r>
              <a:rPr lang="en-US" dirty="0" smtClean="0">
                <a:latin typeface="Times New Roman" pitchFamily="18" charset="0"/>
                <a:cs typeface="Times New Roman" pitchFamily="18" charset="0"/>
              </a:rPr>
              <a:t>Candida can degrade formaldehyde.</a:t>
            </a:r>
          </a:p>
          <a:p>
            <a:r>
              <a:rPr lang="en-US" dirty="0" smtClean="0">
                <a:latin typeface="Times New Roman" pitchFamily="18" charset="0"/>
                <a:cs typeface="Times New Roman" pitchFamily="18" charset="0"/>
              </a:rPr>
              <a:t>Gibberella can degrade cyanide. </a:t>
            </a:r>
          </a:p>
          <a:p>
            <a:r>
              <a:rPr lang="en-US" dirty="0" smtClean="0">
                <a:latin typeface="Times New Roman" pitchFamily="18" charset="0"/>
                <a:cs typeface="Times New Roman" pitchFamily="18" charset="0"/>
              </a:rPr>
              <a:t>Slurry-phase bioremediation is useful too but only for small amounts of contaminated soil.</a:t>
            </a:r>
          </a:p>
          <a:p>
            <a:r>
              <a:rPr lang="en-US" dirty="0" smtClean="0">
                <a:latin typeface="Times New Roman" pitchFamily="18" charset="0"/>
                <a:cs typeface="Times New Roman" pitchFamily="18" charset="0"/>
              </a:rPr>
              <a:t>Composting can be used to degrade household wastes.</a:t>
            </a:r>
            <a:endParaRPr lang="en-US" dirty="0">
              <a:latin typeface="Times New Roman" pitchFamily="18" charset="0"/>
              <a:cs typeface="Times New Roman" pitchFamily="18" charset="0"/>
            </a:endParaRPr>
          </a:p>
        </p:txBody>
      </p:sp>
      <p:sp>
        <p:nvSpPr>
          <p:cNvPr id="1048640"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USE OF FUNGI IN BIOREMEDIATION</a:t>
            </a:r>
            <a:endParaRPr 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White rot fungi can degrade organic pollutants in soil and effluent and decolorize kraft black liquor, e.g. Phanerochaete chrysosporium can produce aromatic mixtures with its lignolytic system.</a:t>
            </a:r>
          </a:p>
          <a:p>
            <a:pPr algn="just"/>
            <a:r>
              <a:rPr lang="en-US" dirty="0" smtClean="0">
                <a:latin typeface="Times New Roman" pitchFamily="18" charset="0"/>
                <a:cs typeface="Times New Roman" pitchFamily="18" charset="0"/>
              </a:rPr>
              <a:t>  Pentachlorophenol, dichlorodiphenyltrichloroethane (e.g. DDT), even TNT (trinitrotoluene) can be degraded by white rot fungi.</a:t>
            </a:r>
            <a:endParaRPr lang="en-US" dirty="0">
              <a:latin typeface="Times New Roman" pitchFamily="18" charset="0"/>
              <a:cs typeface="Times New Roman" pitchFamily="18" charset="0"/>
            </a:endParaRPr>
          </a:p>
        </p:txBody>
      </p:sp>
      <p:sp>
        <p:nvSpPr>
          <p:cNvPr id="1048642" name="Title 1"/>
          <p:cNvSpPr>
            <a:spLocks noGrp="1"/>
          </p:cNvSpPr>
          <p:nvPr>
            <p:ph type="title"/>
          </p:nvPr>
        </p:nvSpPr>
        <p:spPr/>
        <p:txBody>
          <a:bodyPr/>
          <a:lstStyle/>
          <a:p>
            <a:r>
              <a:rPr lang="en-US" dirty="0" smtClean="0"/>
              <a:t>WHITE ROT FUNGI</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Content Placeholder 3" descr="unnamed.jpg"/>
          <p:cNvPicPr>
            <a:picLocks noGrp="1" noChangeAspect="1"/>
          </p:cNvPicPr>
          <p:nvPr>
            <p:ph idx="1"/>
          </p:nvPr>
        </p:nvPicPr>
        <p:blipFill>
          <a:blip r:embed="rId2" cstate="print"/>
          <a:stretch>
            <a:fillRect/>
          </a:stretch>
        </p:blipFill>
        <p:spPr>
          <a:xfrm>
            <a:off x="0" y="1371600"/>
            <a:ext cx="9144000" cy="5486399"/>
          </a:xfrm>
        </p:spPr>
      </p:pic>
      <p:sp>
        <p:nvSpPr>
          <p:cNvPr id="1048643" name="Title 2"/>
          <p:cNvSpPr>
            <a:spLocks noGrp="1"/>
          </p:cNvSpPr>
          <p:nvPr>
            <p:ph type="title"/>
          </p:nvPr>
        </p:nvSpPr>
        <p:spPr/>
        <p:txBody>
          <a:bodyPr/>
          <a:lstStyle/>
          <a:p>
            <a:r>
              <a:rPr lang="en-US" dirty="0" smtClean="0"/>
              <a:t>WHITE ROT FUNGI</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Content Placeholder 2"/>
          <p:cNvSpPr>
            <a:spLocks noGrp="1"/>
          </p:cNvSpPr>
          <p:nvPr>
            <p:ph idx="1"/>
          </p:nvPr>
        </p:nvSpPr>
        <p:spPr/>
        <p:txBody>
          <a:bodyPr/>
          <a:lstStyle/>
          <a:p>
            <a:r>
              <a:rPr lang="en-US" dirty="0" smtClean="0">
                <a:latin typeface="Times New Roman" pitchFamily="18" charset="0"/>
                <a:cs typeface="Times New Roman" pitchFamily="18" charset="0"/>
              </a:rPr>
              <a:t>The basis of removal and transportation of wastes for treatment, basically there are two methods. </a:t>
            </a:r>
          </a:p>
          <a:p>
            <a:r>
              <a:rPr lang="en-US" dirty="0" smtClean="0">
                <a:latin typeface="Times New Roman" pitchFamily="18" charset="0"/>
                <a:cs typeface="Times New Roman" pitchFamily="18" charset="0"/>
              </a:rPr>
              <a:t>1.Insitu bioremediation </a:t>
            </a:r>
          </a:p>
          <a:p>
            <a:r>
              <a:rPr lang="en-US" dirty="0" smtClean="0">
                <a:latin typeface="Times New Roman" pitchFamily="18" charset="0"/>
                <a:cs typeface="Times New Roman" pitchFamily="18" charset="0"/>
              </a:rPr>
              <a:t>2.Ex situ bioremediation</a:t>
            </a:r>
            <a:endParaRPr lang="en-US" dirty="0">
              <a:latin typeface="Times New Roman" pitchFamily="18" charset="0"/>
              <a:cs typeface="Times New Roman" pitchFamily="18" charset="0"/>
            </a:endParaRPr>
          </a:p>
        </p:txBody>
      </p:sp>
      <p:sp>
        <p:nvSpPr>
          <p:cNvPr id="1048645" name="Title 1"/>
          <p:cNvSpPr>
            <a:spLocks noGrp="1"/>
          </p:cNvSpPr>
          <p:nvPr>
            <p:ph type="title"/>
          </p:nvPr>
        </p:nvSpPr>
        <p:spPr/>
        <p:txBody>
          <a:bodyPr>
            <a:normAutofit fontScale="90000"/>
          </a:bodyPr>
          <a:lstStyle/>
          <a:p>
            <a:r>
              <a:rPr lang="en-US" dirty="0" smtClean="0"/>
              <a:t>ENVIRONMENTAL CLEAN-UP PROCESS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It involves direct approach for the microbial degradation of xenobiotics at the sites of pollution (soil, ground water). </a:t>
            </a:r>
          </a:p>
          <a:p>
            <a:pPr algn="just"/>
            <a:r>
              <a:rPr lang="en-US" dirty="0" smtClean="0">
                <a:latin typeface="Times New Roman" pitchFamily="18" charset="0"/>
                <a:cs typeface="Times New Roman" pitchFamily="18" charset="0"/>
              </a:rPr>
              <a:t>It has been successfully applied for clean-up oil spillages, beaches etc.</a:t>
            </a:r>
          </a:p>
          <a:p>
            <a:pPr algn="just"/>
            <a:r>
              <a:rPr lang="en-US" dirty="0" smtClean="0">
                <a:latin typeface="Times New Roman" pitchFamily="18" charset="0"/>
                <a:cs typeface="Times New Roman" pitchFamily="18" charset="0"/>
              </a:rPr>
              <a:t>There are 2 types of in situ bioremediation</a:t>
            </a:r>
          </a:p>
          <a:p>
            <a:pPr algn="just"/>
            <a:r>
              <a:rPr lang="en-US" dirty="0" smtClean="0">
                <a:latin typeface="Times New Roman" pitchFamily="18" charset="0"/>
                <a:cs typeface="Times New Roman" pitchFamily="18" charset="0"/>
              </a:rPr>
              <a:t>1:Intrinsic bioremediation </a:t>
            </a:r>
          </a:p>
          <a:p>
            <a:pPr algn="just"/>
            <a:r>
              <a:rPr lang="en-US" dirty="0" smtClean="0">
                <a:latin typeface="Times New Roman" pitchFamily="18" charset="0"/>
                <a:cs typeface="Times New Roman" pitchFamily="18" charset="0"/>
              </a:rPr>
              <a:t>2:Engineered bioremediation</a:t>
            </a:r>
            <a:endParaRPr lang="en-US" b="1" dirty="0">
              <a:latin typeface="Times New Roman" pitchFamily="18" charset="0"/>
              <a:cs typeface="Times New Roman" pitchFamily="18" charset="0"/>
            </a:endParaRPr>
          </a:p>
        </p:txBody>
      </p:sp>
      <p:sp>
        <p:nvSpPr>
          <p:cNvPr id="1048647" name="Title 1"/>
          <p:cNvSpPr>
            <a:spLocks noGrp="1"/>
          </p:cNvSpPr>
          <p:nvPr>
            <p:ph type="title"/>
          </p:nvPr>
        </p:nvSpPr>
        <p:spPr/>
        <p:txBody>
          <a:bodyPr/>
          <a:lstStyle/>
          <a:p>
            <a:r>
              <a:rPr lang="en-US" dirty="0" smtClean="0">
                <a:latin typeface="Times New Roman" pitchFamily="18" charset="0"/>
                <a:cs typeface="Times New Roman" pitchFamily="18" charset="0"/>
              </a:rPr>
              <a:t>INSITU BIOREMEDIATION:</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Definition:</a:t>
            </a:r>
          </a:p>
          <a:p>
            <a:pPr algn="just"/>
            <a:r>
              <a:rPr lang="en-US" sz="2800" dirty="0">
                <a:latin typeface="Times New Roman" pitchFamily="18" charset="0"/>
                <a:cs typeface="Times New Roman" pitchFamily="18" charset="0"/>
              </a:rPr>
              <a:t>Bioremediation is a process used to treat contaminated media, including water, soil and subsurface material, by altering environmental conditions to stimulate growth of microorganisms and degrade the target pollutants. In many cases, bioremediation is less expensive and more sustainable than other remediation alternatives.</a:t>
            </a:r>
          </a:p>
        </p:txBody>
      </p:sp>
      <p:sp>
        <p:nvSpPr>
          <p:cNvPr id="1048603" name="Title 1"/>
          <p:cNvSpPr>
            <a:spLocks noGrp="1"/>
          </p:cNvSpPr>
          <p:nvPr>
            <p:ph type="title"/>
          </p:nvPr>
        </p:nvSpPr>
        <p:spPr/>
        <p:txBody>
          <a:bodyPr/>
          <a:lstStyle/>
          <a:p>
            <a:r>
              <a:rPr lang="en-US" dirty="0" smtClean="0"/>
              <a:t>Bioremediation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Content Placeholder 1"/>
          <p:cNvSpPr>
            <a:spLocks noGrp="1"/>
          </p:cNvSpPr>
          <p:nvPr>
            <p:ph idx="1"/>
          </p:nvPr>
        </p:nvSpPr>
        <p:spPr/>
        <p:txBody>
          <a:bodyPr/>
          <a:lstStyle/>
          <a:p>
            <a:pPr algn="just"/>
            <a:r>
              <a:rPr lang="en-US" dirty="0" smtClean="0">
                <a:latin typeface="Times New Roman" pitchFamily="18" charset="0"/>
                <a:cs typeface="Times New Roman" pitchFamily="18" charset="0"/>
              </a:rPr>
              <a:t>This type of in situ bioremediation is carried out without direct microbial amendment and through intermediation in ecological conditions of the contaminated region and the fortification of the natural populations and the metabolic activities of indigenous or naturally existing microfauna by improving nutritional and ventilation conditions</a:t>
            </a:r>
            <a:endParaRPr lang="en-US" dirty="0">
              <a:latin typeface="Times New Roman" pitchFamily="18" charset="0"/>
              <a:cs typeface="Times New Roman" pitchFamily="18" charset="0"/>
            </a:endParaRPr>
          </a:p>
        </p:txBody>
      </p:sp>
      <p:sp>
        <p:nvSpPr>
          <p:cNvPr id="1048649" name="Title 2"/>
          <p:cNvSpPr>
            <a:spLocks noGrp="1"/>
          </p:cNvSpPr>
          <p:nvPr>
            <p:ph type="title"/>
          </p:nvPr>
        </p:nvSpPr>
        <p:spPr/>
        <p:txBody>
          <a:bodyPr>
            <a:normAutofit fontScale="90000"/>
          </a:bodyPr>
          <a:lstStyle/>
          <a:p>
            <a:r>
              <a:rPr lang="en-US" dirty="0" smtClean="0"/>
              <a:t>Intrinsic bioremediation:</a:t>
            </a:r>
            <a:br>
              <a:rPr lang="en-US" dirty="0" smtClean="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Content Placeholder 1"/>
          <p:cNvSpPr>
            <a:spLocks noGrp="1"/>
          </p:cNvSpPr>
          <p:nvPr>
            <p:ph idx="1"/>
          </p:nvPr>
        </p:nvSpPr>
        <p:spPr/>
        <p:txBody>
          <a:bodyPr>
            <a:normAutofit fontScale="96296" lnSpcReduction="20000"/>
          </a:bodyPr>
          <a:lstStyle/>
          <a:p>
            <a:pPr algn="just"/>
            <a:r>
              <a:rPr lang="en-US" dirty="0" smtClean="0">
                <a:latin typeface="Times New Roman" pitchFamily="18" charset="0"/>
                <a:cs typeface="Times New Roman" pitchFamily="18" charset="0"/>
              </a:rPr>
              <a:t>Bioremediation is performed through the introduction of certain microorgansims to a contamination site. As the conditions of contamination sites are most often unfavorable for the establishment and bioactivity of the exogenously amended microorganisms, therefore here like intrinsic bioremediation, the environment is modified in a way so that improved physico-chemical conditions are provided. Oxygen, electron acceptors, and nutrients (for example nitrogen and phosphorus) are required to enhance microbial growth</a:t>
            </a:r>
            <a:endParaRPr lang="en-US" dirty="0">
              <a:latin typeface="Times New Roman" pitchFamily="18" charset="0"/>
              <a:cs typeface="Times New Roman" pitchFamily="18" charset="0"/>
            </a:endParaRPr>
          </a:p>
        </p:txBody>
      </p:sp>
      <p:sp>
        <p:nvSpPr>
          <p:cNvPr id="1048651" name="Title 2"/>
          <p:cNvSpPr>
            <a:spLocks noGrp="1"/>
          </p:cNvSpPr>
          <p:nvPr>
            <p:ph type="title"/>
          </p:nvPr>
        </p:nvSpPr>
        <p:spPr/>
        <p:txBody>
          <a:bodyPr>
            <a:normAutofit fontScale="90000"/>
          </a:bodyPr>
          <a:lstStyle/>
          <a:p>
            <a:r>
              <a:rPr lang="en-US" dirty="0" smtClean="0">
                <a:effectLst/>
              </a:rPr>
              <a:t>Engineered in situ bioremediation</a:t>
            </a:r>
            <a:r>
              <a:rPr lang="en-US" dirty="0" smtClean="0"/>
              <a:t>:</a:t>
            </a:r>
            <a:br>
              <a:rPr lang="en-US" dirty="0" smtClean="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Content Placeholder 2"/>
          <p:cNvSpPr>
            <a:spLocks noGrp="1"/>
          </p:cNvSpPr>
          <p:nvPr>
            <p:ph idx="1"/>
          </p:nvPr>
        </p:nvSpPr>
        <p:spPr/>
        <p:txBody>
          <a:bodyPr/>
          <a:lstStyle/>
          <a:p>
            <a:r>
              <a:rPr lang="en-US" dirty="0" smtClean="0">
                <a:latin typeface="Times New Roman" pitchFamily="18" charset="0"/>
                <a:cs typeface="Times New Roman" pitchFamily="18" charset="0"/>
              </a:rPr>
              <a:t>The waste or toxic materials can be collected from the polluted sites and bioremediation with the requisite microorganisms can be carried out at designed places.</a:t>
            </a:r>
          </a:p>
          <a:p>
            <a:r>
              <a:rPr lang="en-US" b="1" dirty="0" smtClean="0">
                <a:latin typeface="Times New Roman" pitchFamily="18" charset="0"/>
                <a:cs typeface="Times New Roman" pitchFamily="18" charset="0"/>
              </a:rPr>
              <a:t>METABOLIC EFFECT OF MO’S ON XENOBIOTICS:</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Detoxification          Activation </a:t>
            </a:r>
          </a:p>
          <a:p>
            <a:r>
              <a:rPr lang="en-US" dirty="0" smtClean="0">
                <a:latin typeface="Times New Roman" pitchFamily="18" charset="0"/>
                <a:cs typeface="Times New Roman" pitchFamily="18" charset="0"/>
              </a:rPr>
              <a:t>Degradation             Conjugation</a:t>
            </a:r>
            <a:endParaRPr lang="en-US" dirty="0">
              <a:latin typeface="Times New Roman" pitchFamily="18" charset="0"/>
              <a:cs typeface="Times New Roman" pitchFamily="18" charset="0"/>
            </a:endParaRPr>
          </a:p>
        </p:txBody>
      </p:sp>
      <p:sp>
        <p:nvSpPr>
          <p:cNvPr id="1048653" name="Title 1"/>
          <p:cNvSpPr>
            <a:spLocks noGrp="1"/>
          </p:cNvSpPr>
          <p:nvPr>
            <p:ph type="title"/>
          </p:nvPr>
        </p:nvSpPr>
        <p:spPr/>
        <p:txBody>
          <a:bodyPr/>
          <a:lstStyle/>
          <a:p>
            <a:r>
              <a:rPr lang="en-US" dirty="0" smtClean="0">
                <a:latin typeface="Times New Roman" pitchFamily="18" charset="0"/>
                <a:cs typeface="Times New Roman" pitchFamily="18" charset="0"/>
              </a:rPr>
              <a:t>EXSITU BIOREMEDIATION</a:t>
            </a:r>
            <a:endParaRPr lang="en-US"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Content Placeholder 1"/>
          <p:cNvSpPr>
            <a:spLocks noGrp="1"/>
          </p:cNvSpPr>
          <p:nvPr>
            <p:ph idx="1"/>
          </p:nvPr>
        </p:nvSpPr>
        <p:spPr/>
        <p:txBody>
          <a:bodyPr/>
          <a:lstStyle/>
          <a:p>
            <a:pPr algn="just"/>
            <a:r>
              <a:rPr lang="en-US" dirty="0" smtClean="0">
                <a:latin typeface="Times New Roman" pitchFamily="18" charset="0"/>
                <a:cs typeface="Times New Roman" pitchFamily="18" charset="0"/>
              </a:rPr>
              <a:t>The system is used in order to bioremediate organic wastes and problematic domestic and industrial wastes, sewage sludge, and municipal solid wastes. Solid-phase soil bioremediation includes three processes including land-farming, soil biopiling, and composting. </a:t>
            </a:r>
          </a:p>
          <a:p>
            <a:pPr algn="just"/>
            <a:endParaRPr lang="en-US" dirty="0">
              <a:latin typeface="Times New Roman" pitchFamily="18" charset="0"/>
              <a:cs typeface="Times New Roman" pitchFamily="18" charset="0"/>
            </a:endParaRPr>
          </a:p>
        </p:txBody>
      </p:sp>
      <p:sp>
        <p:nvSpPr>
          <p:cNvPr id="1048655" name="Title 2"/>
          <p:cNvSpPr>
            <a:spLocks noGrp="1"/>
          </p:cNvSpPr>
          <p:nvPr>
            <p:ph type="title"/>
          </p:nvPr>
        </p:nvSpPr>
        <p:spPr/>
        <p:txBody>
          <a:bodyPr>
            <a:normAutofit fontScale="90000"/>
          </a:bodyPr>
          <a:lstStyle/>
          <a:p>
            <a:r>
              <a:rPr lang="en-US" dirty="0" smtClean="0">
                <a:effectLst/>
                <a:latin typeface="Times New Roman" pitchFamily="18" charset="0"/>
                <a:cs typeface="Times New Roman" pitchFamily="18" charset="0"/>
              </a:rPr>
              <a:t>Solid phase system (including land treatment and soil piles):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Content Placeholder 1"/>
          <p:cNvSpPr>
            <a:spLocks noGrp="1"/>
          </p:cNvSpPr>
          <p:nvPr>
            <p:ph idx="1"/>
          </p:nvPr>
        </p:nvSpPr>
        <p:spPr/>
        <p:txBody>
          <a:bodyPr>
            <a:normAutofit fontScale="96296" lnSpcReduction="20000"/>
          </a:bodyPr>
          <a:lstStyle/>
          <a:p>
            <a:pPr algn="just"/>
            <a:r>
              <a:rPr lang="en-US" dirty="0" smtClean="0">
                <a:latin typeface="Times New Roman" pitchFamily="18" charset="0"/>
                <a:cs typeface="Times New Roman" pitchFamily="18" charset="0"/>
              </a:rPr>
              <a:t>Slurry phase bioremediation is a relatively more rapid process compared to the other treatment processes. </a:t>
            </a:r>
          </a:p>
          <a:p>
            <a:pPr algn="just"/>
            <a:r>
              <a:rPr lang="en-US" dirty="0" smtClean="0">
                <a:latin typeface="Times New Roman" pitchFamily="18" charset="0"/>
                <a:cs typeface="Times New Roman" pitchFamily="18" charset="0"/>
              </a:rPr>
              <a:t>Contaminated soil is mixed with water and other additives in a large tank called a bioreactor and intermingled to bring the indigenous microorganisms in close contact with soil contaminants. Nutrients and oxygen are amended, and the conditions in the bioreactor are so adjusted that an optimal environment for microbial bioremediation is provided. After completion of the process, the water is removed, and the solid wastes are disposed off or processed more to decontaminate remaining pollutants.</a:t>
            </a:r>
          </a:p>
          <a:p>
            <a:pPr algn="just"/>
            <a:endParaRPr lang="en-US" dirty="0">
              <a:latin typeface="Times New Roman" pitchFamily="18" charset="0"/>
              <a:cs typeface="Times New Roman" pitchFamily="18" charset="0"/>
            </a:endParaRPr>
          </a:p>
        </p:txBody>
      </p:sp>
      <p:sp>
        <p:nvSpPr>
          <p:cNvPr id="1048657" name="Title 2"/>
          <p:cNvSpPr>
            <a:spLocks noGrp="1"/>
          </p:cNvSpPr>
          <p:nvPr>
            <p:ph type="title"/>
          </p:nvPr>
        </p:nvSpPr>
        <p:spPr/>
        <p:txBody>
          <a:bodyPr>
            <a:normAutofit fontScale="90000"/>
          </a:bodyPr>
          <a:lstStyle/>
          <a:p>
            <a:r>
              <a:rPr lang="en-US" sz="4000" dirty="0" smtClean="0">
                <a:latin typeface="Times New Roman" pitchFamily="18" charset="0"/>
                <a:cs typeface="Times New Roman" pitchFamily="18" charset="0"/>
              </a:rPr>
              <a:t>Slurry phase systems (including solid–liquid suspensions in bioreactors):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Content Placeholder 3" descr="In-Situ+vs.+Ex-Situ+Remediation.jpg"/>
          <p:cNvPicPr>
            <a:picLocks noGrp="1" noChangeAspect="1"/>
          </p:cNvPicPr>
          <p:nvPr>
            <p:ph idx="1"/>
          </p:nvPr>
        </p:nvPicPr>
        <p:blipFill>
          <a:blip r:embed="rId2" cstate="print"/>
          <a:stretch>
            <a:fillRect/>
          </a:stretch>
        </p:blipFill>
        <p:spPr>
          <a:xfrm>
            <a:off x="0" y="1481138"/>
            <a:ext cx="9144000" cy="5376862"/>
          </a:xfrm>
        </p:spPr>
      </p:pic>
      <p:sp>
        <p:nvSpPr>
          <p:cNvPr id="1048658" name="Title 2"/>
          <p:cNvSpPr>
            <a:spLocks noGrp="1"/>
          </p:cNvSpPr>
          <p:nvPr>
            <p:ph type="title"/>
          </p:nvPr>
        </p:nvSpPr>
        <p:spPr/>
        <p:txBody>
          <a:bodyPr/>
          <a:lstStyle/>
          <a:p>
            <a:r>
              <a:rPr lang="en-US" dirty="0" smtClean="0"/>
              <a:t>In situ vs Ex situ remidiation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Content Placeholder 1"/>
          <p:cNvSpPr>
            <a:spLocks noGrp="1"/>
          </p:cNvSpPr>
          <p:nvPr>
            <p:ph idx="1"/>
          </p:nvPr>
        </p:nvSpPr>
        <p:spPr/>
        <p:txBody>
          <a:bodyPr>
            <a:normAutofit fontScale="96296" lnSpcReduction="10000"/>
          </a:bodyPr>
          <a:lstStyle/>
          <a:p>
            <a:r>
              <a:rPr lang="en-US" b="1" u="sng" dirty="0" smtClean="0">
                <a:latin typeface="Times New Roman" pitchFamily="18" charset="0"/>
                <a:cs typeface="Times New Roman" pitchFamily="18" charset="0"/>
              </a:rPr>
              <a:t>Bioventing:</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The process of drawing oxygen through the contaminated medium to stimulate microbial growth and activity is biovening. Bioventing is the most common in situ treatment and involves supplying air and nutrients through wells to contaminated soil to stimulate the indigenous bacteria. Bioventing employs low air flow rates and provides only the amount of oxygen necessary for the biodegradation while minimizing volatilization and release of contaminants to the atmosphere.</a:t>
            </a:r>
            <a:endParaRPr lang="en-US" dirty="0">
              <a:latin typeface="Times New Roman" pitchFamily="18" charset="0"/>
              <a:cs typeface="Times New Roman" pitchFamily="18" charset="0"/>
            </a:endParaRPr>
          </a:p>
        </p:txBody>
      </p:sp>
      <p:sp>
        <p:nvSpPr>
          <p:cNvPr id="1048660" name="Title 2"/>
          <p:cNvSpPr>
            <a:spLocks noGrp="1"/>
          </p:cNvSpPr>
          <p:nvPr>
            <p:ph type="title"/>
          </p:nvPr>
        </p:nvSpPr>
        <p:spPr/>
        <p:txBody>
          <a:bodyPr>
            <a:normAutofit fontScale="90000"/>
          </a:bodyPr>
          <a:lstStyle/>
          <a:p>
            <a:r>
              <a:rPr lang="en-US" dirty="0" smtClean="0">
                <a:effectLst/>
              </a:rPr>
              <a:t>Bioremediation Techniques:</a:t>
            </a:r>
            <a:r>
              <a:rPr lang="en-US" dirty="0" smtClean="0"/>
              <a:t/>
            </a:r>
            <a:br>
              <a:rPr lang="en-US" dirty="0" smtClean="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2"/>
          <p:cNvSpPr>
            <a:spLocks noGrp="1"/>
          </p:cNvSpPr>
          <p:nvPr>
            <p:ph type="title"/>
          </p:nvPr>
        </p:nvSpPr>
        <p:spPr/>
        <p:txBody>
          <a:bodyPr/>
          <a:lstStyle/>
          <a:p>
            <a:r>
              <a:rPr lang="en-US" dirty="0" smtClean="0"/>
              <a:t>Bio venting</a:t>
            </a:r>
            <a:endParaRPr lang="en-US" dirty="0"/>
          </a:p>
        </p:txBody>
      </p:sp>
      <p:pic>
        <p:nvPicPr>
          <p:cNvPr id="2097161" name="Content Placeholder 3" descr="bioremediation2-5-638.jpg"/>
          <p:cNvPicPr>
            <a:picLocks noGrp="1"/>
          </p:cNvPicPr>
          <p:nvPr>
            <p:ph idx="1"/>
          </p:nvPr>
        </p:nvPicPr>
        <p:blipFill>
          <a:blip r:embed="rId2" cstate="print"/>
          <a:stretch>
            <a:fillRect/>
          </a:stretch>
        </p:blipFill>
        <p:spPr>
          <a:xfrm>
            <a:off x="0" y="1481138"/>
            <a:ext cx="8610599" cy="452596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Content Placeholder 1"/>
          <p:cNvSpPr>
            <a:spLocks noGrp="1"/>
          </p:cNvSpPr>
          <p:nvPr>
            <p:ph idx="1"/>
          </p:nvPr>
        </p:nvSpPr>
        <p:spPr/>
        <p:txBody>
          <a:bodyPr/>
          <a:lstStyle/>
          <a:p>
            <a:pPr algn="just"/>
            <a:r>
              <a:rPr lang="en-US" dirty="0" smtClean="0">
                <a:latin typeface="Times New Roman" pitchFamily="18" charset="0"/>
                <a:cs typeface="Times New Roman" pitchFamily="18" charset="0"/>
              </a:rPr>
              <a:t>	Biopiles are a hybrid of landfarming and composting. Essentially, engineered cells are constructed as aerated composted piles. Adding compost to contaminated soil enhances bioremediation because of the structure of the organic compost matrix. Compost enhances the oxidation of aromatic contaminants in soil to ketones and quinones, which eventually disappear.</a:t>
            </a:r>
          </a:p>
          <a:p>
            <a:endParaRPr lang="en-US" dirty="0"/>
          </a:p>
        </p:txBody>
      </p:sp>
      <p:sp>
        <p:nvSpPr>
          <p:cNvPr id="1048663" name="Title 2"/>
          <p:cNvSpPr>
            <a:spLocks noGrp="1"/>
          </p:cNvSpPr>
          <p:nvPr>
            <p:ph type="title"/>
          </p:nvPr>
        </p:nvSpPr>
        <p:spPr/>
        <p:txBody>
          <a:bodyPr>
            <a:normAutofit fontScale="90000"/>
          </a:bodyPr>
          <a:lstStyle/>
          <a:p>
            <a:r>
              <a:rPr lang="en-US" dirty="0" smtClean="0">
                <a:effectLst/>
              </a:rPr>
              <a:t>Bio piling:</a:t>
            </a:r>
            <a:r>
              <a:rPr lang="en-US" dirty="0" smtClean="0"/>
              <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Content Placeholder 3" descr="..uu.png"/>
          <p:cNvPicPr>
            <a:picLocks noGrp="1" noChangeAspect="1"/>
          </p:cNvPicPr>
          <p:nvPr>
            <p:ph idx="1"/>
          </p:nvPr>
        </p:nvPicPr>
        <p:blipFill>
          <a:blip r:embed="rId2" cstate="print"/>
          <a:stretch>
            <a:fillRect/>
          </a:stretch>
        </p:blipFill>
        <p:spPr>
          <a:xfrm>
            <a:off x="461388" y="2167511"/>
            <a:ext cx="8221223" cy="3153215"/>
          </a:xfrm>
        </p:spPr>
      </p:pic>
      <p:sp>
        <p:nvSpPr>
          <p:cNvPr id="1048664" name="Title 1"/>
          <p:cNvSpPr>
            <a:spLocks noGrp="1"/>
          </p:cNvSpPr>
          <p:nvPr>
            <p:ph type="title"/>
          </p:nvPr>
        </p:nvSpPr>
        <p:spPr/>
        <p:txBody>
          <a:bodyPr>
            <a:normAutofit fontScale="90000"/>
          </a:bodyPr>
          <a:lstStyle/>
          <a:p>
            <a:r>
              <a:rPr lang="en-US" dirty="0" smtClean="0"/>
              <a:t>BIOREMEDIATION OF CONTAMINATED SOILS &amp; WASTE LANDS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1" descr="Bioremediation-img.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Content Placeholder 1"/>
          <p:cNvSpPr>
            <a:spLocks noGrp="1"/>
          </p:cNvSpPr>
          <p:nvPr>
            <p:ph idx="1"/>
          </p:nvPr>
        </p:nvSpPr>
        <p:spPr/>
        <p:txBody>
          <a:bodyPr>
            <a:normAutofit fontScale="96296" lnSpcReduction="20000"/>
          </a:bodyPr>
          <a:lstStyle/>
          <a:p>
            <a:pPr algn="just"/>
            <a:r>
              <a:rPr lang="en-US" dirty="0" smtClean="0">
                <a:latin typeface="Times New Roman" pitchFamily="18" charset="0"/>
                <a:cs typeface="Times New Roman" pitchFamily="18" charset="0"/>
              </a:rPr>
              <a:t>Biopile treatment is a full-scale technology in which excavated soils are mixed with soil amendments, placed on a treatment area, and bioremediated using forced aeration. The contaminants are reduced to carbon dioxide and water. The basic biopile system includes a treatment bed, an aeration system, an irrigation/nutrient system, and a leach ate collection system. Moisture, heat, nutrients, oxygen, and pH are controlled to enhance biodegradation. The irrigation/nutrient system is buried under the soil to pass air and nutrients either by vacuum or positive pressure.</a:t>
            </a:r>
            <a:endParaRPr lang="en-US" dirty="0">
              <a:latin typeface="Times New Roman" pitchFamily="18" charset="0"/>
              <a:cs typeface="Times New Roman" pitchFamily="18" charset="0"/>
            </a:endParaRPr>
          </a:p>
        </p:txBody>
      </p:sp>
      <p:sp>
        <p:nvSpPr>
          <p:cNvPr id="1048666" name="Title 2"/>
          <p:cNvSpPr>
            <a:spLocks noGrp="1"/>
          </p:cNvSpPr>
          <p:nvPr>
            <p:ph type="title"/>
          </p:nvPr>
        </p:nvSpPr>
        <p:spPr/>
        <p:txBody>
          <a:bodyPr/>
          <a:lstStyle/>
          <a:p>
            <a:r>
              <a:rPr lang="en-US" dirty="0" smtClean="0"/>
              <a:t>continue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2"/>
          <p:cNvSpPr>
            <a:spLocks noGrp="1"/>
          </p:cNvSpPr>
          <p:nvPr>
            <p:ph type="title"/>
          </p:nvPr>
        </p:nvSpPr>
        <p:spPr/>
        <p:txBody>
          <a:bodyPr/>
          <a:lstStyle/>
          <a:p>
            <a:endParaRPr lang="en-US" dirty="0"/>
          </a:p>
        </p:txBody>
      </p:sp>
      <p:pic>
        <p:nvPicPr>
          <p:cNvPr id="2097163" name="Content Placeholder 3" descr="unnamed.jpg"/>
          <p:cNvPicPr>
            <a:picLocks noGrp="1"/>
          </p:cNvPicPr>
          <p:nvPr>
            <p:ph idx="1"/>
          </p:nvPr>
        </p:nvPicPr>
        <p:blipFill>
          <a:blip r:embed="rId2" cstate="print"/>
          <a:stretch>
            <a:fillRect/>
          </a:stretch>
        </p:blipFill>
        <p:spPr>
          <a:xfrm>
            <a:off x="228600" y="1676400"/>
            <a:ext cx="8534400" cy="449579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Content Placeholder 2"/>
          <p:cNvSpPr>
            <a:spLocks noGrp="1"/>
          </p:cNvSpPr>
          <p:nvPr>
            <p:ph idx="1"/>
          </p:nvPr>
        </p:nvSpPr>
        <p:spPr/>
        <p:txBody>
          <a:bodyPr/>
          <a:lstStyle/>
          <a:p>
            <a:r>
              <a:rPr lang="en-US" dirty="0" smtClean="0">
                <a:latin typeface="Times New Roman" pitchFamily="18" charset="0"/>
                <a:cs typeface="Times New Roman" pitchFamily="18" charset="0"/>
              </a:rPr>
              <a:t>Phytoremediation is use of plants for accumulation, removal or conversion of pollutants.</a:t>
            </a:r>
          </a:p>
          <a:p>
            <a:endParaRPr lang="en-US" dirty="0">
              <a:latin typeface="Times New Roman" pitchFamily="18" charset="0"/>
              <a:cs typeface="Times New Roman" pitchFamily="18" charset="0"/>
            </a:endParaRPr>
          </a:p>
        </p:txBody>
      </p:sp>
      <p:sp>
        <p:nvSpPr>
          <p:cNvPr id="1048669" name="Title 1"/>
          <p:cNvSpPr>
            <a:spLocks noGrp="1"/>
          </p:cNvSpPr>
          <p:nvPr>
            <p:ph type="title"/>
          </p:nvPr>
        </p:nvSpPr>
        <p:spPr/>
        <p:txBody>
          <a:bodyPr/>
          <a:lstStyle/>
          <a:p>
            <a:r>
              <a:rPr lang="en-US" dirty="0" smtClean="0">
                <a:latin typeface="Times New Roman" pitchFamily="18" charset="0"/>
                <a:cs typeface="Times New Roman" pitchFamily="18" charset="0"/>
              </a:rPr>
              <a:t>PHYTOREMEDIATION</a:t>
            </a:r>
            <a:endParaRPr lang="en-US" dirty="0">
              <a:latin typeface="Times New Roman" pitchFamily="18" charset="0"/>
              <a:cs typeface="Times New Roman" pitchFamily="18" charset="0"/>
            </a:endParaRPr>
          </a:p>
        </p:txBody>
      </p:sp>
      <p:pic>
        <p:nvPicPr>
          <p:cNvPr id="2097164" name="Picture 3" descr="clip_image007.png"/>
          <p:cNvPicPr>
            <a:picLocks noChangeAspect="1"/>
          </p:cNvPicPr>
          <p:nvPr/>
        </p:nvPicPr>
        <p:blipFill>
          <a:blip r:embed="rId2" cstate="print"/>
          <a:stretch>
            <a:fillRect/>
          </a:stretch>
        </p:blipFill>
        <p:spPr>
          <a:xfrm>
            <a:off x="0" y="3124200"/>
            <a:ext cx="9144000" cy="39624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Content Placeholder 3" descr="Screen-Shot-2013-11-14-at-9.48.05-AM.png"/>
          <p:cNvPicPr>
            <a:picLocks noGrp="1" noChangeAspect="1"/>
          </p:cNvPicPr>
          <p:nvPr>
            <p:ph idx="1"/>
          </p:nvPr>
        </p:nvPicPr>
        <p:blipFill>
          <a:blip r:embed="rId2" cstate="print"/>
          <a:stretch>
            <a:fillRect/>
          </a:stretch>
        </p:blipFill>
        <p:spPr>
          <a:xfrm>
            <a:off x="0" y="1962944"/>
            <a:ext cx="9144000" cy="3562350"/>
          </a:xfrm>
        </p:spPr>
      </p:pic>
      <p:sp>
        <p:nvSpPr>
          <p:cNvPr id="1048670" name="Title 1"/>
          <p:cNvSpPr>
            <a:spLocks noGrp="1"/>
          </p:cNvSpPr>
          <p:nvPr>
            <p:ph type="title"/>
          </p:nvPr>
        </p:nvSpPr>
        <p:spPr/>
        <p:txBody>
          <a:bodyPr/>
          <a:lstStyle/>
          <a:p>
            <a:r>
              <a:rPr lang="en-US" dirty="0" smtClean="0"/>
              <a:t>Continue..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Content Placeholder 2"/>
          <p:cNvSpPr>
            <a:spLocks noGrp="1"/>
          </p:cNvSpPr>
          <p:nvPr>
            <p:ph idx="1"/>
          </p:nvPr>
        </p:nvSpPr>
        <p:spPr/>
        <p:txBody>
          <a:bodyPr>
            <a:normAutofit fontScale="96296" lnSpcReduction="20000"/>
          </a:bodyPr>
          <a:lstStyle/>
          <a:p>
            <a:pPr algn="just"/>
            <a:r>
              <a:rPr lang="en-US" dirty="0" smtClean="0">
                <a:latin typeface="Times New Roman" pitchFamily="18" charset="0"/>
                <a:cs typeface="Times New Roman" pitchFamily="18" charset="0"/>
              </a:rPr>
              <a:t>Approximately 400 plant species have been classified as hyperaccumulators of heavy metals, such as grasses, sunflower, corn, hemp, flax, alfalfa, tobacco, willow, Indian mustard, poplar, water hyacinth etc.</a:t>
            </a:r>
          </a:p>
          <a:p>
            <a:pPr algn="just"/>
            <a:r>
              <a:rPr lang="en-US" dirty="0" smtClean="0">
                <a:latin typeface="Times New Roman" pitchFamily="18" charset="0"/>
                <a:cs typeface="Times New Roman" pitchFamily="18" charset="0"/>
              </a:rPr>
              <a:t>The root exudates of these plants play an important role in phytoremediation as it activate the surrounded microorganisms.</a:t>
            </a:r>
          </a:p>
          <a:p>
            <a:pPr algn="just"/>
            <a:r>
              <a:rPr lang="en-US" dirty="0" smtClean="0">
                <a:latin typeface="Times New Roman" pitchFamily="18" charset="0"/>
                <a:cs typeface="Times New Roman" pitchFamily="18" charset="0"/>
              </a:rPr>
              <a:t>Genetic engineering are used as in case of BT protein or insect pheromones producing plants to reduce the use of pesticides.</a:t>
            </a:r>
            <a:endParaRPr lang="en-US" dirty="0">
              <a:latin typeface="Times New Roman" pitchFamily="18" charset="0"/>
              <a:cs typeface="Times New Roman" pitchFamily="18" charset="0"/>
            </a:endParaRPr>
          </a:p>
        </p:txBody>
      </p:sp>
      <p:sp>
        <p:nvSpPr>
          <p:cNvPr id="1048672" name="Title 1"/>
          <p:cNvSpPr>
            <a:spLocks noGrp="1"/>
          </p:cNvSpPr>
          <p:nvPr>
            <p:ph type="title"/>
          </p:nvPr>
        </p:nvSpPr>
        <p:spPr/>
        <p:txBody>
          <a:bodyPr/>
          <a:lstStyle/>
          <a:p>
            <a:r>
              <a:rPr lang="en-US" dirty="0" smtClean="0">
                <a:latin typeface="Times New Roman" pitchFamily="18" charset="0"/>
                <a:cs typeface="Times New Roman" pitchFamily="18" charset="0"/>
              </a:rPr>
              <a:t>Continue..</a:t>
            </a:r>
            <a:endParaRPr lang="en-US"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Content Placeholder 3" descr="Capturemmm.....png"/>
          <p:cNvPicPr>
            <a:picLocks noGrp="1" noChangeAspect="1"/>
          </p:cNvPicPr>
          <p:nvPr>
            <p:ph idx="1"/>
          </p:nvPr>
        </p:nvPicPr>
        <p:blipFill>
          <a:blip r:embed="rId2" cstate="print"/>
          <a:stretch>
            <a:fillRect/>
          </a:stretch>
        </p:blipFill>
        <p:spPr>
          <a:xfrm>
            <a:off x="942468" y="1562589"/>
            <a:ext cx="7259064" cy="4363059"/>
          </a:xfrm>
        </p:spPr>
      </p:pic>
      <p:sp>
        <p:nvSpPr>
          <p:cNvPr id="1048673" name="Title 1"/>
          <p:cNvSpPr>
            <a:spLocks noGrp="1"/>
          </p:cNvSpPr>
          <p:nvPr>
            <p:ph type="title"/>
          </p:nvPr>
        </p:nvSpPr>
        <p:spPr/>
        <p:txBody>
          <a:bodyPr/>
          <a:lstStyle/>
          <a:p>
            <a:r>
              <a:rPr lang="en-US" dirty="0" smtClean="0"/>
              <a:t>Continue..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Effective and low cost , environmental friendly.</a:t>
            </a:r>
          </a:p>
          <a:p>
            <a:pPr algn="just"/>
            <a:r>
              <a:rPr lang="en-US" dirty="0" smtClean="0">
                <a:latin typeface="Times New Roman" pitchFamily="18" charset="0"/>
                <a:cs typeface="Times New Roman" pitchFamily="18" charset="0"/>
              </a:rPr>
              <a:t>Soil clean up of heavy metals and organic compounds.</a:t>
            </a:r>
          </a:p>
          <a:p>
            <a:pPr algn="just"/>
            <a:r>
              <a:rPr lang="en-US" dirty="0" smtClean="0">
                <a:latin typeface="Times New Roman" pitchFamily="18" charset="0"/>
                <a:cs typeface="Times New Roman" pitchFamily="18" charset="0"/>
              </a:rPr>
              <a:t>Pollutants are absorbed in roots, thus plants removed could be disposed or burned.</a:t>
            </a:r>
          </a:p>
          <a:p>
            <a:pPr algn="just"/>
            <a:r>
              <a:rPr lang="en-US" dirty="0" smtClean="0">
                <a:latin typeface="Times New Roman" pitchFamily="18" charset="0"/>
                <a:cs typeface="Times New Roman" pitchFamily="18" charset="0"/>
              </a:rPr>
              <a:t>Sunflower plants were used to remove cesium and strontium from ponds at the Chernobyl nuclear power plant.</a:t>
            </a:r>
          </a:p>
          <a:p>
            <a:pPr algn="just"/>
            <a:r>
              <a:rPr lang="en-US" dirty="0" smtClean="0">
                <a:latin typeface="Times New Roman" pitchFamily="18" charset="0"/>
                <a:cs typeface="Times New Roman" pitchFamily="18" charset="0"/>
              </a:rPr>
              <a:t>Transgenic plants with exogenous metallothionein (a metal binding protein) used to remove metals</a:t>
            </a:r>
            <a:endParaRPr lang="en-US" dirty="0">
              <a:latin typeface="Times New Roman" pitchFamily="18" charset="0"/>
              <a:cs typeface="Times New Roman" pitchFamily="18" charset="0"/>
            </a:endParaRPr>
          </a:p>
        </p:txBody>
      </p:sp>
      <p:sp>
        <p:nvSpPr>
          <p:cNvPr id="1048675" name="Title 1"/>
          <p:cNvSpPr>
            <a:spLocks noGrp="1"/>
          </p:cNvSpPr>
          <p:nvPr>
            <p:ph type="title"/>
          </p:nvPr>
        </p:nvSpPr>
        <p:spPr/>
        <p:txBody>
          <a:bodyPr/>
          <a:lstStyle/>
          <a:p>
            <a:r>
              <a:rPr lang="en-US" dirty="0" smtClean="0"/>
              <a:t>PHYTO-REMEDIATION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Content Placeholder 3" descr="download.jpg"/>
          <p:cNvPicPr>
            <a:picLocks noGrp="1" noChangeAspect="1"/>
          </p:cNvPicPr>
          <p:nvPr>
            <p:ph idx="1"/>
          </p:nvPr>
        </p:nvPicPr>
        <p:blipFill>
          <a:blip r:embed="rId2" cstate="print"/>
          <a:stretch>
            <a:fillRect/>
          </a:stretch>
        </p:blipFill>
        <p:spPr>
          <a:xfrm>
            <a:off x="0" y="1676400"/>
            <a:ext cx="9143999" cy="5181600"/>
          </a:xfrm>
        </p:spPr>
      </p:pic>
      <p:sp>
        <p:nvSpPr>
          <p:cNvPr id="1048676" name="Title 2"/>
          <p:cNvSpPr>
            <a:spLocks noGrp="1"/>
          </p:cNvSpPr>
          <p:nvPr>
            <p:ph type="title"/>
          </p:nvPr>
        </p:nvSpPr>
        <p:spPr/>
        <p:txBody>
          <a:bodyPr>
            <a:normAutofit/>
          </a:bodyPr>
          <a:lstStyle/>
          <a:p>
            <a:r>
              <a:rPr lang="en-US" dirty="0" smtClean="0"/>
              <a:t>Schematic diagram</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Content Placeholder 1"/>
          <p:cNvSpPr>
            <a:spLocks noGrp="1"/>
          </p:cNvSpPr>
          <p:nvPr>
            <p:ph idx="1"/>
          </p:nvPr>
        </p:nvSpPr>
        <p:spPr/>
        <p:txBody>
          <a:bodyPr/>
          <a:lstStyle/>
          <a:p>
            <a:r>
              <a:rPr lang="en-US" dirty="0" smtClean="0"/>
              <a:t>Phytoextraction is the uptake of contaminants by plant roots and translocation within the plants. Contaminants are generally removed by harvesting the plants. This concentration technology leaves a much smaller mass to be disposed of than does excavation of the soil or other media. This technology is most often applied to metal-contaminated soil.</a:t>
            </a:r>
          </a:p>
          <a:p>
            <a:endParaRPr lang="en-US" dirty="0"/>
          </a:p>
        </p:txBody>
      </p:sp>
      <p:sp>
        <p:nvSpPr>
          <p:cNvPr id="1048678" name="Title 2"/>
          <p:cNvSpPr>
            <a:spLocks noGrp="1"/>
          </p:cNvSpPr>
          <p:nvPr>
            <p:ph type="title"/>
          </p:nvPr>
        </p:nvSpPr>
        <p:spPr/>
        <p:txBody>
          <a:bodyPr>
            <a:normAutofit fontScale="90000"/>
          </a:bodyPr>
          <a:lstStyle/>
          <a:p>
            <a:r>
              <a:rPr lang="en-US" dirty="0" smtClean="0"/>
              <a:t>Phytoextraction:</a:t>
            </a:r>
            <a:br>
              <a:rPr lang="en-US" dirty="0" smtClean="0"/>
            </a:b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2"/>
          <p:cNvSpPr>
            <a:spLocks noGrp="1"/>
          </p:cNvSpPr>
          <p:nvPr>
            <p:ph type="title"/>
          </p:nvPr>
        </p:nvSpPr>
        <p:spPr/>
        <p:txBody>
          <a:bodyPr/>
          <a:lstStyle/>
          <a:p>
            <a:endParaRPr lang="en-US" dirty="0"/>
          </a:p>
        </p:txBody>
      </p:sp>
      <p:pic>
        <p:nvPicPr>
          <p:cNvPr id="2097168" name="Content Placeholder 3" descr="phyto.gif"/>
          <p:cNvPicPr>
            <a:picLocks noGrp="1"/>
          </p:cNvPicPr>
          <p:nvPr>
            <p:ph idx="1"/>
          </p:nvPr>
        </p:nvPicPr>
        <p:blipFill>
          <a:blip r:embed="rId2" cstate="print"/>
          <a:stretch>
            <a:fillRect/>
          </a:stretch>
        </p:blipFill>
        <p:spPr>
          <a:xfrm>
            <a:off x="228600" y="1481138"/>
            <a:ext cx="8382000" cy="45259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Content Placeholder 3" descr="Sources-of-heavy-metal-contamination-in-the-environment.png"/>
          <p:cNvPicPr>
            <a:picLocks noGrp="1" noChangeAspect="1"/>
          </p:cNvPicPr>
          <p:nvPr>
            <p:ph idx="1"/>
          </p:nvPr>
        </p:nvPicPr>
        <p:blipFill>
          <a:blip r:embed="rId2" cstate="print"/>
          <a:stretch>
            <a:fillRect/>
          </a:stretch>
        </p:blipFill>
        <p:spPr>
          <a:xfrm>
            <a:off x="1099917" y="1481138"/>
            <a:ext cx="6944166" cy="4525962"/>
          </a:xfrm>
        </p:spPr>
      </p:pic>
      <p:sp>
        <p:nvSpPr>
          <p:cNvPr id="1048607" name="Title 1"/>
          <p:cNvSpPr>
            <a:spLocks noGrp="1"/>
          </p:cNvSpPr>
          <p:nvPr>
            <p:ph type="title"/>
          </p:nvPr>
        </p:nvSpPr>
        <p:spPr/>
        <p:txBody>
          <a:bodyPr>
            <a:normAutofit fontScale="90000"/>
          </a:bodyPr>
          <a:lstStyle/>
          <a:p>
            <a:r>
              <a:rPr lang="en-US" dirty="0" smtClean="0"/>
              <a:t>SOURCES OF HEAVY METALS IN THE ENVIRONMET</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Content Placeholder 1"/>
          <p:cNvSpPr>
            <a:spLocks noGrp="1"/>
          </p:cNvSpPr>
          <p:nvPr>
            <p:ph idx="1"/>
          </p:nvPr>
        </p:nvSpPr>
        <p:spPr/>
        <p:txBody>
          <a:bodyPr>
            <a:normAutofit fontScale="96296" lnSpcReduction="10000"/>
          </a:bodyPr>
          <a:lstStyle/>
          <a:p>
            <a:pPr algn="just"/>
            <a:r>
              <a:rPr lang="en-US" dirty="0" smtClean="0">
                <a:latin typeface="Times New Roman" pitchFamily="18" charset="0"/>
                <a:cs typeface="Times New Roman" pitchFamily="18" charset="0"/>
              </a:rPr>
              <a:t>Hyperaccumulator plants are found in the Brassicaceae, Euphorbiaceae, Asteraceae, Lamiaceae, or Scrophulariaceae plant families. Examples include:</a:t>
            </a:r>
          </a:p>
          <a:p>
            <a:pPr algn="just"/>
            <a:r>
              <a:rPr lang="en-US" dirty="0" smtClean="0">
                <a:latin typeface="Times New Roman" pitchFamily="18" charset="0"/>
                <a:cs typeface="Times New Roman" pitchFamily="18" charset="0"/>
              </a:rPr>
              <a:t>• Brassica juncea (Indian mustard) - a high-biomass plant that can accumulate Pb, Cr (VI), Cd, Cu, Ni, Zn, 90Sr, B, and Se. It has over 20 times the biomass of </a:t>
            </a:r>
            <a:r>
              <a:rPr lang="en-US" i="1" dirty="0" smtClean="0">
                <a:latin typeface="Times New Roman" pitchFamily="18" charset="0"/>
                <a:cs typeface="Times New Roman" pitchFamily="18" charset="0"/>
              </a:rPr>
              <a:t>Thlaspi caerulescens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Brassicas can also accumulate metals. Of the different plant species screened, </a:t>
            </a:r>
            <a:r>
              <a:rPr lang="en-US" i="1" dirty="0" smtClean="0">
                <a:latin typeface="Times New Roman" pitchFamily="18" charset="0"/>
                <a:cs typeface="Times New Roman" pitchFamily="18" charset="0"/>
              </a:rPr>
              <a:t>B. juncea</a:t>
            </a:r>
            <a:r>
              <a:rPr lang="en-US" dirty="0" smtClean="0">
                <a:latin typeface="Times New Roman" pitchFamily="18" charset="0"/>
                <a:cs typeface="Times New Roman" pitchFamily="18" charset="0"/>
              </a:rPr>
              <a:t> had the best ability to transport lead to the shoots, accumulating &gt;1.8% lead in the shoots (dry weight). </a:t>
            </a:r>
          </a:p>
          <a:p>
            <a:endParaRPr lang="en-US" dirty="0"/>
          </a:p>
        </p:txBody>
      </p:sp>
      <p:sp>
        <p:nvSpPr>
          <p:cNvPr id="1048681"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Plants:</a:t>
            </a:r>
            <a:r>
              <a:rPr lang="en-US" dirty="0" smtClean="0"/>
              <a:t/>
            </a:r>
            <a:br>
              <a:rPr lang="en-US" dirty="0" smtClean="0"/>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Content Placeholder 1"/>
          <p:cNvSpPr>
            <a:spLocks noGrp="1"/>
          </p:cNvSpPr>
          <p:nvPr>
            <p:ph idx="1"/>
          </p:nvPr>
        </p:nvSpPr>
        <p:spPr/>
        <p:txBody>
          <a:bodyPr>
            <a:normAutofit fontScale="96296" lnSpcReduction="20000"/>
          </a:bodyPr>
          <a:lstStyle/>
          <a:p>
            <a:pPr algn="just"/>
            <a:r>
              <a:rPr lang="en-US" b="1" dirty="0" smtClean="0">
                <a:latin typeface="Times New Roman" pitchFamily="18" charset="0"/>
                <a:cs typeface="Times New Roman" pitchFamily="18" charset="0"/>
              </a:rPr>
              <a:t>Definition/Mechanism:</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Rhizofiltration is the adsorption or precipitation onto plant roots, or absorption into the roots of contaminants that are in solution surrounding the root zone, due to biotic or abiotic processes. Plant uptake, concentration, and translocation might occur, depending on the contaminant. Exudates from the plant roots might cause precipitation of some metals. Rhizofiltration first results in contaminant containment, in which the contaminants are immobilized or accumulated on or within the plant. Contaminants are then removed by physically removing the plant.</a:t>
            </a:r>
          </a:p>
          <a:p>
            <a:endParaRPr lang="en-US" dirty="0"/>
          </a:p>
        </p:txBody>
      </p:sp>
      <p:sp>
        <p:nvSpPr>
          <p:cNvPr id="104868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Rhizofiltration:</a:t>
            </a:r>
            <a:r>
              <a:rPr lang="en-US" dirty="0" smtClean="0"/>
              <a:t/>
            </a:r>
            <a:br>
              <a:rPr lang="en-US" dirty="0" smtClean="0"/>
            </a:b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2"/>
          <p:cNvSpPr>
            <a:spLocks noGrp="1"/>
          </p:cNvSpPr>
          <p:nvPr>
            <p:ph type="title"/>
          </p:nvPr>
        </p:nvSpPr>
        <p:spPr/>
        <p:txBody>
          <a:bodyPr/>
          <a:lstStyle/>
          <a:p>
            <a:endParaRPr lang="en-US" dirty="0"/>
          </a:p>
        </p:txBody>
      </p:sp>
      <p:pic>
        <p:nvPicPr>
          <p:cNvPr id="2097169" name="Content Placeholder 3" descr="Dln_rMPVsAATeWJ.jpg"/>
          <p:cNvPicPr>
            <a:picLocks noGrp="1"/>
          </p:cNvPicPr>
          <p:nvPr>
            <p:ph idx="1"/>
          </p:nvPr>
        </p:nvPicPr>
        <p:blipFill>
          <a:blip r:embed="rId2" cstate="print"/>
          <a:stretch>
            <a:fillRect/>
          </a:stretch>
        </p:blipFill>
        <p:spPr>
          <a:xfrm>
            <a:off x="533400" y="1676400"/>
            <a:ext cx="7772399" cy="44196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Content Placeholder 1"/>
          <p:cNvSpPr>
            <a:spLocks noGrp="1"/>
          </p:cNvSpPr>
          <p:nvPr>
            <p:ph idx="1"/>
          </p:nvPr>
        </p:nvSpPr>
        <p:spPr/>
        <p:txBody>
          <a:bodyPr/>
          <a:lstStyle/>
          <a:p>
            <a:pPr algn="just"/>
            <a:r>
              <a:rPr lang="en-US" b="1" dirty="0" smtClean="0">
                <a:latin typeface="Times New Roman" pitchFamily="18" charset="0"/>
                <a:cs typeface="Times New Roman" pitchFamily="18" charset="0"/>
              </a:rPr>
              <a:t>Definition/Mechanism</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Phytostabilization is defined as (1) immobilization of a contaminant in soil through absorption and accumulation by roots, adsorption onto roots, or precipitation within the root zone of plants, and (2) the use of plants and plant roots to prevent contaminant migration via wind and water erosion, leaching, and soil dispersion</a:t>
            </a:r>
            <a:endParaRPr lang="en-US" dirty="0">
              <a:latin typeface="Times New Roman" pitchFamily="18" charset="0"/>
              <a:cs typeface="Times New Roman" pitchFamily="18" charset="0"/>
            </a:endParaRPr>
          </a:p>
        </p:txBody>
      </p:sp>
      <p:sp>
        <p:nvSpPr>
          <p:cNvPr id="1048686"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Phytostabilization</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2"/>
          <p:cNvSpPr>
            <a:spLocks noGrp="1"/>
          </p:cNvSpPr>
          <p:nvPr>
            <p:ph type="title"/>
          </p:nvPr>
        </p:nvSpPr>
        <p:spPr/>
        <p:txBody>
          <a:bodyPr/>
          <a:lstStyle/>
          <a:p>
            <a:endParaRPr lang="en-US" dirty="0"/>
          </a:p>
        </p:txBody>
      </p:sp>
      <p:pic>
        <p:nvPicPr>
          <p:cNvPr id="2097170" name="Content Placeholder 3" descr="6-Figure1-1.png"/>
          <p:cNvPicPr>
            <a:picLocks noGrp="1"/>
          </p:cNvPicPr>
          <p:nvPr>
            <p:ph idx="1"/>
          </p:nvPr>
        </p:nvPicPr>
        <p:blipFill>
          <a:blip r:embed="rId2" cstate="print"/>
          <a:stretch>
            <a:fillRect/>
          </a:stretch>
        </p:blipFill>
        <p:spPr>
          <a:xfrm>
            <a:off x="936525" y="1447800"/>
            <a:ext cx="7270950" cy="452596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Content Placeholder 1"/>
          <p:cNvSpPr>
            <a:spLocks noGrp="1"/>
          </p:cNvSpPr>
          <p:nvPr>
            <p:ph idx="1"/>
          </p:nvPr>
        </p:nvSpPr>
        <p:spPr/>
        <p:txBody>
          <a:bodyPr/>
          <a:lstStyle/>
          <a:p>
            <a:pPr algn="just"/>
            <a:r>
              <a:rPr lang="en-US" b="1" dirty="0" smtClean="0">
                <a:latin typeface="Times New Roman" pitchFamily="18" charset="0"/>
                <a:cs typeface="Times New Roman" pitchFamily="18" charset="0"/>
              </a:rPr>
              <a:t>Definition/Mechanism</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Rhizodegradation is the breakdown of an organic contaminant in soil through microbial activity that is enhanced by the presence of the root zone (Figure 3-2). Rhizodegradation is also known as plant-assisted degradation, plant-assisted bioremediation, plant-aided in situ biodegradation, and enhanced rhizosphere biodegradation.</a:t>
            </a:r>
          </a:p>
          <a:p>
            <a:pPr algn="just"/>
            <a:endParaRPr lang="en-US" dirty="0">
              <a:latin typeface="Times New Roman" pitchFamily="18" charset="0"/>
              <a:cs typeface="Times New Roman" pitchFamily="18" charset="0"/>
            </a:endParaRPr>
          </a:p>
        </p:txBody>
      </p:sp>
      <p:sp>
        <p:nvSpPr>
          <p:cNvPr id="1048689"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Rhizodegradation</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Content Placeholder 1"/>
          <p:cNvSpPr>
            <a:spLocks noGrp="1"/>
          </p:cNvSpPr>
          <p:nvPr>
            <p:ph idx="1"/>
          </p:nvPr>
        </p:nvSpPr>
        <p:spPr/>
        <p:txBody>
          <a:bodyPr>
            <a:normAutofit fontScale="88889" lnSpcReduction="10000"/>
          </a:bodyPr>
          <a:lstStyle/>
          <a:p>
            <a:pPr algn="just"/>
            <a:r>
              <a:rPr lang="en-US" b="1" dirty="0" smtClean="0">
                <a:latin typeface="Times New Roman" pitchFamily="18" charset="0"/>
                <a:cs typeface="Times New Roman" pitchFamily="18" charset="0"/>
              </a:rPr>
              <a:t>Definition/Mechanism:</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Phytodegradation (also known as phytotransformation) is the breakdown of contaminants taken up by plants through metabolic processes within the plant, or the breakdown of contaminants external to the plant through the effect of compounds (such as enzymes) produced by the plants. As shown in Figure 3-3, the main mechanism is plant uptake and metabolism. Additionally, degradation may occur outside the plant, due to the release of compounds that cause transformation. Any degradation caused by microorganisms associated with or affected by the plant root is considered rhizodegradation.</a:t>
            </a:r>
          </a:p>
          <a:p>
            <a:pPr algn="just"/>
            <a:endParaRPr lang="en-US" dirty="0">
              <a:latin typeface="Times New Roman" pitchFamily="18" charset="0"/>
              <a:cs typeface="Times New Roman" pitchFamily="18" charset="0"/>
            </a:endParaRPr>
          </a:p>
        </p:txBody>
      </p:sp>
      <p:sp>
        <p:nvSpPr>
          <p:cNvPr id="1048691"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Phytodegradation:</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2"/>
          <p:cNvSpPr>
            <a:spLocks noGrp="1"/>
          </p:cNvSpPr>
          <p:nvPr>
            <p:ph type="title"/>
          </p:nvPr>
        </p:nvSpPr>
        <p:spPr/>
        <p:txBody>
          <a:bodyPr/>
          <a:lstStyle/>
          <a:p>
            <a:endParaRPr lang="en-US" dirty="0"/>
          </a:p>
        </p:txBody>
      </p:sp>
      <p:pic>
        <p:nvPicPr>
          <p:cNvPr id="2097171" name="Content Placeholder 3" descr="phytodegradation.jpg"/>
          <p:cNvPicPr>
            <a:picLocks noGrp="1"/>
          </p:cNvPicPr>
          <p:nvPr>
            <p:ph idx="1"/>
          </p:nvPr>
        </p:nvPicPr>
        <p:blipFill>
          <a:blip r:embed="rId2" cstate="print"/>
          <a:stretch>
            <a:fillRect/>
          </a:stretch>
        </p:blipFill>
        <p:spPr>
          <a:xfrm>
            <a:off x="1554692" y="1481138"/>
            <a:ext cx="6034616" cy="452596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Content Placeholder 1"/>
          <p:cNvSpPr>
            <a:spLocks noGrp="1"/>
          </p:cNvSpPr>
          <p:nvPr>
            <p:ph idx="1"/>
          </p:nvPr>
        </p:nvSpPr>
        <p:spPr/>
        <p:txBody>
          <a:bodyPr>
            <a:normAutofit/>
          </a:bodyPr>
          <a:lstStyle/>
          <a:p>
            <a:pPr algn="just"/>
            <a:r>
              <a:rPr lang="en-US" b="1" dirty="0" smtClean="0">
                <a:latin typeface="Times New Roman" pitchFamily="18" charset="0"/>
                <a:cs typeface="Times New Roman" pitchFamily="18" charset="0"/>
              </a:rPr>
              <a:t>Definition / Mechanism:</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Phytovolatilization  is the uptake and transpiration of a contaminant by a plant, with release of the contaminant or a modified form of the contaminant to the atmosphere from the plant through contaminant uptake, plant metabolism, and plant transpiration. Phytodegradation is a related phytoremediation process that can occur along with phytovolatilization.</a:t>
            </a:r>
          </a:p>
          <a:p>
            <a:pPr algn="just"/>
            <a:endParaRPr lang="en-US" dirty="0">
              <a:latin typeface="Times New Roman" pitchFamily="18" charset="0"/>
              <a:cs typeface="Times New Roman" pitchFamily="18" charset="0"/>
            </a:endParaRPr>
          </a:p>
        </p:txBody>
      </p:sp>
      <p:sp>
        <p:nvSpPr>
          <p:cNvPr id="1048694" name="Title 2"/>
          <p:cNvSpPr>
            <a:spLocks noGrp="1"/>
          </p:cNvSpPr>
          <p:nvPr>
            <p:ph type="title"/>
          </p:nvPr>
        </p:nvSpPr>
        <p:spPr/>
        <p:txBody>
          <a:bodyPr>
            <a:normAutofit fontScale="90000"/>
          </a:bodyPr>
          <a:lstStyle/>
          <a:p>
            <a:r>
              <a:rPr lang="en-US" dirty="0" smtClean="0"/>
              <a:t>Phytovolatilization</a:t>
            </a:r>
            <a:br>
              <a:rPr lang="en-US" dirty="0" smtClean="0"/>
            </a:b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2"/>
          <p:cNvSpPr>
            <a:spLocks noGrp="1"/>
          </p:cNvSpPr>
          <p:nvPr>
            <p:ph type="title"/>
          </p:nvPr>
        </p:nvSpPr>
        <p:spPr/>
        <p:txBody>
          <a:bodyPr/>
          <a:lstStyle/>
          <a:p>
            <a:r>
              <a:rPr lang="en-US" dirty="0" smtClean="0"/>
              <a:t>Continue..</a:t>
            </a:r>
            <a:endParaRPr lang="en-US" dirty="0"/>
          </a:p>
        </p:txBody>
      </p:sp>
      <p:pic>
        <p:nvPicPr>
          <p:cNvPr id="2097172" name="Content Placeholder 3" descr="Schematic-representation-of-phytovolatilization-where-metals-are-volatilized-by-the.png"/>
          <p:cNvPicPr>
            <a:picLocks noGrp="1"/>
          </p:cNvPicPr>
          <p:nvPr>
            <p:ph idx="1"/>
          </p:nvPr>
        </p:nvPicPr>
        <p:blipFill>
          <a:blip r:embed="rId2" cstate="print"/>
          <a:stretch>
            <a:fillRect/>
          </a:stretch>
        </p:blipFill>
        <p:spPr>
          <a:xfrm>
            <a:off x="1968936" y="1481138"/>
            <a:ext cx="5206128" cy="45259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1" descr="aaaa.pn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Content Placeholder 3" descr="......png"/>
          <p:cNvPicPr>
            <a:picLocks noGrp="1" noChangeAspect="1"/>
          </p:cNvPicPr>
          <p:nvPr>
            <p:ph idx="1"/>
          </p:nvPr>
        </p:nvPicPr>
        <p:blipFill>
          <a:blip r:embed="rId2" cstate="print"/>
          <a:stretch>
            <a:fillRect/>
          </a:stretch>
        </p:blipFill>
        <p:spPr>
          <a:xfrm>
            <a:off x="1107582" y="1481138"/>
            <a:ext cx="6928836" cy="4525962"/>
          </a:xfrm>
        </p:spPr>
      </p:pic>
      <p:sp>
        <p:nvSpPr>
          <p:cNvPr id="1048696" name="Title 1"/>
          <p:cNvSpPr>
            <a:spLocks noGrp="1"/>
          </p:cNvSpPr>
          <p:nvPr>
            <p:ph type="title"/>
          </p:nvPr>
        </p:nvSpPr>
        <p:spPr/>
        <p:txBody>
          <a:bodyPr>
            <a:normAutofit fontScale="90000"/>
          </a:bodyPr>
          <a:lstStyle/>
          <a:p>
            <a:r>
              <a:rPr lang="en-US" dirty="0" smtClean="0"/>
              <a:t>Bioremidiation of metals contaminated soils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Content Placeholder 2"/>
          <p:cNvSpPr>
            <a:spLocks noGrp="1"/>
          </p:cNvSpPr>
          <p:nvPr>
            <p:ph idx="1"/>
          </p:nvPr>
        </p:nvSpPr>
        <p:spPr/>
        <p:txBody>
          <a:bodyPr>
            <a:normAutofit fontScale="96296" lnSpcReduction="10000"/>
          </a:bodyPr>
          <a:lstStyle/>
          <a:p>
            <a:r>
              <a:rPr lang="en-US" dirty="0" smtClean="0">
                <a:latin typeface="Times New Roman" pitchFamily="18" charset="0"/>
                <a:cs typeface="Times New Roman" pitchFamily="18" charset="0"/>
              </a:rPr>
              <a:t>The biosurfactants are chemical compounds characterized by hydrophobic and hydrophilic (non-polar and polar) regions in one molecule (amphipathic molecules). </a:t>
            </a:r>
          </a:p>
          <a:p>
            <a:r>
              <a:rPr lang="en-US" dirty="0" smtClean="0">
                <a:latin typeface="Times New Roman" pitchFamily="18" charset="0"/>
                <a:cs typeface="Times New Roman" pitchFamily="18" charset="0"/>
              </a:rPr>
              <a:t>Biosurfactants from bacteria, cyanobacteria, fungi and yeast are classified into: </a:t>
            </a:r>
          </a:p>
          <a:p>
            <a:r>
              <a:rPr lang="en-US" dirty="0" smtClean="0">
                <a:latin typeface="Times New Roman" pitchFamily="18" charset="0"/>
                <a:cs typeface="Times New Roman" pitchFamily="18" charset="0"/>
              </a:rPr>
              <a:t>1.  Glycolipids.</a:t>
            </a:r>
          </a:p>
          <a:p>
            <a:r>
              <a:rPr lang="en-US" dirty="0" smtClean="0">
                <a:latin typeface="Times New Roman" pitchFamily="18" charset="0"/>
                <a:cs typeface="Times New Roman" pitchFamily="18" charset="0"/>
              </a:rPr>
              <a:t>2.   Lipopeptides. </a:t>
            </a:r>
          </a:p>
          <a:p>
            <a:r>
              <a:rPr lang="en-US" dirty="0" smtClean="0">
                <a:latin typeface="Times New Roman" pitchFamily="18" charset="0"/>
                <a:cs typeface="Times New Roman" pitchFamily="18" charset="0"/>
              </a:rPr>
              <a:t>3.  Phospholipids. </a:t>
            </a:r>
          </a:p>
          <a:p>
            <a:r>
              <a:rPr lang="en-US" dirty="0" smtClean="0">
                <a:latin typeface="Times New Roman" pitchFamily="18" charset="0"/>
                <a:cs typeface="Times New Roman" pitchFamily="18" charset="0"/>
              </a:rPr>
              <a:t>4.  Glycoproteins.</a:t>
            </a:r>
          </a:p>
          <a:p>
            <a:r>
              <a:rPr lang="en-US" dirty="0" smtClean="0">
                <a:latin typeface="Times New Roman" pitchFamily="18" charset="0"/>
                <a:cs typeface="Times New Roman" pitchFamily="18" charset="0"/>
              </a:rPr>
              <a:t> 5.  Polymeric biosurfactants.</a:t>
            </a:r>
            <a:endParaRPr lang="en-US" dirty="0">
              <a:latin typeface="Times New Roman" pitchFamily="18" charset="0"/>
              <a:cs typeface="Times New Roman" pitchFamily="18" charset="0"/>
            </a:endParaRPr>
          </a:p>
        </p:txBody>
      </p:sp>
      <p:sp>
        <p:nvSpPr>
          <p:cNvPr id="1048698" name="Title 1"/>
          <p:cNvSpPr>
            <a:spLocks noGrp="1"/>
          </p:cNvSpPr>
          <p:nvPr>
            <p:ph type="title"/>
          </p:nvPr>
        </p:nvSpPr>
        <p:spPr/>
        <p:txBody>
          <a:bodyPr/>
          <a:lstStyle/>
          <a:p>
            <a:r>
              <a:rPr lang="en-US" dirty="0" smtClean="0">
                <a:latin typeface="Times New Roman" pitchFamily="18" charset="0"/>
                <a:cs typeface="Times New Roman" pitchFamily="18" charset="0"/>
              </a:rPr>
              <a:t>BIOSURFACTANTS</a:t>
            </a:r>
            <a:endParaRPr lang="en-US"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A genetically engineered </a:t>
            </a:r>
            <a:r>
              <a:rPr lang="en-US" i="1" dirty="0" smtClean="0">
                <a:latin typeface="Times New Roman" pitchFamily="18" charset="0"/>
                <a:cs typeface="Times New Roman" pitchFamily="18" charset="0"/>
              </a:rPr>
              <a:t>Pseudomonas aeruginosa. </a:t>
            </a:r>
          </a:p>
          <a:p>
            <a:pPr algn="just"/>
            <a:r>
              <a:rPr lang="en-US" dirty="0" smtClean="0">
                <a:latin typeface="Times New Roman" pitchFamily="18" charset="0"/>
                <a:cs typeface="Times New Roman" pitchFamily="18" charset="0"/>
              </a:rPr>
              <a:t>This new strain can produce a glycolipid emulsifier. </a:t>
            </a:r>
          </a:p>
          <a:p>
            <a:pPr algn="just"/>
            <a:r>
              <a:rPr lang="en-US" dirty="0" smtClean="0">
                <a:latin typeface="Times New Roman" pitchFamily="18" charset="0"/>
                <a:cs typeface="Times New Roman" pitchFamily="18" charset="0"/>
              </a:rPr>
              <a:t> It can reduce the surface tension of an oil water interface. </a:t>
            </a:r>
          </a:p>
          <a:p>
            <a:pPr algn="just"/>
            <a:r>
              <a:rPr lang="en-US" dirty="0" smtClean="0">
                <a:latin typeface="Times New Roman" pitchFamily="18" charset="0"/>
                <a:cs typeface="Times New Roman" pitchFamily="18" charset="0"/>
              </a:rPr>
              <a:t>The reduced interfacial tension promotes biodegradation of oils</a:t>
            </a:r>
            <a:endParaRPr lang="en-US" dirty="0">
              <a:latin typeface="Times New Roman" pitchFamily="18" charset="0"/>
              <a:cs typeface="Times New Roman" pitchFamily="18" charset="0"/>
            </a:endParaRPr>
          </a:p>
        </p:txBody>
      </p:sp>
      <p:sp>
        <p:nvSpPr>
          <p:cNvPr id="1048700"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BIOSURFACTANTS PRODUCING GEM</a:t>
            </a:r>
            <a:endParaRPr lang="en-US"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A variety of pollutants are discharged in the environment from a large no of industries &amp; mills. </a:t>
            </a:r>
          </a:p>
          <a:p>
            <a:pPr algn="just"/>
            <a:r>
              <a:rPr lang="en-US" dirty="0" smtClean="0">
                <a:latin typeface="Times New Roman" pitchFamily="18" charset="0"/>
                <a:cs typeface="Times New Roman" pitchFamily="18" charset="0"/>
              </a:rPr>
              <a:t>1. Bioremediation of Dyes </a:t>
            </a:r>
          </a:p>
          <a:p>
            <a:pPr algn="just"/>
            <a:r>
              <a:rPr lang="en-US" dirty="0" smtClean="0">
                <a:latin typeface="Times New Roman" pitchFamily="18" charset="0"/>
                <a:cs typeface="Times New Roman" pitchFamily="18" charset="0"/>
              </a:rPr>
              <a:t>2. Bioremediation in the paper and pulp industry</a:t>
            </a:r>
            <a:endParaRPr lang="en-US" dirty="0">
              <a:latin typeface="Times New Roman" pitchFamily="18" charset="0"/>
              <a:cs typeface="Times New Roman" pitchFamily="18" charset="0"/>
            </a:endParaRPr>
          </a:p>
        </p:txBody>
      </p:sp>
      <p:sp>
        <p:nvSpPr>
          <p:cNvPr id="1048702" name="Title 1"/>
          <p:cNvSpPr>
            <a:spLocks noGrp="1"/>
          </p:cNvSpPr>
          <p:nvPr>
            <p:ph type="title"/>
          </p:nvPr>
        </p:nvSpPr>
        <p:spPr/>
        <p:txBody>
          <a:bodyPr>
            <a:normAutofit fontScale="90000"/>
          </a:bodyPr>
          <a:lstStyle/>
          <a:p>
            <a:r>
              <a:rPr lang="en-US" dirty="0" smtClean="0"/>
              <a:t>BIOREMEDIATION OF INDUSTRIAL WASTES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Content Placeholder 3" descr="Captureaaaaaaa......png"/>
          <p:cNvPicPr>
            <a:picLocks noGrp="1" noChangeAspect="1"/>
          </p:cNvPicPr>
          <p:nvPr>
            <p:ph idx="1"/>
          </p:nvPr>
        </p:nvPicPr>
        <p:blipFill>
          <a:blip r:embed="rId2" cstate="print"/>
          <a:stretch>
            <a:fillRect/>
          </a:stretch>
        </p:blipFill>
        <p:spPr>
          <a:xfrm>
            <a:off x="0" y="1447800"/>
            <a:ext cx="9144000" cy="5410200"/>
          </a:xfrm>
        </p:spPr>
      </p:pic>
      <p:sp>
        <p:nvSpPr>
          <p:cNvPr id="1048703" name="Title 1"/>
          <p:cNvSpPr>
            <a:spLocks noGrp="1"/>
          </p:cNvSpPr>
          <p:nvPr>
            <p:ph type="title"/>
          </p:nvPr>
        </p:nvSpPr>
        <p:spPr/>
        <p:txBody>
          <a:bodyPr>
            <a:normAutofit fontScale="90000"/>
          </a:bodyPr>
          <a:lstStyle/>
          <a:p>
            <a:r>
              <a:rPr lang="en-US" dirty="0" smtClean="0"/>
              <a:t>Summary of Bioremidiation strategies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Content Placeholder 2"/>
          <p:cNvSpPr>
            <a:spLocks noGrp="1"/>
          </p:cNvSpPr>
          <p:nvPr>
            <p:ph idx="1"/>
          </p:nvPr>
        </p:nvSpPr>
        <p:spPr/>
        <p:txBody>
          <a:bodyPr>
            <a:normAutofit/>
          </a:bodyPr>
          <a:lstStyle/>
          <a:p>
            <a:pPr algn="just"/>
            <a:r>
              <a:rPr lang="en-US" b="1" dirty="0" smtClean="0">
                <a:latin typeface="Times New Roman" pitchFamily="18" charset="0"/>
                <a:cs typeface="Times New Roman" pitchFamily="18" charset="0"/>
              </a:rPr>
              <a:t>ADVANTAGES OF BIOREMEDIATION:</a:t>
            </a:r>
          </a:p>
          <a:p>
            <a:pPr algn="just"/>
            <a:r>
              <a:rPr lang="en-US" dirty="0" smtClean="0">
                <a:latin typeface="Times New Roman" pitchFamily="18" charset="0"/>
                <a:cs typeface="Times New Roman" pitchFamily="18" charset="0"/>
              </a:rPr>
              <a:t>Bioremediation is a natural process and is therefore perceived by the public.</a:t>
            </a:r>
          </a:p>
          <a:p>
            <a:pPr algn="just"/>
            <a:r>
              <a:rPr lang="en-US" dirty="0" smtClean="0">
                <a:latin typeface="Times New Roman" pitchFamily="18" charset="0"/>
                <a:cs typeface="Times New Roman" pitchFamily="18" charset="0"/>
              </a:rPr>
              <a:t>Bioremediation is useful for the complete destruction of a wide variety of contaminants.</a:t>
            </a:r>
          </a:p>
          <a:p>
            <a:pPr algn="just"/>
            <a:r>
              <a:rPr lang="en-US" dirty="0" smtClean="0">
                <a:latin typeface="Times New Roman" pitchFamily="18" charset="0"/>
                <a:cs typeface="Times New Roman" pitchFamily="18" charset="0"/>
              </a:rPr>
              <a:t>Instead of transferring contaminants from one environmental medium to another, for example, from land to water or air, the complete destruction of target pollutants is possible.</a:t>
            </a:r>
          </a:p>
        </p:txBody>
      </p:sp>
      <p:sp>
        <p:nvSpPr>
          <p:cNvPr id="1048705" name="Title 1"/>
          <p:cNvSpPr>
            <a:spLocks noGrp="1"/>
          </p:cNvSpPr>
          <p:nvPr>
            <p:ph type="title"/>
          </p:nvPr>
        </p:nvSpPr>
        <p:spPr/>
        <p:txBody>
          <a:bodyPr>
            <a:normAutofit fontScale="90000"/>
          </a:bodyPr>
          <a:lstStyle/>
          <a:p>
            <a:r>
              <a:rPr lang="en-US" dirty="0" smtClean="0"/>
              <a:t>ADVANTAGES /DISADVANTAGES</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Content Placeholder 1"/>
          <p:cNvSpPr>
            <a:spLocks noGrp="1"/>
          </p:cNvSpPr>
          <p:nvPr>
            <p:ph idx="1"/>
          </p:nvPr>
        </p:nvSpPr>
        <p:spPr/>
        <p:txBody>
          <a:bodyPr/>
          <a:lstStyle/>
          <a:p>
            <a:pPr algn="just"/>
            <a:r>
              <a:rPr lang="en-US" dirty="0" smtClean="0">
                <a:latin typeface="Times New Roman" pitchFamily="18" charset="0"/>
                <a:cs typeface="Times New Roman" pitchFamily="18" charset="0"/>
              </a:rPr>
              <a:t>Bioremediation can often be carried out on site, often without causing a major disruption of normal activities.</a:t>
            </a:r>
          </a:p>
          <a:p>
            <a:pPr algn="just"/>
            <a:r>
              <a:rPr lang="en-US" dirty="0" smtClean="0">
                <a:latin typeface="Times New Roman" pitchFamily="18" charset="0"/>
                <a:cs typeface="Times New Roman" pitchFamily="18" charset="0"/>
              </a:rPr>
              <a:t>Bioremediation can prove less expensive than other technologies that are used for cleanup of hazardous waste</a:t>
            </a:r>
            <a:endParaRPr lang="en-US" dirty="0">
              <a:latin typeface="Times New Roman" pitchFamily="18" charset="0"/>
              <a:cs typeface="Times New Roman" pitchFamily="18" charset="0"/>
            </a:endParaRPr>
          </a:p>
        </p:txBody>
      </p:sp>
      <p:sp>
        <p:nvSpPr>
          <p:cNvPr id="1048707" name="Title 2"/>
          <p:cNvSpPr>
            <a:spLocks noGrp="1"/>
          </p:cNvSpPr>
          <p:nvPr>
            <p:ph type="title"/>
          </p:nvPr>
        </p:nvSpPr>
        <p:spPr/>
        <p:txBody>
          <a:bodyPr>
            <a:normAutofit fontScale="90000"/>
          </a:bodyPr>
          <a:lstStyle/>
          <a:p>
            <a:r>
              <a:rPr lang="en-US" dirty="0" smtClean="0"/>
              <a:t>ADVANTAGES OF BIOREMEDIATION</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Content Placeholder 1"/>
          <p:cNvSpPr>
            <a:spLocks noGrp="1"/>
          </p:cNvSpPr>
          <p:nvPr>
            <p:ph idx="1"/>
          </p:nvPr>
        </p:nvSpPr>
        <p:spPr/>
        <p:txBody>
          <a:bodyPr>
            <a:normAutofit fontScale="85093"/>
          </a:bodyPr>
          <a:lstStyle/>
          <a:p>
            <a:pPr algn="just"/>
            <a:r>
              <a:rPr lang="en-US" dirty="0" smtClean="0">
                <a:latin typeface="Times New Roman" pitchFamily="18" charset="0"/>
                <a:cs typeface="Times New Roman" pitchFamily="18" charset="0"/>
              </a:rPr>
              <a:t>Bioremediation is limited to those compounds that are biodegradable. Not all compounds are susceptible to rapid and complete degradation.</a:t>
            </a:r>
          </a:p>
          <a:p>
            <a:pPr algn="just"/>
            <a:r>
              <a:rPr lang="en-US" dirty="0" smtClean="0">
                <a:latin typeface="Times New Roman" pitchFamily="18" charset="0"/>
                <a:cs typeface="Times New Roman" pitchFamily="18" charset="0"/>
              </a:rPr>
              <a:t>There are some concerns that the products of biodegradation may be more persistent or toxic than the parent compound.</a:t>
            </a:r>
          </a:p>
          <a:p>
            <a:pPr algn="just"/>
            <a:r>
              <a:rPr lang="en-US" dirty="0" smtClean="0">
                <a:latin typeface="Times New Roman" pitchFamily="18" charset="0"/>
                <a:cs typeface="Times New Roman" pitchFamily="18" charset="0"/>
              </a:rPr>
              <a:t>Biological processes are often highly specific. microbial populations, suitable environmental growth conditions, and appropriate levels of nutrients and contaminants.</a:t>
            </a:r>
          </a:p>
          <a:p>
            <a:pPr algn="just"/>
            <a:r>
              <a:rPr lang="en-US" dirty="0" smtClean="0">
                <a:latin typeface="Times New Roman" pitchFamily="18" charset="0"/>
                <a:cs typeface="Times New Roman" pitchFamily="18" charset="0"/>
              </a:rPr>
              <a:t>It is difficult to extrapolate (deduce) from bench and pilot-scale studies to fullscale field operations.</a:t>
            </a:r>
          </a:p>
          <a:p>
            <a:pPr algn="just"/>
            <a:r>
              <a:rPr lang="en-US" dirty="0" smtClean="0">
                <a:latin typeface="Times New Roman" pitchFamily="18" charset="0"/>
                <a:cs typeface="Times New Roman" pitchFamily="18" charset="0"/>
              </a:rPr>
              <a:t>Bioremediation often takes longer than other treatment options</a:t>
            </a:r>
            <a:endParaRPr lang="en-US" dirty="0">
              <a:latin typeface="Times New Roman" pitchFamily="18" charset="0"/>
              <a:cs typeface="Times New Roman" pitchFamily="18" charset="0"/>
            </a:endParaRPr>
          </a:p>
        </p:txBody>
      </p:sp>
      <p:sp>
        <p:nvSpPr>
          <p:cNvPr id="1048709" name="Title 2"/>
          <p:cNvSpPr>
            <a:spLocks noGrp="1"/>
          </p:cNvSpPr>
          <p:nvPr>
            <p:ph type="title"/>
          </p:nvPr>
        </p:nvSpPr>
        <p:spPr/>
        <p:txBody>
          <a:bodyPr>
            <a:normAutofit fontScale="90000"/>
          </a:bodyPr>
          <a:lstStyle/>
          <a:p>
            <a:r>
              <a:rPr lang="en-US" b="0" dirty="0" smtClean="0"/>
              <a:t>DISADVANTAGES OF BIOREMEDIATION</a:t>
            </a:r>
            <a:endParaRPr lang="en-US" b="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Content Placeholder 1"/>
          <p:cNvSpPr>
            <a:spLocks noGrp="1"/>
          </p:cNvSpPr>
          <p:nvPr>
            <p:ph idx="1"/>
          </p:nvPr>
        </p:nvSpPr>
        <p:spPr/>
        <p:txBody>
          <a:bodyPr/>
          <a:lstStyle/>
          <a:p>
            <a:r>
              <a:rPr lang="en-US" dirty="0" smtClean="0">
                <a:latin typeface="Times New Roman" pitchFamily="18" charset="0"/>
                <a:cs typeface="Times New Roman" pitchFamily="18" charset="0"/>
              </a:rPr>
              <a:t>It is difficult to extrapolate (deduce) from bench and pilot-scale studies to fullscale field operations.</a:t>
            </a:r>
          </a:p>
          <a:p>
            <a:r>
              <a:rPr lang="en-US" dirty="0" smtClean="0">
                <a:latin typeface="Times New Roman" pitchFamily="18" charset="0"/>
                <a:cs typeface="Times New Roman" pitchFamily="18" charset="0"/>
              </a:rPr>
              <a:t>Bioremediation often takes longer than other treatment options.</a:t>
            </a:r>
          </a:p>
          <a:p>
            <a:endParaRPr lang="en-US" dirty="0"/>
          </a:p>
        </p:txBody>
      </p:sp>
      <p:sp>
        <p:nvSpPr>
          <p:cNvPr id="1048711" name="Title 2"/>
          <p:cNvSpPr>
            <a:spLocks noGrp="1"/>
          </p:cNvSpPr>
          <p:nvPr>
            <p:ph type="title"/>
          </p:nvPr>
        </p:nvSpPr>
        <p:spPr/>
        <p:txBody>
          <a:bodyPr>
            <a:normAutofit fontScale="90000"/>
          </a:bodyPr>
          <a:lstStyle/>
          <a:p>
            <a:r>
              <a:rPr lang="en-US" b="0" dirty="0" smtClean="0"/>
              <a:t>DISADVANTAGES OF BIOREMEDIATION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Content Placeholder 2"/>
          <p:cNvSpPr>
            <a:spLocks noGrp="1"/>
          </p:cNvSpPr>
          <p:nvPr>
            <p:ph idx="1"/>
          </p:nvPr>
        </p:nvSpPr>
        <p:spPr/>
        <p:txBody>
          <a:bodyPr/>
          <a:lstStyle/>
          <a:p>
            <a:r>
              <a:rPr lang="en-US" dirty="0">
                <a:latin typeface="Times New Roman" pitchFamily="18" charset="0"/>
                <a:cs typeface="Times New Roman" pitchFamily="18" charset="0"/>
              </a:rPr>
              <a:t>Bioremediation is of three </a:t>
            </a:r>
            <a:r>
              <a:rPr lang="en-US" dirty="0" smtClean="0">
                <a:latin typeface="Times New Roman" pitchFamily="18" charset="0"/>
                <a:cs typeface="Times New Roman" pitchFamily="18" charset="0"/>
              </a:rPr>
              <a:t>types</a:t>
            </a:r>
          </a:p>
          <a:p>
            <a:r>
              <a:rPr lang="en-US" dirty="0" smtClean="0">
                <a:latin typeface="Times New Roman" pitchFamily="18" charset="0"/>
                <a:cs typeface="Times New Roman" pitchFamily="18" charset="0"/>
              </a:rPr>
              <a:t>1. Biostimulation </a:t>
            </a:r>
          </a:p>
          <a:p>
            <a:r>
              <a:rPr lang="en-US" dirty="0" smtClean="0">
                <a:latin typeface="Times New Roman" pitchFamily="18" charset="0"/>
                <a:cs typeface="Times New Roman" pitchFamily="18" charset="0"/>
              </a:rPr>
              <a:t>2. Bioaugmentation </a:t>
            </a:r>
          </a:p>
          <a:p>
            <a:r>
              <a:rPr lang="en-US" dirty="0" smtClean="0">
                <a:latin typeface="Times New Roman" pitchFamily="18" charset="0"/>
                <a:cs typeface="Times New Roman" pitchFamily="18" charset="0"/>
              </a:rPr>
              <a:t>3. Intrinsic bioremediation</a:t>
            </a:r>
            <a:endParaRPr lang="en-US" dirty="0">
              <a:latin typeface="Times New Roman" pitchFamily="18" charset="0"/>
              <a:cs typeface="Times New Roman" pitchFamily="18" charset="0"/>
            </a:endParaRPr>
          </a:p>
        </p:txBody>
      </p:sp>
      <p:sp>
        <p:nvSpPr>
          <p:cNvPr id="1048609" name="Title 1"/>
          <p:cNvSpPr>
            <a:spLocks noGrp="1"/>
          </p:cNvSpPr>
          <p:nvPr>
            <p:ph type="title"/>
          </p:nvPr>
        </p:nvSpPr>
        <p:spPr/>
        <p:txBody>
          <a:bodyPr>
            <a:normAutofit fontScale="90000"/>
          </a:bodyPr>
          <a:lstStyle/>
          <a:p>
            <a:r>
              <a:rPr lang="en-US" dirty="0"/>
              <a:t>Types of Bioremediation</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ontent Placeholder 1"/>
          <p:cNvSpPr>
            <a:spLocks noGrp="1"/>
          </p:cNvSpPr>
          <p:nvPr>
            <p:ph idx="1"/>
          </p:nvPr>
        </p:nvSpPr>
        <p:spPr/>
        <p:txBody>
          <a:bodyPr/>
          <a:lstStyle/>
          <a:p>
            <a:r>
              <a:rPr lang="en-US" b="1" dirty="0" smtClean="0">
                <a:latin typeface="Times New Roman" pitchFamily="18" charset="0"/>
                <a:cs typeface="Times New Roman" pitchFamily="18" charset="0"/>
              </a:rPr>
              <a:t>Biostimulation</a:t>
            </a:r>
            <a:r>
              <a:rPr lang="en-US" dirty="0" smtClean="0">
                <a:latin typeface="Times New Roman" pitchFamily="18" charset="0"/>
                <a:cs typeface="Times New Roman" pitchFamily="18" charset="0"/>
              </a:rPr>
              <a:t> involves the modification of the environment to stimulate existing bacteria capable of bioremediation. This can be done by addition of various forms of rate limiting nutrients and electron acceptors, such as phosphorus, nitrogen, oxygen, or carbon</a:t>
            </a:r>
            <a:endParaRPr lang="en-US" dirty="0">
              <a:latin typeface="Times New Roman" pitchFamily="18" charset="0"/>
              <a:cs typeface="Times New Roman" pitchFamily="18" charset="0"/>
            </a:endParaRPr>
          </a:p>
        </p:txBody>
      </p:sp>
      <p:sp>
        <p:nvSpPr>
          <p:cNvPr id="1048611" name="Title 2"/>
          <p:cNvSpPr>
            <a:spLocks noGrp="1"/>
          </p:cNvSpPr>
          <p:nvPr>
            <p:ph type="title"/>
          </p:nvPr>
        </p:nvSpPr>
        <p:spPr/>
        <p:txBody>
          <a:bodyPr/>
          <a:lstStyle/>
          <a:p>
            <a:r>
              <a:rPr lang="en-US" dirty="0" smtClean="0">
                <a:latin typeface="Times New Roman" pitchFamily="18" charset="0"/>
                <a:cs typeface="Times New Roman" pitchFamily="18" charset="0"/>
              </a:rPr>
              <a:t>Biostimulation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Content Placeholder 3" descr="-biostimulation-process.png"/>
          <p:cNvPicPr>
            <a:picLocks noGrp="1" noChangeAspect="1"/>
          </p:cNvPicPr>
          <p:nvPr>
            <p:ph idx="1"/>
          </p:nvPr>
        </p:nvPicPr>
        <p:blipFill>
          <a:blip r:embed="rId2" cstate="print"/>
          <a:stretch>
            <a:fillRect/>
          </a:stretch>
        </p:blipFill>
        <p:spPr>
          <a:xfrm>
            <a:off x="0" y="1524000"/>
            <a:ext cx="9144000" cy="4483100"/>
          </a:xfrm>
        </p:spPr>
      </p:pic>
      <p:sp>
        <p:nvSpPr>
          <p:cNvPr id="1048612" name="Title 2"/>
          <p:cNvSpPr>
            <a:spLocks noGrp="1"/>
          </p:cNvSpPr>
          <p:nvPr>
            <p:ph type="title"/>
          </p:nvPr>
        </p:nvSpPr>
        <p:spPr/>
        <p:txBody>
          <a:bodyPr/>
          <a:lstStyle/>
          <a:p>
            <a:r>
              <a:rPr lang="en-US" b="0" dirty="0" smtClean="0"/>
              <a:t>Continue..</a:t>
            </a:r>
            <a:endParaRPr lang="en-US" b="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2318</Words>
  <Application>Microsoft Office PowerPoint</Application>
  <PresentationFormat>On-screen Show (4:3)</PresentationFormat>
  <Paragraphs>204</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Concourse</vt:lpstr>
      <vt:lpstr>Bioremediation  A solution to environmental pollution</vt:lpstr>
      <vt:lpstr>Content </vt:lpstr>
      <vt:lpstr>Bioremediation</vt:lpstr>
      <vt:lpstr>Slide 4</vt:lpstr>
      <vt:lpstr>SOURCES OF HEAVY METALS IN THE ENVIRONMET</vt:lpstr>
      <vt:lpstr>Slide 6</vt:lpstr>
      <vt:lpstr>Types of Bioremediation </vt:lpstr>
      <vt:lpstr>Biostimulation</vt:lpstr>
      <vt:lpstr>Continue..</vt:lpstr>
      <vt:lpstr>Bioaugmentation</vt:lpstr>
      <vt:lpstr>Bioaugmentation</vt:lpstr>
      <vt:lpstr>Intrinsic bioremediation</vt:lpstr>
      <vt:lpstr>Intrinsic bioremediation</vt:lpstr>
      <vt:lpstr>BIOREMEDIATION OF HYDROCARBONS</vt:lpstr>
      <vt:lpstr>Organisms Involved in Bioremediation Process: </vt:lpstr>
      <vt:lpstr>Continue..</vt:lpstr>
      <vt:lpstr>TYPES OFREACTIONS IN BIOREMEDIATION:</vt:lpstr>
      <vt:lpstr>Microorganisms involved in the Bioremidiation </vt:lpstr>
      <vt:lpstr>BIOREMEDIATION IS A TRIPLE-CORNERS PROCESS</vt:lpstr>
      <vt:lpstr>REDOX CLEAN-UP REACTIONS</vt:lpstr>
      <vt:lpstr>USE OF BACTERIA IN BIOREMEDIATION</vt:lpstr>
      <vt:lpstr>USE OF BACTERIA IN BIOREMEDIATION</vt:lpstr>
      <vt:lpstr>PSEUDOMONAS</vt:lpstr>
      <vt:lpstr>A selected list of genetically engineered microorganisms</vt:lpstr>
      <vt:lpstr>USE OF FUNGI IN BIOREMEDIATION</vt:lpstr>
      <vt:lpstr>WHITE ROT FUNGI</vt:lpstr>
      <vt:lpstr>WHITE ROT FUNGI</vt:lpstr>
      <vt:lpstr>ENVIRONMENTAL CLEAN-UP PROCESS</vt:lpstr>
      <vt:lpstr>INSITU BIOREMEDIATION:</vt:lpstr>
      <vt:lpstr>Intrinsic bioremediation: </vt:lpstr>
      <vt:lpstr>Engineered in situ bioremediation: </vt:lpstr>
      <vt:lpstr>EXSITU BIOREMEDIATION</vt:lpstr>
      <vt:lpstr>Solid phase system (including land treatment and soil piles):</vt:lpstr>
      <vt:lpstr>Slurry phase systems (including solid–liquid suspensions in bioreactors): </vt:lpstr>
      <vt:lpstr>In situ vs Ex situ remidiation</vt:lpstr>
      <vt:lpstr>Bioremediation Techniques: </vt:lpstr>
      <vt:lpstr>Bio venting</vt:lpstr>
      <vt:lpstr>Bio piling: </vt:lpstr>
      <vt:lpstr>BIOREMEDIATION OF CONTAMINATED SOILS &amp; WASTE LANDS</vt:lpstr>
      <vt:lpstr>continue</vt:lpstr>
      <vt:lpstr>Slide 41</vt:lpstr>
      <vt:lpstr>PHYTOREMEDIATION</vt:lpstr>
      <vt:lpstr>Continue..</vt:lpstr>
      <vt:lpstr>Continue..</vt:lpstr>
      <vt:lpstr>Continue..</vt:lpstr>
      <vt:lpstr>PHYTO-REMEDIATION </vt:lpstr>
      <vt:lpstr>Schematic diagram</vt:lpstr>
      <vt:lpstr>Phytoextraction: </vt:lpstr>
      <vt:lpstr>Slide 49</vt:lpstr>
      <vt:lpstr>Plants: </vt:lpstr>
      <vt:lpstr>Rhizofiltration: </vt:lpstr>
      <vt:lpstr>Slide 52</vt:lpstr>
      <vt:lpstr>Phytostabilization </vt:lpstr>
      <vt:lpstr>Slide 54</vt:lpstr>
      <vt:lpstr>Rhizodegradation </vt:lpstr>
      <vt:lpstr>Phytodegradation: </vt:lpstr>
      <vt:lpstr>Slide 57</vt:lpstr>
      <vt:lpstr>Phytovolatilization </vt:lpstr>
      <vt:lpstr>Continue..</vt:lpstr>
      <vt:lpstr>Bioremidiation of metals contaminated soils </vt:lpstr>
      <vt:lpstr>BIOSURFACTANTS</vt:lpstr>
      <vt:lpstr>BIOSURFACTANTS PRODUCING GEM</vt:lpstr>
      <vt:lpstr>BIOREMEDIATION OF INDUSTRIAL WASTES</vt:lpstr>
      <vt:lpstr>Summary of Bioremidiation strategies</vt:lpstr>
      <vt:lpstr>ADVANTAGES /DISADVANTAGES</vt:lpstr>
      <vt:lpstr>ADVANTAGES OF BIOREMEDIATION</vt:lpstr>
      <vt:lpstr>DISADVANTAGES OF BIOREMEDIATION</vt:lpstr>
      <vt:lpstr>DISADVANTAGES OF BIOREMEDIATION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Bioremidiation  A solution to environmental pollution</dc:title>
  <dc:creator>jeri</dc:creator>
  <cp:lastModifiedBy>Chemistry</cp:lastModifiedBy>
  <cp:revision>2</cp:revision>
  <dcterms:created xsi:type="dcterms:W3CDTF">2020-04-03T21:22:34Z</dcterms:created>
  <dcterms:modified xsi:type="dcterms:W3CDTF">2020-10-28T10:58:03Z</dcterms:modified>
</cp:coreProperties>
</file>