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9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6F87061-AFA8-496C-BE67-9F098A44707C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E14A03F-28EA-40B9-8953-9C4D370CF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64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3F-34D3-45B1-8B1B-5350B32ECA0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E5EB-D183-45F2-89D4-03063B6E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1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3F-34D3-45B1-8B1B-5350B32ECA0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E5EB-D183-45F2-89D4-03063B6E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3F-34D3-45B1-8B1B-5350B32ECA0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E5EB-D183-45F2-89D4-03063B6E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3F-34D3-45B1-8B1B-5350B32ECA0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E5EB-D183-45F2-89D4-03063B6E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9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3F-34D3-45B1-8B1B-5350B32ECA0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E5EB-D183-45F2-89D4-03063B6E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5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3F-34D3-45B1-8B1B-5350B32ECA0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E5EB-D183-45F2-89D4-03063B6E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9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3F-34D3-45B1-8B1B-5350B32ECA0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E5EB-D183-45F2-89D4-03063B6E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8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3F-34D3-45B1-8B1B-5350B32ECA0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E5EB-D183-45F2-89D4-03063B6E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5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3F-34D3-45B1-8B1B-5350B32ECA0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E5EB-D183-45F2-89D4-03063B6E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22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3F-34D3-45B1-8B1B-5350B32ECA0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E5EB-D183-45F2-89D4-03063B6E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0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3F-34D3-45B1-8B1B-5350B32ECA0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E5EB-D183-45F2-89D4-03063B6E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BDD3F-34D3-45B1-8B1B-5350B32ECA0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9E5EB-D183-45F2-89D4-03063B6E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5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7772400" cy="990600"/>
          </a:xfrm>
        </p:spPr>
        <p:txBody>
          <a:bodyPr/>
          <a:lstStyle/>
          <a:p>
            <a:r>
              <a:rPr lang="en-US" dirty="0" smtClean="0"/>
              <a:t>Cucumber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447800"/>
            <a:ext cx="7467600" cy="4419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Technical name: (</a:t>
            </a:r>
            <a:r>
              <a:rPr lang="en-US" i="1" dirty="0" smtClean="0">
                <a:solidFill>
                  <a:schemeClr val="tx1"/>
                </a:solidFill>
              </a:rPr>
              <a:t>Cucumis sativus </a:t>
            </a:r>
            <a:r>
              <a:rPr lang="en-US" dirty="0" smtClean="0">
                <a:solidFill>
                  <a:schemeClr val="tx1"/>
                </a:solidFill>
              </a:rPr>
              <a:t>L.)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Family Name: Cucurbitaceae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Native: Asia and Africa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Now, Large scale on Indo-Pakistan</a:t>
            </a:r>
          </a:p>
        </p:txBody>
      </p:sp>
    </p:spTree>
    <p:extLst>
      <p:ext uri="{BB962C8B-B14F-4D97-AF65-F5344CB8AC3E}">
        <p14:creationId xmlns:p14="http://schemas.microsoft.com/office/powerpoint/2010/main" val="621610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Manure and fertilizer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Recommended fertilizer dose for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chilies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is one bag of DAP </a:t>
            </a: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/>
              </a:rPr>
              <a:t>one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of potassium </a:t>
            </a:r>
            <a:r>
              <a:rPr lang="en-US" dirty="0" err="1">
                <a:solidFill>
                  <a:srgbClr val="000000"/>
                </a:solidFill>
                <a:latin typeface="Arial"/>
              </a:rPr>
              <a:t>sulphate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 before sowing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,</a:t>
            </a:r>
          </a:p>
          <a:p>
            <a:r>
              <a:rPr lang="en-US" dirty="0" smtClean="0">
                <a:solidFill>
                  <a:srgbClr val="000000"/>
                </a:solidFill>
                <a:latin typeface="Arial"/>
              </a:rPr>
              <a:t>and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two to three bags of urea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,</a:t>
            </a:r>
          </a:p>
          <a:p>
            <a:r>
              <a:rPr lang="en-US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one bag is applied after 20 days of transplanting and the second at flowering stage, and third, if necessary, at fruit setting.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617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Seed rate:</a:t>
            </a:r>
          </a:p>
          <a:p>
            <a:r>
              <a:rPr lang="en-US" dirty="0" smtClean="0"/>
              <a:t>1.5 -2.0 kg/ ha</a:t>
            </a:r>
          </a:p>
          <a:p>
            <a:r>
              <a:rPr lang="en-US" dirty="0" smtClean="0"/>
              <a:t>Transplanting after 4-8 weeks</a:t>
            </a:r>
          </a:p>
          <a:p>
            <a:r>
              <a:rPr lang="en-US" dirty="0" smtClean="0"/>
              <a:t>Plant </a:t>
            </a:r>
            <a:r>
              <a:rPr lang="en-US" dirty="0" smtClean="0"/>
              <a:t>to plant: 30 cm</a:t>
            </a:r>
          </a:p>
          <a:p>
            <a:r>
              <a:rPr lang="en-US" dirty="0" smtClean="0"/>
              <a:t>Row to row: 60 cm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Sowing time:</a:t>
            </a:r>
          </a:p>
          <a:p>
            <a:r>
              <a:rPr lang="en-US" dirty="0" smtClean="0"/>
              <a:t>Nursery: Feb- April for summer crop</a:t>
            </a:r>
          </a:p>
          <a:p>
            <a:r>
              <a:rPr lang="en-US" dirty="0" smtClean="0"/>
              <a:t>Autumn-winter crop: August</a:t>
            </a:r>
          </a:p>
          <a:p>
            <a:r>
              <a:rPr lang="en-US" dirty="0" smtClean="0"/>
              <a:t>Spring: November</a:t>
            </a:r>
          </a:p>
          <a:p>
            <a:r>
              <a:rPr lang="en-US" dirty="0" smtClean="0"/>
              <a:t>Hills: March -April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074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Irrigation:</a:t>
            </a:r>
          </a:p>
          <a:p>
            <a:r>
              <a:rPr lang="en-US" dirty="0" smtClean="0"/>
              <a:t>Weekly during summer </a:t>
            </a:r>
          </a:p>
          <a:p>
            <a:r>
              <a:rPr lang="en-US" dirty="0" smtClean="0"/>
              <a:t>Fortnightly irrigation during cold period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696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Varieties:</a:t>
            </a:r>
          </a:p>
          <a:p>
            <a:r>
              <a:rPr lang="en-US" dirty="0" smtClean="0"/>
              <a:t>Talhari and Ghotki</a:t>
            </a:r>
          </a:p>
          <a:p>
            <a:r>
              <a:rPr lang="en-US" dirty="0" smtClean="0"/>
              <a:t>Sanam and Gola </a:t>
            </a:r>
            <a:r>
              <a:rPr lang="en-US" dirty="0" err="1" smtClean="0"/>
              <a:t>Peshawari</a:t>
            </a:r>
            <a:endParaRPr lang="en-US" dirty="0" smtClean="0"/>
          </a:p>
          <a:p>
            <a:r>
              <a:rPr lang="en-US" dirty="0" smtClean="0"/>
              <a:t>Lawangi, </a:t>
            </a:r>
            <a:r>
              <a:rPr lang="en-US" dirty="0" err="1" smtClean="0"/>
              <a:t>Tatapuri</a:t>
            </a:r>
            <a:r>
              <a:rPr lang="en-US" dirty="0" smtClean="0"/>
              <a:t> and </a:t>
            </a:r>
            <a:r>
              <a:rPr lang="en-US" dirty="0" err="1" smtClean="0"/>
              <a:t>Burewala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Yield:</a:t>
            </a:r>
          </a:p>
          <a:p>
            <a:r>
              <a:rPr lang="en-US" b="1" dirty="0" smtClean="0"/>
              <a:t>1500/2500 kg/ha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39720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ONION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Technical Name: </a:t>
            </a:r>
            <a:r>
              <a:rPr lang="en-US" i="1" dirty="0" smtClean="0"/>
              <a:t>Allium cepa</a:t>
            </a:r>
          </a:p>
          <a:p>
            <a:r>
              <a:rPr lang="en-US" i="1" dirty="0" smtClean="0"/>
              <a:t>Family: </a:t>
            </a:r>
            <a:r>
              <a:rPr lang="en-US" dirty="0" smtClean="0"/>
              <a:t>Amaryllidaceae</a:t>
            </a:r>
          </a:p>
          <a:p>
            <a:r>
              <a:rPr lang="en-US" dirty="0" smtClean="0"/>
              <a:t>Origin: </a:t>
            </a:r>
          </a:p>
          <a:p>
            <a:r>
              <a:rPr lang="en-US" dirty="0" smtClean="0"/>
              <a:t>Afghanistan</a:t>
            </a:r>
          </a:p>
          <a:p>
            <a:r>
              <a:rPr lang="en-US" dirty="0" smtClean="0"/>
              <a:t>Tajikistan</a:t>
            </a:r>
          </a:p>
          <a:p>
            <a:r>
              <a:rPr lang="en-US" dirty="0" smtClean="0"/>
              <a:t>Uzbekistan</a:t>
            </a:r>
          </a:p>
          <a:p>
            <a:r>
              <a:rPr lang="en-US" dirty="0" smtClean="0"/>
              <a:t>India</a:t>
            </a:r>
            <a:endParaRPr lang="en-US" dirty="0"/>
          </a:p>
        </p:txBody>
      </p:sp>
      <p:pic>
        <p:nvPicPr>
          <p:cNvPr id="5" name="Picture 2" descr="https://s-media-cache-ak0.pinimg.com/236x/c2/2e/53/c22e53b04464a99ee701344dfc54a13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5113" y="1959047"/>
            <a:ext cx="22479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993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 is known as poor man food</a:t>
            </a:r>
          </a:p>
          <a:p>
            <a:r>
              <a:rPr lang="en-US" dirty="0" smtClean="0"/>
              <a:t>Used when green stage and mature as bulbs</a:t>
            </a:r>
          </a:p>
          <a:p>
            <a:r>
              <a:rPr lang="en-US" dirty="0" smtClean="0"/>
              <a:t>Also used in meat dishes, salad sand witches and soups</a:t>
            </a:r>
          </a:p>
          <a:p>
            <a:r>
              <a:rPr lang="en-US" dirty="0" smtClean="0"/>
              <a:t>Its pungency due to a volatile oil (</a:t>
            </a:r>
            <a:r>
              <a:rPr lang="en-US" dirty="0" err="1" smtClean="0"/>
              <a:t>allyl</a:t>
            </a:r>
            <a:r>
              <a:rPr lang="en-US" dirty="0" smtClean="0"/>
              <a:t> Propyl </a:t>
            </a:r>
            <a:r>
              <a:rPr lang="en-US" dirty="0" err="1" smtClean="0"/>
              <a:t>disulphide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Mature buds contain some </a:t>
            </a:r>
          </a:p>
          <a:p>
            <a:r>
              <a:rPr lang="en-US" dirty="0" smtClean="0"/>
              <a:t>starch</a:t>
            </a:r>
          </a:p>
          <a:p>
            <a:r>
              <a:rPr lang="en-US" dirty="0" smtClean="0"/>
              <a:t>Sugar</a:t>
            </a:r>
          </a:p>
          <a:p>
            <a:r>
              <a:rPr lang="en-US" dirty="0" smtClean="0"/>
              <a:t>Protein</a:t>
            </a:r>
          </a:p>
          <a:p>
            <a:r>
              <a:rPr lang="en-US" dirty="0" smtClean="0"/>
              <a:t>Vitamins A,B,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243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Climate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It is cool season crop</a:t>
            </a:r>
          </a:p>
          <a:p>
            <a:r>
              <a:rPr lang="en-US" dirty="0" smtClean="0"/>
              <a:t>Length of the day </a:t>
            </a:r>
          </a:p>
          <a:p>
            <a:r>
              <a:rPr lang="en-US" dirty="0" smtClean="0"/>
              <a:t>Day length requirement of different varieties may differ</a:t>
            </a:r>
          </a:p>
          <a:p>
            <a:r>
              <a:rPr lang="en-US" dirty="0" smtClean="0"/>
              <a:t>For bulb formation: high temperature and long photoperiod</a:t>
            </a:r>
          </a:p>
          <a:p>
            <a:r>
              <a:rPr lang="en-US" dirty="0" smtClean="0"/>
              <a:t>Seed stalk: temp more important than day length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893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58674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Soil: </a:t>
            </a:r>
          </a:p>
          <a:p>
            <a:r>
              <a:rPr lang="en-US" sz="2800" dirty="0" smtClean="0"/>
              <a:t>Fertile soil with rich in humus</a:t>
            </a:r>
          </a:p>
          <a:p>
            <a:r>
              <a:rPr lang="en-US" sz="2800" dirty="0" smtClean="0"/>
              <a:t>Well drained</a:t>
            </a:r>
          </a:p>
          <a:p>
            <a:r>
              <a:rPr lang="en-US" sz="2800" dirty="0" smtClean="0"/>
              <a:t>pH 5.8-6.5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Fertilizer:</a:t>
            </a:r>
          </a:p>
          <a:p>
            <a:r>
              <a:rPr lang="en-US" sz="2800" dirty="0" smtClean="0"/>
              <a:t>Fertilizer vary with </a:t>
            </a:r>
          </a:p>
          <a:p>
            <a:r>
              <a:rPr lang="en-US" sz="2800" dirty="0" smtClean="0"/>
              <a:t>Soil type</a:t>
            </a:r>
          </a:p>
          <a:p>
            <a:r>
              <a:rPr lang="en-US" sz="2800" dirty="0" smtClean="0"/>
              <a:t>Previous fertilizer application</a:t>
            </a:r>
          </a:p>
          <a:p>
            <a:r>
              <a:rPr lang="en-US" sz="2800" dirty="0" smtClean="0"/>
              <a:t>Purpose for which crop grown</a:t>
            </a:r>
          </a:p>
          <a:p>
            <a:r>
              <a:rPr lang="en-US" sz="2800" dirty="0" smtClean="0"/>
              <a:t>FYM: 40-50 t/ha</a:t>
            </a:r>
          </a:p>
          <a:p>
            <a:r>
              <a:rPr lang="en-US" sz="2800" dirty="0" smtClean="0"/>
              <a:t>NPK: 120-60-60 kg/ha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50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229600" cy="4525963"/>
          </a:xfrm>
        </p:spPr>
        <p:txBody>
          <a:bodyPr>
            <a:normAutofit fontScale="32500" lnSpcReduction="20000"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Spacing:</a:t>
            </a:r>
          </a:p>
          <a:p>
            <a:r>
              <a:rPr lang="en-US" sz="8000" dirty="0" smtClean="0"/>
              <a:t>Row to Row: 20 cm</a:t>
            </a:r>
          </a:p>
          <a:p>
            <a:r>
              <a:rPr lang="en-US" sz="8000" dirty="0" smtClean="0"/>
              <a:t>Plant to Plant: 10 cm</a:t>
            </a:r>
          </a:p>
          <a:p>
            <a:r>
              <a:rPr lang="en-US" sz="8000" dirty="0" smtClean="0">
                <a:solidFill>
                  <a:srgbClr val="FF0000"/>
                </a:solidFill>
              </a:rPr>
              <a:t>Seed Rate</a:t>
            </a:r>
            <a:r>
              <a:rPr lang="en-US" sz="8000" dirty="0" smtClean="0"/>
              <a:t>:</a:t>
            </a:r>
          </a:p>
          <a:p>
            <a:r>
              <a:rPr lang="en-US" sz="8000" dirty="0" smtClean="0">
                <a:solidFill>
                  <a:srgbClr val="7030A0"/>
                </a:solidFill>
              </a:rPr>
              <a:t>For nursery</a:t>
            </a:r>
          </a:p>
          <a:p>
            <a:r>
              <a:rPr lang="en-US" sz="8000" dirty="0" smtClean="0"/>
              <a:t>8-10 Kg/ha</a:t>
            </a:r>
          </a:p>
          <a:p>
            <a:r>
              <a:rPr lang="en-US" sz="8000" dirty="0" smtClean="0"/>
              <a:t>Direct sowing:</a:t>
            </a:r>
          </a:p>
          <a:p>
            <a:r>
              <a:rPr lang="en-US" sz="8000" dirty="0" smtClean="0"/>
              <a:t>25 Kg/ha</a:t>
            </a:r>
          </a:p>
          <a:p>
            <a:r>
              <a:rPr lang="en-US" sz="8000" dirty="0" smtClean="0">
                <a:solidFill>
                  <a:srgbClr val="7030A0"/>
                </a:solidFill>
              </a:rPr>
              <a:t>Bulb </a:t>
            </a:r>
          </a:p>
          <a:p>
            <a:r>
              <a:rPr lang="en-US" sz="8000" dirty="0" smtClean="0"/>
              <a:t>1000-1200 kg/ha</a:t>
            </a:r>
          </a:p>
          <a:p>
            <a:r>
              <a:rPr lang="en-US" sz="8000" dirty="0" smtClean="0"/>
              <a:t>They dibbled 15 cm apart in rows 45 cm apart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387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Irrigation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seed bed  usually irrigated immediately before transplanting</a:t>
            </a:r>
          </a:p>
          <a:p>
            <a:r>
              <a:rPr lang="en-US" dirty="0" smtClean="0"/>
              <a:t>Irrigation stopped when tops mature and start falling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Varieties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Faisalabad early, </a:t>
            </a:r>
          </a:p>
          <a:p>
            <a:pPr marL="0" indent="0">
              <a:buNone/>
            </a:pPr>
            <a:r>
              <a:rPr lang="en-US" dirty="0" err="1" smtClean="0"/>
              <a:t>Pindi</a:t>
            </a:r>
            <a:r>
              <a:rPr lang="en-US" dirty="0" smtClean="0"/>
              <a:t> red</a:t>
            </a:r>
          </a:p>
          <a:p>
            <a:pPr marL="0" indent="0">
              <a:buNone/>
            </a:pPr>
            <a:r>
              <a:rPr lang="en-US" dirty="0" smtClean="0"/>
              <a:t>Ghotki</a:t>
            </a:r>
          </a:p>
          <a:p>
            <a:pPr marL="0" indent="0">
              <a:buNone/>
            </a:pPr>
            <a:r>
              <a:rPr lang="en-US" dirty="0" smtClean="0"/>
              <a:t> local white</a:t>
            </a:r>
          </a:p>
          <a:p>
            <a:pPr marL="0" indent="0">
              <a:buNone/>
            </a:pPr>
            <a:r>
              <a:rPr lang="en-US" dirty="0" err="1" smtClean="0"/>
              <a:t>Phulkara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Thanobola</a:t>
            </a:r>
            <a:r>
              <a:rPr lang="en-US" dirty="0" smtClean="0"/>
              <a:t>  khan</a:t>
            </a:r>
          </a:p>
          <a:p>
            <a:pPr marL="0" indent="0">
              <a:buNone/>
            </a:pPr>
            <a:r>
              <a:rPr lang="en-US" dirty="0" smtClean="0"/>
              <a:t>Red Nasik</a:t>
            </a:r>
          </a:p>
          <a:p>
            <a:pPr marL="0" indent="0">
              <a:buNone/>
            </a:pPr>
            <a:r>
              <a:rPr lang="en-US" dirty="0" err="1" smtClean="0"/>
              <a:t>Desi</a:t>
            </a:r>
            <a:r>
              <a:rPr lang="en-US" dirty="0" smtClean="0"/>
              <a:t> red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965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4300" b="1" dirty="0" smtClean="0">
                <a:solidFill>
                  <a:srgbClr val="FF0000"/>
                </a:solidFill>
              </a:rPr>
              <a:t>Uses</a:t>
            </a:r>
          </a:p>
          <a:p>
            <a:r>
              <a:rPr lang="en-US" dirty="0" smtClean="0"/>
              <a:t>Sources of vitamin B and C</a:t>
            </a:r>
          </a:p>
          <a:p>
            <a:r>
              <a:rPr lang="en-US" dirty="0" smtClean="0"/>
              <a:t>Eaten raw with salt</a:t>
            </a:r>
          </a:p>
          <a:p>
            <a:r>
              <a:rPr lang="en-US" dirty="0" smtClean="0"/>
              <a:t>Salad with onion and tomato</a:t>
            </a:r>
          </a:p>
          <a:p>
            <a:r>
              <a:rPr lang="en-US" dirty="0" smtClean="0"/>
              <a:t>It has cooling effect</a:t>
            </a:r>
          </a:p>
          <a:p>
            <a:r>
              <a:rPr lang="en-US" dirty="0" smtClean="0"/>
              <a:t>Prevent constipation</a:t>
            </a:r>
          </a:p>
          <a:p>
            <a:r>
              <a:rPr lang="en-US" dirty="0" smtClean="0"/>
              <a:t>Helpful in jaundice</a:t>
            </a:r>
          </a:p>
          <a:p>
            <a:r>
              <a:rPr lang="en-US" dirty="0" smtClean="0"/>
              <a:t>Cucumber seed oil is good for brain and the body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5073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Planting time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Seedlings raised between June and September from July to October</a:t>
            </a:r>
          </a:p>
          <a:p>
            <a:pPr marL="0" indent="0">
              <a:buNone/>
            </a:pPr>
            <a:r>
              <a:rPr lang="en-US" dirty="0" smtClean="0"/>
              <a:t>In plains of Pakistan for winter crops, seeds sown from middle of October to end of November</a:t>
            </a:r>
          </a:p>
          <a:p>
            <a:pPr marL="0" indent="0">
              <a:buNone/>
            </a:pPr>
            <a:r>
              <a:rPr lang="en-US" dirty="0" smtClean="0"/>
              <a:t>In December and January when seedlings reach the age of 8-10 weeks, they are transplanted</a:t>
            </a:r>
          </a:p>
          <a:p>
            <a:pPr marL="0" indent="0">
              <a:buNone/>
            </a:pPr>
            <a:r>
              <a:rPr lang="en-US" dirty="0" smtClean="0"/>
              <a:t>In the hills, seeds are sown from march to June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055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Harvesting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Green bunch onions harvested when diameter of a lead pencil and small bulb has formed</a:t>
            </a:r>
          </a:p>
          <a:p>
            <a:r>
              <a:rPr lang="en-US" dirty="0" smtClean="0"/>
              <a:t>Mature bulbs can be pulled out easily by hand if soil is not hard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Yield</a:t>
            </a:r>
          </a:p>
          <a:p>
            <a:r>
              <a:rPr lang="en-US" dirty="0" smtClean="0"/>
              <a:t>25-30 t/ha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9465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838199"/>
          </a:xfrm>
        </p:spPr>
        <p:txBody>
          <a:bodyPr/>
          <a:lstStyle/>
          <a:p>
            <a:r>
              <a:rPr lang="en-US" dirty="0" smtClean="0"/>
              <a:t>Tomato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95400"/>
            <a:ext cx="8001000" cy="5043055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Technical name: </a:t>
            </a:r>
            <a:r>
              <a:rPr lang="en-US" i="1" dirty="0" smtClean="0">
                <a:solidFill>
                  <a:schemeClr val="tx1"/>
                </a:solidFill>
              </a:rPr>
              <a:t>Lycopersicon esculentum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Family:</a:t>
            </a:r>
            <a:r>
              <a:rPr lang="en-US" i="1" dirty="0" smtClean="0">
                <a:solidFill>
                  <a:schemeClr val="tx1"/>
                </a:solidFill>
              </a:rPr>
              <a:t> Solanaceae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Native: Tropical </a:t>
            </a:r>
            <a:r>
              <a:rPr lang="en-US" dirty="0" err="1" smtClean="0">
                <a:solidFill>
                  <a:schemeClr val="tx1"/>
                </a:solidFill>
              </a:rPr>
              <a:t>Amercia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Indigenous name </a:t>
            </a:r>
            <a:r>
              <a:rPr lang="en-US" dirty="0" err="1" smtClean="0">
                <a:solidFill>
                  <a:schemeClr val="tx1"/>
                </a:solidFill>
              </a:rPr>
              <a:t>tomati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From Mexico the tomato was taken to Europe and then Asia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286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906963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Uses</a:t>
            </a:r>
          </a:p>
          <a:p>
            <a:r>
              <a:rPr lang="en-US" dirty="0" smtClean="0"/>
              <a:t>It is grown for home, market and truck farming</a:t>
            </a:r>
          </a:p>
          <a:p>
            <a:r>
              <a:rPr lang="en-US" dirty="0" smtClean="0"/>
              <a:t>It is produced by forcing in green house</a:t>
            </a:r>
          </a:p>
          <a:p>
            <a:r>
              <a:rPr lang="en-US" dirty="0" smtClean="0"/>
              <a:t>Eaten as fresh and processed into different products </a:t>
            </a:r>
          </a:p>
          <a:p>
            <a:r>
              <a:rPr lang="en-US" dirty="0" smtClean="0"/>
              <a:t>Very helpful in heeling wounds because of antibiotic properties found in ripe fruit</a:t>
            </a:r>
          </a:p>
          <a:p>
            <a:r>
              <a:rPr lang="en-US" dirty="0" smtClean="0"/>
              <a:t>It is good source of vitamin A, B and C</a:t>
            </a:r>
          </a:p>
          <a:p>
            <a:r>
              <a:rPr lang="en-US" dirty="0" smtClean="0"/>
              <a:t>Red colour due to Lycopene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310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2"/>
            <a:ext cx="8229600" cy="1143000"/>
          </a:xfrm>
        </p:spPr>
        <p:txBody>
          <a:bodyPr/>
          <a:lstStyle/>
          <a:p>
            <a:r>
              <a:rPr lang="en-US" dirty="0" smtClean="0"/>
              <a:t>Wine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1267691"/>
            <a:ext cx="8229600" cy="4525963"/>
          </a:xfrm>
        </p:spPr>
        <p:txBody>
          <a:bodyPr/>
          <a:lstStyle/>
          <a:p>
            <a:r>
              <a:rPr lang="en-US" b="0" i="0" dirty="0" smtClean="0">
                <a:solidFill>
                  <a:srgbClr val="FF0000"/>
                </a:solidFill>
                <a:effectLst/>
                <a:latin typeface="proxima-nova"/>
              </a:rPr>
              <a:t>Determinate:</a:t>
            </a:r>
          </a:p>
          <a:p>
            <a:r>
              <a:rPr lang="en-US" b="0" i="0" dirty="0" smtClean="0">
                <a:solidFill>
                  <a:srgbClr val="333333"/>
                </a:solidFill>
                <a:effectLst/>
                <a:latin typeface="proxima-nova"/>
              </a:rPr>
              <a:t> varieties of tomatoes, also called "bush" tomatoes, are varieties that are bred to grow to a compact height (approx. 4 feet).</a:t>
            </a:r>
          </a:p>
          <a:p>
            <a:r>
              <a:rPr lang="en-US" b="0" i="0" dirty="0" smtClean="0">
                <a:solidFill>
                  <a:srgbClr val="333333"/>
                </a:solidFill>
                <a:effectLst/>
                <a:latin typeface="proxima-nova"/>
              </a:rPr>
              <a:t>They stop growing when fruit sets on the terminal or top bud, ripen all their crop at or near the same time (usually over a 2 week period), and then die.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2445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proxima-nova"/>
                <a:ea typeface="+mn-ea"/>
                <a:cs typeface="+mn-cs"/>
              </a:rPr>
              <a:t>Indeterminate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 smtClean="0">
                <a:solidFill>
                  <a:srgbClr val="333333"/>
                </a:solidFill>
                <a:effectLst/>
                <a:latin typeface="proxima-nova"/>
              </a:rPr>
              <a:t>Indeterminate varieties of tomatoes are also called "vining" tomatoes. They will grow and produce fruit until killed by frost and can reach heights of up to 10 feet although 6 feet is considered the norm. They will bloom, set new fruit and ripen fruit all at the same time throughout the growing season.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3160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season crop</a:t>
            </a:r>
          </a:p>
          <a:p>
            <a:r>
              <a:rPr lang="en-US" dirty="0" smtClean="0"/>
              <a:t>Required 80-120 days from seed to bearing</a:t>
            </a:r>
          </a:p>
          <a:p>
            <a:r>
              <a:rPr lang="en-US" dirty="0" smtClean="0"/>
              <a:t>Cool night with temperature 15-20 </a:t>
            </a:r>
            <a:r>
              <a:rPr lang="en-US" dirty="0" smtClean="0">
                <a:latin typeface="Calibri"/>
              </a:rPr>
              <a:t>⁰</a:t>
            </a:r>
            <a:r>
              <a:rPr lang="en-US" dirty="0" smtClean="0"/>
              <a:t>C</a:t>
            </a:r>
          </a:p>
          <a:p>
            <a:r>
              <a:rPr lang="en-US" dirty="0" smtClean="0"/>
              <a:t>Warm day temp 25-30 </a:t>
            </a:r>
            <a:r>
              <a:rPr lang="en-US" dirty="0"/>
              <a:t>⁰</a:t>
            </a:r>
            <a:r>
              <a:rPr lang="en-US" dirty="0" smtClean="0"/>
              <a:t>C</a:t>
            </a:r>
          </a:p>
          <a:p>
            <a:r>
              <a:rPr lang="en-US" dirty="0" smtClean="0"/>
              <a:t>But not produced fruit when temp rises </a:t>
            </a:r>
            <a:r>
              <a:rPr lang="en-US" dirty="0" smtClean="0"/>
              <a:t>35 </a:t>
            </a:r>
            <a:r>
              <a:rPr lang="en-US" dirty="0"/>
              <a:t>⁰</a:t>
            </a:r>
            <a:r>
              <a:rPr lang="en-US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2328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Soil: </a:t>
            </a:r>
            <a:r>
              <a:rPr lang="en-US" dirty="0" smtClean="0"/>
              <a:t>sandy to heavy clay soil</a:t>
            </a:r>
          </a:p>
          <a:p>
            <a:r>
              <a:rPr lang="en-US" dirty="0" smtClean="0"/>
              <a:t>pH 5.5-7.5</a:t>
            </a:r>
          </a:p>
          <a:p>
            <a:r>
              <a:rPr lang="en-US" dirty="0" smtClean="0"/>
              <a:t>For early crop sandy loam soil is best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Sowing time:</a:t>
            </a:r>
          </a:p>
          <a:p>
            <a:r>
              <a:rPr lang="en-US" dirty="0" smtClean="0"/>
              <a:t>July./ august            August/ Sept</a:t>
            </a:r>
          </a:p>
          <a:p>
            <a:r>
              <a:rPr lang="en-US" dirty="0" smtClean="0"/>
              <a:t>September                 October</a:t>
            </a:r>
          </a:p>
          <a:p>
            <a:r>
              <a:rPr lang="en-US" dirty="0" smtClean="0"/>
              <a:t>November                 February/March</a:t>
            </a:r>
          </a:p>
          <a:p>
            <a:r>
              <a:rPr lang="en-US" dirty="0" smtClean="0"/>
              <a:t>Hilly area:</a:t>
            </a:r>
          </a:p>
          <a:p>
            <a:r>
              <a:rPr lang="en-US" dirty="0" smtClean="0"/>
              <a:t>March-April</a:t>
            </a:r>
          </a:p>
          <a:p>
            <a:r>
              <a:rPr lang="en-US" dirty="0" smtClean="0"/>
              <a:t>May June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Seed rate and spacing:</a:t>
            </a:r>
          </a:p>
          <a:p>
            <a:r>
              <a:rPr lang="en-US" dirty="0" smtClean="0"/>
              <a:t>500-600 </a:t>
            </a:r>
            <a:r>
              <a:rPr lang="en-US" dirty="0" smtClean="0"/>
              <a:t>g/ha</a:t>
            </a:r>
            <a:endParaRPr lang="en-US" dirty="0" smtClean="0"/>
          </a:p>
          <a:p>
            <a:r>
              <a:rPr lang="en-US" dirty="0" smtClean="0"/>
              <a:t>Plant are transplanted on both side of ridges at a distance of 60 cm</a:t>
            </a:r>
          </a:p>
          <a:p>
            <a:r>
              <a:rPr lang="en-US" dirty="0" smtClean="0"/>
              <a:t>Ridge to ridge distance should be 1.0 to 1.5 m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6981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200" b="1" dirty="0">
                <a:solidFill>
                  <a:srgbClr val="FF0000"/>
                </a:solidFill>
                <a:ea typeface="+mn-ea"/>
                <a:cs typeface="+mn-cs"/>
              </a:rPr>
              <a:t>Manure and Fertilizer</a:t>
            </a:r>
            <a:r>
              <a:rPr lang="en-US" sz="1800" dirty="0">
                <a:solidFill>
                  <a:srgbClr val="FF0000"/>
                </a:solidFill>
                <a:ea typeface="+mn-ea"/>
                <a:cs typeface="+mn-cs"/>
              </a:rPr>
              <a:t>:</a:t>
            </a:r>
            <a:br>
              <a:rPr lang="en-US" sz="1800" dirty="0">
                <a:solidFill>
                  <a:srgbClr val="FF0000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FYM: 20-25 t/ha</a:t>
            </a:r>
          </a:p>
          <a:p>
            <a:r>
              <a:rPr lang="en-US" dirty="0" smtClean="0"/>
              <a:t>N:  50 kg/ha</a:t>
            </a:r>
          </a:p>
          <a:p>
            <a:r>
              <a:rPr lang="en-US" dirty="0" smtClean="0"/>
              <a:t>P: 16 Kg/ha</a:t>
            </a:r>
          </a:p>
          <a:p>
            <a:r>
              <a:rPr lang="en-US" dirty="0" smtClean="0"/>
              <a:t>K: 65 Kg/ha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Irrigation: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Warm season 5-6 days interval</a:t>
            </a:r>
          </a:p>
          <a:p>
            <a:r>
              <a:rPr lang="en-US" dirty="0" smtClean="0"/>
              <a:t>Sandy soil 10-12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0376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Varieties:</a:t>
            </a:r>
          </a:p>
          <a:p>
            <a:r>
              <a:rPr lang="en-US" dirty="0" smtClean="0"/>
              <a:t>T-10</a:t>
            </a:r>
          </a:p>
          <a:p>
            <a:r>
              <a:rPr lang="en-US" dirty="0" smtClean="0"/>
              <a:t>Money maker</a:t>
            </a:r>
          </a:p>
          <a:p>
            <a:r>
              <a:rPr lang="en-US" dirty="0" smtClean="0"/>
              <a:t>Roma</a:t>
            </a:r>
          </a:p>
          <a:p>
            <a:r>
              <a:rPr lang="en-US" dirty="0" smtClean="0"/>
              <a:t>Red top</a:t>
            </a:r>
          </a:p>
          <a:p>
            <a:r>
              <a:rPr lang="en-US" dirty="0" smtClean="0"/>
              <a:t>Mar globe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Harvesting:</a:t>
            </a:r>
          </a:p>
          <a:p>
            <a:r>
              <a:rPr lang="en-US" dirty="0" smtClean="0"/>
              <a:t>Fruit can be picked every three days</a:t>
            </a:r>
          </a:p>
          <a:p>
            <a:r>
              <a:rPr lang="en-US" dirty="0" smtClean="0"/>
              <a:t>Fruit should be picked when they started changing colour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Yield:</a:t>
            </a:r>
          </a:p>
          <a:p>
            <a:r>
              <a:rPr lang="en-US" dirty="0" smtClean="0"/>
              <a:t>20,000-24000 kg/ha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36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srgbClr val="FF0000"/>
                </a:solidFill>
                <a:ea typeface="+mn-ea"/>
                <a:cs typeface="+mn-cs"/>
              </a:rPr>
              <a:t>Climates and sowing time</a:t>
            </a:r>
            <a:r>
              <a:rPr lang="en-US" sz="3200" dirty="0">
                <a:solidFill>
                  <a:srgbClr val="FF0000"/>
                </a:solidFill>
                <a:ea typeface="+mn-ea"/>
                <a:cs typeface="+mn-cs"/>
              </a:rPr>
              <a:t/>
            </a:r>
            <a:br>
              <a:rPr lang="en-US" sz="3200" dirty="0">
                <a:solidFill>
                  <a:srgbClr val="FF0000"/>
                </a:solidFill>
                <a:ea typeface="+mn-ea"/>
                <a:cs typeface="+mn-cs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410200"/>
          </a:xfrm>
        </p:spPr>
        <p:txBody>
          <a:bodyPr>
            <a:normAutofit fontScale="92500"/>
          </a:bodyPr>
          <a:lstStyle/>
          <a:p>
            <a:r>
              <a:rPr lang="en-US" sz="2900" b="1" dirty="0">
                <a:solidFill>
                  <a:srgbClr val="FF0000"/>
                </a:solidFill>
                <a:ea typeface="+mj-ea"/>
                <a:cs typeface="+mj-cs"/>
              </a:rPr>
              <a:t>Climates</a:t>
            </a:r>
            <a:endParaRPr lang="en-US" b="1" dirty="0" smtClean="0"/>
          </a:p>
          <a:p>
            <a:r>
              <a:rPr lang="en-US" dirty="0" smtClean="0"/>
              <a:t>Require high temperature</a:t>
            </a:r>
          </a:p>
          <a:p>
            <a:r>
              <a:rPr lang="en-US" dirty="0" smtClean="0"/>
              <a:t>Very sensitive to cold and are killed by even a light frost</a:t>
            </a:r>
          </a:p>
          <a:p>
            <a:r>
              <a:rPr lang="en-US" dirty="0" smtClean="0"/>
              <a:t>Seed germination; 25-30 </a:t>
            </a:r>
            <a:r>
              <a:rPr lang="en-US" dirty="0" smtClean="0">
                <a:latin typeface="Calibri"/>
              </a:rPr>
              <a:t>⁰</a:t>
            </a:r>
            <a:r>
              <a:rPr lang="en-US" dirty="0" smtClean="0"/>
              <a:t>C</a:t>
            </a:r>
          </a:p>
          <a:p>
            <a:r>
              <a:rPr lang="en-US" dirty="0" smtClean="0"/>
              <a:t>68% germination at 18 </a:t>
            </a:r>
            <a:r>
              <a:rPr lang="en-US" dirty="0">
                <a:solidFill>
                  <a:prstClr val="black"/>
                </a:solidFill>
              </a:rPr>
              <a:t>⁰</a:t>
            </a:r>
            <a:r>
              <a:rPr lang="en-US" dirty="0" smtClean="0">
                <a:solidFill>
                  <a:prstClr val="black"/>
                </a:solidFill>
              </a:rPr>
              <a:t>C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No germination at 11 </a:t>
            </a:r>
            <a:r>
              <a:rPr lang="en-US" dirty="0">
                <a:solidFill>
                  <a:prstClr val="black"/>
                </a:solidFill>
              </a:rPr>
              <a:t>⁰</a:t>
            </a:r>
            <a:r>
              <a:rPr lang="en-US" dirty="0" smtClean="0">
                <a:solidFill>
                  <a:prstClr val="black"/>
                </a:solidFill>
              </a:rPr>
              <a:t>C</a:t>
            </a:r>
          </a:p>
          <a:p>
            <a:r>
              <a:rPr lang="en-US" b="1" dirty="0">
                <a:solidFill>
                  <a:srgbClr val="FF0000"/>
                </a:solidFill>
              </a:rPr>
              <a:t>sowing time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dirty="0" smtClean="0"/>
              <a:t>Spring-summer crop-  done during January-March</a:t>
            </a:r>
          </a:p>
          <a:p>
            <a:r>
              <a:rPr lang="en-US" dirty="0" smtClean="0"/>
              <a:t>Raining season: Late to July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830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Manure and Fertilizer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FYM: 35-45 t/ha</a:t>
            </a:r>
          </a:p>
          <a:p>
            <a:r>
              <a:rPr lang="en-US" dirty="0" smtClean="0"/>
              <a:t>Ammonium sulphate: 55kg/ha</a:t>
            </a:r>
          </a:p>
          <a:p>
            <a:r>
              <a:rPr lang="en-US" dirty="0" smtClean="0"/>
              <a:t>Superphosphate 100kg/ha</a:t>
            </a:r>
          </a:p>
          <a:p>
            <a:r>
              <a:rPr lang="en-US" dirty="0" smtClean="0"/>
              <a:t>Potassium sulphate 55kg/ha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Seed rate and Sowing   </a:t>
            </a:r>
          </a:p>
          <a:p>
            <a:r>
              <a:rPr lang="en-US" dirty="0" smtClean="0"/>
              <a:t> 2.5- 3 kg/ha</a:t>
            </a:r>
          </a:p>
          <a:p>
            <a:r>
              <a:rPr lang="en-US" dirty="0" smtClean="0"/>
              <a:t>Beds width: 1.5m</a:t>
            </a:r>
          </a:p>
          <a:p>
            <a:r>
              <a:rPr lang="en-US" dirty="0" smtClean="0"/>
              <a:t>Seeds are sown on both sides of the raised beds </a:t>
            </a:r>
          </a:p>
          <a:p>
            <a:r>
              <a:rPr lang="en-US" dirty="0" smtClean="0"/>
              <a:t>4-6 seeds per hill, the hills being .5 m apart</a:t>
            </a:r>
          </a:p>
          <a:p>
            <a:r>
              <a:rPr lang="en-US" dirty="0" smtClean="0"/>
              <a:t>Seed scattered on an area of 15-20 cm</a:t>
            </a:r>
          </a:p>
          <a:p>
            <a:r>
              <a:rPr lang="en-US" dirty="0" smtClean="0"/>
              <a:t>After two-three weeks seedling are thinned to two plants per hill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739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sz="4800" b="1" dirty="0">
                <a:solidFill>
                  <a:srgbClr val="FF0000"/>
                </a:solidFill>
                <a:ea typeface="+mj-ea"/>
                <a:cs typeface="+mj-cs"/>
              </a:rPr>
              <a:t>I</a:t>
            </a:r>
            <a:r>
              <a:rPr lang="en-US" sz="4400" b="1" dirty="0">
                <a:solidFill>
                  <a:srgbClr val="FF0000"/>
                </a:solidFill>
                <a:ea typeface="+mj-ea"/>
                <a:cs typeface="+mj-cs"/>
              </a:rPr>
              <a:t>rrigation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Weekly </a:t>
            </a:r>
          </a:p>
          <a:p>
            <a:r>
              <a:rPr lang="en-US" dirty="0" smtClean="0"/>
              <a:t>Duration will increase or decreased depending temperature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Varieties</a:t>
            </a:r>
          </a:p>
          <a:p>
            <a:pPr marL="0" indent="0">
              <a:buNone/>
            </a:pPr>
            <a:r>
              <a:rPr lang="en-US" dirty="0" smtClean="0"/>
              <a:t>Local AARI</a:t>
            </a:r>
          </a:p>
          <a:p>
            <a:pPr marL="0" indent="0">
              <a:buNone/>
            </a:pPr>
            <a:r>
              <a:rPr lang="en-US" dirty="0" smtClean="0"/>
              <a:t>Money maker</a:t>
            </a:r>
          </a:p>
          <a:p>
            <a:pPr marL="0" indent="0">
              <a:buNone/>
            </a:pPr>
            <a:r>
              <a:rPr lang="en-US" dirty="0" smtClean="0"/>
              <a:t>Beth alpha</a:t>
            </a:r>
          </a:p>
          <a:p>
            <a:pPr marL="0" indent="0">
              <a:buNone/>
            </a:pPr>
            <a:r>
              <a:rPr lang="en-US" dirty="0" err="1" smtClean="0"/>
              <a:t>Barsati</a:t>
            </a:r>
            <a:r>
              <a:rPr lang="en-US" dirty="0" smtClean="0"/>
              <a:t> (</a:t>
            </a:r>
            <a:r>
              <a:rPr lang="en-US" dirty="0" err="1" smtClean="0"/>
              <a:t>Dasi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Long Green</a:t>
            </a:r>
          </a:p>
          <a:p>
            <a:pPr marL="0" indent="0">
              <a:buNone/>
            </a:pPr>
            <a:r>
              <a:rPr lang="en-US" dirty="0" smtClean="0"/>
              <a:t>Jamel F1</a:t>
            </a:r>
          </a:p>
          <a:p>
            <a:pPr marL="0" indent="0">
              <a:buNone/>
            </a:pPr>
            <a:r>
              <a:rPr lang="en-US" dirty="0" smtClean="0"/>
              <a:t>Champion</a:t>
            </a:r>
          </a:p>
          <a:p>
            <a:endParaRPr lang="en-US" sz="4000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91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marL="342900" lvl="0" indent="-342900" algn="l">
              <a:spcBef>
                <a:spcPct val="20000"/>
              </a:spcBef>
            </a:pPr>
            <a:r>
              <a:rPr lang="en-US" sz="3200" b="1" dirty="0" smtClean="0">
                <a:solidFill>
                  <a:srgbClr val="FF0000"/>
                </a:solidFill>
                <a:ea typeface="+mn-ea"/>
                <a:cs typeface="+mn-cs"/>
              </a:rPr>
              <a:t>Harvesting and yield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Harvesting</a:t>
            </a:r>
          </a:p>
          <a:p>
            <a:r>
              <a:rPr lang="en-US" dirty="0" smtClean="0"/>
              <a:t>Crop matures 60-75 days</a:t>
            </a:r>
          </a:p>
          <a:p>
            <a:r>
              <a:rPr lang="en-US" dirty="0" smtClean="0"/>
              <a:t>12,000-14000 kg/ha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644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Chili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Technical name: </a:t>
            </a:r>
            <a:r>
              <a:rPr lang="en-US" i="1" dirty="0" smtClean="0"/>
              <a:t>Capsicum annum </a:t>
            </a:r>
            <a:r>
              <a:rPr lang="en-US" dirty="0" smtClean="0"/>
              <a:t>L.</a:t>
            </a:r>
          </a:p>
          <a:p>
            <a:r>
              <a:rPr lang="en-US" dirty="0" smtClean="0"/>
              <a:t>Family Name: Solanaceae</a:t>
            </a:r>
          </a:p>
          <a:p>
            <a:r>
              <a:rPr lang="en-US" dirty="0" smtClean="0"/>
              <a:t>Origin: America</a:t>
            </a:r>
          </a:p>
          <a:p>
            <a:r>
              <a:rPr lang="en-US" dirty="0" smtClean="0"/>
              <a:t>Columbus carried seeds from America to Spain during 1943</a:t>
            </a:r>
          </a:p>
          <a:p>
            <a:r>
              <a:rPr lang="en-US" dirty="0" smtClean="0"/>
              <a:t>Indo-Pakistan subcontinents by Portuguese in the middle 17 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53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Cultivated on large scale as cash crop</a:t>
            </a:r>
          </a:p>
          <a:p>
            <a:r>
              <a:rPr lang="en-US" dirty="0" smtClean="0"/>
              <a:t>Rich in vitamin A and C</a:t>
            </a:r>
          </a:p>
          <a:p>
            <a:r>
              <a:rPr lang="en-US" dirty="0" smtClean="0"/>
              <a:t>Calcium, phosphorus and iron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983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Climate</a:t>
            </a:r>
          </a:p>
          <a:p>
            <a:r>
              <a:rPr lang="en-US" dirty="0" smtClean="0"/>
              <a:t>Best in warm climate with a long growing season</a:t>
            </a:r>
          </a:p>
          <a:p>
            <a:r>
              <a:rPr lang="en-US" dirty="0" smtClean="0"/>
              <a:t>Crop takes 120-150 days to mature</a:t>
            </a:r>
          </a:p>
          <a:p>
            <a:r>
              <a:rPr lang="en-US" dirty="0" smtClean="0"/>
              <a:t>Chilies require a temp of 20-25 </a:t>
            </a:r>
            <a:r>
              <a:rPr lang="en-US" dirty="0" smtClean="0">
                <a:latin typeface="Calibri"/>
              </a:rPr>
              <a:t>⁰</a:t>
            </a:r>
            <a:r>
              <a:rPr lang="en-US" dirty="0" smtClean="0"/>
              <a:t>C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Soil:</a:t>
            </a:r>
          </a:p>
          <a:p>
            <a:r>
              <a:rPr lang="en-US" dirty="0" smtClean="0"/>
              <a:t>Silt or clay loam soil</a:t>
            </a:r>
          </a:p>
          <a:p>
            <a:r>
              <a:rPr lang="en-US" dirty="0" smtClean="0"/>
              <a:t>Waterlogged and alkaline soil are not suitable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24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259</TotalTime>
  <Words>1100</Words>
  <Application>Microsoft Office PowerPoint</Application>
  <PresentationFormat>On-screen Show (4:3)</PresentationFormat>
  <Paragraphs>217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Cucumber</vt:lpstr>
      <vt:lpstr>PowerPoint Presentation</vt:lpstr>
      <vt:lpstr>Climates and sowing time </vt:lpstr>
      <vt:lpstr>Manure and Fertilizer</vt:lpstr>
      <vt:lpstr>PowerPoint Presentation</vt:lpstr>
      <vt:lpstr>Harvesting and yield</vt:lpstr>
      <vt:lpstr>Chili</vt:lpstr>
      <vt:lpstr>uses</vt:lpstr>
      <vt:lpstr>PowerPoint Presentation</vt:lpstr>
      <vt:lpstr>Manure and fertilizer</vt:lpstr>
      <vt:lpstr>PowerPoint Presentation</vt:lpstr>
      <vt:lpstr>PowerPoint Presentation</vt:lpstr>
      <vt:lpstr>PowerPoint Presentation</vt:lpstr>
      <vt:lpstr>ONION</vt:lpstr>
      <vt:lpstr>Uses</vt:lpstr>
      <vt:lpstr>Climate</vt:lpstr>
      <vt:lpstr>PowerPoint Presentation</vt:lpstr>
      <vt:lpstr>PowerPoint Presentation</vt:lpstr>
      <vt:lpstr>Irrigation </vt:lpstr>
      <vt:lpstr>Planting time </vt:lpstr>
      <vt:lpstr>Harvesting </vt:lpstr>
      <vt:lpstr>Tomato</vt:lpstr>
      <vt:lpstr>PowerPoint Presentation</vt:lpstr>
      <vt:lpstr>Wine growth</vt:lpstr>
      <vt:lpstr>Indeterminate</vt:lpstr>
      <vt:lpstr>Climate </vt:lpstr>
      <vt:lpstr>PowerPoint Presentation</vt:lpstr>
      <vt:lpstr>Manure and Fertilizer: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Cucumber</dc:title>
  <dc:creator>Zahoor HUssain</dc:creator>
  <cp:lastModifiedBy>Mian Zaid</cp:lastModifiedBy>
  <cp:revision>30</cp:revision>
  <cp:lastPrinted>2015-05-28T05:47:48Z</cp:lastPrinted>
  <dcterms:created xsi:type="dcterms:W3CDTF">2015-05-27T15:27:35Z</dcterms:created>
  <dcterms:modified xsi:type="dcterms:W3CDTF">2017-04-07T06:05:07Z</dcterms:modified>
</cp:coreProperties>
</file>