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A5332-C4BF-4AD3-97E4-752C28B7A39F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E93FC-20D7-4775-9AB1-D162B08CE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5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B48F2-5B0E-44EC-B653-7019A33874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16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3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8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1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7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4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7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4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6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1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84CB-9867-456C-98F0-DC0EF17EF86D}" type="datetimeFigureOut">
              <a:rPr lang="en-US" smtClean="0"/>
              <a:t>12-Nov-20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1BBD6-839D-4459-80B5-67D64B64E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1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"/>
            <a:ext cx="8229600" cy="1447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Skinner…Operant conditioning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1524000"/>
            <a:ext cx="7543800" cy="5334000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B.F. Skinner</a:t>
            </a:r>
          </a:p>
          <a:p>
            <a:pPr algn="l"/>
            <a:endParaRPr lang="en-US" dirty="0"/>
          </a:p>
        </p:txBody>
      </p:sp>
      <p:pic>
        <p:nvPicPr>
          <p:cNvPr id="6" name="Picture 8" descr="Burrhus%20Frederick%20Skinn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76400" y="3048000"/>
            <a:ext cx="3035300" cy="30099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105400" y="1752601"/>
            <a:ext cx="373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 smtClean="0"/>
              <a:t>Behavior influenced by history of its consequences</a:t>
            </a:r>
          </a:p>
        </p:txBody>
      </p:sp>
    </p:spTree>
    <p:extLst>
      <p:ext uri="{BB962C8B-B14F-4D97-AF65-F5344CB8AC3E}">
        <p14:creationId xmlns:p14="http://schemas.microsoft.com/office/powerpoint/2010/main" val="6012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6629400"/>
          </a:xfrm>
        </p:spPr>
        <p:txBody>
          <a:bodyPr>
            <a:normAutofit fontScale="92500" lnSpcReduction="10000"/>
          </a:bodyPr>
          <a:lstStyle/>
          <a:p>
            <a:pPr marL="225425" lvl="1" indent="-176213" algn="l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tx1"/>
                </a:solidFill>
              </a:rPr>
              <a:t>American Psychologist – originally an English graduate</a:t>
            </a:r>
          </a:p>
          <a:p>
            <a:pPr marL="225425" lvl="1" indent="-176213" algn="l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tx1"/>
                </a:solidFill>
              </a:rPr>
              <a:t> The founder of </a:t>
            </a:r>
            <a:r>
              <a:rPr lang="ja-JP" altLang="en-US" sz="3200" dirty="0" smtClean="0">
                <a:solidFill>
                  <a:schemeClr val="tx1"/>
                </a:solidFill>
              </a:rPr>
              <a:t>‘</a:t>
            </a:r>
            <a:r>
              <a:rPr lang="en-US" altLang="ja-JP" sz="3200" dirty="0" smtClean="0">
                <a:solidFill>
                  <a:schemeClr val="tx1"/>
                </a:solidFill>
              </a:rPr>
              <a:t>Radical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Behaviourism</a:t>
            </a:r>
            <a:r>
              <a:rPr lang="ja-JP" altLang="en-US" sz="3200" dirty="0" smtClean="0">
                <a:solidFill>
                  <a:schemeClr val="tx1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: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behaviour</a:t>
            </a:r>
            <a:r>
              <a:rPr lang="en-US" altLang="ja-JP" sz="3200" dirty="0" smtClean="0">
                <a:solidFill>
                  <a:schemeClr val="tx1"/>
                </a:solidFill>
              </a:rPr>
              <a:t> is learned through reinforcement</a:t>
            </a:r>
          </a:p>
          <a:p>
            <a:pPr marL="225425" lvl="1" indent="-176213" algn="l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dirty="0" smtClean="0">
                <a:solidFill>
                  <a:schemeClr val="tx1"/>
                </a:solidFill>
              </a:rPr>
              <a:t> Key ideas: </a:t>
            </a:r>
            <a:r>
              <a:rPr lang="ja-JP" altLang="en-US" sz="3200" dirty="0" smtClean="0">
                <a:solidFill>
                  <a:schemeClr val="tx1"/>
                </a:solidFill>
              </a:rPr>
              <a:t>‘</a:t>
            </a:r>
            <a:r>
              <a:rPr lang="en-US" altLang="ja-JP" sz="3200" dirty="0" smtClean="0">
                <a:solidFill>
                  <a:schemeClr val="tx1"/>
                </a:solidFill>
              </a:rPr>
              <a:t>Operant Conditioning</a:t>
            </a:r>
            <a:r>
              <a:rPr lang="ja-JP" altLang="en-US" sz="3200" dirty="0" smtClean="0">
                <a:solidFill>
                  <a:schemeClr val="tx1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and </a:t>
            </a:r>
            <a:r>
              <a:rPr lang="ja-JP" altLang="en-US" sz="3200" dirty="0" smtClean="0">
                <a:solidFill>
                  <a:schemeClr val="tx1"/>
                </a:solidFill>
              </a:rPr>
              <a:t>‘</a:t>
            </a:r>
            <a:r>
              <a:rPr lang="en-US" altLang="ja-JP" sz="3200" dirty="0" smtClean="0">
                <a:solidFill>
                  <a:schemeClr val="tx1"/>
                </a:solidFill>
              </a:rPr>
              <a:t>Reinforcement</a:t>
            </a:r>
            <a:r>
              <a:rPr lang="ja-JP" altLang="en-US" sz="3200" dirty="0" smtClean="0">
                <a:solidFill>
                  <a:schemeClr val="tx1"/>
                </a:solidFill>
              </a:rPr>
              <a:t>’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marL="225425" lvl="1" indent="-176213" algn="l">
              <a:lnSpc>
                <a:spcPct val="14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en-US" sz="3200" dirty="0" smtClean="0">
                <a:solidFill>
                  <a:schemeClr val="tx1"/>
                </a:solidFill>
              </a:rPr>
              <a:t> Invented the </a:t>
            </a:r>
            <a:r>
              <a:rPr lang="ja-JP" altLang="en-US" sz="3200" dirty="0" smtClean="0">
                <a:solidFill>
                  <a:schemeClr val="tx1"/>
                </a:solidFill>
              </a:rPr>
              <a:t>‘</a:t>
            </a:r>
            <a:r>
              <a:rPr lang="en-US" altLang="ja-JP" sz="3200" dirty="0" smtClean="0">
                <a:solidFill>
                  <a:schemeClr val="tx1"/>
                </a:solidFill>
              </a:rPr>
              <a:t>Operant Conditioning Chamber</a:t>
            </a:r>
            <a:r>
              <a:rPr lang="ja-JP" altLang="en-US" sz="3200" dirty="0" smtClean="0">
                <a:solidFill>
                  <a:schemeClr val="tx1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(</a:t>
            </a:r>
            <a:r>
              <a:rPr lang="en-US" altLang="ja-JP" sz="3200" i="1" dirty="0" smtClean="0">
                <a:solidFill>
                  <a:schemeClr val="tx1"/>
                </a:solidFill>
              </a:rPr>
              <a:t>Skinner Box</a:t>
            </a:r>
            <a:r>
              <a:rPr lang="en-US" altLang="ja-JP" sz="3200" dirty="0" smtClean="0">
                <a:solidFill>
                  <a:schemeClr val="tx1"/>
                </a:solidFill>
              </a:rPr>
              <a:t>)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225425" lvl="1" indent="-176213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3200" dirty="0" smtClean="0">
                <a:solidFill>
                  <a:schemeClr val="tx1"/>
                </a:solidFill>
              </a:rPr>
              <a:t>Learning occurs through trial and error</a:t>
            </a:r>
          </a:p>
          <a:p>
            <a:pPr marL="225425" lvl="1" indent="-176213" algn="l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  Habits are formed as a result of rewards for certain behavior.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Reinforcement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799" cy="5715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the process of encouraging or establishing a belief or pattern of behavior.</a:t>
            </a:r>
          </a:p>
          <a:p>
            <a:pPr marL="393700" lvl="1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000" dirty="0" smtClean="0"/>
              <a:t>Positive: Strengthening of behavior by praise, rewarding event</a:t>
            </a:r>
          </a:p>
          <a:p>
            <a:pPr marL="393700" lvl="1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000" dirty="0" smtClean="0"/>
              <a:t> Negative: Strengthening of </a:t>
            </a:r>
            <a:r>
              <a:rPr lang="en-US" altLang="en-US" sz="3000" dirty="0" err="1" smtClean="0"/>
              <a:t>behaviour</a:t>
            </a:r>
            <a:r>
              <a:rPr lang="en-US" altLang="en-US" sz="3000" dirty="0" smtClean="0"/>
              <a:t> by removal/avoidance of event e.g. avoiding harm</a:t>
            </a:r>
          </a:p>
          <a:p>
            <a:pPr marL="393700" lvl="1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000" dirty="0" smtClean="0"/>
              <a:t> Punishment: Weakening of </a:t>
            </a:r>
            <a:r>
              <a:rPr lang="en-US" altLang="en-US" sz="3000" dirty="0" err="1" smtClean="0"/>
              <a:t>behaviour</a:t>
            </a:r>
            <a:r>
              <a:rPr lang="en-US" altLang="en-US" sz="3000" dirty="0" smtClean="0"/>
              <a:t> by aversive event</a:t>
            </a:r>
          </a:p>
          <a:p>
            <a:pPr marL="393700" lvl="1">
              <a:lnSpc>
                <a:spcPct val="140000"/>
              </a:lnSpc>
              <a:spcAft>
                <a:spcPts val="1200"/>
              </a:spcAft>
              <a:buFont typeface="Arial" charset="0"/>
              <a:buChar char="•"/>
            </a:pPr>
            <a:r>
              <a:rPr lang="en-US" altLang="en-US" sz="3000" dirty="0" smtClean="0"/>
              <a:t> Extinction: Weakening of </a:t>
            </a:r>
            <a:r>
              <a:rPr lang="en-US" altLang="en-US" sz="3000" dirty="0" err="1" smtClean="0"/>
              <a:t>behaviour</a:t>
            </a:r>
            <a:r>
              <a:rPr lang="en-US" altLang="en-US" sz="3000" dirty="0" smtClean="0"/>
              <a:t> by removal of rewarding event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76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Educational </a:t>
            </a:r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simple way to shape </a:t>
            </a:r>
            <a:r>
              <a:rPr lang="en-US" dirty="0" err="1" smtClean="0"/>
              <a:t>behaviour</a:t>
            </a:r>
            <a:r>
              <a:rPr lang="en-US" dirty="0" smtClean="0"/>
              <a:t> is to provide feedback on learner performance, e.g., compliments, approval, encouragement, and affirmation. </a:t>
            </a:r>
          </a:p>
          <a:p>
            <a:r>
              <a:rPr lang="en-US" dirty="0" smtClean="0"/>
              <a:t>Unwanted </a:t>
            </a:r>
            <a:r>
              <a:rPr lang="en-US" dirty="0" err="1" smtClean="0"/>
              <a:t>behaviours</a:t>
            </a:r>
            <a:r>
              <a:rPr lang="en-US" dirty="0" smtClean="0"/>
              <a:t>, such as tardiness and dominating class discussion can be extinguished through being ignored by the teacher</a:t>
            </a:r>
          </a:p>
          <a:p>
            <a:r>
              <a:rPr lang="en-US" dirty="0" smtClean="0"/>
              <a:t> Practice should take the form of question (stimulus) – answer (response) frames which expose the student to the subject in gradual steps.</a:t>
            </a:r>
          </a:p>
          <a:p>
            <a:r>
              <a:rPr lang="en-US" dirty="0" smtClean="0"/>
              <a:t> Ensure that good performance in the lesson is paired with secondary </a:t>
            </a:r>
            <a:r>
              <a:rPr lang="en-US" dirty="0" err="1" smtClean="0"/>
              <a:t>reinforcers</a:t>
            </a:r>
            <a:r>
              <a:rPr lang="en-US" dirty="0" smtClean="0"/>
              <a:t> such as verbal praise, prizes and good grades.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2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458200" cy="8382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/>
              <a:t>Gangne’s learning Hierarchies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4102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In 1956, the American educational psychologist Robert M. Gagne proposed a system of classifying different types of learning in terms of the degree of complexity of the mental processes involved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He identified eight basic types, and arranged these in the hierarchy.</a:t>
            </a:r>
            <a:r>
              <a:rPr lang="en-US" sz="2400" b="1" dirty="0" smtClean="0"/>
              <a:t> 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 8.</a:t>
            </a:r>
            <a:r>
              <a:rPr lang="en-US" sz="2400" b="1" dirty="0" smtClean="0">
                <a:solidFill>
                  <a:schemeClr val="tx1"/>
                </a:solidFill>
              </a:rPr>
              <a:t> Problem solving.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7.Rule learning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6.Concept learning.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5.Discrimination learning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4. Verbal association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3.Chaining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2.Stimulus-response learning. 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1.Signal Learning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5105400" y="3429000"/>
            <a:ext cx="1094232" cy="2590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Gangne ‘</a:t>
            </a:r>
            <a:r>
              <a:rPr lang="en-US" smtClean="0"/>
              <a:t>s theory </a:t>
            </a:r>
            <a:r>
              <a:rPr lang="en-US" dirty="0" smtClean="0"/>
              <a:t>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instruction is required for different learning outcomes.</a:t>
            </a:r>
          </a:p>
          <a:p>
            <a:r>
              <a:rPr lang="en-US" dirty="0" smtClean="0"/>
              <a:t>Events of learning operate on the learner in ways that constitute the conditions of learning.</a:t>
            </a:r>
          </a:p>
          <a:p>
            <a:r>
              <a:rPr lang="en-US" dirty="0" smtClean="0"/>
              <a:t>The specific operations that constitute instructional events are different for each different type of learning outcome.</a:t>
            </a:r>
          </a:p>
          <a:p>
            <a:r>
              <a:rPr lang="en-US" dirty="0" smtClean="0"/>
              <a:t>Learning hierarchies define what intellectual skills are to be learned and a sequence of instruction.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277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Skinner…Operant conditioning </vt:lpstr>
      <vt:lpstr>PowerPoint Presentation</vt:lpstr>
      <vt:lpstr>Reinforcement</vt:lpstr>
      <vt:lpstr>Educational Applications</vt:lpstr>
      <vt:lpstr>Gangne’s learning Hierarchies</vt:lpstr>
      <vt:lpstr>Gangne ‘s theory and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Skinner…Operant conditioning </dc:title>
  <dc:creator>Dr. Malik</dc:creator>
  <cp:lastModifiedBy>Dr. Malik</cp:lastModifiedBy>
  <cp:revision>1</cp:revision>
  <dcterms:created xsi:type="dcterms:W3CDTF">2020-11-11T19:23:25Z</dcterms:created>
  <dcterms:modified xsi:type="dcterms:W3CDTF">2020-11-11T19:27:29Z</dcterms:modified>
</cp:coreProperties>
</file>