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0FEE31F-AB3B-47FE-B784-4E4F56FB0B76}" type="datetimeFigureOut">
              <a:rPr lang="en-US" smtClean="0"/>
              <a:pPr/>
              <a:t>4/27/2020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AAB3F5A-931B-4967-AE52-D8BD2AAEA5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EE31F-AB3B-47FE-B784-4E4F56FB0B76}"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EE31F-AB3B-47FE-B784-4E4F56FB0B76}"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EE31F-AB3B-47FE-B784-4E4F56FB0B76}"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FEE31F-AB3B-47FE-B784-4E4F56FB0B76}"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FEE31F-AB3B-47FE-B784-4E4F56FB0B76}"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0FEE31F-AB3B-47FE-B784-4E4F56FB0B76}" type="datetimeFigureOut">
              <a:rPr lang="en-US" smtClean="0"/>
              <a:pPr/>
              <a:t>4/27/2020</a:t>
            </a:fld>
            <a:endParaRPr lang="en-US"/>
          </a:p>
        </p:txBody>
      </p:sp>
      <p:sp>
        <p:nvSpPr>
          <p:cNvPr id="27" name="Slide Number Placeholder 26"/>
          <p:cNvSpPr>
            <a:spLocks noGrp="1"/>
          </p:cNvSpPr>
          <p:nvPr>
            <p:ph type="sldNum" sz="quarter" idx="11"/>
          </p:nvPr>
        </p:nvSpPr>
        <p:spPr/>
        <p:txBody>
          <a:bodyPr rtlCol="0"/>
          <a:lstStyle/>
          <a:p>
            <a:fld id="{9AAB3F5A-931B-4967-AE52-D8BD2AAEA53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0FEE31F-AB3B-47FE-B784-4E4F56FB0B76}" type="datetimeFigureOut">
              <a:rPr lang="en-US" smtClean="0"/>
              <a:pPr/>
              <a:t>4/27/2020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AAB3F5A-931B-4967-AE52-D8BD2AAEA5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EE31F-AB3B-47FE-B784-4E4F56FB0B76}"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FEE31F-AB3B-47FE-B784-4E4F56FB0B76}"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FEE31F-AB3B-47FE-B784-4E4F56FB0B76}"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B3F5A-931B-4967-AE52-D8BD2AAEA5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0FEE31F-AB3B-47FE-B784-4E4F56FB0B76}" type="datetimeFigureOut">
              <a:rPr lang="en-US" smtClean="0"/>
              <a:pPr/>
              <a:t>4/27/2020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AAB3F5A-931B-4967-AE52-D8BD2AAEA5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Chapter 10</a:t>
            </a:r>
            <a:br>
              <a:rPr lang="en-US" smtClean="0"/>
            </a:br>
            <a:r>
              <a:rPr lang="en-US" smtClean="0"/>
              <a:t>Designing and Producing</a:t>
            </a:r>
            <a:br>
              <a:rPr lang="en-US" smtClean="0"/>
            </a:br>
            <a:endParaRPr lang="en-US" dirty="0"/>
          </a:p>
        </p:txBody>
      </p:sp>
      <p:sp>
        <p:nvSpPr>
          <p:cNvPr id="3" name="Subtitle 2"/>
          <p:cNvSpPr>
            <a:spLocks noGrp="1"/>
          </p:cNvSpPr>
          <p:nvPr>
            <p:ph type="subTitle" idx="1"/>
          </p:nvPr>
        </p:nvSpPr>
        <p:spPr/>
        <p:txBody>
          <a:bodyPr>
            <a:normAutofit/>
          </a:bodyPr>
          <a:lstStyle/>
          <a:p>
            <a:r>
              <a:rPr lang="en-US" dirty="0" smtClean="0">
                <a:solidFill>
                  <a:schemeClr val="accent1">
                    <a:lumMod val="75000"/>
                  </a:schemeClr>
                </a:solidFill>
                <a:latin typeface="Times New Roman" pitchFamily="18" charset="0"/>
                <a:cs typeface="Times New Roman" pitchFamily="18" charset="0"/>
              </a:rPr>
              <a:t>By </a:t>
            </a:r>
          </a:p>
          <a:p>
            <a:r>
              <a:rPr lang="en-US" dirty="0" smtClean="0">
                <a:solidFill>
                  <a:schemeClr val="accent1">
                    <a:lumMod val="75000"/>
                  </a:schemeClr>
                </a:solidFill>
                <a:latin typeface="Times New Roman" pitchFamily="18" charset="0"/>
                <a:cs typeface="Times New Roman" pitchFamily="18" charset="0"/>
              </a:rPr>
              <a:t>Khansa Saleem</a:t>
            </a:r>
            <a:endParaRPr lang="en-US"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Icons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Icons</a:t>
            </a:r>
            <a:r>
              <a:rPr lang="en-US" dirty="0" smtClean="0"/>
              <a:t> are graphic objects designed specifically to be meaningful as buttons and are usually small.</a:t>
            </a:r>
          </a:p>
          <a:p>
            <a:r>
              <a:rPr lang="en-US" dirty="0" smtClean="0"/>
              <a:t>Icons are fundamental graphic objects symbolic of an activity or concept:</a:t>
            </a:r>
          </a:p>
          <a:p>
            <a:pPr>
              <a:buNone/>
            </a:pPr>
            <a:endParaRPr lang="en-US" dirty="0"/>
          </a:p>
        </p:txBody>
      </p:sp>
      <p:pic>
        <p:nvPicPr>
          <p:cNvPr id="5" name="Picture 4" descr="12.png"/>
          <p:cNvPicPr>
            <a:picLocks noChangeAspect="1"/>
          </p:cNvPicPr>
          <p:nvPr/>
        </p:nvPicPr>
        <p:blipFill>
          <a:blip r:embed="rId2"/>
          <a:stretch>
            <a:fillRect/>
          </a:stretch>
        </p:blipFill>
        <p:spPr>
          <a:xfrm>
            <a:off x="1371600" y="4343400"/>
            <a:ext cx="2362200" cy="1758811"/>
          </a:xfrm>
          <a:prstGeom prst="rect">
            <a:avLst/>
          </a:prstGeom>
        </p:spPr>
      </p:pic>
      <p:pic>
        <p:nvPicPr>
          <p:cNvPr id="6" name="Picture 5" descr="123.png"/>
          <p:cNvPicPr>
            <a:picLocks noChangeAspect="1"/>
          </p:cNvPicPr>
          <p:nvPr/>
        </p:nvPicPr>
        <p:blipFill>
          <a:blip r:embed="rId3"/>
          <a:stretch>
            <a:fillRect/>
          </a:stretch>
        </p:blipFill>
        <p:spPr>
          <a:xfrm>
            <a:off x="4572000" y="4495800"/>
            <a:ext cx="2974207" cy="1371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Image Maps</a:t>
            </a:r>
            <a:endParaRPr lang="en-US" dirty="0"/>
          </a:p>
        </p:txBody>
      </p:sp>
      <p:sp>
        <p:nvSpPr>
          <p:cNvPr id="3" name="Content Placeholder 2"/>
          <p:cNvSpPr>
            <a:spLocks noGrp="1"/>
          </p:cNvSpPr>
          <p:nvPr>
            <p:ph idx="1"/>
          </p:nvPr>
        </p:nvSpPr>
        <p:spPr>
          <a:xfrm>
            <a:off x="381000" y="1447800"/>
            <a:ext cx="8458200" cy="5126736"/>
          </a:xfrm>
        </p:spPr>
        <p:txBody>
          <a:bodyPr/>
          <a:lstStyle/>
          <a:p>
            <a:r>
              <a:rPr lang="en-US" dirty="0" smtClean="0"/>
              <a:t>Larger images may be sectioned into hot areas with associated links; these are called image maps.</a:t>
            </a:r>
          </a:p>
          <a:p>
            <a:endParaRPr lang="en-US" dirty="0"/>
          </a:p>
        </p:txBody>
      </p:sp>
      <p:pic>
        <p:nvPicPr>
          <p:cNvPr id="4" name="Picture 3" descr="pic.png"/>
          <p:cNvPicPr>
            <a:picLocks noChangeAspect="1"/>
          </p:cNvPicPr>
          <p:nvPr/>
        </p:nvPicPr>
        <p:blipFill>
          <a:blip r:embed="rId2"/>
          <a:stretch>
            <a:fillRect/>
          </a:stretch>
        </p:blipFill>
        <p:spPr>
          <a:xfrm>
            <a:off x="3657600" y="3408380"/>
            <a:ext cx="4906230" cy="2983415"/>
          </a:xfrm>
          <a:prstGeom prst="rect">
            <a:avLst/>
          </a:prstGeom>
        </p:spPr>
      </p:pic>
      <p:pic>
        <p:nvPicPr>
          <p:cNvPr id="5" name="Picture 4" descr="pic1.png"/>
          <p:cNvPicPr>
            <a:picLocks noChangeAspect="1"/>
          </p:cNvPicPr>
          <p:nvPr/>
        </p:nvPicPr>
        <p:blipFill>
          <a:blip r:embed="rId3"/>
          <a:stretch>
            <a:fillRect/>
          </a:stretch>
        </p:blipFill>
        <p:spPr>
          <a:xfrm>
            <a:off x="762000" y="2895600"/>
            <a:ext cx="7315200" cy="533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Icons</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On the Macintosh, icon image files (.</a:t>
            </a:r>
            <a:r>
              <a:rPr lang="en-US" sz="2400" dirty="0" err="1" smtClean="0">
                <a:latin typeface="Times New Roman" pitchFamily="18" charset="0"/>
                <a:cs typeface="Times New Roman" pitchFamily="18" charset="0"/>
              </a:rPr>
              <a:t>icns</a:t>
            </a:r>
            <a:r>
              <a:rPr lang="en-US" sz="2400" dirty="0" smtClean="0">
                <a:latin typeface="Times New Roman" pitchFamily="18" charset="0"/>
                <a:cs typeface="Times New Roman" pitchFamily="18" charset="0"/>
              </a:rPr>
              <a:t>) can contain one or more images of 16 × 16, 32 × 32, 48 × 48, 128 × 128, 256 × 256, and 512 × 512 pixels as well as alpha channels for transparency masking.</a:t>
            </a:r>
          </a:p>
          <a:p>
            <a:r>
              <a:rPr lang="en-US" sz="2400" dirty="0" smtClean="0">
                <a:latin typeface="Times New Roman" pitchFamily="18" charset="0"/>
                <a:cs typeface="Times New Roman" pitchFamily="18" charset="0"/>
              </a:rPr>
              <a:t>Windows 7 icons are 256 × 256 pixels and are scaled to Extra Large, Large, Medium, or Small sizes in the Views menu. </a:t>
            </a:r>
          </a:p>
          <a:p>
            <a:r>
              <a:rPr lang="en-US" sz="2400" dirty="0" smtClean="0">
                <a:latin typeface="Times New Roman" pitchFamily="18" charset="0"/>
                <a:cs typeface="Times New Roman" pitchFamily="18" charset="0"/>
              </a:rPr>
              <a:t>Building and saving icon files is simpler using an icon editor such as </a:t>
            </a:r>
            <a:r>
              <a:rPr lang="en-US" sz="2400" dirty="0" err="1" smtClean="0">
                <a:latin typeface="Times New Roman" pitchFamily="18" charset="0"/>
                <a:cs typeface="Times New Roman" pitchFamily="18" charset="0"/>
              </a:rPr>
              <a:t>IcoFX</a:t>
            </a:r>
            <a:r>
              <a:rPr lang="en-US" sz="2400" dirty="0" smtClean="0">
                <a:latin typeface="Times New Roman" pitchFamily="18" charset="0"/>
                <a:cs typeface="Times New Roman" pitchFamily="18" charset="0"/>
              </a:rPr>
              <a:t> or the </a:t>
            </a:r>
            <a:r>
              <a:rPr lang="en-US" sz="2400" dirty="0" err="1" smtClean="0">
                <a:latin typeface="Times New Roman" pitchFamily="18" charset="0"/>
                <a:cs typeface="Times New Roman" pitchFamily="18" charset="0"/>
              </a:rPr>
              <a:t>ICOformat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plugin</a:t>
            </a:r>
            <a:r>
              <a:rPr lang="en-US" sz="2400" dirty="0" smtClean="0">
                <a:latin typeface="Times New Roman" pitchFamily="18" charset="0"/>
                <a:cs typeface="Times New Roman" pitchFamily="18" charset="0"/>
              </a:rPr>
              <a:t> for Photoshop.</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the User Interface</a:t>
            </a:r>
            <a:endParaRPr lang="en-US" dirty="0"/>
          </a:p>
        </p:txBody>
      </p:sp>
      <p:sp>
        <p:nvSpPr>
          <p:cNvPr id="3" name="Content Placeholder 2"/>
          <p:cNvSpPr>
            <a:spLocks noGrp="1"/>
          </p:cNvSpPr>
          <p:nvPr>
            <p:ph idx="1"/>
          </p:nvPr>
        </p:nvSpPr>
        <p:spPr/>
        <p:txBody>
          <a:bodyPr/>
          <a:lstStyle/>
          <a:p>
            <a:pPr>
              <a:buNone/>
            </a:pPr>
            <a:r>
              <a:rPr lang="en-US" dirty="0" smtClean="0"/>
              <a:t>The user interface of your multimedia product is a blend of its graphic elements and its navigation system.</a:t>
            </a:r>
          </a:p>
          <a:p>
            <a:r>
              <a:rPr lang="en-US" dirty="0" smtClean="0">
                <a:solidFill>
                  <a:srgbClr val="FF0000"/>
                </a:solidFill>
              </a:rPr>
              <a:t>Poor graphics can cause boredom</a:t>
            </a:r>
            <a:r>
              <a:rPr lang="en-US" dirty="0" smtClean="0"/>
              <a:t>.</a:t>
            </a:r>
          </a:p>
          <a:p>
            <a:r>
              <a:rPr lang="en-US" dirty="0" smtClean="0">
                <a:solidFill>
                  <a:srgbClr val="FF0000"/>
                </a:solidFill>
              </a:rPr>
              <a:t>Poor navigational aids can make viewers feel lost and unconnected to the content.</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Novice/Expert Modes</a:t>
            </a:r>
            <a:endParaRPr lang="en-US" dirty="0"/>
          </a:p>
        </p:txBody>
      </p:sp>
      <p:sp>
        <p:nvSpPr>
          <p:cNvPr id="3" name="Content Placeholder 2"/>
          <p:cNvSpPr>
            <a:spLocks noGrp="1"/>
          </p:cNvSpPr>
          <p:nvPr>
            <p:ph idx="1"/>
          </p:nvPr>
        </p:nvSpPr>
        <p:spPr/>
        <p:txBody>
          <a:bodyPr/>
          <a:lstStyle/>
          <a:p>
            <a:r>
              <a:rPr lang="en-US" dirty="0" smtClean="0"/>
              <a:t>The simplest solution for handling varied levels of user expertise is to provide a </a:t>
            </a:r>
            <a:r>
              <a:rPr lang="en-US" dirty="0" smtClean="0">
                <a:solidFill>
                  <a:srgbClr val="FF0000"/>
                </a:solidFill>
              </a:rPr>
              <a:t>modal interface</a:t>
            </a:r>
            <a:r>
              <a:rPr lang="en-US" dirty="0" smtClean="0"/>
              <a:t>, where the viewer can simply click a Novice/ Expert button and change the approach of the whole interface—to be either more or less detailed or complex.</a:t>
            </a:r>
          </a:p>
          <a:p>
            <a:r>
              <a:rPr lang="en-US" dirty="0" smtClean="0"/>
              <a:t>keep the interface simple!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GUIs</a:t>
            </a:r>
            <a:endParaRPr lang="en-US" dirty="0"/>
          </a:p>
        </p:txBody>
      </p:sp>
      <p:sp>
        <p:nvSpPr>
          <p:cNvPr id="3" name="Content Placeholder 2"/>
          <p:cNvSpPr>
            <a:spLocks noGrp="1"/>
          </p:cNvSpPr>
          <p:nvPr>
            <p:ph idx="1"/>
          </p:nvPr>
        </p:nvSpPr>
        <p:spPr/>
        <p:txBody>
          <a:bodyPr/>
          <a:lstStyle/>
          <a:p>
            <a:r>
              <a:rPr lang="en-US" dirty="0" smtClean="0"/>
              <a:t>The Macintosh and Windows graphical user interfaces (GUI, pronounced “gooey”) are successful partly because their basic point-and-click style is simple, consistent, and quickly mastered.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smtClean="0"/>
              <a:t>Graphical Approaches</a:t>
            </a:r>
            <a:endParaRPr lang="en-US" dirty="0"/>
          </a:p>
        </p:txBody>
      </p:sp>
      <p:sp>
        <p:nvSpPr>
          <p:cNvPr id="3" name="Content Placeholder 2"/>
          <p:cNvSpPr>
            <a:spLocks noGrp="1"/>
          </p:cNvSpPr>
          <p:nvPr>
            <p:ph idx="1"/>
          </p:nvPr>
        </p:nvSpPr>
        <p:spPr>
          <a:xfrm>
            <a:off x="457200" y="1219200"/>
            <a:ext cx="8229600" cy="5355336"/>
          </a:xfrm>
        </p:spPr>
        <p:txBody>
          <a:bodyPr>
            <a:normAutofit/>
          </a:bodyPr>
          <a:lstStyle/>
          <a:p>
            <a:pPr>
              <a:buNone/>
            </a:pPr>
            <a:r>
              <a:rPr lang="en-US" sz="2400" b="1" dirty="0" smtClean="0"/>
              <a:t>Things That Work </a:t>
            </a:r>
            <a:r>
              <a:rPr lang="en-US" sz="2400" dirty="0" smtClean="0"/>
              <a:t>Here are </a:t>
            </a:r>
            <a:r>
              <a:rPr lang="en-US" sz="2400" dirty="0" smtClean="0">
                <a:solidFill>
                  <a:srgbClr val="FF0000"/>
                </a:solidFill>
              </a:rPr>
              <a:t>some graphical approaches that get good results</a:t>
            </a:r>
            <a:r>
              <a:rPr lang="en-US" sz="2400" dirty="0" smtClean="0"/>
              <a:t>: </a:t>
            </a:r>
          </a:p>
          <a:p>
            <a:r>
              <a:rPr lang="en-US" sz="2400" dirty="0" smtClean="0"/>
              <a:t>Neatly executed contrasts: big/small, heavy/light, bright/dark, thin/thick, </a:t>
            </a:r>
          </a:p>
          <a:p>
            <a:r>
              <a:rPr lang="en-US" sz="2400" dirty="0" smtClean="0"/>
              <a:t> Simple and clean screens with lots of white space (see Figure 10-9) </a:t>
            </a:r>
          </a:p>
          <a:p>
            <a:r>
              <a:rPr lang="en-US" sz="2400" dirty="0" smtClean="0"/>
              <a:t>Eye-grabbers such as drop caps, or a single brightly colored object alone on a gray-scale screen </a:t>
            </a:r>
          </a:p>
          <a:p>
            <a:r>
              <a:rPr lang="en-US" sz="2400" dirty="0" smtClean="0"/>
              <a:t>Shadows and drop shadows in various shades </a:t>
            </a:r>
          </a:p>
          <a:p>
            <a:r>
              <a:rPr lang="en-US" sz="2400" dirty="0" smtClean="0"/>
              <a:t> Gradients </a:t>
            </a:r>
          </a:p>
          <a:p>
            <a:r>
              <a:rPr lang="en-US" sz="2400" dirty="0" smtClean="0"/>
              <a:t> Reversed graphics to emphasize important text or images </a:t>
            </a:r>
          </a:p>
          <a:p>
            <a:r>
              <a:rPr lang="en-US" sz="2400" dirty="0" smtClean="0"/>
              <a:t> Shaded objects and text in 2-D and 3-D</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066800"/>
          </a:xfrm>
        </p:spPr>
        <p:txBody>
          <a:bodyPr/>
          <a:lstStyle/>
          <a:p>
            <a:r>
              <a:rPr lang="en-US" dirty="0" smtClean="0"/>
              <a:t>Graphical Approaches</a:t>
            </a:r>
            <a:endParaRPr lang="en-US" dirty="0"/>
          </a:p>
        </p:txBody>
      </p:sp>
      <p:sp>
        <p:nvSpPr>
          <p:cNvPr id="3" name="Content Placeholder 2"/>
          <p:cNvSpPr>
            <a:spLocks noGrp="1"/>
          </p:cNvSpPr>
          <p:nvPr>
            <p:ph idx="1"/>
          </p:nvPr>
        </p:nvSpPr>
        <p:spPr>
          <a:xfrm>
            <a:off x="457200" y="1371600"/>
            <a:ext cx="8229600" cy="5202936"/>
          </a:xfrm>
        </p:spPr>
        <p:txBody>
          <a:bodyPr>
            <a:normAutofit fontScale="85000" lnSpcReduction="20000"/>
          </a:bodyPr>
          <a:lstStyle/>
          <a:p>
            <a:r>
              <a:rPr lang="en-US" b="1" dirty="0" smtClean="0"/>
              <a:t>Things to Avoid </a:t>
            </a:r>
            <a:r>
              <a:rPr lang="en-US" dirty="0" smtClean="0"/>
              <a:t>Here are some mistakes you will want to avoid in creating computer graphics: </a:t>
            </a:r>
          </a:p>
          <a:p>
            <a:r>
              <a:rPr lang="en-US" dirty="0" smtClean="0"/>
              <a:t> Clashes of color </a:t>
            </a:r>
          </a:p>
          <a:p>
            <a:r>
              <a:rPr lang="en-US" dirty="0" smtClean="0"/>
              <a:t> Busy screens (too much stuff ) </a:t>
            </a:r>
          </a:p>
          <a:p>
            <a:r>
              <a:rPr lang="en-US" dirty="0" smtClean="0"/>
              <a:t> Using a picture with a lot of contrast in color or brightness as a background </a:t>
            </a:r>
          </a:p>
          <a:p>
            <a:r>
              <a:rPr lang="en-US" dirty="0" smtClean="0"/>
              <a:t> Trite humor in oft-repeated animations </a:t>
            </a:r>
          </a:p>
          <a:p>
            <a:r>
              <a:rPr lang="en-US" dirty="0" smtClean="0"/>
              <a:t>Clanging bells or squeaks when a button is clicked </a:t>
            </a:r>
          </a:p>
          <a:p>
            <a:r>
              <a:rPr lang="en-US" dirty="0" smtClean="0"/>
              <a:t> Frilly pattern borders </a:t>
            </a:r>
          </a:p>
          <a:p>
            <a:r>
              <a:rPr lang="en-US" dirty="0" smtClean="0"/>
              <a:t> Cute one-liners from famous movies </a:t>
            </a:r>
          </a:p>
          <a:p>
            <a:r>
              <a:rPr lang="en-US" dirty="0" smtClean="0"/>
              <a:t> Requiring more than two button clicks to quit </a:t>
            </a:r>
          </a:p>
          <a:p>
            <a:r>
              <a:rPr lang="en-US" dirty="0" smtClean="0"/>
              <a:t> Too many numbers (limit charts to about 25 numbers; if you can, just show totals) </a:t>
            </a:r>
          </a:p>
          <a:p>
            <a:r>
              <a:rPr lang="en-US" dirty="0" smtClean="0"/>
              <a:t> Too many words (don’t crowd them; split your information into bite-sized chunks) </a:t>
            </a:r>
          </a:p>
          <a:p>
            <a:r>
              <a:rPr lang="en-US" dirty="0" smtClean="0"/>
              <a:t> Too many substantive elements presented too quickly.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 Interfaces</a:t>
            </a:r>
            <a:endParaRPr lang="en-US" dirty="0"/>
          </a:p>
        </p:txBody>
      </p:sp>
      <p:sp>
        <p:nvSpPr>
          <p:cNvPr id="3" name="Content Placeholder 2"/>
          <p:cNvSpPr>
            <a:spLocks noGrp="1"/>
          </p:cNvSpPr>
          <p:nvPr>
            <p:ph idx="1"/>
          </p:nvPr>
        </p:nvSpPr>
        <p:spPr/>
        <p:txBody>
          <a:bodyPr>
            <a:normAutofit lnSpcReduction="10000"/>
          </a:bodyPr>
          <a:lstStyle/>
          <a:p>
            <a:r>
              <a:rPr lang="en-US" dirty="0" smtClean="0"/>
              <a:t>A multimedia user interface may include important sound elements that reflect the rhythm of a project and may affect the attitude of your audience. Sounds can be background music, special effects for button clicks, voice-overs, effects synced to animation, or they may be buried in the audio track of a video clip. The tempo and style of background music can set the “tone” of a project</a:t>
            </a:r>
          </a:p>
          <a:p>
            <a:r>
              <a:rPr lang="en-US" dirty="0" smtClean="0"/>
              <a:t>Always provide a toggle switch to disable sound.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Multimedia Design Case History</a:t>
            </a:r>
            <a:endParaRPr lang="en-US" dirty="0"/>
          </a:p>
        </p:txBody>
      </p:sp>
      <p:sp>
        <p:nvSpPr>
          <p:cNvPr id="3" name="Content Placeholder 2"/>
          <p:cNvSpPr>
            <a:spLocks noGrp="1"/>
          </p:cNvSpPr>
          <p:nvPr>
            <p:ph idx="1"/>
          </p:nvPr>
        </p:nvSpPr>
        <p:spPr/>
        <p:txBody>
          <a:bodyPr/>
          <a:lstStyle/>
          <a:p>
            <a:r>
              <a:rPr lang="en-US" dirty="0" smtClean="0"/>
              <a:t>Storyboarding a Project</a:t>
            </a:r>
          </a:p>
          <a:p>
            <a:pPr>
              <a:buNone/>
            </a:pPr>
            <a:r>
              <a:rPr lang="en-US" dirty="0" smtClean="0"/>
              <a:t>The first storyboard was a simple hierarchical structure with branches to each subject area</a:t>
            </a:r>
          </a:p>
          <a:p>
            <a:pPr>
              <a:buNone/>
            </a:pPr>
            <a:endParaRPr lang="en-US" dirty="0"/>
          </a:p>
        </p:txBody>
      </p:sp>
      <p:pic>
        <p:nvPicPr>
          <p:cNvPr id="4" name="Picture 3" descr="1.png"/>
          <p:cNvPicPr>
            <a:picLocks noChangeAspect="1"/>
          </p:cNvPicPr>
          <p:nvPr/>
        </p:nvPicPr>
        <p:blipFill>
          <a:blip r:embed="rId2"/>
          <a:stretch>
            <a:fillRect/>
          </a:stretch>
        </p:blipFill>
        <p:spPr>
          <a:xfrm>
            <a:off x="1295400" y="3733800"/>
            <a:ext cx="6858000" cy="2819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Design the </a:t>
            </a:r>
            <a:r>
              <a:rPr lang="en-US" dirty="0" smtClean="0">
                <a:solidFill>
                  <a:schemeClr val="accent1">
                    <a:lumMod val="75000"/>
                  </a:schemeClr>
                </a:solidFill>
              </a:rPr>
              <a:t>structure and user interface </a:t>
            </a:r>
            <a:r>
              <a:rPr lang="en-US" dirty="0" smtClean="0"/>
              <a:t>for a multimedia project</a:t>
            </a:r>
          </a:p>
          <a:p>
            <a:r>
              <a:rPr lang="en-US" dirty="0" smtClean="0"/>
              <a:t>How to produce a </a:t>
            </a:r>
            <a:r>
              <a:rPr lang="en-US" dirty="0" smtClean="0">
                <a:solidFill>
                  <a:schemeClr val="accent1">
                    <a:lumMod val="75000"/>
                  </a:schemeClr>
                </a:solidFill>
              </a:rPr>
              <a:t>successful multimedia project and work with clients</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Together</a:t>
            </a:r>
            <a:endParaRPr lang="en-US" dirty="0"/>
          </a:p>
        </p:txBody>
      </p:sp>
      <p:sp>
        <p:nvSpPr>
          <p:cNvPr id="3" name="Content Placeholder 2"/>
          <p:cNvSpPr>
            <a:spLocks noGrp="1"/>
          </p:cNvSpPr>
          <p:nvPr>
            <p:ph idx="1"/>
          </p:nvPr>
        </p:nvSpPr>
        <p:spPr/>
        <p:txBody>
          <a:bodyPr/>
          <a:lstStyle/>
          <a:p>
            <a:r>
              <a:rPr lang="en-US" dirty="0" smtClean="0"/>
              <a:t>The most </a:t>
            </a:r>
            <a:r>
              <a:rPr lang="en-US" dirty="0" smtClean="0">
                <a:solidFill>
                  <a:srgbClr val="FF0000"/>
                </a:solidFill>
              </a:rPr>
              <a:t>eye-catching photograph </a:t>
            </a:r>
            <a:r>
              <a:rPr lang="en-US" dirty="0" smtClean="0"/>
              <a:t>was chosen as a background for the main menu</a:t>
            </a:r>
          </a:p>
          <a:p>
            <a:r>
              <a:rPr lang="en-US" dirty="0" smtClean="0"/>
              <a:t>the </a:t>
            </a:r>
            <a:r>
              <a:rPr lang="en-US" dirty="0" smtClean="0">
                <a:solidFill>
                  <a:srgbClr val="FF0000"/>
                </a:solidFill>
              </a:rPr>
              <a:t>main menu</a:t>
            </a:r>
            <a:r>
              <a:rPr lang="en-US" dirty="0" smtClean="0"/>
              <a:t> was planned to contain </a:t>
            </a:r>
            <a:r>
              <a:rPr lang="en-US" dirty="0" smtClean="0">
                <a:solidFill>
                  <a:srgbClr val="FF0000"/>
                </a:solidFill>
              </a:rPr>
              <a:t>clearly labeled buttons</a:t>
            </a:r>
            <a:r>
              <a:rPr lang="en-US" dirty="0" smtClean="0"/>
              <a:t> navigating to linear presentations of each topic area. </a:t>
            </a:r>
          </a:p>
          <a:p>
            <a:r>
              <a:rPr lang="en-US" dirty="0" smtClean="0">
                <a:solidFill>
                  <a:srgbClr val="FF0000"/>
                </a:solidFill>
              </a:rPr>
              <a:t>From every screen in the project, users would be able to return to the main menu.</a:t>
            </a:r>
            <a:r>
              <a:rPr lang="en-US" dirty="0" smtClean="0"/>
              <a:t> Where sound bites were appropriate, clicking buttons on screens would play sounds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Producing</a:t>
            </a:r>
            <a:endParaRPr lang="en-US" dirty="0"/>
          </a:p>
        </p:txBody>
      </p:sp>
      <p:sp>
        <p:nvSpPr>
          <p:cNvPr id="3" name="Content Placeholder 2"/>
          <p:cNvSpPr>
            <a:spLocks noGrp="1"/>
          </p:cNvSpPr>
          <p:nvPr>
            <p:ph idx="1"/>
          </p:nvPr>
        </p:nvSpPr>
        <p:spPr/>
        <p:txBody>
          <a:bodyPr/>
          <a:lstStyle/>
          <a:p>
            <a:r>
              <a:rPr lang="en-US" dirty="0" smtClean="0"/>
              <a:t>Production is the phase when your multimedia project is actually rendered. During this phase you will contend with important and continuous organizing tasks.</a:t>
            </a:r>
          </a:p>
          <a:p>
            <a:r>
              <a:rPr lang="en-US" dirty="0" smtClean="0"/>
              <a:t>So it’s important to start out on the right foot, with good organization, and to maintain detailed management oversight during the entire construction process.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Up</a:t>
            </a:r>
            <a:endParaRPr lang="en-US" dirty="0"/>
          </a:p>
        </p:txBody>
      </p:sp>
      <p:sp>
        <p:nvSpPr>
          <p:cNvPr id="3" name="Content Placeholder 2"/>
          <p:cNvSpPr>
            <a:spLocks noGrp="1"/>
          </p:cNvSpPr>
          <p:nvPr>
            <p:ph idx="1"/>
          </p:nvPr>
        </p:nvSpPr>
        <p:spPr/>
        <p:txBody>
          <a:bodyPr/>
          <a:lstStyle/>
          <a:p>
            <a:r>
              <a:rPr lang="en-US" dirty="0" smtClean="0"/>
              <a:t>Before you begin your multimedia project, it’s important to </a:t>
            </a:r>
            <a:r>
              <a:rPr lang="en-US" dirty="0" smtClean="0">
                <a:solidFill>
                  <a:srgbClr val="FF0000"/>
                </a:solidFill>
              </a:rPr>
              <a:t>check your development hardware and software</a:t>
            </a:r>
            <a:r>
              <a:rPr lang="en-US" dirty="0" smtClean="0"/>
              <a:t> and review your </a:t>
            </a:r>
            <a:r>
              <a:rPr lang="en-US" dirty="0" smtClean="0">
                <a:solidFill>
                  <a:srgbClr val="FF0000"/>
                </a:solidFill>
              </a:rPr>
              <a:t>organizational and administrative setup</a:t>
            </a:r>
            <a:r>
              <a:rPr lang="en-US" dirty="0" smtClean="0"/>
              <a:t>, even if you are working alone.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Clients</a:t>
            </a:r>
            <a:endParaRPr lang="en-US" dirty="0"/>
          </a:p>
        </p:txBody>
      </p:sp>
      <p:sp>
        <p:nvSpPr>
          <p:cNvPr id="3" name="Content Placeholder 2"/>
          <p:cNvSpPr>
            <a:spLocks noGrp="1"/>
          </p:cNvSpPr>
          <p:nvPr>
            <p:ph idx="1"/>
          </p:nvPr>
        </p:nvSpPr>
        <p:spPr/>
        <p:txBody>
          <a:bodyPr/>
          <a:lstStyle/>
          <a:p>
            <a:r>
              <a:rPr lang="en-US" dirty="0" smtClean="0"/>
              <a:t>Be sure that the organization of your project incorporates a system for good communication between you and the client as well as among the people actually building the project. </a:t>
            </a:r>
            <a:r>
              <a:rPr lang="en-US" dirty="0" smtClean="0">
                <a:solidFill>
                  <a:srgbClr val="FF0000"/>
                </a:solidFill>
              </a:rPr>
              <a:t>Many projects have turned out unhappily because of communication breakdowns.</a:t>
            </a:r>
            <a:endParaRPr lang="en-US"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Approval Cycles</a:t>
            </a:r>
            <a:endParaRPr lang="en-US" dirty="0"/>
          </a:p>
        </p:txBody>
      </p:sp>
      <p:sp>
        <p:nvSpPr>
          <p:cNvPr id="3" name="Content Placeholder 2"/>
          <p:cNvSpPr>
            <a:spLocks noGrp="1"/>
          </p:cNvSpPr>
          <p:nvPr>
            <p:ph idx="1"/>
          </p:nvPr>
        </p:nvSpPr>
        <p:spPr/>
        <p:txBody>
          <a:bodyPr/>
          <a:lstStyle/>
          <a:p>
            <a:r>
              <a:rPr lang="en-US" dirty="0" smtClean="0"/>
              <a:t>Develop a scheme that specifies the </a:t>
            </a:r>
            <a:r>
              <a:rPr lang="en-US" dirty="0" smtClean="0">
                <a:solidFill>
                  <a:srgbClr val="FF0000"/>
                </a:solidFill>
              </a:rPr>
              <a:t>number and duration of client approval cycles</a:t>
            </a:r>
            <a:r>
              <a:rPr lang="en-US" dirty="0" smtClean="0"/>
              <a:t>, and then provide a mechanism for change orders when changes are requested after sign-off. For change orders, remember that the </a:t>
            </a:r>
            <a:r>
              <a:rPr lang="en-US" dirty="0" smtClean="0">
                <a:solidFill>
                  <a:srgbClr val="FF0000"/>
                </a:solidFill>
              </a:rPr>
              <a:t>client should pay extra and the changes should be costly</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Storage Media and Transportation</a:t>
            </a:r>
            <a:endParaRPr lang="en-US" dirty="0"/>
          </a:p>
        </p:txBody>
      </p:sp>
      <p:sp>
        <p:nvSpPr>
          <p:cNvPr id="3" name="Content Placeholder 2"/>
          <p:cNvSpPr>
            <a:spLocks noGrp="1"/>
          </p:cNvSpPr>
          <p:nvPr>
            <p:ph idx="1"/>
          </p:nvPr>
        </p:nvSpPr>
        <p:spPr/>
        <p:txBody>
          <a:bodyPr/>
          <a:lstStyle/>
          <a:p>
            <a:r>
              <a:rPr lang="en-US" dirty="0" smtClean="0"/>
              <a:t>multimedia files are large, your means of transporting the project to distant clients is particularly important. Typically, </a:t>
            </a:r>
            <a:r>
              <a:rPr lang="en-US" dirty="0" smtClean="0">
                <a:solidFill>
                  <a:srgbClr val="FF0000"/>
                </a:solidFill>
              </a:rPr>
              <a:t>both you and the client will have access to the Internet at high bandwidth</a:t>
            </a:r>
            <a:r>
              <a:rPr lang="en-US" dirty="0" smtClean="0"/>
              <a:t>. If not, the most cost- and time-effective method for transporting your files is on </a:t>
            </a:r>
            <a:r>
              <a:rPr lang="en-US" dirty="0" smtClean="0">
                <a:solidFill>
                  <a:srgbClr val="FF0000"/>
                </a:solidFill>
              </a:rPr>
              <a:t>DVD-ROM</a:t>
            </a:r>
            <a:r>
              <a:rPr lang="en-US" dirty="0" smtClean="0"/>
              <a:t> by an overnight courier service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a:t>
            </a:r>
            <a:endParaRPr lang="en-US" dirty="0"/>
          </a:p>
        </p:txBody>
      </p:sp>
      <p:sp>
        <p:nvSpPr>
          <p:cNvPr id="3" name="Content Placeholder 2"/>
          <p:cNvSpPr>
            <a:spLocks noGrp="1"/>
          </p:cNvSpPr>
          <p:nvPr>
            <p:ph idx="1"/>
          </p:nvPr>
        </p:nvSpPr>
        <p:spPr/>
        <p:txBody>
          <a:bodyPr/>
          <a:lstStyle/>
          <a:p>
            <a:r>
              <a:rPr lang="en-US" dirty="0" smtClean="0"/>
              <a:t>Develop a </a:t>
            </a:r>
            <a:r>
              <a:rPr lang="en-US" dirty="0" smtClean="0">
                <a:solidFill>
                  <a:srgbClr val="FF0000"/>
                </a:solidFill>
              </a:rPr>
              <a:t>file-naming convention </a:t>
            </a:r>
            <a:r>
              <a:rPr lang="en-US" dirty="0" smtClean="0"/>
              <a:t>specific to your project’s structure. </a:t>
            </a:r>
            <a:r>
              <a:rPr lang="en-US" dirty="0" smtClean="0">
                <a:solidFill>
                  <a:srgbClr val="FF0000"/>
                </a:solidFill>
              </a:rPr>
              <a:t>Store the files in directories or folders with logical names</a:t>
            </a:r>
            <a:r>
              <a:rPr lang="en-US" dirty="0" smtClean="0"/>
              <a:t>. Version control of your files (tracking editing changes) is critically important, too, especially in large projects.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Copyrights</a:t>
            </a:r>
            <a:endParaRPr lang="en-US" dirty="0"/>
          </a:p>
        </p:txBody>
      </p:sp>
      <p:sp>
        <p:nvSpPr>
          <p:cNvPr id="3" name="Content Placeholder 2"/>
          <p:cNvSpPr>
            <a:spLocks noGrp="1"/>
          </p:cNvSpPr>
          <p:nvPr>
            <p:ph idx="1"/>
          </p:nvPr>
        </p:nvSpPr>
        <p:spPr/>
        <p:txBody>
          <a:bodyPr/>
          <a:lstStyle/>
          <a:p>
            <a:r>
              <a:rPr lang="en-US" dirty="0" smtClean="0"/>
              <a:t>You can insert a copyright statement in your project that clearly (and legally) designates the code as your intellectual, but the code tricks, and programming techniques remain accessible for study, learning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Hazards and Annoyances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Expect problems beyond your control</a:t>
            </a:r>
            <a:r>
              <a:rPr lang="en-US" dirty="0" smtClean="0"/>
              <a:t>, and be prepared to accept them and solve them.</a:t>
            </a:r>
          </a:p>
          <a:p>
            <a:r>
              <a:rPr lang="en-US" dirty="0" smtClean="0">
                <a:solidFill>
                  <a:srgbClr val="FF0000"/>
                </a:solidFill>
              </a:rPr>
              <a:t>If your project is a team effort, then it is critical that everyone works well together—or </a:t>
            </a:r>
            <a:r>
              <a:rPr lang="en-US" dirty="0" smtClean="0"/>
              <a:t>can at least tolerate one another’s differences—especially when the going gets tough.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Design is thinking, choosing, making, and doing. </a:t>
            </a:r>
          </a:p>
          <a:p>
            <a:r>
              <a:rPr lang="en-US" sz="2800" dirty="0" smtClean="0">
                <a:latin typeface="Times New Roman" pitchFamily="18" charset="0"/>
                <a:cs typeface="Times New Roman" pitchFamily="18" charset="0"/>
              </a:rPr>
              <a:t>It is shaping, smoothing, reworking, polishing, testing, and editing. </a:t>
            </a:r>
          </a:p>
          <a:p>
            <a:r>
              <a:rPr lang="en-US" sz="2800" dirty="0" smtClean="0">
                <a:latin typeface="Times New Roman" pitchFamily="18" charset="0"/>
                <a:cs typeface="Times New Roman" pitchFamily="18" charset="0"/>
              </a:rPr>
              <a:t>When you design your project, your ideas and concepts are moved one step closer to reality. </a:t>
            </a:r>
          </a:p>
          <a:p>
            <a:r>
              <a:rPr lang="en-US" sz="2800" dirty="0" smtClean="0">
                <a:latin typeface="Times New Roman" pitchFamily="18" charset="0"/>
                <a:cs typeface="Times New Roman" pitchFamily="18" charset="0"/>
              </a:rPr>
              <a:t>You can spend great effort on the storyboards, or graphic outlines, describing the project in exact detail</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the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arrangement of text, graphic, sound, and video elements (or objects). </a:t>
            </a:r>
          </a:p>
          <a:p>
            <a:r>
              <a:rPr lang="en-US" dirty="0" smtClean="0"/>
              <a:t>The way </a:t>
            </a:r>
            <a:r>
              <a:rPr lang="en-US" dirty="0" smtClean="0">
                <a:solidFill>
                  <a:srgbClr val="FF0000"/>
                </a:solidFill>
              </a:rPr>
              <a:t>you compose these elements into interactive experiences </a:t>
            </a:r>
            <a:r>
              <a:rPr lang="en-US" dirty="0" smtClean="0"/>
              <a:t>is shaped by your purpose and messages.</a:t>
            </a:r>
          </a:p>
          <a:p>
            <a:r>
              <a:rPr lang="en-US" dirty="0" smtClean="0"/>
              <a:t>On some projects, </a:t>
            </a:r>
            <a:r>
              <a:rPr lang="en-US" dirty="0" smtClean="0">
                <a:solidFill>
                  <a:srgbClr val="FF0000"/>
                </a:solidFill>
              </a:rPr>
              <a:t>you may be both the designer and the programmer</a:t>
            </a:r>
            <a:r>
              <a:rPr lang="en-US" dirty="0" smtClean="0"/>
              <a:t>. This can work well because you will understand how the design features you choose will actually be implemented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Navigation</a:t>
            </a:r>
            <a:endParaRPr lang="en-US" dirty="0"/>
          </a:p>
        </p:txBody>
      </p:sp>
      <p:sp>
        <p:nvSpPr>
          <p:cNvPr id="3" name="Content Placeholder 2"/>
          <p:cNvSpPr>
            <a:spLocks noGrp="1"/>
          </p:cNvSpPr>
          <p:nvPr>
            <p:ph idx="1"/>
          </p:nvPr>
        </p:nvSpPr>
        <p:spPr/>
        <p:txBody>
          <a:bodyPr/>
          <a:lstStyle/>
          <a:p>
            <a:r>
              <a:rPr lang="en-US" dirty="0" smtClean="0"/>
              <a:t>A navigation map (or site map) provides you with a table of contents as well as a chart of the logical flow of the interactive interface.</a:t>
            </a:r>
          </a:p>
          <a:p>
            <a:r>
              <a:rPr lang="en-US" dirty="0" smtClean="0"/>
              <a:t>Linear navigation,</a:t>
            </a:r>
          </a:p>
          <a:p>
            <a:r>
              <a:rPr lang="en-US" dirty="0"/>
              <a:t>H</a:t>
            </a:r>
            <a:r>
              <a:rPr lang="en-US" dirty="0" smtClean="0"/>
              <a:t>ierarchical navigation, </a:t>
            </a:r>
          </a:p>
          <a:p>
            <a:r>
              <a:rPr lang="en-US" dirty="0"/>
              <a:t>N</a:t>
            </a:r>
            <a:r>
              <a:rPr lang="en-US" dirty="0" smtClean="0"/>
              <a:t>onlinear navigation </a:t>
            </a:r>
          </a:p>
          <a:p>
            <a:r>
              <a:rPr lang="en-US" dirty="0"/>
              <a:t>C</a:t>
            </a:r>
            <a:r>
              <a:rPr lang="en-US" dirty="0" smtClean="0"/>
              <a:t>omposite navigation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Linear Users </a:t>
            </a:r>
            <a:r>
              <a:rPr lang="en-US" dirty="0" smtClean="0"/>
              <a:t>navigate sequentially, from one frame or bite of information to another. </a:t>
            </a:r>
          </a:p>
          <a:p>
            <a:r>
              <a:rPr lang="en-US" b="1" dirty="0" smtClean="0"/>
              <a:t>Hierarchical Also called “linear with branching” </a:t>
            </a:r>
            <a:r>
              <a:rPr lang="en-US" dirty="0" smtClean="0"/>
              <a:t>since users navigate along the branches of a tree structure that is shaped by the natural logic of the content.  </a:t>
            </a:r>
          </a:p>
          <a:p>
            <a:r>
              <a:rPr lang="en-US" b="1" dirty="0" smtClean="0"/>
              <a:t>Nonlinear Users</a:t>
            </a:r>
            <a:r>
              <a:rPr lang="en-US" dirty="0" smtClean="0"/>
              <a:t> navigate freely through the content of the project, unbound by predetermined routes. </a:t>
            </a:r>
          </a:p>
          <a:p>
            <a:r>
              <a:rPr lang="en-US" b="1" dirty="0" smtClean="0"/>
              <a:t>Composite Users</a:t>
            </a:r>
            <a:r>
              <a:rPr lang="en-US" dirty="0" smtClean="0"/>
              <a:t> may navigate freely (nonlinearly) but are occasionally constrained to linear presentations of movies or critical information and/or to data that is most logically organized in a hierarchy.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3657600" cy="6172200"/>
          </a:xfrm>
        </p:spPr>
        <p:txBody>
          <a:bodyPr>
            <a:normAutofit/>
          </a:bodyPr>
          <a:lstStyle/>
          <a:p>
            <a:r>
              <a:rPr lang="en-US" dirty="0" smtClean="0"/>
              <a:t>Navigation</a:t>
            </a:r>
            <a:br>
              <a:rPr lang="en-US" dirty="0" smtClean="0"/>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Many navigation maps are essentially nonlinear. In these navigational systems, viewers are always free to jump to an index, a glossary, various menus, Help or About . . . sections, or even to a rendering of the map itself. </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endParaRPr lang="en-US" sz="2700" dirty="0">
              <a:latin typeface="Times New Roman" pitchFamily="18" charset="0"/>
              <a:cs typeface="Times New Roman" pitchFamily="18" charset="0"/>
            </a:endParaRPr>
          </a:p>
        </p:txBody>
      </p:sp>
      <p:pic>
        <p:nvPicPr>
          <p:cNvPr id="1026" name="Picture 2"/>
          <p:cNvPicPr>
            <a:picLocks noGrp="1" noChangeAspect="1" noChangeArrowheads="1"/>
          </p:cNvPicPr>
          <p:nvPr>
            <p:ph idx="4294967295"/>
          </p:nvPr>
        </p:nvPicPr>
        <p:blipFill>
          <a:blip r:embed="rId2"/>
          <a:srcRect l="45047" t="23752" r="26223" b="19860"/>
          <a:stretch>
            <a:fillRect/>
          </a:stretch>
        </p:blipFill>
        <p:spPr bwMode="auto">
          <a:xfrm>
            <a:off x="3886200" y="762000"/>
            <a:ext cx="5257800" cy="6096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90600"/>
          </a:xfrm>
        </p:spPr>
        <p:txBody>
          <a:bodyPr/>
          <a:lstStyle/>
          <a:p>
            <a:r>
              <a:rPr lang="en-US" dirty="0" smtClean="0"/>
              <a:t>Structural Depth</a:t>
            </a:r>
            <a:endParaRPr lang="en-US" dirty="0"/>
          </a:p>
        </p:txBody>
      </p:sp>
      <p:sp>
        <p:nvSpPr>
          <p:cNvPr id="11" name="Text Placeholder 10"/>
          <p:cNvSpPr>
            <a:spLocks noGrp="1"/>
          </p:cNvSpPr>
          <p:nvPr>
            <p:ph type="body" idx="1"/>
          </p:nvPr>
        </p:nvSpPr>
        <p:spPr>
          <a:xfrm>
            <a:off x="228600" y="1066800"/>
            <a:ext cx="4041648" cy="457200"/>
          </a:xfrm>
        </p:spPr>
        <p:txBody>
          <a:bodyPr/>
          <a:lstStyle/>
          <a:p>
            <a:r>
              <a:rPr lang="en-US" sz="2000" dirty="0" smtClean="0">
                <a:latin typeface="Times New Roman" pitchFamily="18" charset="0"/>
                <a:cs typeface="Times New Roman" pitchFamily="18" charset="0"/>
              </a:rPr>
              <a:t>Depth structure</a:t>
            </a:r>
            <a:endParaRPr lang="en-US" dirty="0"/>
          </a:p>
        </p:txBody>
      </p:sp>
      <p:sp>
        <p:nvSpPr>
          <p:cNvPr id="12" name="Text Placeholder 11"/>
          <p:cNvSpPr>
            <a:spLocks noGrp="1"/>
          </p:cNvSpPr>
          <p:nvPr>
            <p:ph type="body" sz="half" idx="3"/>
          </p:nvPr>
        </p:nvSpPr>
        <p:spPr>
          <a:xfrm>
            <a:off x="4724400" y="609600"/>
            <a:ext cx="4041775" cy="457200"/>
          </a:xfrm>
        </p:spPr>
        <p:txBody>
          <a:bodyPr/>
          <a:lstStyle/>
          <a:p>
            <a:r>
              <a:rPr lang="en-US" sz="2000" dirty="0" smtClean="0">
                <a:latin typeface="Times New Roman" pitchFamily="18" charset="0"/>
                <a:cs typeface="Times New Roman" pitchFamily="18" charset="0"/>
              </a:rPr>
              <a:t>Surface structure</a:t>
            </a:r>
            <a:endParaRPr lang="en-US" dirty="0"/>
          </a:p>
        </p:txBody>
      </p:sp>
      <p:sp>
        <p:nvSpPr>
          <p:cNvPr id="3" name="Content Placeholder 2"/>
          <p:cNvSpPr>
            <a:spLocks noGrp="1"/>
          </p:cNvSpPr>
          <p:nvPr>
            <p:ph sz="quarter" idx="2"/>
          </p:nvPr>
        </p:nvSpPr>
        <p:spPr>
          <a:xfrm>
            <a:off x="152400" y="1600200"/>
            <a:ext cx="4191000" cy="4994519"/>
          </a:xfrm>
        </p:spPr>
        <p:txBody>
          <a:bodyPr>
            <a:normAutofit/>
          </a:bodyPr>
          <a:lstStyle/>
          <a:p>
            <a:r>
              <a:rPr lang="en-US" dirty="0" smtClean="0">
                <a:latin typeface="Times New Roman" pitchFamily="18" charset="0"/>
                <a:cs typeface="Times New Roman" pitchFamily="18" charset="0"/>
              </a:rPr>
              <a:t>represents the complete navigation map and </a:t>
            </a:r>
            <a:r>
              <a:rPr lang="en-US" dirty="0" smtClean="0">
                <a:solidFill>
                  <a:srgbClr val="FF0000"/>
                </a:solidFill>
                <a:latin typeface="Times New Roman" pitchFamily="18" charset="0"/>
                <a:cs typeface="Times New Roman" pitchFamily="18" charset="0"/>
              </a:rPr>
              <a:t>describes all the links between all the components of your project. </a:t>
            </a:r>
            <a:r>
              <a:rPr lang="en-US" dirty="0" smtClean="0">
                <a:latin typeface="Times New Roman" pitchFamily="18" charset="0"/>
                <a:cs typeface="Times New Roman" pitchFamily="18" charset="0"/>
              </a:rPr>
              <a:t>Thus the following depth structure</a:t>
            </a:r>
          </a:p>
          <a:p>
            <a:endParaRPr lang="en-US" sz="2200" dirty="0" smtClean="0">
              <a:latin typeface="Times New Roman" pitchFamily="18" charset="0"/>
              <a:cs typeface="Times New Roman" pitchFamily="18" charset="0"/>
            </a:endParaRPr>
          </a:p>
          <a:p>
            <a:endParaRPr lang="en-US" sz="22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might be realized as the following surface structure:</a:t>
            </a:r>
          </a:p>
          <a:p>
            <a:pPr>
              <a:buNone/>
            </a:pPr>
            <a:endParaRPr lang="en-US" dirty="0" smtClean="0"/>
          </a:p>
        </p:txBody>
      </p:sp>
      <p:sp>
        <p:nvSpPr>
          <p:cNvPr id="13" name="Content Placeholder 12"/>
          <p:cNvSpPr>
            <a:spLocks noGrp="1"/>
          </p:cNvSpPr>
          <p:nvPr>
            <p:ph sz="quarter" idx="4"/>
          </p:nvPr>
        </p:nvSpPr>
        <p:spPr>
          <a:xfrm>
            <a:off x="4572000" y="1143000"/>
            <a:ext cx="4188079" cy="5451719"/>
          </a:xfrm>
        </p:spPr>
        <p:txBody>
          <a:bodyPr/>
          <a:lstStyle/>
          <a:p>
            <a:r>
              <a:rPr lang="en-US" dirty="0" smtClean="0">
                <a:latin typeface="Times New Roman" pitchFamily="18" charset="0"/>
                <a:cs typeface="Times New Roman" pitchFamily="18" charset="0"/>
              </a:rPr>
              <a:t>represents the </a:t>
            </a:r>
            <a:r>
              <a:rPr lang="en-US" dirty="0" smtClean="0">
                <a:solidFill>
                  <a:srgbClr val="FF0000"/>
                </a:solidFill>
                <a:latin typeface="Times New Roman" pitchFamily="18" charset="0"/>
                <a:cs typeface="Times New Roman" pitchFamily="18" charset="0"/>
              </a:rPr>
              <a:t>structures actually realized by a user </a:t>
            </a:r>
            <a:r>
              <a:rPr lang="en-US" dirty="0" smtClean="0">
                <a:latin typeface="Times New Roman" pitchFamily="18" charset="0"/>
                <a:cs typeface="Times New Roman" pitchFamily="18" charset="0"/>
              </a:rPr>
              <a:t>while navigating the depth structure. Some surface structures generated by users might look like this:</a:t>
            </a:r>
            <a:endParaRPr lang="en-US" dirty="0">
              <a:latin typeface="Times New Roman" pitchFamily="18" charset="0"/>
              <a:cs typeface="Times New Roman" pitchFamily="18" charset="0"/>
            </a:endParaRPr>
          </a:p>
        </p:txBody>
      </p:sp>
      <p:pic>
        <p:nvPicPr>
          <p:cNvPr id="5" name="Picture 4" descr="1.png"/>
          <p:cNvPicPr>
            <a:picLocks noChangeAspect="1"/>
          </p:cNvPicPr>
          <p:nvPr/>
        </p:nvPicPr>
        <p:blipFill>
          <a:blip r:embed="rId2"/>
          <a:stretch>
            <a:fillRect/>
          </a:stretch>
        </p:blipFill>
        <p:spPr>
          <a:xfrm>
            <a:off x="1676400" y="2971800"/>
            <a:ext cx="2209800" cy="1372953"/>
          </a:xfrm>
          <a:prstGeom prst="rect">
            <a:avLst/>
          </a:prstGeom>
        </p:spPr>
      </p:pic>
      <p:pic>
        <p:nvPicPr>
          <p:cNvPr id="6" name="Picture 5" descr="2.png"/>
          <p:cNvPicPr>
            <a:picLocks noChangeAspect="1"/>
          </p:cNvPicPr>
          <p:nvPr/>
        </p:nvPicPr>
        <p:blipFill>
          <a:blip r:embed="rId3"/>
          <a:stretch>
            <a:fillRect/>
          </a:stretch>
        </p:blipFill>
        <p:spPr>
          <a:xfrm>
            <a:off x="914400" y="5715000"/>
            <a:ext cx="3085073" cy="533400"/>
          </a:xfrm>
          <a:prstGeom prst="rect">
            <a:avLst/>
          </a:prstGeom>
        </p:spPr>
      </p:pic>
      <p:pic>
        <p:nvPicPr>
          <p:cNvPr id="8" name="Picture 7" descr="3.png"/>
          <p:cNvPicPr>
            <a:picLocks noChangeAspect="1"/>
          </p:cNvPicPr>
          <p:nvPr/>
        </p:nvPicPr>
        <p:blipFill>
          <a:blip r:embed="rId4"/>
          <a:stretch>
            <a:fillRect/>
          </a:stretch>
        </p:blipFill>
        <p:spPr>
          <a:xfrm>
            <a:off x="5791200" y="2667000"/>
            <a:ext cx="2743200" cy="973393"/>
          </a:xfrm>
          <a:prstGeom prst="rect">
            <a:avLst/>
          </a:prstGeom>
        </p:spPr>
      </p:pic>
      <p:pic>
        <p:nvPicPr>
          <p:cNvPr id="9" name="Picture 8" descr="4.png"/>
          <p:cNvPicPr>
            <a:picLocks noChangeAspect="1"/>
          </p:cNvPicPr>
          <p:nvPr/>
        </p:nvPicPr>
        <p:blipFill>
          <a:blip r:embed="rId5"/>
          <a:stretch>
            <a:fillRect/>
          </a:stretch>
        </p:blipFill>
        <p:spPr>
          <a:xfrm>
            <a:off x="5867400" y="3733800"/>
            <a:ext cx="2514600" cy="1172776"/>
          </a:xfrm>
          <a:prstGeom prst="rect">
            <a:avLst/>
          </a:prstGeom>
        </p:spPr>
      </p:pic>
      <p:pic>
        <p:nvPicPr>
          <p:cNvPr id="10" name="Picture 9" descr="5.png"/>
          <p:cNvPicPr>
            <a:picLocks noChangeAspect="1"/>
          </p:cNvPicPr>
          <p:nvPr/>
        </p:nvPicPr>
        <p:blipFill>
          <a:blip r:embed="rId6"/>
          <a:stretch>
            <a:fillRect/>
          </a:stretch>
        </p:blipFill>
        <p:spPr>
          <a:xfrm>
            <a:off x="6096000" y="4905102"/>
            <a:ext cx="1971950" cy="195289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Hot Spots, Hyperlinks, and Buttons</a:t>
            </a:r>
            <a:endParaRPr lang="en-US" dirty="0"/>
          </a:p>
        </p:txBody>
      </p:sp>
      <p:sp>
        <p:nvSpPr>
          <p:cNvPr id="3" name="Content Placeholder 2"/>
          <p:cNvSpPr>
            <a:spLocks noGrp="1"/>
          </p:cNvSpPr>
          <p:nvPr>
            <p:ph idx="1"/>
          </p:nvPr>
        </p:nvSpPr>
        <p:spPr>
          <a:xfrm>
            <a:off x="457200" y="1371600"/>
            <a:ext cx="8229600" cy="5202936"/>
          </a:xfrm>
        </p:spPr>
        <p:txBody>
          <a:bodyPr>
            <a:normAutofit lnSpcReduction="10000"/>
          </a:bodyPr>
          <a:lstStyle/>
          <a:p>
            <a:r>
              <a:rPr lang="en-US" dirty="0" smtClean="0">
                <a:solidFill>
                  <a:srgbClr val="FF0000"/>
                </a:solidFill>
              </a:rPr>
              <a:t>Hot spots</a:t>
            </a:r>
            <a:r>
              <a:rPr lang="en-US" dirty="0" smtClean="0"/>
              <a:t> can be given more specific names based upon either their function or form. For example, if clicking the hot spot connects the user to another part of the document or program or to a different program or web site, it is referred to as a link or </a:t>
            </a:r>
            <a:r>
              <a:rPr lang="en-US" dirty="0" smtClean="0">
                <a:solidFill>
                  <a:srgbClr val="FF0000"/>
                </a:solidFill>
              </a:rPr>
              <a:t>hyperlink</a:t>
            </a:r>
            <a:r>
              <a:rPr lang="en-US" dirty="0" smtClean="0"/>
              <a:t>.</a:t>
            </a:r>
          </a:p>
          <a:p>
            <a:r>
              <a:rPr lang="en-US" dirty="0" smtClean="0"/>
              <a:t> If the hot spot is a graphic image designed to look like a push </a:t>
            </a:r>
            <a:r>
              <a:rPr lang="en-US" dirty="0" smtClean="0">
                <a:solidFill>
                  <a:srgbClr val="FF0000"/>
                </a:solidFill>
              </a:rPr>
              <a:t>button or toggle switch</a:t>
            </a:r>
            <a:r>
              <a:rPr lang="en-US" dirty="0" smtClean="0"/>
              <a:t>, it is called a button, more formally defined as a meaningful graphic image that you click or “touch” to make something happen. Hot spots can be text or graphic images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378</TotalTime>
  <Words>1501</Words>
  <Application>Microsoft Office PowerPoint</Application>
  <PresentationFormat>On-screen Show (4:3)</PresentationFormat>
  <Paragraphs>108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Urban</vt:lpstr>
      <vt:lpstr>Chapter 10 Designing and Producing </vt:lpstr>
      <vt:lpstr>Overview</vt:lpstr>
      <vt:lpstr>Designing</vt:lpstr>
      <vt:lpstr>Designing the Structure</vt:lpstr>
      <vt:lpstr>Navigation</vt:lpstr>
      <vt:lpstr>Navigation</vt:lpstr>
      <vt:lpstr>Navigation  Many navigation maps are essentially nonlinear. In these navigational systems, viewers are always free to jump to an index, a glossary, various menus, Help or About . . . sections, or even to a rendering of the map itself.  </vt:lpstr>
      <vt:lpstr>Structural Depth</vt:lpstr>
      <vt:lpstr>Hot Spots, Hyperlinks, and Buttons</vt:lpstr>
      <vt:lpstr>Icons</vt:lpstr>
      <vt:lpstr>Image Maps</vt:lpstr>
      <vt:lpstr>Icons</vt:lpstr>
      <vt:lpstr>Designing the User Interface</vt:lpstr>
      <vt:lpstr>Novice/Expert Modes</vt:lpstr>
      <vt:lpstr>GUIs</vt:lpstr>
      <vt:lpstr>Graphical Approaches</vt:lpstr>
      <vt:lpstr>Graphical Approaches</vt:lpstr>
      <vt:lpstr>Audio Interfaces</vt:lpstr>
      <vt:lpstr>A Multimedia Design Case History</vt:lpstr>
      <vt:lpstr>Putting It Together</vt:lpstr>
      <vt:lpstr>Producing</vt:lpstr>
      <vt:lpstr>Starting Up</vt:lpstr>
      <vt:lpstr>Working with Clients</vt:lpstr>
      <vt:lpstr>Client Approval Cycles</vt:lpstr>
      <vt:lpstr>Data Storage Media and Transportation</vt:lpstr>
      <vt:lpstr>Tracking</vt:lpstr>
      <vt:lpstr>Copyrights</vt:lpstr>
      <vt:lpstr>Hazards and Annoyances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and Producing</dc:title>
  <dc:creator>laptop care</dc:creator>
  <cp:lastModifiedBy>laptop care</cp:lastModifiedBy>
  <cp:revision>43</cp:revision>
  <dcterms:created xsi:type="dcterms:W3CDTF">2019-12-11T09:28:14Z</dcterms:created>
  <dcterms:modified xsi:type="dcterms:W3CDTF">2020-04-27T10:31:19Z</dcterms:modified>
</cp:coreProperties>
</file>