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4"/>
  </p:notesMasterIdLst>
  <p:handoutMasterIdLst>
    <p:handoutMasterId r:id="rId105"/>
  </p:handoutMasterIdLst>
  <p:sldIdLst>
    <p:sldId id="256" r:id="rId2"/>
    <p:sldId id="257" r:id="rId3"/>
    <p:sldId id="258" r:id="rId4"/>
    <p:sldId id="380" r:id="rId5"/>
    <p:sldId id="264" r:id="rId6"/>
    <p:sldId id="265" r:id="rId7"/>
    <p:sldId id="266" r:id="rId8"/>
    <p:sldId id="267" r:id="rId9"/>
    <p:sldId id="272" r:id="rId10"/>
    <p:sldId id="268" r:id="rId11"/>
    <p:sldId id="273" r:id="rId12"/>
    <p:sldId id="269" r:id="rId13"/>
    <p:sldId id="271" r:id="rId14"/>
    <p:sldId id="353" r:id="rId15"/>
    <p:sldId id="354" r:id="rId16"/>
    <p:sldId id="355" r:id="rId17"/>
    <p:sldId id="356" r:id="rId18"/>
    <p:sldId id="357" r:id="rId19"/>
    <p:sldId id="274" r:id="rId20"/>
    <p:sldId id="366" r:id="rId21"/>
    <p:sldId id="367" r:id="rId22"/>
    <p:sldId id="371" r:id="rId23"/>
    <p:sldId id="294" r:id="rId24"/>
    <p:sldId id="295" r:id="rId25"/>
    <p:sldId id="368" r:id="rId26"/>
    <p:sldId id="296" r:id="rId27"/>
    <p:sldId id="297" r:id="rId28"/>
    <p:sldId id="379" r:id="rId29"/>
    <p:sldId id="275" r:id="rId30"/>
    <p:sldId id="298" r:id="rId31"/>
    <p:sldId id="369" r:id="rId32"/>
    <p:sldId id="299" r:id="rId33"/>
    <p:sldId id="276" r:id="rId34"/>
    <p:sldId id="300" r:id="rId35"/>
    <p:sldId id="358" r:id="rId36"/>
    <p:sldId id="301" r:id="rId37"/>
    <p:sldId id="302" r:id="rId38"/>
    <p:sldId id="361" r:id="rId39"/>
    <p:sldId id="277" r:id="rId40"/>
    <p:sldId id="282" r:id="rId41"/>
    <p:sldId id="278" r:id="rId42"/>
    <p:sldId id="304" r:id="rId43"/>
    <p:sldId id="303" r:id="rId44"/>
    <p:sldId id="305" r:id="rId45"/>
    <p:sldId id="279" r:id="rId46"/>
    <p:sldId id="306" r:id="rId47"/>
    <p:sldId id="307" r:id="rId48"/>
    <p:sldId id="308" r:id="rId49"/>
    <p:sldId id="309" r:id="rId50"/>
    <p:sldId id="310" r:id="rId51"/>
    <p:sldId id="311" r:id="rId52"/>
    <p:sldId id="381" r:id="rId53"/>
    <p:sldId id="312" r:id="rId54"/>
    <p:sldId id="313" r:id="rId55"/>
    <p:sldId id="314" r:id="rId56"/>
    <p:sldId id="315" r:id="rId57"/>
    <p:sldId id="316" r:id="rId58"/>
    <p:sldId id="382" r:id="rId59"/>
    <p:sldId id="283" r:id="rId60"/>
    <p:sldId id="317" r:id="rId61"/>
    <p:sldId id="319" r:id="rId62"/>
    <p:sldId id="384" r:id="rId63"/>
    <p:sldId id="320" r:id="rId64"/>
    <p:sldId id="321" r:id="rId65"/>
    <p:sldId id="383" r:id="rId66"/>
    <p:sldId id="284" r:id="rId67"/>
    <p:sldId id="286" r:id="rId68"/>
    <p:sldId id="323" r:id="rId69"/>
    <p:sldId id="324" r:id="rId70"/>
    <p:sldId id="328" r:id="rId71"/>
    <p:sldId id="325" r:id="rId72"/>
    <p:sldId id="326" r:id="rId73"/>
    <p:sldId id="327" r:id="rId74"/>
    <p:sldId id="373" r:id="rId75"/>
    <p:sldId id="374" r:id="rId76"/>
    <p:sldId id="375" r:id="rId77"/>
    <p:sldId id="376" r:id="rId78"/>
    <p:sldId id="289" r:id="rId79"/>
    <p:sldId id="290" r:id="rId80"/>
    <p:sldId id="329" r:id="rId81"/>
    <p:sldId id="330" r:id="rId82"/>
    <p:sldId id="332" r:id="rId83"/>
    <p:sldId id="333" r:id="rId84"/>
    <p:sldId id="334" r:id="rId85"/>
    <p:sldId id="335" r:id="rId86"/>
    <p:sldId id="292"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0"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012CFA-DE4C-4F5C-ABAC-5D304F1F9E1B}" type="datetimeFigureOut">
              <a:rPr lang="en-US" smtClean="0"/>
              <a:pPr/>
              <a:t>11/12/2019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8C5DD-9515-4938-AB11-351C9E29615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216A6-222F-44D5-8153-717F592DF1EF}" type="datetimeFigureOut">
              <a:rPr lang="en-US" smtClean="0"/>
              <a:pPr/>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C893B-E3F7-42C2-98E4-0806874432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06B4A3-4212-4E39-93DE-E053E8F69C28}" type="datetimeFigureOut">
              <a:rPr lang="en-US" smtClean="0"/>
              <a:pPr/>
              <a:t>11/12/2019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06B4A3-4212-4E39-93DE-E053E8F69C28}" type="datetimeFigureOut">
              <a:rPr lang="en-US" smtClean="0"/>
              <a:pPr/>
              <a:t>11/12/2019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3DCDF73-85D2-4237-9B32-053DBDB0C312}"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plit/>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Phenotype" TargetMode="External"/><Relationship Id="rId2" Type="http://schemas.openxmlformats.org/officeDocument/2006/relationships/hyperlink" Target="http://en.wikipedia.org/wiki/Genotype" TargetMode="External"/><Relationship Id="rId1" Type="http://schemas.openxmlformats.org/officeDocument/2006/relationships/slideLayout" Target="../slideLayouts/slideLayout2.xml"/><Relationship Id="rId4" Type="http://schemas.openxmlformats.org/officeDocument/2006/relationships/hyperlink" Target="http://en.wikipedia.org/wiki/Dominance_(genetic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thumb/9/90/X_recessive_carrier_mother.svg/200px-X_recessive_carrier_mother.svg.p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bertus" pitchFamily="34" charset="0"/>
              </a:rPr>
              <a:t>GENETICS </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bertus" pitchFamily="34" charset="0"/>
            </a:endParaRPr>
          </a:p>
        </p:txBody>
      </p:sp>
      <p:sp>
        <p:nvSpPr>
          <p:cNvPr id="3" name="Subtitle 2"/>
          <p:cNvSpPr>
            <a:spLocks noGrp="1"/>
          </p:cNvSpPr>
          <p:nvPr>
            <p:ph type="subTitle" idx="1"/>
          </p:nvPr>
        </p:nvSpPr>
        <p:spPr/>
        <p:txBody>
          <a:bodyPr>
            <a:normAutofit fontScale="70000" lnSpcReduction="20000"/>
          </a:bodyPr>
          <a:lstStyle/>
          <a:p>
            <a:r>
              <a:rPr lang="en-US" dirty="0" smtClean="0">
                <a:solidFill>
                  <a:srgbClr val="7030A0"/>
                </a:solidFill>
              </a:rPr>
              <a:t>By </a:t>
            </a:r>
          </a:p>
          <a:p>
            <a:r>
              <a:rPr lang="en-US" sz="1800" b="1" dirty="0" smtClean="0">
                <a:solidFill>
                  <a:srgbClr val="FF0000"/>
                </a:solidFill>
              </a:rPr>
              <a:t>DR. ABDUL HASEEB  KHAN</a:t>
            </a:r>
            <a:r>
              <a:rPr lang="en-US" dirty="0" smtClean="0"/>
              <a:t> </a:t>
            </a:r>
          </a:p>
          <a:p>
            <a:r>
              <a:rPr lang="en-US" dirty="0" smtClean="0">
                <a:solidFill>
                  <a:srgbClr val="00B050"/>
                </a:solidFill>
              </a:rPr>
              <a:t> Professor of Pathology</a:t>
            </a:r>
          </a:p>
          <a:p>
            <a:r>
              <a:rPr lang="en-US" smtClean="0">
                <a:solidFill>
                  <a:srgbClr val="00B050"/>
                </a:solidFill>
              </a:rPr>
              <a:t>HOD/CHAIRMAN  PATHOLOGY </a:t>
            </a:r>
            <a:endParaRPr lang="en-US" dirty="0" smtClean="0">
              <a:solidFill>
                <a:srgbClr val="00B050"/>
              </a:solidFill>
            </a:endParaRPr>
          </a:p>
          <a:p>
            <a:r>
              <a:rPr lang="en-US" dirty="0" smtClean="0">
                <a:solidFill>
                  <a:srgbClr val="00B050"/>
                </a:solidFill>
              </a:rPr>
              <a:t>Sargodha medical college  </a:t>
            </a:r>
          </a:p>
          <a:p>
            <a:endParaRPr lang="en-US" dirty="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260848"/>
          </a:xfrm>
        </p:spPr>
        <p:txBody>
          <a:bodyPr>
            <a:normAutofit fontScale="92500" lnSpcReduction="10000"/>
          </a:bodyPr>
          <a:lstStyle/>
          <a:p>
            <a:pPr>
              <a:lnSpc>
                <a:spcPct val="150000"/>
              </a:lnSpc>
              <a:spcBef>
                <a:spcPts val="0"/>
              </a:spcBef>
            </a:pPr>
            <a:r>
              <a:rPr lang="en-US" sz="3200" b="1" dirty="0" smtClean="0">
                <a:solidFill>
                  <a:srgbClr val="7030A0"/>
                </a:solidFill>
              </a:rPr>
              <a:t>Nonsense mutation</a:t>
            </a:r>
            <a:r>
              <a:rPr lang="en-US" sz="3200" dirty="0" smtClean="0"/>
              <a:t> an amino acid substitution may change an amino acid </a:t>
            </a:r>
            <a:r>
              <a:rPr lang="en-US" sz="3200" dirty="0" err="1" smtClean="0"/>
              <a:t>codon</a:t>
            </a:r>
            <a:r>
              <a:rPr lang="en-US" sz="3200" dirty="0" smtClean="0"/>
              <a:t> to a chain terminator is called stop </a:t>
            </a:r>
            <a:r>
              <a:rPr lang="en-US" sz="3200" dirty="0" err="1" smtClean="0"/>
              <a:t>codon</a:t>
            </a:r>
            <a:r>
              <a:rPr lang="en-US" sz="3200" dirty="0" smtClean="0"/>
              <a:t> (nonsense mutation) e.g. Glutamine (CAG) create a stop </a:t>
            </a:r>
            <a:r>
              <a:rPr lang="en-US" sz="3200" dirty="0" err="1" smtClean="0"/>
              <a:t>codon</a:t>
            </a:r>
            <a:r>
              <a:rPr lang="en-US" sz="3200" dirty="0" smtClean="0"/>
              <a:t> (UAG) leads to premature termination of </a:t>
            </a:r>
            <a:r>
              <a:rPr lang="el-GR" sz="3200" dirty="0" smtClean="0"/>
              <a:t>β</a:t>
            </a:r>
            <a:r>
              <a:rPr lang="en-US" sz="3200" dirty="0" smtClean="0"/>
              <a:t> </a:t>
            </a:r>
            <a:r>
              <a:rPr lang="en-US" sz="3200" dirty="0" err="1" smtClean="0"/>
              <a:t>globin</a:t>
            </a:r>
            <a:r>
              <a:rPr lang="en-US" sz="3200" dirty="0" smtClean="0"/>
              <a:t> chains leading to </a:t>
            </a:r>
            <a:r>
              <a:rPr lang="el-GR" sz="3200" dirty="0" smtClean="0"/>
              <a:t>β</a:t>
            </a:r>
            <a:r>
              <a:rPr lang="en-US" sz="3200" baseline="28000" dirty="0" smtClean="0"/>
              <a:t>0</a:t>
            </a:r>
            <a:r>
              <a:rPr lang="en-US" sz="3200" dirty="0" smtClean="0"/>
              <a:t> thalassemia</a:t>
            </a:r>
            <a:r>
              <a:rPr lang="en-US" dirty="0" smtClean="0"/>
              <a:t>.          </a:t>
            </a:r>
          </a:p>
          <a:p>
            <a:endParaRPr lang="en-US" dirty="0"/>
          </a:p>
        </p:txBody>
      </p:sp>
    </p:spTree>
  </p:cSld>
  <p:clrMapOvr>
    <a:masterClrMapping/>
  </p:clrMapOvr>
  <p:transition>
    <p:spli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83880" cy="762000"/>
          </a:xfrm>
        </p:spPr>
        <p:txBody>
          <a:bodyPr>
            <a:noAutofit/>
          </a:bodyPr>
          <a:lstStyle/>
          <a:p>
            <a:pPr algn="ctr"/>
            <a:r>
              <a:rPr lang="en-US" sz="2800" b="0" dirty="0" smtClean="0"/>
              <a:t>Indirect DNA diagnosis (linkage analysis)</a:t>
            </a:r>
            <a:endParaRPr lang="en-US" sz="2800" b="0" dirty="0"/>
          </a:p>
        </p:txBody>
      </p:sp>
      <p:sp>
        <p:nvSpPr>
          <p:cNvPr id="3" name="Content Placeholder 2"/>
          <p:cNvSpPr>
            <a:spLocks noGrp="1"/>
          </p:cNvSpPr>
          <p:nvPr>
            <p:ph idx="1"/>
          </p:nvPr>
        </p:nvSpPr>
        <p:spPr>
          <a:xfrm>
            <a:off x="457200" y="1600200"/>
            <a:ext cx="8382000" cy="4416552"/>
          </a:xfrm>
        </p:spPr>
        <p:txBody>
          <a:bodyPr>
            <a:normAutofit/>
          </a:bodyPr>
          <a:lstStyle/>
          <a:p>
            <a:r>
              <a:rPr lang="en-US" sz="3600" dirty="0" smtClean="0"/>
              <a:t>It depend upon by exploiting naturally occurring variations or </a:t>
            </a:r>
            <a:r>
              <a:rPr lang="en-US" sz="3600" dirty="0" err="1" smtClean="0">
                <a:solidFill>
                  <a:srgbClr val="FF0000"/>
                </a:solidFill>
              </a:rPr>
              <a:t>polymophisms</a:t>
            </a:r>
            <a:r>
              <a:rPr lang="en-US" sz="3600" dirty="0" smtClean="0">
                <a:solidFill>
                  <a:srgbClr val="FF0000"/>
                </a:solidFill>
              </a:rPr>
              <a:t> in DNA </a:t>
            </a:r>
            <a:r>
              <a:rPr lang="en-US" sz="3600" dirty="0" smtClean="0"/>
              <a:t>sequences. </a:t>
            </a:r>
          </a:p>
          <a:p>
            <a:r>
              <a:rPr lang="en-US" sz="3600" dirty="0" smtClean="0"/>
              <a:t>Such </a:t>
            </a:r>
            <a:r>
              <a:rPr lang="en-US" sz="3600" dirty="0" err="1" smtClean="0"/>
              <a:t>polymophisms</a:t>
            </a:r>
            <a:r>
              <a:rPr lang="en-US" sz="3600" dirty="0" smtClean="0"/>
              <a:t> can be grouped into two general categories site polymorphisms and length polymorphism</a:t>
            </a:r>
            <a:r>
              <a:rPr lang="en-US" dirty="0" smtClean="0"/>
              <a:t>.</a:t>
            </a:r>
          </a:p>
        </p:txBody>
      </p:sp>
    </p:spTree>
  </p:cSld>
  <p:clrMapOvr>
    <a:masterClrMapping/>
  </p:clrMapOvr>
  <p:transition>
    <p:spli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2400"/>
            <a:ext cx="8641080" cy="6096000"/>
          </a:xfrm>
        </p:spPr>
        <p:txBody>
          <a:bodyPr>
            <a:normAutofit fontScale="55000" lnSpcReduction="20000"/>
          </a:bodyPr>
          <a:lstStyle/>
          <a:p>
            <a:pPr marL="265176" lvl="1" indent="-265176">
              <a:lnSpc>
                <a:spcPct val="200000"/>
              </a:lnSpc>
              <a:spcBef>
                <a:spcPts val="0"/>
              </a:spcBef>
              <a:buSzPct val="80000"/>
              <a:buFont typeface="Wingdings 2"/>
              <a:buChar char=""/>
            </a:pPr>
            <a:r>
              <a:rPr lang="en-US" sz="5100" dirty="0" smtClean="0"/>
              <a:t>Site polymorphisms are also called </a:t>
            </a:r>
            <a:r>
              <a:rPr lang="en-US" sz="5100" dirty="0" smtClean="0">
                <a:solidFill>
                  <a:srgbClr val="FF0000"/>
                </a:solidFill>
              </a:rPr>
              <a:t>restriction fragment length polymorphisms (RFLPs). </a:t>
            </a:r>
            <a:r>
              <a:rPr lang="en-US" sz="5100" dirty="0" smtClean="0"/>
              <a:t>Examination of DNA from any two persons reveals variations in the DNA sequences involving approximately one nucleotide in every 200 to 500 base pair stretches. </a:t>
            </a:r>
          </a:p>
          <a:p>
            <a:pPr marL="265176" lvl="1" indent="-265176">
              <a:lnSpc>
                <a:spcPct val="200000"/>
              </a:lnSpc>
              <a:spcBef>
                <a:spcPts val="0"/>
              </a:spcBef>
              <a:buSzPct val="80000"/>
              <a:buNone/>
            </a:pPr>
            <a:r>
              <a:rPr lang="en-US" sz="2800" dirty="0" smtClean="0"/>
              <a:t> </a:t>
            </a:r>
          </a:p>
          <a:p>
            <a:endParaRPr lang="en-US" dirty="0"/>
          </a:p>
        </p:txBody>
      </p:sp>
    </p:spTree>
  </p:cSld>
  <p:clrMapOvr>
    <a:masterClrMapping/>
  </p:clrMapOvr>
  <p:transition>
    <p:spli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89448"/>
          </a:xfrm>
        </p:spPr>
        <p:txBody>
          <a:bodyPr/>
          <a:lstStyle/>
          <a:p>
            <a:r>
              <a:rPr lang="en-US" dirty="0" smtClean="0">
                <a:solidFill>
                  <a:srgbClr val="FF0000"/>
                </a:solidFill>
              </a:rPr>
              <a:t>Length polymorphisms</a:t>
            </a:r>
            <a:r>
              <a:rPr lang="en-US" dirty="0" smtClean="0"/>
              <a:t>: </a:t>
            </a:r>
          </a:p>
          <a:p>
            <a:pPr lvl="1"/>
            <a:r>
              <a:rPr lang="en-US" sz="2800" dirty="0" smtClean="0"/>
              <a:t>Human DNA contains short repetitive sequence of </a:t>
            </a:r>
            <a:r>
              <a:rPr lang="en-US" sz="2800" dirty="0" err="1" smtClean="0"/>
              <a:t>noncoding</a:t>
            </a:r>
            <a:r>
              <a:rPr lang="en-US" sz="2800" dirty="0" smtClean="0"/>
              <a:t> DNA. Hence these stretches of DNA can be affective to distinguish different chromosome.</a:t>
            </a:r>
          </a:p>
          <a:p>
            <a:pPr lvl="1"/>
            <a:r>
              <a:rPr lang="en-US" sz="2800" dirty="0" smtClean="0"/>
              <a:t>SNPs serve both as a physical landmark within the genome and as a genetic marker whose transmission can be followed from parent to child. </a:t>
            </a:r>
          </a:p>
          <a:p>
            <a:pPr lvl="1"/>
            <a:r>
              <a:rPr lang="en-US" sz="2800" dirty="0" smtClean="0"/>
              <a:t>It is necessary to determine the polymorphism pattern.    </a:t>
            </a:r>
            <a:endParaRPr lang="en-US" sz="2800" dirty="0"/>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002.jpg"/>
          <p:cNvPicPr>
            <a:picLocks noGrp="1" noChangeAspect="1"/>
          </p:cNvPicPr>
          <p:nvPr>
            <p:ph idx="1"/>
          </p:nvPr>
        </p:nvPicPr>
        <p:blipFill>
          <a:blip r:embed="rId2"/>
          <a:stretch>
            <a:fillRect/>
          </a:stretch>
        </p:blipFill>
        <p:spPr>
          <a:xfrm>
            <a:off x="533400" y="1066800"/>
            <a:ext cx="7825740" cy="4218644"/>
          </a:xfrm>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04800"/>
            <a:ext cx="8183880" cy="6172200"/>
          </a:xfrm>
        </p:spPr>
        <p:txBody>
          <a:bodyPr>
            <a:normAutofit lnSpcReduction="10000"/>
          </a:bodyPr>
          <a:lstStyle/>
          <a:p>
            <a:r>
              <a:rPr lang="en-US" sz="2600" b="1" dirty="0" smtClean="0">
                <a:solidFill>
                  <a:srgbClr val="00B050"/>
                </a:solidFill>
              </a:rPr>
              <a:t>Mutation within non coding sequence:-</a:t>
            </a:r>
          </a:p>
          <a:p>
            <a:pPr lvl="1"/>
            <a:r>
              <a:rPr lang="en-US" sz="2600" dirty="0" smtClean="0"/>
              <a:t>Transcription of DNA is initiated and regulated by promoter and enhancer sequence.</a:t>
            </a:r>
          </a:p>
          <a:p>
            <a:pPr lvl="1"/>
            <a:r>
              <a:rPr lang="en-US" sz="2600" dirty="0" smtClean="0"/>
              <a:t>Mutation in these area leads to reduce a total lack of transcription e.g. hereditary hemolytic anemia.</a:t>
            </a:r>
          </a:p>
          <a:p>
            <a:r>
              <a:rPr lang="en-US" sz="2600" b="1" dirty="0" smtClean="0">
                <a:solidFill>
                  <a:srgbClr val="7030A0"/>
                </a:solidFill>
              </a:rPr>
              <a:t>Deletions and insertions. (frame shift mutations):-</a:t>
            </a:r>
          </a:p>
          <a:p>
            <a:pPr lvl="1"/>
            <a:r>
              <a:rPr lang="en-US" sz="2600" dirty="0" smtClean="0"/>
              <a:t>It results in abnormal protein missing one or more amino acids is synthesized. </a:t>
            </a:r>
          </a:p>
          <a:p>
            <a:r>
              <a:rPr lang="en-US" sz="2600" b="1" dirty="0" err="1" smtClean="0">
                <a:solidFill>
                  <a:srgbClr val="FF0000"/>
                </a:solidFill>
              </a:rPr>
              <a:t>Trinucleoide</a:t>
            </a:r>
            <a:r>
              <a:rPr lang="en-US" sz="2600" b="1" dirty="0" smtClean="0">
                <a:solidFill>
                  <a:srgbClr val="FF0000"/>
                </a:solidFill>
              </a:rPr>
              <a:t> repeat mutation:-</a:t>
            </a:r>
          </a:p>
          <a:p>
            <a:pPr lvl="1"/>
            <a:r>
              <a:rPr lang="en-US" sz="2600" dirty="0" smtClean="0"/>
              <a:t>These are characterized by </a:t>
            </a:r>
            <a:r>
              <a:rPr lang="en-US" sz="2600" dirty="0" err="1" smtClean="0"/>
              <a:t>amplificaiton</a:t>
            </a:r>
            <a:r>
              <a:rPr lang="en-US" sz="2600" dirty="0" smtClean="0"/>
              <a:t> of a sequence of three nucleotides. Seen in FMR-1 gene that give rise to mental retardation</a:t>
            </a:r>
            <a:r>
              <a:rPr lang="en-US" dirty="0" smtClean="0"/>
              <a:t>. </a:t>
            </a:r>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183880" cy="6099048"/>
          </a:xfrm>
        </p:spPr>
        <p:txBody>
          <a:bodyPr>
            <a:normAutofit fontScale="85000" lnSpcReduction="20000"/>
          </a:bodyPr>
          <a:lstStyle/>
          <a:p>
            <a:pPr>
              <a:lnSpc>
                <a:spcPct val="150000"/>
              </a:lnSpc>
            </a:pPr>
            <a:r>
              <a:rPr lang="en-US" dirty="0" smtClean="0">
                <a:solidFill>
                  <a:srgbClr val="FF0000"/>
                </a:solidFill>
              </a:rPr>
              <a:t>Genetic disorders can be classified as</a:t>
            </a:r>
            <a:r>
              <a:rPr lang="en-US" dirty="0" smtClean="0"/>
              <a:t>…</a:t>
            </a:r>
          </a:p>
          <a:p>
            <a:pPr lvl="1">
              <a:lnSpc>
                <a:spcPct val="150000"/>
              </a:lnSpc>
            </a:pPr>
            <a:r>
              <a:rPr lang="en-US" sz="2800" dirty="0" smtClean="0"/>
              <a:t>Disorders related to mutations genes of large effect, e.g. storage diseases and inborn errors of metabolism also called the </a:t>
            </a:r>
            <a:r>
              <a:rPr lang="en-US" sz="2800" dirty="0" err="1" smtClean="0">
                <a:solidFill>
                  <a:srgbClr val="FF0000"/>
                </a:solidFill>
              </a:rPr>
              <a:t>mendelian</a:t>
            </a:r>
            <a:r>
              <a:rPr lang="en-US" sz="2800" dirty="0" smtClean="0">
                <a:solidFill>
                  <a:srgbClr val="FF0000"/>
                </a:solidFill>
              </a:rPr>
              <a:t> disorders. </a:t>
            </a:r>
          </a:p>
          <a:p>
            <a:pPr lvl="1">
              <a:lnSpc>
                <a:spcPct val="150000"/>
              </a:lnSpc>
            </a:pPr>
            <a:r>
              <a:rPr lang="en-US" sz="2800" dirty="0" smtClean="0"/>
              <a:t>Disease with </a:t>
            </a:r>
            <a:r>
              <a:rPr lang="en-US" sz="2800" dirty="0" err="1" smtClean="0">
                <a:solidFill>
                  <a:srgbClr val="FF0000"/>
                </a:solidFill>
              </a:rPr>
              <a:t>multifactoria</a:t>
            </a:r>
            <a:r>
              <a:rPr lang="en-US" sz="2800" dirty="0" err="1" smtClean="0"/>
              <a:t>l</a:t>
            </a:r>
            <a:r>
              <a:rPr lang="en-US" sz="2800" dirty="0" smtClean="0"/>
              <a:t> inheritance e.g. hypertension diabetes mellitus are due to genetic and environmental factors.  </a:t>
            </a:r>
          </a:p>
          <a:p>
            <a:pPr lvl="1">
              <a:lnSpc>
                <a:spcPct val="150000"/>
              </a:lnSpc>
            </a:pPr>
            <a:r>
              <a:rPr lang="en-US" sz="2800" dirty="0" smtClean="0">
                <a:solidFill>
                  <a:srgbClr val="FF0000"/>
                </a:solidFill>
              </a:rPr>
              <a:t>Chromosomal disorders </a:t>
            </a:r>
            <a:r>
              <a:rPr lang="en-US" sz="2800" dirty="0" smtClean="0"/>
              <a:t>due to structure changes and numeric difference ( </a:t>
            </a:r>
            <a:r>
              <a:rPr lang="en-US" sz="2800" dirty="0" smtClean="0">
                <a:solidFill>
                  <a:srgbClr val="FF0000"/>
                </a:solidFill>
              </a:rPr>
              <a:t>cytogenetic disorder </a:t>
            </a:r>
            <a:r>
              <a:rPr lang="en-US" sz="2800" dirty="0" smtClean="0"/>
              <a:t>).   </a:t>
            </a:r>
          </a:p>
          <a:p>
            <a:pPr lvl="1">
              <a:buNone/>
            </a:pPr>
            <a:r>
              <a:rPr lang="en-US" sz="2800" dirty="0" smtClean="0"/>
              <a:t> </a:t>
            </a:r>
            <a:endParaRPr lang="en-US" sz="2800" dirty="0"/>
          </a:p>
        </p:txBody>
      </p:sp>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Documents and Settings\Administrator\Desktop\mutation - pics_files\images_560.jpeg"/>
          <p:cNvPicPr>
            <a:picLocks noGrp="1" noChangeAspect="1" noChangeArrowheads="1"/>
          </p:cNvPicPr>
          <p:nvPr>
            <p:ph idx="1"/>
          </p:nvPr>
        </p:nvPicPr>
        <p:blipFill>
          <a:blip r:embed="rId2"/>
          <a:srcRect/>
          <a:stretch>
            <a:fillRect/>
          </a:stretch>
        </p:blipFill>
        <p:spPr bwMode="auto">
          <a:xfrm>
            <a:off x="457200" y="533400"/>
            <a:ext cx="2143125" cy="2143125"/>
          </a:xfrm>
          <a:prstGeom prst="rect">
            <a:avLst/>
          </a:prstGeom>
          <a:noFill/>
        </p:spPr>
      </p:pic>
      <p:pic>
        <p:nvPicPr>
          <p:cNvPr id="1027" name="Picture 3" descr="C:\Documents and Settings\Administrator\Desktop\mutation - pics_files\images_584.jpeg"/>
          <p:cNvPicPr>
            <a:picLocks noChangeAspect="1" noChangeArrowheads="1"/>
          </p:cNvPicPr>
          <p:nvPr/>
        </p:nvPicPr>
        <p:blipFill>
          <a:blip r:embed="rId3"/>
          <a:srcRect/>
          <a:stretch>
            <a:fillRect/>
          </a:stretch>
        </p:blipFill>
        <p:spPr bwMode="auto">
          <a:xfrm>
            <a:off x="5181600" y="533400"/>
            <a:ext cx="2609850" cy="1752600"/>
          </a:xfrm>
          <a:prstGeom prst="rect">
            <a:avLst/>
          </a:prstGeom>
          <a:noFill/>
        </p:spPr>
      </p:pic>
      <p:pic>
        <p:nvPicPr>
          <p:cNvPr id="1028" name="Picture 4" descr="C:\Documents and Settings\Administrator\Desktop\mutation - pics_files\images_549.jpeg"/>
          <p:cNvPicPr>
            <a:picLocks noChangeAspect="1" noChangeArrowheads="1"/>
          </p:cNvPicPr>
          <p:nvPr/>
        </p:nvPicPr>
        <p:blipFill>
          <a:blip r:embed="rId4"/>
          <a:srcRect/>
          <a:stretch>
            <a:fillRect/>
          </a:stretch>
        </p:blipFill>
        <p:spPr bwMode="auto">
          <a:xfrm>
            <a:off x="2819400" y="533400"/>
            <a:ext cx="2135505" cy="1905000"/>
          </a:xfrm>
          <a:prstGeom prst="rect">
            <a:avLst/>
          </a:prstGeom>
          <a:noFill/>
        </p:spPr>
      </p:pic>
      <p:pic>
        <p:nvPicPr>
          <p:cNvPr id="1029" name="Picture 5" descr="C:\Documents and Settings\Administrator\Desktop\mutation - pics_files\images_480.jpeg"/>
          <p:cNvPicPr>
            <a:picLocks noChangeAspect="1" noChangeArrowheads="1"/>
          </p:cNvPicPr>
          <p:nvPr/>
        </p:nvPicPr>
        <p:blipFill>
          <a:blip r:embed="rId5"/>
          <a:srcRect/>
          <a:stretch>
            <a:fillRect/>
          </a:stretch>
        </p:blipFill>
        <p:spPr bwMode="auto">
          <a:xfrm>
            <a:off x="609600" y="2557463"/>
            <a:ext cx="7924800" cy="2852737"/>
          </a:xfrm>
          <a:prstGeom prst="rect">
            <a:avLst/>
          </a:prstGeom>
          <a:noFill/>
        </p:spPr>
      </p:pic>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Administrator\Desktop\mutation - pics_files\images_471.jpeg"/>
          <p:cNvPicPr>
            <a:picLocks noGrp="1" noChangeAspect="1" noChangeArrowheads="1"/>
          </p:cNvPicPr>
          <p:nvPr>
            <p:ph idx="1"/>
          </p:nvPr>
        </p:nvPicPr>
        <p:blipFill>
          <a:blip r:embed="rId2"/>
          <a:srcRect/>
          <a:stretch>
            <a:fillRect/>
          </a:stretch>
        </p:blipFill>
        <p:spPr bwMode="auto">
          <a:xfrm>
            <a:off x="762000" y="457200"/>
            <a:ext cx="7924800" cy="4648200"/>
          </a:xfrm>
          <a:prstGeom prst="rect">
            <a:avLst/>
          </a:prstGeom>
          <a:noFill/>
        </p:spPr>
      </p:pic>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Documents and Settings\Administrator\Desktop\mutation - pics_files\images_411.jpeg"/>
          <p:cNvPicPr>
            <a:picLocks noGrp="1" noChangeAspect="1" noChangeArrowheads="1"/>
          </p:cNvPicPr>
          <p:nvPr>
            <p:ph idx="1"/>
          </p:nvPr>
        </p:nvPicPr>
        <p:blipFill>
          <a:blip r:embed="rId2"/>
          <a:srcRect/>
          <a:stretch>
            <a:fillRect/>
          </a:stretch>
        </p:blipFill>
        <p:spPr bwMode="auto">
          <a:xfrm>
            <a:off x="609600" y="609600"/>
            <a:ext cx="2057400" cy="4267200"/>
          </a:xfrm>
          <a:prstGeom prst="rect">
            <a:avLst/>
          </a:prstGeom>
          <a:noFill/>
        </p:spPr>
      </p:pic>
      <p:pic>
        <p:nvPicPr>
          <p:cNvPr id="3075" name="Picture 3" descr="C:\Documents and Settings\Administrator\Desktop\mutation - pics_files\images_111.jpeg"/>
          <p:cNvPicPr>
            <a:picLocks noChangeAspect="1" noChangeArrowheads="1"/>
          </p:cNvPicPr>
          <p:nvPr/>
        </p:nvPicPr>
        <p:blipFill>
          <a:blip r:embed="rId3"/>
          <a:srcRect/>
          <a:stretch>
            <a:fillRect/>
          </a:stretch>
        </p:blipFill>
        <p:spPr bwMode="auto">
          <a:xfrm>
            <a:off x="2895600" y="609600"/>
            <a:ext cx="5667375" cy="4114800"/>
          </a:xfrm>
          <a:prstGeom prst="rect">
            <a:avLst/>
          </a:prstGeom>
          <a:noFill/>
        </p:spPr>
      </p:pic>
    </p:spTree>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Documents and Settings\Administrator\Desktop\mutation - pics_files\images_101.jpeg"/>
          <p:cNvPicPr>
            <a:picLocks noGrp="1" noChangeAspect="1" noChangeArrowheads="1"/>
          </p:cNvPicPr>
          <p:nvPr>
            <p:ph idx="1"/>
          </p:nvPr>
        </p:nvPicPr>
        <p:blipFill>
          <a:blip r:embed="rId2"/>
          <a:srcRect/>
          <a:stretch>
            <a:fillRect/>
          </a:stretch>
        </p:blipFill>
        <p:spPr bwMode="auto">
          <a:xfrm>
            <a:off x="685800" y="685800"/>
            <a:ext cx="4953000" cy="4267200"/>
          </a:xfrm>
          <a:prstGeom prst="rect">
            <a:avLst/>
          </a:prstGeom>
          <a:noFill/>
        </p:spPr>
      </p:pic>
      <p:pic>
        <p:nvPicPr>
          <p:cNvPr id="4099" name="Picture 3" descr="C:\Documents and Settings\Administrator\Desktop\mutation - pics_files\images_071.jpeg"/>
          <p:cNvPicPr>
            <a:picLocks noChangeAspect="1" noChangeArrowheads="1"/>
          </p:cNvPicPr>
          <p:nvPr/>
        </p:nvPicPr>
        <p:blipFill>
          <a:blip r:embed="rId3"/>
          <a:srcRect/>
          <a:stretch>
            <a:fillRect/>
          </a:stretch>
        </p:blipFill>
        <p:spPr bwMode="auto">
          <a:xfrm>
            <a:off x="5715000" y="381000"/>
            <a:ext cx="3124200" cy="4524375"/>
          </a:xfrm>
          <a:prstGeom prst="rect">
            <a:avLst/>
          </a:prstGeom>
          <a:noFill/>
        </p:spPr>
      </p:pic>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Documents and Settings\Administrator\Desktop\mutation - pics_files\images_072.jpeg"/>
          <p:cNvPicPr>
            <a:picLocks noGrp="1" noChangeAspect="1" noChangeArrowheads="1"/>
          </p:cNvPicPr>
          <p:nvPr>
            <p:ph idx="1"/>
          </p:nvPr>
        </p:nvPicPr>
        <p:blipFill>
          <a:blip r:embed="rId2"/>
          <a:srcRect/>
          <a:stretch>
            <a:fillRect/>
          </a:stretch>
        </p:blipFill>
        <p:spPr bwMode="auto">
          <a:xfrm>
            <a:off x="1066800" y="1371600"/>
            <a:ext cx="7467599" cy="3657600"/>
          </a:xfrm>
          <a:prstGeom prst="rect">
            <a:avLst/>
          </a:prstGeom>
          <a:noFill/>
        </p:spPr>
      </p:pic>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183880" cy="685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dirty="0" smtClean="0"/>
              <a:t>MENDELIAN DISORDERS </a:t>
            </a:r>
            <a:endParaRPr lang="en-US" sz="3200" dirty="0"/>
          </a:p>
        </p:txBody>
      </p:sp>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914400"/>
          </a:xfrm>
        </p:spPr>
        <p:txBody>
          <a:bodyPr/>
          <a:lstStyle/>
          <a:p>
            <a:r>
              <a:rPr lang="en-US" dirty="0" smtClean="0">
                <a:latin typeface="Albertus" pitchFamily="34" charset="0"/>
              </a:rPr>
              <a:t>INTRODUCTION</a:t>
            </a:r>
            <a:r>
              <a:rPr lang="en-US" dirty="0" smtClean="0"/>
              <a:t> </a:t>
            </a:r>
            <a:endParaRPr lang="en-US" dirty="0"/>
          </a:p>
        </p:txBody>
      </p:sp>
      <p:sp>
        <p:nvSpPr>
          <p:cNvPr id="3" name="Content Placeholder 2"/>
          <p:cNvSpPr>
            <a:spLocks noGrp="1"/>
          </p:cNvSpPr>
          <p:nvPr>
            <p:ph idx="1"/>
          </p:nvPr>
        </p:nvSpPr>
        <p:spPr>
          <a:xfrm>
            <a:off x="457200" y="1447800"/>
            <a:ext cx="8183880" cy="4953000"/>
          </a:xfrm>
        </p:spPr>
        <p:txBody>
          <a:bodyPr/>
          <a:lstStyle/>
          <a:p>
            <a:r>
              <a:rPr lang="en-US" sz="3600" dirty="0" smtClean="0"/>
              <a:t>670 per 1000. </a:t>
            </a:r>
          </a:p>
          <a:p>
            <a:r>
              <a:rPr lang="en-US" sz="3600" dirty="0" smtClean="0"/>
              <a:t>1% of all newborn infants possess a gross chromosomal abnormality, </a:t>
            </a:r>
          </a:p>
          <a:p>
            <a:r>
              <a:rPr lang="en-US" sz="3600" dirty="0" smtClean="0"/>
              <a:t>5% of individuals under age 25 develop serious disease with significant genetic component</a:t>
            </a:r>
            <a:r>
              <a:rPr lang="en-US" dirty="0" smtClean="0"/>
              <a:t>. </a:t>
            </a:r>
          </a:p>
          <a:p>
            <a:pPr>
              <a:buNone/>
            </a:pPr>
            <a:endParaRPr lang="en-US" dirty="0"/>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228600"/>
            <a:ext cx="8183880" cy="5791200"/>
          </a:xfrm>
        </p:spPr>
        <p:txBody>
          <a:bodyPr>
            <a:normAutofit/>
          </a:bodyPr>
          <a:lstStyle/>
          <a:p>
            <a:r>
              <a:rPr lang="en-US" b="1" dirty="0" err="1" smtClean="0"/>
              <a:t>Mendelian</a:t>
            </a:r>
            <a:r>
              <a:rPr lang="en-US" b="1" dirty="0" smtClean="0"/>
              <a:t> Genetics Definitions</a:t>
            </a:r>
            <a:r>
              <a:rPr lang="en-US" dirty="0" smtClean="0"/>
              <a:t> </a:t>
            </a:r>
          </a:p>
          <a:p>
            <a:r>
              <a:rPr lang="en-US" sz="3200" b="1" dirty="0" smtClean="0"/>
              <a:t>Allele</a:t>
            </a:r>
            <a:r>
              <a:rPr lang="en-US" sz="3200" dirty="0" smtClean="0"/>
              <a:t> - one alternative form of a given allelic pair; tall and dwarf are the alleles for the height of a pea plant; more than two alleles can exist for any specific gene, but only two of them will be found within any individual </a:t>
            </a:r>
          </a:p>
          <a:p>
            <a:r>
              <a:rPr lang="en-US" sz="3200" b="1" dirty="0" smtClean="0"/>
              <a:t>Allelic pair</a:t>
            </a:r>
            <a:r>
              <a:rPr lang="en-US" sz="3200" dirty="0" smtClean="0"/>
              <a:t> - the combination of two alleles which comprise the gene pair </a:t>
            </a:r>
          </a:p>
          <a:p>
            <a:endParaRPr lang="en-US" dirty="0"/>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5260848"/>
          </a:xfrm>
        </p:spPr>
        <p:txBody>
          <a:bodyPr>
            <a:normAutofit fontScale="92500" lnSpcReduction="20000"/>
          </a:bodyPr>
          <a:lstStyle/>
          <a:p>
            <a:r>
              <a:rPr lang="en-US" sz="3200" b="1" dirty="0" smtClean="0"/>
              <a:t>Homozygote</a:t>
            </a:r>
            <a:r>
              <a:rPr lang="en-US" sz="3200" dirty="0" smtClean="0"/>
              <a:t> - an individual which contains only one allele at the allelic pair; for example DD is homozygous dominant and </a:t>
            </a:r>
            <a:r>
              <a:rPr lang="en-US" sz="3200" dirty="0" err="1" smtClean="0"/>
              <a:t>dd</a:t>
            </a:r>
            <a:r>
              <a:rPr lang="en-US" sz="3200" dirty="0" smtClean="0"/>
              <a:t> is homozygous recessive; pure lines are homozygous for the gene of interest </a:t>
            </a:r>
          </a:p>
          <a:p>
            <a:r>
              <a:rPr lang="en-US" sz="3200" b="1" dirty="0" smtClean="0"/>
              <a:t>Heterozygote</a:t>
            </a:r>
            <a:r>
              <a:rPr lang="en-US" sz="3200" dirty="0" smtClean="0"/>
              <a:t> - an individual which contains one of each member of the gene pair; for example the </a:t>
            </a:r>
            <a:r>
              <a:rPr lang="en-US" sz="3200" dirty="0" err="1" smtClean="0"/>
              <a:t>Dd</a:t>
            </a:r>
            <a:r>
              <a:rPr lang="en-US" sz="3200" dirty="0" smtClean="0"/>
              <a:t> heterozygote </a:t>
            </a:r>
          </a:p>
          <a:p>
            <a:r>
              <a:rPr lang="en-US" sz="3200" b="1" dirty="0" smtClean="0"/>
              <a:t>Genotype</a:t>
            </a:r>
            <a:r>
              <a:rPr lang="en-US" sz="3200" dirty="0" smtClean="0"/>
              <a:t> - the specific allelic combination for a certain gene or set of genes </a:t>
            </a:r>
          </a:p>
          <a:p>
            <a:endParaRPr lang="en-US" dirty="0"/>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5946648"/>
          </a:xfrm>
        </p:spPr>
        <p:txBody>
          <a:bodyPr>
            <a:normAutofit fontScale="70000" lnSpcReduction="20000"/>
          </a:bodyPr>
          <a:lstStyle/>
          <a:p>
            <a:pPr>
              <a:lnSpc>
                <a:spcPct val="170000"/>
              </a:lnSpc>
            </a:pPr>
            <a:r>
              <a:rPr lang="en-US" dirty="0" smtClean="0"/>
              <a:t>The </a:t>
            </a:r>
            <a:r>
              <a:rPr lang="en-US" dirty="0" smtClean="0">
                <a:solidFill>
                  <a:srgbClr val="FF0000"/>
                </a:solidFill>
                <a:hlinkClick r:id="rId2" tooltip="Genotype"/>
              </a:rPr>
              <a:t>genotype</a:t>
            </a:r>
            <a:r>
              <a:rPr lang="en-US" dirty="0" smtClean="0">
                <a:solidFill>
                  <a:srgbClr val="FF0000"/>
                </a:solidFill>
              </a:rPr>
              <a:t> </a:t>
            </a:r>
            <a:r>
              <a:rPr lang="en-US" dirty="0" smtClean="0"/>
              <a:t>of an individual is made up of the many alleles it possesses. An individual's physical appearance, or </a:t>
            </a:r>
            <a:r>
              <a:rPr lang="en-US" dirty="0" smtClean="0">
                <a:solidFill>
                  <a:srgbClr val="FF0000"/>
                </a:solidFill>
                <a:hlinkClick r:id="rId3" tooltip="Phenotype"/>
              </a:rPr>
              <a:t>phenotype</a:t>
            </a:r>
            <a:r>
              <a:rPr lang="en-US" dirty="0" smtClean="0">
                <a:solidFill>
                  <a:srgbClr val="FF0000"/>
                </a:solidFill>
              </a:rPr>
              <a:t>,</a:t>
            </a:r>
            <a:r>
              <a:rPr lang="en-US" dirty="0" smtClean="0"/>
              <a:t> is determined by its alleles as well as by its environment. The presence of an allele does not mean that the trait will be expressed in the individual that possesses it. If the two alleles of an inherited pair differ (the heterozygous condition), then one determines the organism’s appearance and is called </a:t>
            </a:r>
            <a:r>
              <a:rPr lang="en-US" dirty="0" smtClean="0">
                <a:solidFill>
                  <a:srgbClr val="002060"/>
                </a:solidFill>
              </a:rPr>
              <a:t>the </a:t>
            </a:r>
            <a:r>
              <a:rPr lang="en-US" sz="3400" b="1" i="1" u="sng" dirty="0" smtClean="0">
                <a:solidFill>
                  <a:srgbClr val="FF0000"/>
                </a:solidFill>
                <a:hlinkClick r:id="rId4" tooltip="Dominance (genetics)"/>
              </a:rPr>
              <a:t>dominant </a:t>
            </a:r>
            <a:r>
              <a:rPr lang="en-US" sz="3400" b="1" dirty="0" smtClean="0">
                <a:solidFill>
                  <a:srgbClr val="FF0000"/>
                </a:solidFill>
                <a:hlinkClick r:id="rId4" tooltip="Dominance (genetics)"/>
              </a:rPr>
              <a:t>allele</a:t>
            </a:r>
            <a:r>
              <a:rPr lang="en-US" dirty="0" smtClean="0"/>
              <a:t>; the other has no noticeable effect on the organism’s appearance and is called the </a:t>
            </a:r>
            <a:r>
              <a:rPr lang="en-US" sz="3400" b="1" dirty="0" smtClean="0">
                <a:solidFill>
                  <a:srgbClr val="FF0000"/>
                </a:solidFill>
                <a:hlinkClick r:id="rId4" tooltip="Dominance (genetics)"/>
              </a:rPr>
              <a:t>recessive allele</a:t>
            </a:r>
            <a:r>
              <a:rPr lang="en-US" sz="3400" b="1" dirty="0" smtClean="0"/>
              <a:t>. </a:t>
            </a:r>
            <a:r>
              <a:rPr lang="en-US" dirty="0" smtClean="0"/>
              <a:t>This is known as the </a:t>
            </a:r>
            <a:r>
              <a:rPr lang="en-US" b="1" dirty="0" smtClean="0"/>
              <a:t>Law of Dominance</a:t>
            </a:r>
            <a:r>
              <a:rPr lang="en-US" dirty="0" smtClean="0"/>
              <a:t>. </a:t>
            </a:r>
          </a:p>
          <a:p>
            <a:endParaRPr lang="en-US" dirty="0"/>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normAutofit/>
          </a:bodyPr>
          <a:lstStyle/>
          <a:p>
            <a:r>
              <a:rPr lang="en-US" dirty="0" smtClean="0"/>
              <a:t>Gene expression is described as </a:t>
            </a:r>
            <a:r>
              <a:rPr lang="en-US" b="1" dirty="0" smtClean="0">
                <a:solidFill>
                  <a:srgbClr val="7030A0"/>
                </a:solidFill>
              </a:rPr>
              <a:t>dominant or recessive</a:t>
            </a:r>
            <a:r>
              <a:rPr lang="en-US" dirty="0" smtClean="0"/>
              <a:t>.</a:t>
            </a:r>
          </a:p>
          <a:p>
            <a:r>
              <a:rPr lang="en-US" dirty="0" smtClean="0"/>
              <a:t>Both alleles of a gene pair may be fully expressed in heterozygote (</a:t>
            </a:r>
            <a:r>
              <a:rPr lang="en-US" b="1" dirty="0" err="1" smtClean="0">
                <a:solidFill>
                  <a:srgbClr val="FF0000"/>
                </a:solidFill>
              </a:rPr>
              <a:t>codominance</a:t>
            </a:r>
            <a:r>
              <a:rPr lang="en-US" b="1" dirty="0" smtClean="0"/>
              <a:t> </a:t>
            </a:r>
            <a:r>
              <a:rPr lang="en-US" dirty="0" smtClean="0"/>
              <a:t>e.g. HLA and blood group antigen.).</a:t>
            </a:r>
          </a:p>
          <a:p>
            <a:r>
              <a:rPr lang="en-US" dirty="0" smtClean="0"/>
              <a:t>A single gene may have many end defects (</a:t>
            </a:r>
            <a:r>
              <a:rPr lang="en-US" b="1" dirty="0" err="1" smtClean="0">
                <a:solidFill>
                  <a:srgbClr val="00B050"/>
                </a:solidFill>
              </a:rPr>
              <a:t>pleiotropism</a:t>
            </a:r>
            <a:r>
              <a:rPr lang="en-US" b="1" dirty="0" smtClean="0">
                <a:solidFill>
                  <a:srgbClr val="00B050"/>
                </a:solidFill>
              </a:rPr>
              <a:t> </a:t>
            </a:r>
            <a:r>
              <a:rPr lang="en-US" dirty="0" smtClean="0"/>
              <a:t>e.g. sickle cell anemia) </a:t>
            </a:r>
          </a:p>
          <a:p>
            <a:r>
              <a:rPr lang="en-US" dirty="0" smtClean="0"/>
              <a:t>Mutation at several genetic loci may produce same trait (</a:t>
            </a:r>
            <a:r>
              <a:rPr lang="en-US" b="1" dirty="0" smtClean="0">
                <a:solidFill>
                  <a:srgbClr val="00B0F0"/>
                </a:solidFill>
              </a:rPr>
              <a:t>genetic heterogeneity </a:t>
            </a:r>
            <a:r>
              <a:rPr lang="en-US" dirty="0" smtClean="0"/>
              <a:t>e.g. childhood deafness.)  </a:t>
            </a:r>
            <a:endParaRPr lang="en-US" dirty="0"/>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457200"/>
          </a:xfrm>
        </p:spPr>
        <p:txBody>
          <a:bodyPr>
            <a:normAutofit fontScale="90000"/>
          </a:bodyPr>
          <a:lstStyle/>
          <a:p>
            <a:pPr algn="ctr"/>
            <a:r>
              <a:rPr lang="en-US" dirty="0" err="1" smtClean="0"/>
              <a:t>Autosomal</a:t>
            </a:r>
            <a:r>
              <a:rPr lang="en-US" dirty="0" smtClean="0"/>
              <a:t> Dominant Disorders </a:t>
            </a:r>
            <a:endParaRPr lang="en-US" dirty="0"/>
          </a:p>
        </p:txBody>
      </p:sp>
      <p:sp>
        <p:nvSpPr>
          <p:cNvPr id="3" name="Content Placeholder 2"/>
          <p:cNvSpPr>
            <a:spLocks noGrp="1"/>
          </p:cNvSpPr>
          <p:nvPr>
            <p:ph idx="1"/>
          </p:nvPr>
        </p:nvSpPr>
        <p:spPr>
          <a:xfrm>
            <a:off x="609600" y="1143000"/>
            <a:ext cx="8183880" cy="5334000"/>
          </a:xfrm>
        </p:spPr>
        <p:txBody>
          <a:bodyPr>
            <a:noAutofit/>
          </a:bodyPr>
          <a:lstStyle/>
          <a:p>
            <a:r>
              <a:rPr lang="en-US" sz="3200" dirty="0" smtClean="0"/>
              <a:t>Any effected parent can pass disease to their children.</a:t>
            </a:r>
          </a:p>
          <a:p>
            <a:r>
              <a:rPr lang="en-US" sz="3200" dirty="0" smtClean="0"/>
              <a:t>When an effected person marry with unaffected one, every child </a:t>
            </a:r>
            <a:r>
              <a:rPr lang="en-US" sz="3200" dirty="0" smtClean="0">
                <a:solidFill>
                  <a:srgbClr val="FF0000"/>
                </a:solidFill>
              </a:rPr>
              <a:t>has one chance in two of having disease.</a:t>
            </a:r>
          </a:p>
          <a:p>
            <a:r>
              <a:rPr lang="en-US" sz="3200" dirty="0" smtClean="0"/>
              <a:t>If patient don’t have effected parents, new mutations take place and their siblings are neither effected nor at increased risk for developing disease.   </a:t>
            </a:r>
          </a:p>
        </p:txBody>
      </p:sp>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Autosomal</a:t>
            </a:r>
            <a:r>
              <a:rPr lang="en-US" b="1" dirty="0" smtClean="0"/>
              <a:t> dominant inheritance pattern</a:t>
            </a:r>
          </a:p>
          <a:p>
            <a:endParaRPr lang="en-US" dirty="0"/>
          </a:p>
        </p:txBody>
      </p:sp>
      <p:pic>
        <p:nvPicPr>
          <p:cNvPr id="1026" name="Picture 2" descr="DS00200, DS00245, DS00367, DS00401, DS00531, DS00669, DS00706, DS00756, DS00786, DS00803, DS00831, DS00857, DS00903, DS00910, DS00955, DS01015, DS01185,DS00803_IM00991-r7_autosomaldominantthu.jpg"/>
          <p:cNvPicPr>
            <a:picLocks noChangeAspect="1" noChangeArrowheads="1"/>
          </p:cNvPicPr>
          <p:nvPr/>
        </p:nvPicPr>
        <p:blipFill>
          <a:blip r:embed="rId2"/>
          <a:srcRect/>
          <a:stretch>
            <a:fillRect/>
          </a:stretch>
        </p:blipFill>
        <p:spPr bwMode="auto">
          <a:xfrm>
            <a:off x="609600" y="1371600"/>
            <a:ext cx="8077200" cy="4343400"/>
          </a:xfrm>
          <a:prstGeom prst="rect">
            <a:avLst/>
          </a:prstGeom>
          <a:noFill/>
        </p:spPr>
      </p:pic>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5943600"/>
          </a:xfrm>
        </p:spPr>
        <p:txBody>
          <a:bodyPr>
            <a:normAutofit fontScale="92500"/>
          </a:bodyPr>
          <a:lstStyle/>
          <a:p>
            <a:pPr>
              <a:lnSpc>
                <a:spcPct val="200000"/>
              </a:lnSpc>
            </a:pPr>
            <a:r>
              <a:rPr lang="en-US" dirty="0" smtClean="0"/>
              <a:t> </a:t>
            </a:r>
            <a:r>
              <a:rPr lang="en-US" sz="3200" dirty="0" smtClean="0"/>
              <a:t>The Clinical features can be modified by </a:t>
            </a:r>
            <a:r>
              <a:rPr lang="en-US" sz="3200" b="1" dirty="0" smtClean="0">
                <a:solidFill>
                  <a:srgbClr val="FF0000"/>
                </a:solidFill>
              </a:rPr>
              <a:t>reduced </a:t>
            </a:r>
            <a:r>
              <a:rPr lang="en-US" sz="3200" b="1" dirty="0" err="1" smtClean="0">
                <a:solidFill>
                  <a:srgbClr val="FF0000"/>
                </a:solidFill>
              </a:rPr>
              <a:t>penetrance</a:t>
            </a:r>
            <a:r>
              <a:rPr lang="en-US" sz="3200" dirty="0" smtClean="0">
                <a:solidFill>
                  <a:srgbClr val="FF0000"/>
                </a:solidFill>
              </a:rPr>
              <a:t> </a:t>
            </a:r>
            <a:r>
              <a:rPr lang="en-US" sz="3200" dirty="0" smtClean="0"/>
              <a:t>and </a:t>
            </a:r>
            <a:r>
              <a:rPr lang="en-US" sz="3200" dirty="0" smtClean="0">
                <a:solidFill>
                  <a:srgbClr val="FF0000"/>
                </a:solidFill>
              </a:rPr>
              <a:t>variable expressivity. </a:t>
            </a:r>
            <a:r>
              <a:rPr lang="en-US" sz="3200" dirty="0" smtClean="0"/>
              <a:t>Some individuals inherit the mutant gene but are </a:t>
            </a:r>
            <a:r>
              <a:rPr lang="en-US" sz="3200" dirty="0" err="1" smtClean="0"/>
              <a:t>pheno</a:t>
            </a:r>
            <a:r>
              <a:rPr lang="en-US" sz="3200" dirty="0" smtClean="0"/>
              <a:t> typically normal (50% </a:t>
            </a:r>
            <a:r>
              <a:rPr lang="en-US" sz="3200" dirty="0" err="1" smtClean="0"/>
              <a:t>penetrance</a:t>
            </a:r>
            <a:r>
              <a:rPr lang="en-US" sz="3200" dirty="0" smtClean="0"/>
              <a:t> indicates that 50% of those who carry the gene it) </a:t>
            </a:r>
          </a:p>
        </p:txBody>
      </p:sp>
    </p:spTree>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0"/>
            <a:ext cx="8183880" cy="6248400"/>
          </a:xfrm>
        </p:spPr>
        <p:txBody>
          <a:bodyPr>
            <a:normAutofit/>
          </a:bodyPr>
          <a:lstStyle/>
          <a:p>
            <a:r>
              <a:rPr lang="en-US" sz="3200" dirty="0" smtClean="0"/>
              <a:t>In many conditions the age at onset is delayed symptoms and signs do not appear until adulthood (in Huntington disease.  </a:t>
            </a:r>
          </a:p>
        </p:txBody>
      </p:sp>
      <p:sp>
        <p:nvSpPr>
          <p:cNvPr id="4" name="Rectangle 3"/>
          <p:cNvSpPr/>
          <p:nvPr/>
        </p:nvSpPr>
        <p:spPr>
          <a:xfrm>
            <a:off x="533400" y="2133600"/>
            <a:ext cx="8229600" cy="3323987"/>
          </a:xfrm>
          <a:prstGeom prst="rect">
            <a:avLst/>
          </a:prstGeom>
        </p:spPr>
        <p:txBody>
          <a:bodyPr wrap="square">
            <a:spAutoFit/>
          </a:bodyPr>
          <a:lstStyle/>
          <a:p>
            <a:pPr>
              <a:lnSpc>
                <a:spcPct val="150000"/>
              </a:lnSpc>
            </a:pPr>
            <a:r>
              <a:rPr lang="en-US" sz="2800" dirty="0" smtClean="0"/>
              <a:t> Individuals  carrying the mutant gene but is expressed differently  the phenomenon is called </a:t>
            </a:r>
            <a:r>
              <a:rPr lang="en-US" sz="2800" b="1" dirty="0" smtClean="0">
                <a:solidFill>
                  <a:srgbClr val="FF0000"/>
                </a:solidFill>
              </a:rPr>
              <a:t>variable expressivity </a:t>
            </a:r>
            <a:r>
              <a:rPr lang="en-US" sz="2800" dirty="0" smtClean="0"/>
              <a:t>e.g. brownish spots on the skin to multiple skin tumors &amp; skeletal deformities.   </a:t>
            </a:r>
            <a:endParaRPr lang="en-US" sz="2800" dirty="0"/>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5489448"/>
          </a:xfrm>
        </p:spPr>
        <p:txBody>
          <a:bodyPr>
            <a:normAutofit fontScale="92500" lnSpcReduction="20000"/>
          </a:bodyPr>
          <a:lstStyle/>
          <a:p>
            <a:r>
              <a:rPr lang="en-US" dirty="0" smtClean="0">
                <a:solidFill>
                  <a:srgbClr val="FF0000"/>
                </a:solidFill>
              </a:rPr>
              <a:t>Mechanism</a:t>
            </a:r>
            <a:r>
              <a:rPr lang="en-US" dirty="0" smtClean="0"/>
              <a:t>: </a:t>
            </a:r>
          </a:p>
          <a:p>
            <a:pPr lvl="1">
              <a:lnSpc>
                <a:spcPct val="200000"/>
              </a:lnSpc>
            </a:pPr>
            <a:r>
              <a:rPr lang="en-US" dirty="0" smtClean="0"/>
              <a:t>Two major categories of non enzyme protein are effected.</a:t>
            </a:r>
          </a:p>
          <a:p>
            <a:pPr marL="804672" lvl="1" indent="-457200">
              <a:lnSpc>
                <a:spcPct val="200000"/>
              </a:lnSpc>
              <a:buAutoNum type="arabicPeriod"/>
            </a:pPr>
            <a:r>
              <a:rPr lang="en-US" dirty="0" smtClean="0"/>
              <a:t>50% loss of LDL receptor result in secondary elevation of cholesterol predisposes to atherosclerosis  in affected heterozygote's.</a:t>
            </a:r>
          </a:p>
          <a:p>
            <a:pPr marL="804672" lvl="1" indent="-457200">
              <a:lnSpc>
                <a:spcPct val="200000"/>
              </a:lnSpc>
              <a:buAutoNum type="arabicPeriod"/>
            </a:pPr>
            <a:r>
              <a:rPr lang="en-US" dirty="0" smtClean="0"/>
              <a:t>Collagen and cytoskeleton elements of the RBCs (spectrum), lack of three collagen chain in helical configuration in </a:t>
            </a:r>
            <a:r>
              <a:rPr lang="en-US" dirty="0" err="1" smtClean="0"/>
              <a:t>osteogenesis</a:t>
            </a:r>
            <a:r>
              <a:rPr lang="en-US" dirty="0" smtClean="0"/>
              <a:t> </a:t>
            </a:r>
            <a:r>
              <a:rPr lang="en-US" dirty="0" err="1" smtClean="0"/>
              <a:t>imprefecta</a:t>
            </a:r>
            <a:r>
              <a:rPr lang="en-US" dirty="0" smtClean="0"/>
              <a:t>.    </a:t>
            </a:r>
          </a:p>
          <a:p>
            <a:endParaRPr lang="en-US" dirty="0"/>
          </a:p>
        </p:txBody>
      </p:sp>
    </p:spTree>
  </p:cSld>
  <p:clrMapOvr>
    <a:masterClrMapping/>
  </p:clrMapOvr>
  <p:transition>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3.jpg"/>
          <p:cNvPicPr>
            <a:picLocks noGrp="1" noChangeAspect="1"/>
          </p:cNvPicPr>
          <p:nvPr>
            <p:ph idx="1"/>
          </p:nvPr>
        </p:nvPicPr>
        <p:blipFill>
          <a:blip r:embed="rId2"/>
          <a:srcRect l="2571" t="6260" r="7712" b="12520"/>
          <a:stretch>
            <a:fillRect/>
          </a:stretch>
        </p:blipFill>
        <p:spPr>
          <a:xfrm>
            <a:off x="304800" y="122206"/>
            <a:ext cx="8534400" cy="6354794"/>
          </a:xfrm>
        </p:spPr>
      </p:pic>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183880" cy="5638800"/>
          </a:xfrm>
        </p:spPr>
        <p:txBody>
          <a:bodyPr>
            <a:normAutofit/>
          </a:bodyPr>
          <a:lstStyle/>
          <a:p>
            <a:r>
              <a:rPr lang="en-US" sz="3200" dirty="0" smtClean="0"/>
              <a:t>Any two individual share 99.9% of their DNA sequences. </a:t>
            </a:r>
          </a:p>
          <a:p>
            <a:r>
              <a:rPr lang="en-US" sz="3200" dirty="0" smtClean="0"/>
              <a:t>Only 0.1% show remarkable diversity which represents about 3 million base pairs. </a:t>
            </a:r>
          </a:p>
          <a:p>
            <a:r>
              <a:rPr lang="en-US" sz="3200" dirty="0" smtClean="0"/>
              <a:t> Genetics is the study of single or a few genes and with phenotypic effects.</a:t>
            </a:r>
          </a:p>
          <a:p>
            <a:r>
              <a:rPr lang="en-US" sz="3200" dirty="0" smtClean="0"/>
              <a:t>Genomics is the study of all the genes in the genome and their interactions</a:t>
            </a:r>
            <a:endParaRPr lang="en-US" sz="3200" dirty="0"/>
          </a:p>
        </p:txBody>
      </p:sp>
    </p:spTree>
  </p:cSld>
  <p:clrMapOvr>
    <a:masterClrMapping/>
  </p:clrMapOvr>
  <p:transition>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83880" cy="762000"/>
          </a:xfrm>
        </p:spPr>
        <p:txBody>
          <a:bodyPr/>
          <a:lstStyle/>
          <a:p>
            <a:pPr algn="ctr"/>
            <a:r>
              <a:rPr lang="en-US" dirty="0" err="1" smtClean="0"/>
              <a:t>Autosomal</a:t>
            </a:r>
            <a:r>
              <a:rPr lang="en-US" dirty="0" smtClean="0"/>
              <a:t> recessive Disorders </a:t>
            </a:r>
            <a:endParaRPr lang="en-US" dirty="0"/>
          </a:p>
        </p:txBody>
      </p:sp>
      <p:sp>
        <p:nvSpPr>
          <p:cNvPr id="3" name="Content Placeholder 2"/>
          <p:cNvSpPr>
            <a:spLocks noGrp="1"/>
          </p:cNvSpPr>
          <p:nvPr>
            <p:ph idx="1"/>
          </p:nvPr>
        </p:nvSpPr>
        <p:spPr>
          <a:xfrm>
            <a:off x="457200" y="1066800"/>
            <a:ext cx="8183880" cy="5410200"/>
          </a:xfrm>
        </p:spPr>
        <p:txBody>
          <a:bodyPr>
            <a:noAutofit/>
          </a:bodyPr>
          <a:lstStyle/>
          <a:p>
            <a:pPr>
              <a:lnSpc>
                <a:spcPct val="150000"/>
              </a:lnSpc>
              <a:spcBef>
                <a:spcPts val="0"/>
              </a:spcBef>
            </a:pPr>
            <a:r>
              <a:rPr lang="en-US" sz="3200" dirty="0" smtClean="0"/>
              <a:t>Single largest category of </a:t>
            </a:r>
            <a:r>
              <a:rPr lang="en-US" sz="3200" dirty="0" err="1" smtClean="0"/>
              <a:t>mendelian</a:t>
            </a:r>
            <a:r>
              <a:rPr lang="en-US" sz="3200" dirty="0" smtClean="0"/>
              <a:t> disorders having mutant genes at both alleles characterized by…</a:t>
            </a:r>
          </a:p>
          <a:p>
            <a:pPr marL="514350" indent="-514350">
              <a:lnSpc>
                <a:spcPct val="150000"/>
              </a:lnSpc>
              <a:spcBef>
                <a:spcPts val="0"/>
              </a:spcBef>
              <a:buAutoNum type="arabicPeriod"/>
            </a:pPr>
            <a:r>
              <a:rPr lang="en-US" sz="3200" dirty="0" smtClean="0"/>
              <a:t>Trait does not affect the parents and sibling show disease.</a:t>
            </a:r>
          </a:p>
          <a:p>
            <a:pPr marL="514350" indent="-514350">
              <a:lnSpc>
                <a:spcPct val="150000"/>
              </a:lnSpc>
              <a:spcBef>
                <a:spcPts val="0"/>
              </a:spcBef>
              <a:buAutoNum type="arabicPeriod"/>
            </a:pPr>
            <a:r>
              <a:rPr lang="en-US" sz="3200" dirty="0" smtClean="0">
                <a:solidFill>
                  <a:srgbClr val="FF0000"/>
                </a:solidFill>
              </a:rPr>
              <a:t>Siblings have 25% chance of disease    </a:t>
            </a:r>
            <a:endParaRPr lang="en-US" sz="3200" dirty="0">
              <a:solidFill>
                <a:srgbClr val="FF0000"/>
              </a:solidFill>
            </a:endParaRPr>
          </a:p>
        </p:txBody>
      </p:sp>
    </p:spTree>
  </p:cSld>
  <p:clrMapOvr>
    <a:masterClrMapping/>
  </p:clrMapOvr>
  <p:transition>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00245_ ds00324_ ds00411_ ds00514_ ds00706 ds00766_ ds00910_ ds00915_ ds00937_ ds00955_ ds00972_ ds01015_im02270_r7_autosomalrecessivethu_jpg.ashx.jpeg"/>
          <p:cNvPicPr>
            <a:picLocks noGrp="1" noChangeAspect="1"/>
          </p:cNvPicPr>
          <p:nvPr>
            <p:ph idx="1"/>
          </p:nvPr>
        </p:nvPicPr>
        <p:blipFill>
          <a:blip r:embed="rId2"/>
          <a:stretch>
            <a:fillRect/>
          </a:stretch>
        </p:blipFill>
        <p:spPr>
          <a:xfrm>
            <a:off x="990600" y="381000"/>
            <a:ext cx="7543800" cy="5638800"/>
          </a:xfrm>
        </p:spPr>
      </p:pic>
    </p:spTree>
  </p:cSld>
  <p:clrMapOvr>
    <a:masterClrMapping/>
  </p:clrMapOvr>
  <p:transition>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0"/>
            <a:ext cx="8183880" cy="6400800"/>
          </a:xfrm>
        </p:spPr>
        <p:txBody>
          <a:bodyPr>
            <a:noAutofit/>
          </a:bodyPr>
          <a:lstStyle/>
          <a:p>
            <a:pPr>
              <a:lnSpc>
                <a:spcPct val="150000"/>
              </a:lnSpc>
              <a:spcBef>
                <a:spcPts val="0"/>
              </a:spcBef>
            </a:pPr>
            <a:r>
              <a:rPr lang="en-US" sz="3200" dirty="0" smtClean="0"/>
              <a:t>Expression is </a:t>
            </a:r>
            <a:r>
              <a:rPr lang="en-US" sz="3200" dirty="0" smtClean="0">
                <a:solidFill>
                  <a:srgbClr val="FF0000"/>
                </a:solidFill>
              </a:rPr>
              <a:t>uniform</a:t>
            </a:r>
            <a:r>
              <a:rPr lang="en-US" sz="3200" dirty="0" smtClean="0"/>
              <a:t>…</a:t>
            </a:r>
          </a:p>
          <a:p>
            <a:pPr marL="514350" indent="-514350">
              <a:lnSpc>
                <a:spcPct val="150000"/>
              </a:lnSpc>
              <a:spcBef>
                <a:spcPts val="0"/>
              </a:spcBef>
              <a:buAutoNum type="arabicPeriod"/>
            </a:pPr>
            <a:r>
              <a:rPr lang="en-US" sz="3200" dirty="0" smtClean="0">
                <a:solidFill>
                  <a:srgbClr val="FF0000"/>
                </a:solidFill>
              </a:rPr>
              <a:t>Complete </a:t>
            </a:r>
            <a:r>
              <a:rPr lang="en-US" sz="3200" dirty="0" err="1" smtClean="0">
                <a:solidFill>
                  <a:srgbClr val="FF0000"/>
                </a:solidFill>
              </a:rPr>
              <a:t>penetrance</a:t>
            </a:r>
            <a:r>
              <a:rPr lang="en-US" sz="3200" dirty="0" smtClean="0">
                <a:solidFill>
                  <a:srgbClr val="FF0000"/>
                </a:solidFill>
              </a:rPr>
              <a:t> </a:t>
            </a:r>
            <a:r>
              <a:rPr lang="en-US" sz="3200" dirty="0" smtClean="0"/>
              <a:t>is common.</a:t>
            </a:r>
          </a:p>
          <a:p>
            <a:pPr marL="514350" indent="-514350">
              <a:lnSpc>
                <a:spcPct val="150000"/>
              </a:lnSpc>
              <a:spcBef>
                <a:spcPts val="0"/>
              </a:spcBef>
              <a:buAutoNum type="arabicPeriod"/>
            </a:pPr>
            <a:r>
              <a:rPr lang="en-US" sz="3200" dirty="0" smtClean="0"/>
              <a:t>Onset is frequently </a:t>
            </a:r>
            <a:r>
              <a:rPr lang="en-US" sz="3200" dirty="0" smtClean="0">
                <a:solidFill>
                  <a:srgbClr val="FF0000"/>
                </a:solidFill>
              </a:rPr>
              <a:t>early in life.</a:t>
            </a:r>
          </a:p>
          <a:p>
            <a:pPr marL="514350" indent="-514350">
              <a:lnSpc>
                <a:spcPct val="150000"/>
              </a:lnSpc>
              <a:spcBef>
                <a:spcPts val="0"/>
              </a:spcBef>
              <a:buAutoNum type="arabicPeriod"/>
            </a:pPr>
            <a:r>
              <a:rPr lang="en-US" sz="3200" dirty="0" smtClean="0"/>
              <a:t>Asymptomatic heterozygote may pass mutant gene up to several generations up to a person mate with other heterozygote's and produce effected of offspring.    </a:t>
            </a:r>
            <a:endParaRPr lang="en-US" sz="3200" dirty="0"/>
          </a:p>
        </p:txBody>
      </p:sp>
    </p:spTree>
  </p:cSld>
  <p:clrMapOvr>
    <a:masterClrMapping/>
  </p:clrMapOvr>
  <p:transition>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4.jpg"/>
          <p:cNvPicPr>
            <a:picLocks noGrp="1" noChangeAspect="1"/>
          </p:cNvPicPr>
          <p:nvPr>
            <p:ph idx="1"/>
          </p:nvPr>
        </p:nvPicPr>
        <p:blipFill>
          <a:blip r:embed="rId2"/>
          <a:srcRect l="4994" t="2797" r="7491" b="13986"/>
          <a:stretch>
            <a:fillRect/>
          </a:stretch>
        </p:blipFill>
        <p:spPr>
          <a:xfrm>
            <a:off x="381000" y="0"/>
            <a:ext cx="8382000" cy="6553200"/>
          </a:xfrm>
        </p:spPr>
      </p:pic>
    </p:spTree>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83880" cy="762000"/>
          </a:xfrm>
        </p:spPr>
        <p:txBody>
          <a:bodyPr/>
          <a:lstStyle/>
          <a:p>
            <a:pPr algn="ctr"/>
            <a:r>
              <a:rPr lang="en-US" b="0" dirty="0" smtClean="0"/>
              <a:t>X-LINKED DISORDERS </a:t>
            </a:r>
            <a:endParaRPr lang="en-US" b="0" dirty="0"/>
          </a:p>
        </p:txBody>
      </p:sp>
      <p:sp>
        <p:nvSpPr>
          <p:cNvPr id="3" name="Content Placeholder 2"/>
          <p:cNvSpPr>
            <a:spLocks noGrp="1"/>
          </p:cNvSpPr>
          <p:nvPr>
            <p:ph idx="1"/>
          </p:nvPr>
        </p:nvSpPr>
        <p:spPr>
          <a:xfrm>
            <a:off x="457200" y="1143000"/>
            <a:ext cx="8183880" cy="5257800"/>
          </a:xfrm>
        </p:spPr>
        <p:txBody>
          <a:bodyPr>
            <a:noAutofit/>
          </a:bodyPr>
          <a:lstStyle/>
          <a:p>
            <a:pPr>
              <a:lnSpc>
                <a:spcPct val="150000"/>
              </a:lnSpc>
              <a:spcBef>
                <a:spcPts val="0"/>
              </a:spcBef>
            </a:pPr>
            <a:r>
              <a:rPr lang="en-US" sz="3200" dirty="0" smtClean="0"/>
              <a:t>All sex linked disorders are X-linked, almost all X-linked recessive. </a:t>
            </a:r>
          </a:p>
          <a:p>
            <a:pPr>
              <a:lnSpc>
                <a:spcPct val="150000"/>
              </a:lnSpc>
              <a:spcBef>
                <a:spcPts val="0"/>
              </a:spcBef>
            </a:pPr>
            <a:r>
              <a:rPr lang="en-US" sz="3200" dirty="0" smtClean="0"/>
              <a:t>Gene are encoded in the male specific region of Y related to spermatogenesis and may having mutation are infertile and hence there is no Y-linked inheritance.</a:t>
            </a:r>
            <a:endParaRPr lang="en-US" dirty="0" smtClean="0"/>
          </a:p>
        </p:txBody>
      </p:sp>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867400"/>
            <a:ext cx="8183880" cy="167640"/>
          </a:xfrm>
        </p:spPr>
        <p:txBody>
          <a:bodyPr>
            <a:normAutofit fontScale="90000"/>
          </a:bodyPr>
          <a:lstStyle/>
          <a:p>
            <a:endParaRPr lang="en-US"/>
          </a:p>
        </p:txBody>
      </p:sp>
      <p:pic>
        <p:nvPicPr>
          <p:cNvPr id="4" name="Content Placeholder 3" descr="X-linked Dom">
            <a:hlinkClick r:id="rId2"/>
          </p:cNvPr>
          <p:cNvPicPr>
            <a:picLocks noGrp="1"/>
          </p:cNvPicPr>
          <p:nvPr>
            <p:ph idx="1"/>
          </p:nvPr>
        </p:nvPicPr>
        <p:blipFill>
          <a:blip r:embed="rId3"/>
          <a:srcRect/>
          <a:stretch>
            <a:fillRect/>
          </a:stretch>
        </p:blipFill>
        <p:spPr bwMode="auto">
          <a:xfrm>
            <a:off x="685800" y="304800"/>
            <a:ext cx="8077200" cy="6096000"/>
          </a:xfrm>
          <a:prstGeom prst="rect">
            <a:avLst/>
          </a:prstGeom>
          <a:noFill/>
          <a:ln w="9525">
            <a:noFill/>
            <a:miter lim="800000"/>
            <a:headEnd/>
            <a:tailEnd/>
          </a:ln>
        </p:spPr>
      </p:pic>
    </p:spTree>
  </p:cSld>
  <p:clrMapOvr>
    <a:masterClrMapping/>
  </p:clrMapOvr>
  <p:transition>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565648"/>
          </a:xfrm>
        </p:spPr>
        <p:txBody>
          <a:bodyPr>
            <a:normAutofit fontScale="92500" lnSpcReduction="10000"/>
          </a:bodyPr>
          <a:lstStyle/>
          <a:p>
            <a:pPr>
              <a:lnSpc>
                <a:spcPct val="200000"/>
              </a:lnSpc>
            </a:pPr>
            <a:r>
              <a:rPr lang="en-US" dirty="0" smtClean="0"/>
              <a:t>The Y chromosome is not homologous to the X so mutant genes on X are not paired with alleles on Y that male is called </a:t>
            </a:r>
            <a:r>
              <a:rPr lang="en-US" dirty="0" err="1" smtClean="0">
                <a:solidFill>
                  <a:srgbClr val="FF0000"/>
                </a:solidFill>
              </a:rPr>
              <a:t>hemizygous</a:t>
            </a:r>
            <a:r>
              <a:rPr lang="en-US" dirty="0" smtClean="0">
                <a:solidFill>
                  <a:srgbClr val="FF0000"/>
                </a:solidFill>
              </a:rPr>
              <a:t> </a:t>
            </a:r>
            <a:r>
              <a:rPr lang="en-US" dirty="0" smtClean="0"/>
              <a:t>for X-linked mutant genes and disorders are expressed in male.</a:t>
            </a:r>
          </a:p>
          <a:p>
            <a:pPr>
              <a:lnSpc>
                <a:spcPct val="200000"/>
              </a:lnSpc>
            </a:pPr>
            <a:r>
              <a:rPr lang="en-US" dirty="0" smtClean="0">
                <a:solidFill>
                  <a:srgbClr val="FF0000"/>
                </a:solidFill>
              </a:rPr>
              <a:t>Affected male does not transmit the disorders to his sons, but all daughters are carriers. </a:t>
            </a:r>
          </a:p>
        </p:txBody>
      </p:sp>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6022848"/>
          </a:xfrm>
        </p:spPr>
        <p:txBody>
          <a:bodyPr>
            <a:normAutofit/>
          </a:bodyPr>
          <a:lstStyle/>
          <a:p>
            <a:endParaRPr lang="en-US" dirty="0" smtClean="0"/>
          </a:p>
          <a:p>
            <a:pPr>
              <a:lnSpc>
                <a:spcPct val="200000"/>
              </a:lnSpc>
            </a:pPr>
            <a:r>
              <a:rPr lang="en-US" dirty="0" smtClean="0"/>
              <a:t>Heterozygous female does not express the full phenotypic change because of paired normal allele. </a:t>
            </a:r>
          </a:p>
          <a:p>
            <a:endParaRPr lang="en-US" dirty="0"/>
          </a:p>
        </p:txBody>
      </p:sp>
      <p:sp>
        <p:nvSpPr>
          <p:cNvPr id="4" name="Rectangle 3"/>
          <p:cNvSpPr/>
          <p:nvPr/>
        </p:nvSpPr>
        <p:spPr>
          <a:xfrm>
            <a:off x="990600" y="3505200"/>
            <a:ext cx="7162800" cy="2536656"/>
          </a:xfrm>
          <a:prstGeom prst="rect">
            <a:avLst/>
          </a:prstGeom>
        </p:spPr>
        <p:txBody>
          <a:bodyPr wrap="square">
            <a:spAutoFit/>
          </a:bodyPr>
          <a:lstStyle/>
          <a:p>
            <a:pPr>
              <a:lnSpc>
                <a:spcPct val="200000"/>
              </a:lnSpc>
            </a:pPr>
            <a:r>
              <a:rPr lang="en-US" sz="2800" dirty="0" smtClean="0">
                <a:solidFill>
                  <a:srgbClr val="FF0000"/>
                </a:solidFill>
              </a:rPr>
              <a:t>Son of heterozygous women have one chance in two of receiving the mutant gene. </a:t>
            </a:r>
            <a:endParaRPr lang="en-US" sz="2800" dirty="0">
              <a:solidFill>
                <a:srgbClr val="FF0000"/>
              </a:solidFill>
            </a:endParaRPr>
          </a:p>
        </p:txBody>
      </p:sp>
    </p:spTree>
  </p:cSld>
  <p:clrMapOvr>
    <a:masterClrMapping/>
  </p:clrMapOvr>
  <p:transition>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228600"/>
            <a:ext cx="8183880" cy="5715000"/>
          </a:xfrm>
        </p:spPr>
        <p:txBody>
          <a:bodyPr>
            <a:normAutofit fontScale="92500" lnSpcReduction="10000"/>
          </a:bodyPr>
          <a:lstStyle/>
          <a:p>
            <a:pPr>
              <a:lnSpc>
                <a:spcPct val="150000"/>
              </a:lnSpc>
            </a:pPr>
            <a:r>
              <a:rPr lang="en-US" dirty="0" smtClean="0"/>
              <a:t>If in activation of one of X chromosome in female has remote possibility of expression of </a:t>
            </a:r>
            <a:r>
              <a:rPr lang="en-US" dirty="0" err="1" smtClean="0"/>
              <a:t>heterozygotes</a:t>
            </a:r>
            <a:r>
              <a:rPr lang="en-US" dirty="0" smtClean="0"/>
              <a:t> X-linked in female e.g. </a:t>
            </a:r>
            <a:r>
              <a:rPr lang="en-US" dirty="0" smtClean="0">
                <a:solidFill>
                  <a:srgbClr val="FF0000"/>
                </a:solidFill>
              </a:rPr>
              <a:t>glucose-6-phosphate </a:t>
            </a:r>
            <a:r>
              <a:rPr lang="en-US" dirty="0" err="1" smtClean="0">
                <a:solidFill>
                  <a:srgbClr val="FF0000"/>
                </a:solidFill>
              </a:rPr>
              <a:t>dehydrogenase</a:t>
            </a:r>
            <a:r>
              <a:rPr lang="en-US" dirty="0" smtClean="0">
                <a:solidFill>
                  <a:srgbClr val="FF0000"/>
                </a:solidFill>
              </a:rPr>
              <a:t> (G6PD) </a:t>
            </a:r>
            <a:r>
              <a:rPr lang="en-US" dirty="0" smtClean="0"/>
              <a:t>deficiency which predisposes RBCs </a:t>
            </a:r>
            <a:r>
              <a:rPr lang="en-US" dirty="0" err="1" smtClean="0"/>
              <a:t>hemolysis</a:t>
            </a:r>
            <a:r>
              <a:rPr lang="en-US" dirty="0" smtClean="0"/>
              <a:t> in patients receiving certain types of drugs is expressed principally in males, in female a proportion of RBCs with inactivation of normal allele, is susceptible to drug induced hemolytic reactions.     </a:t>
            </a:r>
          </a:p>
          <a:p>
            <a:endParaRPr lang="en-US" dirty="0"/>
          </a:p>
        </p:txBody>
      </p:sp>
    </p:spTree>
  </p:cSld>
  <p:clrMapOvr>
    <a:masterClrMapping/>
  </p:clrMapOvr>
  <p:transition>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5.jpg"/>
          <p:cNvPicPr>
            <a:picLocks noGrp="1" noChangeAspect="1"/>
          </p:cNvPicPr>
          <p:nvPr>
            <p:ph idx="1"/>
          </p:nvPr>
        </p:nvPicPr>
        <p:blipFill>
          <a:blip r:embed="rId2"/>
          <a:srcRect l="5044" t="4024" r="5044" b="16097"/>
          <a:stretch>
            <a:fillRect/>
          </a:stretch>
        </p:blipFill>
        <p:spPr>
          <a:xfrm>
            <a:off x="364233" y="304800"/>
            <a:ext cx="8322568" cy="6172200"/>
          </a:xfrm>
        </p:spPr>
      </p:pic>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5489448"/>
          </a:xfrm>
        </p:spPr>
        <p:txBody>
          <a:bodyPr>
            <a:normAutofit fontScale="92500" lnSpcReduction="10000"/>
          </a:bodyPr>
          <a:lstStyle/>
          <a:p>
            <a:r>
              <a:rPr lang="en-US" sz="4300" dirty="0" smtClean="0"/>
              <a:t>The most common variations in DNA is called single nucleotide polymorphism (</a:t>
            </a:r>
            <a:r>
              <a:rPr lang="en-US" sz="4300" dirty="0" smtClean="0">
                <a:solidFill>
                  <a:srgbClr val="FF0000"/>
                </a:solidFill>
              </a:rPr>
              <a:t>SNP</a:t>
            </a:r>
            <a:r>
              <a:rPr lang="en-US" sz="4300" dirty="0" smtClean="0"/>
              <a:t>). And only 1% SNPs occurs in coding regions. </a:t>
            </a:r>
          </a:p>
          <a:p>
            <a:r>
              <a:rPr lang="en-US" sz="4300" dirty="0" smtClean="0">
                <a:solidFill>
                  <a:srgbClr val="FF0000"/>
                </a:solidFill>
              </a:rPr>
              <a:t>Proteomics</a:t>
            </a:r>
            <a:r>
              <a:rPr lang="en-US" sz="4300" dirty="0" smtClean="0"/>
              <a:t> concerns itself with the measurement of all proteins expressed in a cell or tissue.   </a:t>
            </a:r>
          </a:p>
          <a:p>
            <a:endParaRPr lang="en-US" dirty="0"/>
          </a:p>
        </p:txBody>
      </p:sp>
    </p:spTree>
  </p:cSld>
  <p:clrMapOvr>
    <a:masterClrMapping/>
  </p:clrMapOvr>
  <p:transition>
    <p:spli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183880" cy="18288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000" b="0" dirty="0" smtClean="0"/>
              <a:t>Biochemical and Molecular Basis of Single Gene (</a:t>
            </a:r>
            <a:r>
              <a:rPr lang="en-US" sz="4000" b="0" dirty="0" err="1" smtClean="0"/>
              <a:t>Mendelian</a:t>
            </a:r>
            <a:r>
              <a:rPr lang="en-US" sz="4000" b="0" dirty="0" smtClean="0"/>
              <a:t>) Disorders </a:t>
            </a:r>
            <a:endParaRPr lang="en-US" sz="4000" b="0" dirty="0"/>
          </a:p>
        </p:txBody>
      </p:sp>
    </p:spTree>
  </p:cSld>
  <p:clrMapOvr>
    <a:masterClrMapping/>
  </p:clrMapOvr>
  <p:transition>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6.jpg"/>
          <p:cNvPicPr>
            <a:picLocks noGrp="1" noChangeAspect="1"/>
          </p:cNvPicPr>
          <p:nvPr>
            <p:ph idx="1"/>
          </p:nvPr>
        </p:nvPicPr>
        <p:blipFill>
          <a:blip r:embed="rId2"/>
          <a:srcRect l="1364" t="1871" r="2729" b="41160"/>
          <a:stretch>
            <a:fillRect/>
          </a:stretch>
        </p:blipFill>
        <p:spPr>
          <a:xfrm>
            <a:off x="0" y="0"/>
            <a:ext cx="9144000" cy="6858000"/>
          </a:xfrm>
        </p:spPr>
      </p:pic>
    </p:spTree>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6.jpg"/>
          <p:cNvPicPr>
            <a:picLocks noGrp="1" noChangeAspect="1"/>
          </p:cNvPicPr>
          <p:nvPr>
            <p:ph idx="1"/>
          </p:nvPr>
        </p:nvPicPr>
        <p:blipFill>
          <a:blip r:embed="rId2"/>
          <a:srcRect l="1364" t="59869" r="2729" b="3742"/>
          <a:stretch>
            <a:fillRect/>
          </a:stretch>
        </p:blipFill>
        <p:spPr>
          <a:xfrm>
            <a:off x="533400" y="685800"/>
            <a:ext cx="8153400" cy="5105511"/>
          </a:xfrm>
        </p:spPr>
      </p:pic>
    </p:spTree>
  </p:cSld>
  <p:clrMapOvr>
    <a:masterClrMapping/>
  </p:clrMapOvr>
  <p:transition>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85800"/>
          </a:xfrm>
        </p:spPr>
        <p:txBody>
          <a:bodyPr>
            <a:noAutofit/>
          </a:bodyPr>
          <a:lstStyle/>
          <a:p>
            <a:r>
              <a:rPr lang="en-US" sz="4800" b="0" dirty="0" smtClean="0"/>
              <a:t>Enzyme Defects</a:t>
            </a:r>
            <a:endParaRPr lang="en-US" sz="4800" b="0" dirty="0"/>
          </a:p>
        </p:txBody>
      </p:sp>
      <p:sp>
        <p:nvSpPr>
          <p:cNvPr id="3" name="Content Placeholder 2"/>
          <p:cNvSpPr>
            <a:spLocks noGrp="1"/>
          </p:cNvSpPr>
          <p:nvPr>
            <p:ph idx="1"/>
          </p:nvPr>
        </p:nvSpPr>
        <p:spPr>
          <a:xfrm>
            <a:off x="533400" y="1143000"/>
            <a:ext cx="8183880" cy="4797552"/>
          </a:xfrm>
        </p:spPr>
        <p:txBody>
          <a:bodyPr>
            <a:normAutofit/>
          </a:bodyPr>
          <a:lstStyle/>
          <a:p>
            <a:r>
              <a:rPr lang="en-US" sz="3600" dirty="0" smtClean="0"/>
              <a:t>Accumulation of the substrate depending on the site of block accumulation of one or both intermediate may be increased.</a:t>
            </a:r>
          </a:p>
          <a:p>
            <a:r>
              <a:rPr lang="en-US" sz="3600" dirty="0" smtClean="0"/>
              <a:t>Increased concentration of intermediate 2 may stimulate the minor pathway</a:t>
            </a:r>
            <a:r>
              <a:rPr lang="en-US" dirty="0" smtClean="0"/>
              <a:t>. </a:t>
            </a:r>
            <a:endParaRPr lang="en-US" dirty="0"/>
          </a:p>
        </p:txBody>
      </p:sp>
    </p:spTree>
  </p:cSld>
  <p:clrMapOvr>
    <a:masterClrMapping/>
  </p:clrMapOvr>
  <p:transition>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lstStyle/>
          <a:p>
            <a:r>
              <a:rPr lang="en-US" sz="3600" dirty="0" smtClean="0"/>
              <a:t>In </a:t>
            </a:r>
            <a:r>
              <a:rPr lang="en-US" sz="3600" dirty="0" err="1" smtClean="0"/>
              <a:t>galactosemia</a:t>
            </a:r>
            <a:r>
              <a:rPr lang="en-US" sz="3600" dirty="0" smtClean="0"/>
              <a:t> deficiency of </a:t>
            </a:r>
            <a:r>
              <a:rPr lang="en-US" sz="3600" dirty="0" err="1" smtClean="0">
                <a:solidFill>
                  <a:srgbClr val="FF0000"/>
                </a:solidFill>
              </a:rPr>
              <a:t>galactose</a:t>
            </a:r>
            <a:r>
              <a:rPr lang="en-US" sz="3600" dirty="0" smtClean="0">
                <a:solidFill>
                  <a:srgbClr val="FF0000"/>
                </a:solidFill>
              </a:rPr>
              <a:t> -1- phosphate </a:t>
            </a:r>
            <a:r>
              <a:rPr lang="en-US" sz="3600" dirty="0" err="1" smtClean="0"/>
              <a:t>uridyltransferate</a:t>
            </a:r>
            <a:r>
              <a:rPr lang="en-US" sz="3600" dirty="0" smtClean="0"/>
              <a:t> leads to accumulation of </a:t>
            </a:r>
            <a:r>
              <a:rPr lang="en-US" sz="3600" dirty="0" err="1" smtClean="0"/>
              <a:t>galactose</a:t>
            </a:r>
            <a:r>
              <a:rPr lang="en-US" sz="3600" dirty="0" smtClean="0"/>
              <a:t> causing tissue damage. </a:t>
            </a:r>
          </a:p>
          <a:p>
            <a:r>
              <a:rPr lang="en-US" sz="3600" dirty="0" smtClean="0"/>
              <a:t>In </a:t>
            </a:r>
            <a:r>
              <a:rPr lang="en-US" sz="3600" dirty="0" err="1" smtClean="0"/>
              <a:t>phenyleketonuria</a:t>
            </a:r>
            <a:r>
              <a:rPr lang="en-US" sz="3600" dirty="0" smtClean="0"/>
              <a:t>, </a:t>
            </a:r>
            <a:r>
              <a:rPr lang="en-US" sz="3600" dirty="0" err="1" smtClean="0"/>
              <a:t>deficiney</a:t>
            </a:r>
            <a:r>
              <a:rPr lang="en-US" sz="3600" dirty="0" smtClean="0"/>
              <a:t> of </a:t>
            </a:r>
            <a:r>
              <a:rPr lang="en-US" sz="3600" dirty="0" smtClean="0">
                <a:solidFill>
                  <a:srgbClr val="FF0000"/>
                </a:solidFill>
              </a:rPr>
              <a:t>phenylalanine </a:t>
            </a:r>
            <a:r>
              <a:rPr lang="en-US" sz="3600" dirty="0" err="1" smtClean="0">
                <a:solidFill>
                  <a:srgbClr val="FF0000"/>
                </a:solidFill>
              </a:rPr>
              <a:t>hydroxylase</a:t>
            </a:r>
            <a:r>
              <a:rPr lang="en-US" sz="3600" dirty="0" smtClean="0">
                <a:solidFill>
                  <a:srgbClr val="FF0000"/>
                </a:solidFill>
              </a:rPr>
              <a:t> </a:t>
            </a:r>
            <a:r>
              <a:rPr lang="en-US" sz="3600" dirty="0" smtClean="0"/>
              <a:t>results in the accumulation of phenylalanine</a:t>
            </a:r>
            <a:r>
              <a:rPr lang="en-US" dirty="0" smtClean="0"/>
              <a:t>.</a:t>
            </a:r>
            <a:endParaRPr lang="en-US" dirty="0"/>
          </a:p>
        </p:txBody>
      </p:sp>
    </p:spTree>
  </p:cSld>
  <p:clrMapOvr>
    <a:masterClrMapping/>
  </p:clrMapOvr>
  <p:transition>
    <p:spli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7.jpg"/>
          <p:cNvPicPr>
            <a:picLocks noGrp="1" noChangeAspect="1"/>
          </p:cNvPicPr>
          <p:nvPr>
            <p:ph idx="1"/>
          </p:nvPr>
        </p:nvPicPr>
        <p:blipFill>
          <a:blip r:embed="rId2"/>
          <a:srcRect l="5398" r="8097" b="16438"/>
          <a:stretch>
            <a:fillRect/>
          </a:stretch>
        </p:blipFill>
        <p:spPr>
          <a:xfrm>
            <a:off x="914400" y="0"/>
            <a:ext cx="7162800" cy="6858000"/>
          </a:xfrm>
        </p:spPr>
      </p:pic>
    </p:spTree>
  </p:cSld>
  <p:clrMapOvr>
    <a:masterClrMapping/>
  </p:clrMapOvr>
  <p:transition>
    <p:spli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0"/>
            <a:ext cx="8183880" cy="6553200"/>
          </a:xfrm>
        </p:spPr>
        <p:txBody>
          <a:bodyPr>
            <a:normAutofit/>
          </a:bodyPr>
          <a:lstStyle/>
          <a:p>
            <a:r>
              <a:rPr lang="en-US" dirty="0" smtClean="0"/>
              <a:t>Enzyme defect may lead to metabolic block leading to decrease amount of end product which is necessary for normal function e.g. deficiency of melanin result from </a:t>
            </a:r>
            <a:r>
              <a:rPr lang="en-US" dirty="0" smtClean="0">
                <a:solidFill>
                  <a:srgbClr val="FF0000"/>
                </a:solidFill>
              </a:rPr>
              <a:t>lack of </a:t>
            </a:r>
            <a:r>
              <a:rPr lang="en-US" dirty="0" err="1" smtClean="0">
                <a:solidFill>
                  <a:srgbClr val="FF0000"/>
                </a:solidFill>
              </a:rPr>
              <a:t>tyrosinase</a:t>
            </a:r>
            <a:r>
              <a:rPr lang="en-US" dirty="0" smtClean="0">
                <a:solidFill>
                  <a:srgbClr val="FF0000"/>
                </a:solidFill>
              </a:rPr>
              <a:t> </a:t>
            </a:r>
            <a:r>
              <a:rPr lang="en-US" dirty="0" smtClean="0"/>
              <a:t>which is necessary for biosynthesis of melanin form its precursor (tyrosine) seen in </a:t>
            </a:r>
            <a:r>
              <a:rPr lang="en-US" b="1" dirty="0" smtClean="0">
                <a:solidFill>
                  <a:srgbClr val="FF0000"/>
                </a:solidFill>
              </a:rPr>
              <a:t>albinism</a:t>
            </a:r>
            <a:r>
              <a:rPr lang="en-US" dirty="0" smtClean="0"/>
              <a:t>.</a:t>
            </a:r>
          </a:p>
          <a:p>
            <a:r>
              <a:rPr lang="en-US" dirty="0" smtClean="0"/>
              <a:t>Failure to inactivate a tissue damaging  substrate (</a:t>
            </a:r>
            <a:r>
              <a:rPr lang="el-GR" dirty="0" smtClean="0">
                <a:solidFill>
                  <a:srgbClr val="FF0000"/>
                </a:solidFill>
              </a:rPr>
              <a:t>α</a:t>
            </a:r>
            <a:r>
              <a:rPr lang="en-US" dirty="0" smtClean="0">
                <a:solidFill>
                  <a:srgbClr val="FF0000"/>
                </a:solidFill>
              </a:rPr>
              <a:t>1 antitrypsin deficiency</a:t>
            </a:r>
            <a:r>
              <a:rPr lang="en-US" dirty="0" smtClean="0"/>
              <a:t>) resulting in inactivation of </a:t>
            </a:r>
            <a:r>
              <a:rPr lang="en-US" dirty="0" err="1" smtClean="0"/>
              <a:t>neutrophil</a:t>
            </a:r>
            <a:r>
              <a:rPr lang="en-US" dirty="0" smtClean="0"/>
              <a:t> </a:t>
            </a:r>
            <a:r>
              <a:rPr lang="en-US" dirty="0" err="1" smtClean="0"/>
              <a:t>elastase</a:t>
            </a:r>
            <a:r>
              <a:rPr lang="en-US" dirty="0" smtClean="0"/>
              <a:t> in the lung producing destruction of </a:t>
            </a:r>
            <a:r>
              <a:rPr lang="en-US" dirty="0" err="1" smtClean="0"/>
              <a:t>elastin</a:t>
            </a:r>
            <a:r>
              <a:rPr lang="en-US" dirty="0" smtClean="0"/>
              <a:t> leading eventually </a:t>
            </a:r>
            <a:r>
              <a:rPr lang="en-US" dirty="0" smtClean="0">
                <a:solidFill>
                  <a:srgbClr val="FF0000"/>
                </a:solidFill>
              </a:rPr>
              <a:t>(emphysema)</a:t>
            </a:r>
            <a:r>
              <a:rPr lang="en-US" dirty="0" smtClean="0"/>
              <a:t>.       </a:t>
            </a:r>
            <a:endParaRPr lang="en-US" dirty="0"/>
          </a:p>
        </p:txBody>
      </p:sp>
    </p:spTree>
  </p:cSld>
  <p:clrMapOvr>
    <a:masterClrMapping/>
  </p:clrMapOvr>
  <p:transition>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Autofit/>
          </a:bodyPr>
          <a:lstStyle/>
          <a:p>
            <a:pPr algn="ctr"/>
            <a:r>
              <a:rPr lang="en-US" b="0" dirty="0" smtClean="0"/>
              <a:t>Defect in receptors and transport system </a:t>
            </a:r>
            <a:endParaRPr lang="en-US" b="0" dirty="0"/>
          </a:p>
        </p:txBody>
      </p:sp>
      <p:sp>
        <p:nvSpPr>
          <p:cNvPr id="3" name="Content Placeholder 2"/>
          <p:cNvSpPr>
            <a:spLocks noGrp="1"/>
          </p:cNvSpPr>
          <p:nvPr>
            <p:ph idx="1"/>
          </p:nvPr>
        </p:nvSpPr>
        <p:spPr>
          <a:xfrm>
            <a:off x="457200" y="1219200"/>
            <a:ext cx="8183880" cy="5638800"/>
          </a:xfrm>
        </p:spPr>
        <p:txBody>
          <a:bodyPr>
            <a:normAutofit/>
          </a:bodyPr>
          <a:lstStyle/>
          <a:p>
            <a:r>
              <a:rPr lang="en-US" sz="3200" dirty="0" smtClean="0"/>
              <a:t>In familial hypercholesterolemia </a:t>
            </a:r>
            <a:r>
              <a:rPr lang="en-US" sz="3200" dirty="0" smtClean="0">
                <a:solidFill>
                  <a:srgbClr val="FF0000"/>
                </a:solidFill>
              </a:rPr>
              <a:t>reduced synthesis of LDL receptor</a:t>
            </a:r>
            <a:r>
              <a:rPr lang="en-US" sz="3200" dirty="0" smtClean="0"/>
              <a:t> leads to defective transport of LDL and secondarily to </a:t>
            </a:r>
            <a:r>
              <a:rPr lang="en-US" sz="3200" dirty="0" smtClean="0">
                <a:solidFill>
                  <a:srgbClr val="FF0000"/>
                </a:solidFill>
              </a:rPr>
              <a:t>excessive cholesterol synthesis</a:t>
            </a:r>
            <a:r>
              <a:rPr lang="en-US" sz="3200" dirty="0" smtClean="0"/>
              <a:t>. </a:t>
            </a:r>
          </a:p>
          <a:p>
            <a:r>
              <a:rPr lang="en-US" sz="3200" dirty="0" smtClean="0"/>
              <a:t>In </a:t>
            </a:r>
            <a:r>
              <a:rPr lang="en-US" sz="3200" dirty="0" smtClean="0">
                <a:solidFill>
                  <a:srgbClr val="FF0000"/>
                </a:solidFill>
              </a:rPr>
              <a:t>cystic fibrosis </a:t>
            </a:r>
            <a:r>
              <a:rPr lang="en-US" sz="3200" dirty="0" smtClean="0"/>
              <a:t>transport for chloride ions in exocrine glands is defective which leads to injury.</a:t>
            </a:r>
          </a:p>
          <a:p>
            <a:r>
              <a:rPr lang="en-US" sz="3200" dirty="0" smtClean="0"/>
              <a:t>In </a:t>
            </a:r>
            <a:r>
              <a:rPr lang="en-US" sz="3200" dirty="0" err="1" smtClean="0">
                <a:solidFill>
                  <a:srgbClr val="FF0000"/>
                </a:solidFill>
              </a:rPr>
              <a:t>thalasemia</a:t>
            </a:r>
            <a:r>
              <a:rPr lang="en-US" sz="3200" dirty="0" smtClean="0"/>
              <a:t> oxygen caring capacity of HB is reduced due to defects in </a:t>
            </a:r>
            <a:r>
              <a:rPr lang="en-US" sz="3200" dirty="0" err="1" smtClean="0"/>
              <a:t>Hb</a:t>
            </a:r>
            <a:r>
              <a:rPr lang="en-US" sz="3200" dirty="0" smtClean="0"/>
              <a:t> chain after mutation</a:t>
            </a:r>
            <a:r>
              <a:rPr lang="en-US" dirty="0" smtClean="0"/>
              <a:t>.        </a:t>
            </a:r>
            <a:endParaRPr lang="en-US" dirty="0"/>
          </a:p>
        </p:txBody>
      </p:sp>
    </p:spTree>
  </p:cSld>
  <p:clrMapOvr>
    <a:masterClrMapping/>
  </p:clrMapOvr>
  <p:transition>
    <p:spli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83880" cy="1371600"/>
          </a:xfrm>
        </p:spPr>
        <p:txBody>
          <a:bodyPr>
            <a:normAutofit fontScale="90000"/>
          </a:bodyPr>
          <a:lstStyle/>
          <a:p>
            <a:pPr algn="ctr"/>
            <a:r>
              <a:rPr lang="en-US" b="0" dirty="0" smtClean="0"/>
              <a:t>Alteration in Structure, Function, or Quantity of </a:t>
            </a:r>
            <a:r>
              <a:rPr lang="en-US" b="0" dirty="0" err="1" smtClean="0"/>
              <a:t>Nonenzyme</a:t>
            </a:r>
            <a:r>
              <a:rPr lang="en-US" b="0" dirty="0" smtClean="0"/>
              <a:t> Proteins </a:t>
            </a:r>
            <a:endParaRPr lang="en-US" b="0" dirty="0"/>
          </a:p>
        </p:txBody>
      </p:sp>
      <p:sp>
        <p:nvSpPr>
          <p:cNvPr id="3" name="Content Placeholder 2"/>
          <p:cNvSpPr>
            <a:spLocks noGrp="1"/>
          </p:cNvSpPr>
          <p:nvPr>
            <p:ph idx="1"/>
          </p:nvPr>
        </p:nvSpPr>
        <p:spPr>
          <a:xfrm>
            <a:off x="457200" y="1447800"/>
            <a:ext cx="8183880" cy="4495800"/>
          </a:xfrm>
        </p:spPr>
        <p:txBody>
          <a:bodyPr/>
          <a:lstStyle/>
          <a:p>
            <a:r>
              <a:rPr lang="en-US" dirty="0" err="1" smtClean="0"/>
              <a:t>Hemoglobinopathies</a:t>
            </a:r>
            <a:r>
              <a:rPr lang="en-US" dirty="0" smtClean="0"/>
              <a:t>, sickle cell disease affect the amount of normal </a:t>
            </a:r>
            <a:r>
              <a:rPr lang="el-GR" dirty="0" smtClean="0"/>
              <a:t>α</a:t>
            </a:r>
            <a:r>
              <a:rPr lang="en-US" dirty="0" smtClean="0"/>
              <a:t> &amp; </a:t>
            </a:r>
            <a:r>
              <a:rPr lang="el-GR" dirty="0" smtClean="0"/>
              <a:t>β </a:t>
            </a:r>
            <a:r>
              <a:rPr lang="en-US" dirty="0" err="1" smtClean="0"/>
              <a:t>globin</a:t>
            </a:r>
            <a:r>
              <a:rPr lang="en-US" dirty="0" smtClean="0"/>
              <a:t> chain synthesis. </a:t>
            </a:r>
          </a:p>
          <a:p>
            <a:r>
              <a:rPr lang="en-US" dirty="0" smtClean="0"/>
              <a:t>Factor VIII deficiency leads to hemophilia A.</a:t>
            </a:r>
          </a:p>
          <a:p>
            <a:r>
              <a:rPr lang="en-US" dirty="0" smtClean="0"/>
              <a:t>Hereditary retinoblastoma and Neurofibromatosis type I are seen when Growth Regulation is hampered after deletions of </a:t>
            </a:r>
            <a:r>
              <a:rPr lang="en-US" smtClean="0"/>
              <a:t>certain gene.  </a:t>
            </a:r>
            <a:endParaRPr lang="en-US" dirty="0"/>
          </a:p>
        </p:txBody>
      </p:sp>
    </p:spTree>
  </p:cSld>
  <p:clrMapOvr>
    <a:masterClrMapping/>
  </p:clrMapOvr>
  <p:transition>
    <p:spli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990600"/>
          </a:xfrm>
        </p:spPr>
        <p:txBody>
          <a:bodyPr>
            <a:noAutofit/>
          </a:bodyPr>
          <a:lstStyle/>
          <a:p>
            <a:pPr algn="ctr"/>
            <a:r>
              <a:rPr lang="en-US" sz="3200" b="0" dirty="0" smtClean="0"/>
              <a:t>Disorders associated with defects in receptor proteins </a:t>
            </a:r>
            <a:endParaRPr lang="en-US" sz="3200" b="0" dirty="0"/>
          </a:p>
        </p:txBody>
      </p:sp>
      <p:sp>
        <p:nvSpPr>
          <p:cNvPr id="3" name="Content Placeholder 2"/>
          <p:cNvSpPr>
            <a:spLocks noGrp="1"/>
          </p:cNvSpPr>
          <p:nvPr>
            <p:ph idx="1"/>
          </p:nvPr>
        </p:nvSpPr>
        <p:spPr>
          <a:xfrm>
            <a:off x="533400" y="1447800"/>
            <a:ext cx="8183880" cy="4568952"/>
          </a:xfrm>
        </p:spPr>
        <p:txBody>
          <a:bodyPr/>
          <a:lstStyle/>
          <a:p>
            <a:r>
              <a:rPr lang="en-US" dirty="0" smtClean="0">
                <a:solidFill>
                  <a:srgbClr val="FF0000"/>
                </a:solidFill>
              </a:rPr>
              <a:t>Familial Hypercholesterolemia </a:t>
            </a:r>
          </a:p>
          <a:p>
            <a:pPr lvl="1"/>
            <a:r>
              <a:rPr lang="en-US" sz="2800" dirty="0" smtClean="0"/>
              <a:t>Mutation in gene encoding the receptor for LDL which is involved in transport and metabolism of cholesterol leading to elevated level of cholesterol inducing premature atherosclerosis.</a:t>
            </a:r>
          </a:p>
          <a:p>
            <a:pPr lvl="1"/>
            <a:r>
              <a:rPr lang="en-US" sz="2800" dirty="0" err="1" smtClean="0"/>
              <a:t>Heterozygotes</a:t>
            </a:r>
            <a:r>
              <a:rPr lang="en-US" sz="2800" dirty="0" smtClean="0"/>
              <a:t> show 2 to 3 times elevation of plasma cholesterol leading to </a:t>
            </a:r>
            <a:r>
              <a:rPr lang="en-US" sz="2800" dirty="0" err="1" smtClean="0">
                <a:solidFill>
                  <a:srgbClr val="FF0000"/>
                </a:solidFill>
              </a:rPr>
              <a:t>xanthomas</a:t>
            </a:r>
            <a:r>
              <a:rPr lang="en-US" sz="2800" dirty="0" smtClean="0"/>
              <a:t> and premature </a:t>
            </a:r>
            <a:r>
              <a:rPr lang="en-US" sz="2800" dirty="0" smtClean="0">
                <a:solidFill>
                  <a:srgbClr val="FF0000"/>
                </a:solidFill>
              </a:rPr>
              <a:t>atherosclerosis</a:t>
            </a:r>
            <a:r>
              <a:rPr lang="en-US" dirty="0" smtClean="0"/>
              <a:t>.</a:t>
            </a:r>
          </a:p>
        </p:txBody>
      </p:sp>
    </p:spTree>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260848"/>
          </a:xfrm>
        </p:spPr>
        <p:txBody>
          <a:bodyPr>
            <a:normAutofit fontScale="92500" lnSpcReduction="10000"/>
          </a:bodyPr>
          <a:lstStyle/>
          <a:p>
            <a:r>
              <a:rPr lang="en-US" b="1" dirty="0" smtClean="0">
                <a:solidFill>
                  <a:srgbClr val="7030A0"/>
                </a:solidFill>
              </a:rPr>
              <a:t>Human diseases can be classified.</a:t>
            </a:r>
          </a:p>
          <a:p>
            <a:pPr marL="514350" indent="-514350">
              <a:lnSpc>
                <a:spcPct val="150000"/>
              </a:lnSpc>
              <a:spcBef>
                <a:spcPts val="0"/>
              </a:spcBef>
              <a:buAutoNum type="arabicPeriod"/>
            </a:pPr>
            <a:r>
              <a:rPr lang="en-US" sz="3200" dirty="0" smtClean="0"/>
              <a:t>Environmentally determined e.g. obesity  </a:t>
            </a:r>
          </a:p>
          <a:p>
            <a:pPr marL="514350" indent="-514350">
              <a:lnSpc>
                <a:spcPct val="150000"/>
              </a:lnSpc>
              <a:spcBef>
                <a:spcPts val="0"/>
              </a:spcBef>
              <a:buAutoNum type="arabicPeriod"/>
            </a:pPr>
            <a:r>
              <a:rPr lang="en-US" sz="3200" dirty="0" smtClean="0"/>
              <a:t>Genetically determined </a:t>
            </a:r>
          </a:p>
          <a:p>
            <a:pPr marL="514350" indent="-514350">
              <a:lnSpc>
                <a:spcPct val="150000"/>
              </a:lnSpc>
              <a:spcBef>
                <a:spcPts val="0"/>
              </a:spcBef>
              <a:buAutoNum type="arabicPeriod"/>
            </a:pPr>
            <a:r>
              <a:rPr lang="en-US" sz="3200" dirty="0" smtClean="0"/>
              <a:t>Both environmental and genetic e.g. peptic ulcer diabetes mellitus, atherosclerosis, schizophrenia, autoimmune disorders &amp; cancers.    </a:t>
            </a:r>
            <a:endParaRPr lang="en-US" sz="3200" dirty="0"/>
          </a:p>
        </p:txBody>
      </p:sp>
    </p:spTree>
  </p:cSld>
  <p:clrMapOvr>
    <a:masterClrMapping/>
  </p:clrMapOvr>
  <p:transition>
    <p:spli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762000"/>
          </a:xfrm>
        </p:spPr>
        <p:txBody>
          <a:bodyPr/>
          <a:lstStyle/>
          <a:p>
            <a:r>
              <a:rPr lang="en-US" b="0" dirty="0" smtClean="0"/>
              <a:t>Cholesterol metabolism </a:t>
            </a:r>
            <a:endParaRPr lang="en-US" b="0" dirty="0"/>
          </a:p>
        </p:txBody>
      </p:sp>
      <p:sp>
        <p:nvSpPr>
          <p:cNvPr id="3" name="Content Placeholder 2"/>
          <p:cNvSpPr>
            <a:spLocks noGrp="1"/>
          </p:cNvSpPr>
          <p:nvPr>
            <p:ph idx="1"/>
          </p:nvPr>
        </p:nvSpPr>
        <p:spPr>
          <a:xfrm>
            <a:off x="457200" y="1143000"/>
            <a:ext cx="8183880" cy="4797552"/>
          </a:xfrm>
        </p:spPr>
        <p:txBody>
          <a:bodyPr>
            <a:normAutofit/>
          </a:bodyPr>
          <a:lstStyle/>
          <a:p>
            <a:pPr marL="265176" lvl="1" indent="-265176">
              <a:buSzPct val="80000"/>
              <a:buFont typeface="Wingdings 2"/>
              <a:buChar char=""/>
            </a:pPr>
            <a:r>
              <a:rPr lang="en-US" sz="3600" dirty="0" err="1" smtClean="0"/>
              <a:t>Homozygotes</a:t>
            </a:r>
            <a:r>
              <a:rPr lang="en-US" sz="3600" dirty="0" smtClean="0"/>
              <a:t>  shows fivefold to six fold </a:t>
            </a:r>
            <a:r>
              <a:rPr lang="en-US" sz="3600" dirty="0" err="1" smtClean="0"/>
              <a:t>elevaton</a:t>
            </a:r>
            <a:r>
              <a:rPr lang="en-US" sz="3600" dirty="0" smtClean="0"/>
              <a:t> in plasma cholesterol.  </a:t>
            </a:r>
          </a:p>
          <a:p>
            <a:r>
              <a:rPr lang="en-US" sz="3600" dirty="0" smtClean="0">
                <a:solidFill>
                  <a:srgbClr val="FF0000"/>
                </a:solidFill>
              </a:rPr>
              <a:t>1</a:t>
            </a:r>
            <a:r>
              <a:rPr lang="en-US" sz="3600" baseline="30000" dirty="0" smtClean="0">
                <a:solidFill>
                  <a:srgbClr val="FF0000"/>
                </a:solidFill>
              </a:rPr>
              <a:t>st</a:t>
            </a:r>
            <a:r>
              <a:rPr lang="en-US" sz="3600" dirty="0" smtClean="0">
                <a:solidFill>
                  <a:srgbClr val="FF0000"/>
                </a:solidFill>
              </a:rPr>
              <a:t> step </a:t>
            </a:r>
            <a:r>
              <a:rPr lang="en-US" sz="3600" dirty="0" smtClean="0"/>
              <a:t>is secretion of VLDL by the liver into the blood stream which is rich in triglycerides having lesser amounts of </a:t>
            </a:r>
            <a:r>
              <a:rPr lang="en-US" sz="3600" dirty="0" err="1" smtClean="0"/>
              <a:t>cholesteryl</a:t>
            </a:r>
            <a:r>
              <a:rPr lang="en-US" sz="3600" dirty="0" smtClean="0"/>
              <a:t> esters.</a:t>
            </a:r>
          </a:p>
        </p:txBody>
      </p:sp>
    </p:spTree>
  </p:cSld>
  <p:clrMapOvr>
    <a:masterClrMapping/>
  </p:clrMapOvr>
  <p:transition>
    <p:spli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0"/>
            <a:ext cx="8183880" cy="6477000"/>
          </a:xfrm>
        </p:spPr>
        <p:txBody>
          <a:bodyPr>
            <a:noAutofit/>
          </a:bodyPr>
          <a:lstStyle/>
          <a:p>
            <a:r>
              <a:rPr lang="en-US" sz="3200" dirty="0" smtClean="0"/>
              <a:t>When VLDL reaches capillaries of adipose tissue or muscle, it is cleaved by lipoprotein lipase forming IDL which have reduced triglyceride content and high </a:t>
            </a:r>
            <a:r>
              <a:rPr lang="en-US" sz="3200" dirty="0" err="1" smtClean="0"/>
              <a:t>cholesteryl</a:t>
            </a:r>
            <a:r>
              <a:rPr lang="en-US" sz="3200" dirty="0" smtClean="0"/>
              <a:t> esters  but it contain 2 of 3 </a:t>
            </a:r>
            <a:r>
              <a:rPr lang="en-US" sz="3200" dirty="0" err="1" smtClean="0">
                <a:solidFill>
                  <a:srgbClr val="FF0000"/>
                </a:solidFill>
              </a:rPr>
              <a:t>apoproteins</a:t>
            </a:r>
            <a:r>
              <a:rPr lang="en-US" sz="3200" dirty="0" smtClean="0">
                <a:solidFill>
                  <a:srgbClr val="FF0000"/>
                </a:solidFill>
              </a:rPr>
              <a:t> (B-100 and E)   </a:t>
            </a:r>
          </a:p>
          <a:p>
            <a:r>
              <a:rPr lang="en-US" sz="3200" dirty="0" smtClean="0"/>
              <a:t>50% of IDL is taken up by liver through a receptor mediated transport which bind IDL to liver cell membrane recognize both </a:t>
            </a:r>
            <a:r>
              <a:rPr lang="en-US" sz="3200" dirty="0" err="1" smtClean="0"/>
              <a:t>apoprotein</a:t>
            </a:r>
            <a:r>
              <a:rPr lang="en-US" sz="3200" dirty="0" smtClean="0"/>
              <a:t> B-100 and </a:t>
            </a:r>
            <a:r>
              <a:rPr lang="en-US" sz="3200" dirty="0" err="1" smtClean="0"/>
              <a:t>apoprotien</a:t>
            </a:r>
            <a:r>
              <a:rPr lang="en-US" sz="3200" dirty="0" smtClean="0"/>
              <a:t> (LDL Receptor)</a:t>
            </a:r>
          </a:p>
        </p:txBody>
      </p:sp>
    </p:spTree>
  </p:cSld>
  <p:clrMapOvr>
    <a:masterClrMapping/>
  </p:clrMapOvr>
  <p:transition>
    <p:spli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5641848"/>
          </a:xfrm>
        </p:spPr>
        <p:txBody>
          <a:bodyPr>
            <a:normAutofit/>
          </a:bodyPr>
          <a:lstStyle/>
          <a:p>
            <a:r>
              <a:rPr lang="en-US" sz="3600" dirty="0" smtClean="0"/>
              <a:t>In liver IDL is </a:t>
            </a:r>
            <a:r>
              <a:rPr lang="en-US" sz="3600" dirty="0" smtClean="0">
                <a:solidFill>
                  <a:srgbClr val="FF0000"/>
                </a:solidFill>
              </a:rPr>
              <a:t>recycle</a:t>
            </a:r>
            <a:r>
              <a:rPr lang="en-US" sz="3600" dirty="0" smtClean="0"/>
              <a:t> to generate </a:t>
            </a:r>
            <a:r>
              <a:rPr lang="en-US" sz="3600" dirty="0" smtClean="0">
                <a:solidFill>
                  <a:srgbClr val="FF0000"/>
                </a:solidFill>
              </a:rPr>
              <a:t>VLDL, IDL </a:t>
            </a:r>
            <a:r>
              <a:rPr lang="en-US" sz="3600" dirty="0" smtClean="0"/>
              <a:t>is intermediate and major source of plasma LDL.</a:t>
            </a:r>
          </a:p>
          <a:p>
            <a:r>
              <a:rPr lang="en-US" sz="3600" dirty="0" smtClean="0"/>
              <a:t>Two mechanisms for removal of LDL from plasma, one mediated by LDL receptor for and other by oxidized LDL (scavenger receptor)  </a:t>
            </a:r>
          </a:p>
          <a:p>
            <a:endParaRPr lang="en-US" dirty="0"/>
          </a:p>
        </p:txBody>
      </p:sp>
    </p:spTree>
  </p:cSld>
  <p:clrMapOvr>
    <a:masterClrMapping/>
  </p:clrMapOvr>
  <p:transition>
    <p:spli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2920" y="530352"/>
            <a:ext cx="8183880" cy="4803648"/>
          </a:xfrm>
        </p:spPr>
        <p:txBody>
          <a:bodyPr>
            <a:normAutofit/>
          </a:bodyPr>
          <a:lstStyle/>
          <a:p>
            <a:endParaRPr lang="en-US" dirty="0" smtClean="0"/>
          </a:p>
          <a:p>
            <a:pPr marL="0">
              <a:lnSpc>
                <a:spcPct val="200000"/>
              </a:lnSpc>
              <a:spcBef>
                <a:spcPts val="0"/>
              </a:spcBef>
            </a:pPr>
            <a:r>
              <a:rPr lang="en-US" sz="3200" dirty="0" smtClean="0"/>
              <a:t>Fibroblast, lymphocytes, smooth muscle cells, </a:t>
            </a:r>
            <a:r>
              <a:rPr lang="en-US" sz="3200" dirty="0" err="1" smtClean="0"/>
              <a:t>hepatocytes</a:t>
            </a:r>
            <a:r>
              <a:rPr lang="en-US" sz="3200" dirty="0" smtClean="0"/>
              <a:t> and </a:t>
            </a:r>
            <a:r>
              <a:rPr lang="en-US" sz="3200" dirty="0" err="1" smtClean="0"/>
              <a:t>adrenocortical</a:t>
            </a:r>
            <a:r>
              <a:rPr lang="en-US" sz="3200" dirty="0" smtClean="0"/>
              <a:t> cells possess high affinity LDL receptor</a:t>
            </a:r>
            <a:r>
              <a:rPr lang="en-US" dirty="0" smtClean="0"/>
              <a:t>. </a:t>
            </a:r>
          </a:p>
        </p:txBody>
      </p:sp>
    </p:spTree>
  </p:cSld>
  <p:clrMapOvr>
    <a:masterClrMapping/>
  </p:clrMapOvr>
  <p:transition>
    <p:spli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008.jpg"/>
          <p:cNvPicPr>
            <a:picLocks noGrp="1" noChangeAspect="1"/>
          </p:cNvPicPr>
          <p:nvPr>
            <p:ph idx="1"/>
          </p:nvPr>
        </p:nvPicPr>
        <p:blipFill>
          <a:blip r:embed="rId2"/>
          <a:stretch>
            <a:fillRect/>
          </a:stretch>
        </p:blipFill>
        <p:spPr>
          <a:xfrm>
            <a:off x="990600" y="228601"/>
            <a:ext cx="6629400" cy="6248398"/>
          </a:xfrm>
        </p:spPr>
      </p:pic>
    </p:spTree>
  </p:cSld>
  <p:clrMapOvr>
    <a:masterClrMapping/>
  </p:clrMapOvr>
  <p:transition>
    <p:spli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81000"/>
            <a:ext cx="8183880" cy="5638800"/>
          </a:xfrm>
        </p:spPr>
        <p:txBody>
          <a:bodyPr>
            <a:normAutofit/>
          </a:bodyPr>
          <a:lstStyle/>
          <a:p>
            <a:endParaRPr lang="en-US" sz="3200" dirty="0" smtClean="0"/>
          </a:p>
          <a:p>
            <a:r>
              <a:rPr lang="en-US" sz="3600" dirty="0" smtClean="0"/>
              <a:t>70% of plasma LDL is cleared by liver by following mechanisms. </a:t>
            </a:r>
          </a:p>
          <a:p>
            <a:pPr lvl="1"/>
            <a:r>
              <a:rPr lang="en-US" sz="3600" dirty="0" smtClean="0">
                <a:solidFill>
                  <a:srgbClr val="FF0000"/>
                </a:solidFill>
              </a:rPr>
              <a:t>1</a:t>
            </a:r>
            <a:r>
              <a:rPr lang="en-US" sz="3600" baseline="30000" dirty="0" smtClean="0">
                <a:solidFill>
                  <a:srgbClr val="FF0000"/>
                </a:solidFill>
              </a:rPr>
              <a:t>st</a:t>
            </a:r>
            <a:r>
              <a:rPr lang="en-US" sz="3600" dirty="0" smtClean="0">
                <a:solidFill>
                  <a:srgbClr val="FF0000"/>
                </a:solidFill>
              </a:rPr>
              <a:t> step is binding of LDL to cell surface receptors (coated pits</a:t>
            </a:r>
            <a:r>
              <a:rPr lang="en-US" sz="3600" dirty="0" smtClean="0"/>
              <a:t>) </a:t>
            </a:r>
          </a:p>
          <a:p>
            <a:pPr lvl="1"/>
            <a:r>
              <a:rPr lang="en-US" sz="3600" dirty="0" smtClean="0"/>
              <a:t>After binding the coated pits are converted into </a:t>
            </a:r>
            <a:r>
              <a:rPr lang="en-US" sz="3600" dirty="0" smtClean="0">
                <a:solidFill>
                  <a:srgbClr val="FF0000"/>
                </a:solidFill>
              </a:rPr>
              <a:t>coated vesicles </a:t>
            </a:r>
            <a:r>
              <a:rPr lang="en-US" sz="3600" dirty="0" smtClean="0"/>
              <a:t>which later on fuse with the </a:t>
            </a:r>
            <a:r>
              <a:rPr lang="en-US" sz="3600" dirty="0" err="1" smtClean="0"/>
              <a:t>lysosomes</a:t>
            </a:r>
            <a:r>
              <a:rPr lang="en-US" dirty="0" smtClean="0"/>
              <a:t>. </a:t>
            </a:r>
          </a:p>
        </p:txBody>
      </p:sp>
    </p:spTree>
  </p:cSld>
  <p:clrMapOvr>
    <a:masterClrMapping/>
  </p:clrMapOvr>
  <p:transition>
    <p:spli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normAutofit lnSpcReduction="10000"/>
          </a:bodyPr>
          <a:lstStyle/>
          <a:p>
            <a:pPr marL="265176" lvl="1" indent="-265176">
              <a:buSzPct val="80000"/>
              <a:buFont typeface="Wingdings 2"/>
              <a:buChar char=""/>
            </a:pPr>
            <a:endParaRPr lang="en-US" sz="2800" dirty="0" smtClean="0"/>
          </a:p>
          <a:p>
            <a:pPr marL="265176" lvl="1" indent="-265176">
              <a:buSzPct val="80000"/>
              <a:buFont typeface="Wingdings 2"/>
              <a:buChar char=""/>
            </a:pPr>
            <a:r>
              <a:rPr lang="en-US" sz="3600" dirty="0" smtClean="0"/>
              <a:t>Here LDL dissociates and recycled to surface and LDL molecule is </a:t>
            </a:r>
            <a:r>
              <a:rPr lang="en-US" sz="3600" dirty="0" err="1" smtClean="0"/>
              <a:t>enzymatically</a:t>
            </a:r>
            <a:r>
              <a:rPr lang="en-US" sz="3600" dirty="0" smtClean="0"/>
              <a:t> degraded to amino acids where as </a:t>
            </a:r>
            <a:r>
              <a:rPr lang="en-US" sz="3600" dirty="0" err="1" smtClean="0"/>
              <a:t>cholesteryl</a:t>
            </a:r>
            <a:r>
              <a:rPr lang="en-US" sz="3600" dirty="0" smtClean="0"/>
              <a:t> esters are broken down to free cholesterol which is used for membrane synthesis and homeostasis by three mechanisms. </a:t>
            </a:r>
          </a:p>
          <a:p>
            <a:endParaRPr lang="en-US" dirty="0"/>
          </a:p>
        </p:txBody>
      </p:sp>
    </p:spTree>
  </p:cSld>
  <p:clrMapOvr>
    <a:masterClrMapping/>
  </p:clrMapOvr>
  <p:transition>
    <p:spli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28600"/>
            <a:ext cx="8183880" cy="6096000"/>
          </a:xfrm>
        </p:spPr>
        <p:txBody>
          <a:bodyPr>
            <a:normAutofit/>
          </a:bodyPr>
          <a:lstStyle/>
          <a:p>
            <a:pPr marL="514350" indent="-514350">
              <a:buAutoNum type="arabicPeriod"/>
            </a:pPr>
            <a:endParaRPr lang="en-US" dirty="0" smtClean="0"/>
          </a:p>
          <a:p>
            <a:pPr marL="514350" indent="-514350">
              <a:buAutoNum type="arabicPeriod"/>
            </a:pPr>
            <a:r>
              <a:rPr lang="en-US" sz="4800" dirty="0" smtClean="0"/>
              <a:t>Cholesterol suppresses cholesterol synthesis by inhibiting activity of </a:t>
            </a:r>
            <a:r>
              <a:rPr lang="en-US" sz="4800" dirty="0" smtClean="0">
                <a:solidFill>
                  <a:srgbClr val="FF0000"/>
                </a:solidFill>
              </a:rPr>
              <a:t>enzyme 3 hydoroxy-3, </a:t>
            </a:r>
            <a:r>
              <a:rPr lang="en-US" sz="4800" dirty="0" err="1" smtClean="0">
                <a:solidFill>
                  <a:srgbClr val="FF0000"/>
                </a:solidFill>
              </a:rPr>
              <a:t>methylglutryl</a:t>
            </a:r>
            <a:r>
              <a:rPr lang="en-US" sz="4800" dirty="0" smtClean="0">
                <a:solidFill>
                  <a:srgbClr val="FF0000"/>
                </a:solidFill>
              </a:rPr>
              <a:t> </a:t>
            </a:r>
            <a:r>
              <a:rPr lang="en-US" sz="4800" dirty="0" err="1" smtClean="0">
                <a:solidFill>
                  <a:srgbClr val="FF0000"/>
                </a:solidFill>
              </a:rPr>
              <a:t>conenzyme</a:t>
            </a:r>
            <a:r>
              <a:rPr lang="en-US" sz="4800" dirty="0" smtClean="0">
                <a:solidFill>
                  <a:srgbClr val="FF0000"/>
                </a:solidFill>
              </a:rPr>
              <a:t> A (HMG </a:t>
            </a:r>
            <a:r>
              <a:rPr lang="en-US" sz="4800" dirty="0" err="1" smtClean="0">
                <a:solidFill>
                  <a:srgbClr val="FF0000"/>
                </a:solidFill>
              </a:rPr>
              <a:t>CoA</a:t>
            </a:r>
            <a:r>
              <a:rPr lang="en-US" sz="4800" dirty="0" smtClean="0">
                <a:solidFill>
                  <a:srgbClr val="FF0000"/>
                </a:solidFill>
              </a:rPr>
              <a:t>)</a:t>
            </a:r>
          </a:p>
        </p:txBody>
      </p:sp>
    </p:spTree>
  </p:cSld>
  <p:clrMapOvr>
    <a:masterClrMapping/>
  </p:clrMapOvr>
  <p:transition>
    <p:spli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5413248"/>
          </a:xfrm>
        </p:spPr>
        <p:txBody>
          <a:bodyPr>
            <a:noAutofit/>
          </a:bodyPr>
          <a:lstStyle/>
          <a:p>
            <a:pPr marL="514350" indent="-514350">
              <a:buNone/>
            </a:pPr>
            <a:r>
              <a:rPr lang="en-US" sz="4000" dirty="0" smtClean="0"/>
              <a:t>2-Cholesterol favoring </a:t>
            </a:r>
            <a:r>
              <a:rPr lang="en-US" sz="4000" dirty="0" err="1" smtClean="0">
                <a:solidFill>
                  <a:srgbClr val="FF0000"/>
                </a:solidFill>
              </a:rPr>
              <a:t>esterificaiton</a:t>
            </a:r>
            <a:r>
              <a:rPr lang="en-US" sz="4000" dirty="0" smtClean="0"/>
              <a:t> by activating enzyme </a:t>
            </a:r>
            <a:r>
              <a:rPr lang="en-US" sz="4000" dirty="0" err="1" smtClean="0"/>
              <a:t>acyl</a:t>
            </a:r>
            <a:r>
              <a:rPr lang="en-US" sz="4000" dirty="0" smtClean="0"/>
              <a:t>-coenzyme </a:t>
            </a:r>
            <a:r>
              <a:rPr lang="en-US" sz="4000" dirty="0" err="1" smtClean="0"/>
              <a:t>A;cholesterol</a:t>
            </a:r>
            <a:r>
              <a:rPr lang="en-US" sz="4000" dirty="0" smtClean="0"/>
              <a:t> </a:t>
            </a:r>
            <a:r>
              <a:rPr lang="en-US" sz="4000" dirty="0" err="1" smtClean="0"/>
              <a:t>acyltransferase</a:t>
            </a:r>
            <a:r>
              <a:rPr lang="en-US" sz="4000" dirty="0" smtClean="0"/>
              <a:t>.</a:t>
            </a:r>
          </a:p>
          <a:p>
            <a:pPr marL="514350" indent="-514350">
              <a:buNone/>
            </a:pPr>
            <a:r>
              <a:rPr lang="en-US" sz="4000" dirty="0" smtClean="0"/>
              <a:t>3-Cholesterol suppresses the </a:t>
            </a:r>
            <a:r>
              <a:rPr lang="en-US" sz="4000" dirty="0" smtClean="0">
                <a:solidFill>
                  <a:srgbClr val="FF0000"/>
                </a:solidFill>
              </a:rPr>
              <a:t>synthesis of LDL receptors</a:t>
            </a:r>
            <a:endParaRPr lang="en-US" sz="4000" dirty="0">
              <a:solidFill>
                <a:srgbClr val="FF0000"/>
              </a:solidFill>
            </a:endParaRPr>
          </a:p>
        </p:txBody>
      </p:sp>
    </p:spTree>
  </p:cSld>
  <p:clrMapOvr>
    <a:masterClrMapping/>
  </p:clrMapOvr>
  <p:transition>
    <p:spli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9.jpg"/>
          <p:cNvPicPr>
            <a:picLocks noGrp="1" noChangeAspect="1"/>
          </p:cNvPicPr>
          <p:nvPr>
            <p:ph idx="1"/>
          </p:nvPr>
        </p:nvPicPr>
        <p:blipFill>
          <a:blip r:embed="rId2"/>
          <a:stretch>
            <a:fillRect/>
          </a:stretch>
        </p:blipFill>
        <p:spPr>
          <a:xfrm>
            <a:off x="304800" y="304800"/>
            <a:ext cx="8576218" cy="6291794"/>
          </a:xfrm>
        </p:spPr>
      </p:pic>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183880" cy="6324600"/>
          </a:xfrm>
        </p:spPr>
        <p:txBody>
          <a:bodyPr>
            <a:noAutofit/>
          </a:bodyPr>
          <a:lstStyle/>
          <a:p>
            <a:r>
              <a:rPr lang="en-US" b="1" dirty="0" smtClean="0">
                <a:solidFill>
                  <a:srgbClr val="7030A0"/>
                </a:solidFill>
              </a:rPr>
              <a:t>Hereditary</a:t>
            </a:r>
            <a:r>
              <a:rPr lang="en-US" dirty="0" smtClean="0"/>
              <a:t> </a:t>
            </a:r>
            <a:r>
              <a:rPr lang="en-US" sz="3200" dirty="0" smtClean="0"/>
              <a:t>disorders are derived form one’s parents and are transmitted in the germ line through the generations and therefore called familial</a:t>
            </a:r>
            <a:r>
              <a:rPr lang="en-US" dirty="0" smtClean="0"/>
              <a:t>. </a:t>
            </a:r>
          </a:p>
          <a:p>
            <a:r>
              <a:rPr lang="en-US" b="1" dirty="0" smtClean="0">
                <a:solidFill>
                  <a:srgbClr val="00B050"/>
                </a:solidFill>
              </a:rPr>
              <a:t>Congenital</a:t>
            </a:r>
            <a:r>
              <a:rPr lang="en-US" dirty="0" smtClean="0"/>
              <a:t> </a:t>
            </a:r>
            <a:r>
              <a:rPr lang="en-US" sz="3200" dirty="0" smtClean="0"/>
              <a:t>simply implies “born with” </a:t>
            </a:r>
          </a:p>
          <a:p>
            <a:r>
              <a:rPr lang="en-US" sz="3200" dirty="0" smtClean="0"/>
              <a:t>All the congenital disease are not genetic e.g. congenital syphilis. </a:t>
            </a:r>
          </a:p>
          <a:p>
            <a:r>
              <a:rPr lang="en-US" sz="3200" dirty="0" smtClean="0"/>
              <a:t>Not all genetic disease </a:t>
            </a:r>
            <a:r>
              <a:rPr lang="en-US" sz="3200" smtClean="0"/>
              <a:t>are congenital. </a:t>
            </a:r>
            <a:r>
              <a:rPr lang="en-US" sz="3200" dirty="0" smtClean="0"/>
              <a:t>patients with </a:t>
            </a:r>
            <a:r>
              <a:rPr lang="en-US" sz="3200" dirty="0" err="1" smtClean="0"/>
              <a:t>Hunitngton</a:t>
            </a:r>
            <a:r>
              <a:rPr lang="en-US" sz="3200" dirty="0" smtClean="0"/>
              <a:t> disease, begin to manifest only after their twenties or thirties </a:t>
            </a:r>
            <a:endParaRPr lang="en-US" sz="3200" dirty="0"/>
          </a:p>
        </p:txBody>
      </p:sp>
    </p:spTree>
  </p:cSld>
  <p:clrMapOvr>
    <a:masterClrMapping/>
  </p:clrMapOvr>
  <p:transition>
    <p:spli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304800"/>
            <a:ext cx="8183880" cy="5105400"/>
          </a:xfrm>
        </p:spPr>
        <p:txBody>
          <a:bodyPr>
            <a:normAutofit lnSpcReduction="10000"/>
          </a:bodyPr>
          <a:lstStyle/>
          <a:p>
            <a:endParaRPr lang="en-US" dirty="0" smtClean="0"/>
          </a:p>
          <a:p>
            <a:r>
              <a:rPr lang="en-US" sz="3200" dirty="0" smtClean="0"/>
              <a:t>In </a:t>
            </a:r>
            <a:r>
              <a:rPr lang="en-US" sz="3200" dirty="0" err="1" smtClean="0">
                <a:solidFill>
                  <a:srgbClr val="FF0000"/>
                </a:solidFill>
              </a:rPr>
              <a:t>heterozygotes</a:t>
            </a:r>
            <a:r>
              <a:rPr lang="en-US" sz="3200" dirty="0" smtClean="0">
                <a:solidFill>
                  <a:srgbClr val="FF0000"/>
                </a:solidFill>
              </a:rPr>
              <a:t> with familial </a:t>
            </a:r>
            <a:r>
              <a:rPr lang="en-US" sz="3200" dirty="0" smtClean="0"/>
              <a:t>hypercholesterolemia possess only </a:t>
            </a:r>
            <a:r>
              <a:rPr lang="en-US" sz="3200" dirty="0" smtClean="0">
                <a:solidFill>
                  <a:srgbClr val="FF0000"/>
                </a:solidFill>
              </a:rPr>
              <a:t>50%</a:t>
            </a:r>
            <a:r>
              <a:rPr lang="en-US" sz="3200" dirty="0" smtClean="0"/>
              <a:t> of normal high affinity LDL receptor leading to two fold increase in cholesterol. </a:t>
            </a:r>
          </a:p>
          <a:p>
            <a:r>
              <a:rPr lang="en-US" sz="3200" dirty="0" smtClean="0"/>
              <a:t>In </a:t>
            </a:r>
            <a:r>
              <a:rPr lang="en-US" sz="3200" dirty="0" err="1" smtClean="0">
                <a:solidFill>
                  <a:srgbClr val="FF0000"/>
                </a:solidFill>
              </a:rPr>
              <a:t>hemozygotes</a:t>
            </a:r>
            <a:r>
              <a:rPr lang="en-US" sz="3200" dirty="0" smtClean="0"/>
              <a:t> with familial hypercholesterolemia possess no normal high affinity LDL receptor leading to </a:t>
            </a:r>
            <a:r>
              <a:rPr lang="en-US" sz="3200" dirty="0" smtClean="0">
                <a:solidFill>
                  <a:srgbClr val="FF0000"/>
                </a:solidFill>
              </a:rPr>
              <a:t>five </a:t>
            </a:r>
            <a:r>
              <a:rPr lang="en-US" sz="3200" dirty="0" smtClean="0"/>
              <a:t>fold increase in cholesterol</a:t>
            </a:r>
            <a:r>
              <a:rPr lang="en-US" dirty="0" smtClean="0"/>
              <a:t>.   </a:t>
            </a:r>
            <a:endParaRPr lang="en-US" dirty="0"/>
          </a:p>
        </p:txBody>
      </p:sp>
    </p:spTree>
  </p:cSld>
  <p:clrMapOvr>
    <a:masterClrMapping/>
  </p:clrMapOvr>
  <p:transition>
    <p:spli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0"/>
            <a:ext cx="8183880" cy="6858000"/>
          </a:xfrm>
        </p:spPr>
        <p:txBody>
          <a:bodyPr/>
          <a:lstStyle/>
          <a:p>
            <a:endParaRPr lang="en-US" sz="3200" dirty="0" smtClean="0"/>
          </a:p>
          <a:p>
            <a:r>
              <a:rPr lang="en-US" sz="3600" dirty="0" smtClean="0"/>
              <a:t>Normally the amount of LDL transported along this scavenger receptor pathway is less than that mediated by the LDL receptor-dependent mechanisms</a:t>
            </a:r>
          </a:p>
          <a:p>
            <a:r>
              <a:rPr lang="en-US" sz="3600" dirty="0" smtClean="0"/>
              <a:t>This increase is responsible for the appearance of </a:t>
            </a:r>
            <a:r>
              <a:rPr lang="en-US" sz="3600" dirty="0" err="1" smtClean="0">
                <a:solidFill>
                  <a:srgbClr val="FF0000"/>
                </a:solidFill>
              </a:rPr>
              <a:t>xanthomas</a:t>
            </a:r>
            <a:r>
              <a:rPr lang="en-US" sz="3600" dirty="0" smtClean="0"/>
              <a:t> and contributes to the pathogenesis of premature </a:t>
            </a:r>
            <a:r>
              <a:rPr lang="en-US" sz="3600" dirty="0" smtClean="0">
                <a:solidFill>
                  <a:srgbClr val="FF0000"/>
                </a:solidFill>
              </a:rPr>
              <a:t>atherosclerosis. </a:t>
            </a:r>
          </a:p>
          <a:p>
            <a:pPr>
              <a:buNone/>
            </a:pPr>
            <a:endParaRPr lang="en-US" sz="3600" dirty="0" smtClean="0"/>
          </a:p>
        </p:txBody>
      </p:sp>
    </p:spTree>
  </p:cSld>
  <p:clrMapOvr>
    <a:masterClrMapping/>
  </p:clrMapOvr>
  <p:transition>
    <p:spli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4000" dirty="0" smtClean="0"/>
              <a:t>The human LDL receptor gene, located on </a:t>
            </a:r>
            <a:r>
              <a:rPr lang="en-US" sz="4000" dirty="0" smtClean="0">
                <a:solidFill>
                  <a:srgbClr val="FF0000"/>
                </a:solidFill>
              </a:rPr>
              <a:t>chromosome 19</a:t>
            </a:r>
            <a:r>
              <a:rPr lang="en-US" sz="4000" dirty="0" smtClean="0"/>
              <a:t>, is extremely large, with 18 </a:t>
            </a:r>
            <a:r>
              <a:rPr lang="en-US" sz="4000" dirty="0" err="1" smtClean="0"/>
              <a:t>exons</a:t>
            </a:r>
            <a:r>
              <a:rPr lang="en-US" sz="4000" dirty="0" smtClean="0"/>
              <a:t> and 5 domains, including insertions, involving the LDL receptor gene have been identified</a:t>
            </a:r>
            <a:endParaRPr lang="en-US" sz="4000" dirty="0"/>
          </a:p>
        </p:txBody>
      </p:sp>
    </p:spTree>
  </p:cSld>
  <p:clrMapOvr>
    <a:masterClrMapping/>
  </p:clrMapOvr>
  <p:transition>
    <p:spli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normAutofit/>
          </a:bodyPr>
          <a:lstStyle/>
          <a:p>
            <a:r>
              <a:rPr lang="en-US" sz="3200" dirty="0" smtClean="0"/>
              <a:t>These can be classified into five groups.</a:t>
            </a:r>
          </a:p>
          <a:p>
            <a:pPr lvl="1">
              <a:buNone/>
            </a:pPr>
            <a:r>
              <a:rPr lang="en-US" sz="3200" dirty="0" smtClean="0"/>
              <a:t>1. Class I mutations are relatively uncommon, and they lead to a </a:t>
            </a:r>
            <a:r>
              <a:rPr lang="en-US" sz="3200" dirty="0" smtClean="0">
                <a:solidFill>
                  <a:srgbClr val="FF0000"/>
                </a:solidFill>
              </a:rPr>
              <a:t>complete failure of synthesis of the receptor protein (null allele)</a:t>
            </a:r>
          </a:p>
          <a:p>
            <a:pPr lvl="1">
              <a:buNone/>
            </a:pPr>
            <a:r>
              <a:rPr lang="en-US" sz="3200" dirty="0" smtClean="0"/>
              <a:t>2. Class II mutations are fairly common they encode receptor proteins that </a:t>
            </a:r>
            <a:r>
              <a:rPr lang="en-US" sz="3200" dirty="0" smtClean="0">
                <a:solidFill>
                  <a:srgbClr val="FF0000"/>
                </a:solidFill>
              </a:rPr>
              <a:t>accumulate in the endoplasmic reticulum. </a:t>
            </a:r>
          </a:p>
        </p:txBody>
      </p:sp>
    </p:spTree>
  </p:cSld>
  <p:clrMapOvr>
    <a:masterClrMapping/>
  </p:clrMapOvr>
  <p:transition>
    <p:spli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normAutofit/>
          </a:bodyPr>
          <a:lstStyle/>
          <a:p>
            <a:pPr marL="265176" lvl="1" indent="-265176">
              <a:buSzPct val="80000"/>
              <a:buNone/>
            </a:pPr>
            <a:endParaRPr lang="en-US" sz="3200" dirty="0" smtClean="0"/>
          </a:p>
          <a:p>
            <a:pPr marL="265176" lvl="1" indent="-265176">
              <a:buSzPct val="80000"/>
              <a:buNone/>
            </a:pPr>
            <a:r>
              <a:rPr lang="en-US" sz="3200" dirty="0" smtClean="0"/>
              <a:t>3. Class III mutations affect the LDL-binding domain of the receptor; the encoded proteins reach the cell surface but </a:t>
            </a:r>
            <a:r>
              <a:rPr lang="en-US" sz="3200" dirty="0" smtClean="0">
                <a:solidFill>
                  <a:srgbClr val="FF0000"/>
                </a:solidFill>
              </a:rPr>
              <a:t>fail to bind LDL </a:t>
            </a:r>
            <a:r>
              <a:rPr lang="en-US" sz="3200" dirty="0" smtClean="0"/>
              <a:t>or do so poorly. </a:t>
            </a:r>
          </a:p>
          <a:p>
            <a:pPr marL="265176" lvl="1" indent="-265176">
              <a:buSzPct val="80000"/>
              <a:buNone/>
            </a:pPr>
            <a:r>
              <a:rPr lang="en-US" sz="3200" dirty="0" smtClean="0"/>
              <a:t>4. Class </a:t>
            </a:r>
            <a:r>
              <a:rPr lang="en-US" sz="3200" dirty="0" smtClean="0">
                <a:solidFill>
                  <a:srgbClr val="FF0000"/>
                </a:solidFill>
              </a:rPr>
              <a:t>IV mutations </a:t>
            </a:r>
            <a:r>
              <a:rPr lang="en-US" sz="3200" dirty="0" smtClean="0"/>
              <a:t>encode proteins that are </a:t>
            </a:r>
            <a:r>
              <a:rPr lang="en-US" sz="3200" dirty="0" smtClean="0">
                <a:solidFill>
                  <a:srgbClr val="FF0000"/>
                </a:solidFill>
              </a:rPr>
              <a:t>synthesized transported </a:t>
            </a:r>
            <a:r>
              <a:rPr lang="en-US" sz="3200" dirty="0" smtClean="0"/>
              <a:t>to the cell surface efficiently. </a:t>
            </a:r>
          </a:p>
          <a:p>
            <a:endParaRPr lang="en-US" dirty="0"/>
          </a:p>
        </p:txBody>
      </p:sp>
    </p:spTree>
  </p:cSld>
  <p:clrMapOvr>
    <a:masterClrMapping/>
  </p:clrMapOvr>
  <p:transition>
    <p:spli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0"/>
            <a:ext cx="8183880" cy="548640"/>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04800" y="1066800"/>
            <a:ext cx="8610600" cy="4339650"/>
          </a:xfrm>
          <a:prstGeom prst="rect">
            <a:avLst/>
          </a:prstGeom>
        </p:spPr>
        <p:txBody>
          <a:bodyPr wrap="square">
            <a:spAutoFit/>
          </a:bodyPr>
          <a:lstStyle/>
          <a:p>
            <a:pPr marL="265176" lvl="1" indent="-265176">
              <a:buSzPct val="80000"/>
              <a:buNone/>
            </a:pPr>
            <a:r>
              <a:rPr lang="en-US" sz="3200" dirty="0" smtClean="0"/>
              <a:t>5. </a:t>
            </a:r>
            <a:r>
              <a:rPr lang="en-US" sz="3200" dirty="0" smtClean="0">
                <a:solidFill>
                  <a:srgbClr val="FF0000"/>
                </a:solidFill>
              </a:rPr>
              <a:t>Class V </a:t>
            </a:r>
            <a:r>
              <a:rPr lang="en-US" sz="3200" dirty="0" smtClean="0"/>
              <a:t>mutations encode proteins that are expressed on the cell surface can bind LDL and can be internalized. </a:t>
            </a:r>
            <a:r>
              <a:rPr lang="en-US" sz="3200" dirty="0" smtClean="0">
                <a:solidFill>
                  <a:srgbClr val="FF0000"/>
                </a:solidFill>
              </a:rPr>
              <a:t>Acid dependent dissociation of the receptor and the bound LDL fails to occur. </a:t>
            </a:r>
            <a:endParaRPr lang="en-US" dirty="0" smtClean="0"/>
          </a:p>
          <a:p>
            <a:pPr marL="265176" lvl="1" indent="-265176">
              <a:buSzPct val="80000"/>
              <a:buNone/>
            </a:pPr>
            <a:r>
              <a:rPr lang="en-US" sz="2800" dirty="0" smtClean="0">
                <a:solidFill>
                  <a:srgbClr val="00B050"/>
                </a:solidFill>
              </a:rPr>
              <a:t>Note: certain drugs (</a:t>
            </a:r>
            <a:r>
              <a:rPr lang="en-US" sz="2800" dirty="0" err="1" smtClean="0">
                <a:solidFill>
                  <a:srgbClr val="00B050"/>
                </a:solidFill>
              </a:rPr>
              <a:t>statins</a:t>
            </a:r>
            <a:r>
              <a:rPr lang="en-US" sz="2800" dirty="0" smtClean="0">
                <a:solidFill>
                  <a:srgbClr val="00B050"/>
                </a:solidFill>
              </a:rPr>
              <a:t>) are used to suppress intracellular cholesterol synthesis by inhibiting the enzyme</a:t>
            </a:r>
            <a:r>
              <a:rPr lang="en-US" dirty="0" smtClean="0">
                <a:solidFill>
                  <a:srgbClr val="00B050"/>
                </a:solidFill>
              </a:rPr>
              <a:t>.  </a:t>
            </a:r>
          </a:p>
        </p:txBody>
      </p:sp>
    </p:spTree>
  </p:cSld>
  <p:clrMapOvr>
    <a:masterClrMapping/>
  </p:clrMapOvr>
  <p:transition>
    <p:spli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10.jpg"/>
          <p:cNvPicPr>
            <a:picLocks noGrp="1" noChangeAspect="1"/>
          </p:cNvPicPr>
          <p:nvPr>
            <p:ph idx="1"/>
          </p:nvPr>
        </p:nvPicPr>
        <p:blipFill>
          <a:blip r:embed="rId2"/>
          <a:srcRect l="2759" t="2439" r="2759" b="4878"/>
          <a:stretch>
            <a:fillRect/>
          </a:stretch>
        </p:blipFill>
        <p:spPr>
          <a:xfrm>
            <a:off x="1752600" y="279771"/>
            <a:ext cx="5524500" cy="6129372"/>
          </a:xfrm>
        </p:spPr>
      </p:pic>
    </p:spTree>
  </p:cSld>
  <p:clrMapOvr>
    <a:masterClrMapping/>
  </p:clrMapOvr>
  <p:transition>
    <p:spli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noAutofit/>
          </a:bodyPr>
          <a:lstStyle/>
          <a:p>
            <a:pPr algn="ctr"/>
            <a:r>
              <a:rPr lang="en-US" b="0" dirty="0" smtClean="0"/>
              <a:t>Disorders with </a:t>
            </a:r>
            <a:r>
              <a:rPr lang="en-US" b="0" dirty="0" err="1" smtClean="0"/>
              <a:t>multifactorial</a:t>
            </a:r>
            <a:r>
              <a:rPr lang="en-US" b="0" dirty="0" smtClean="0"/>
              <a:t> Inheritance </a:t>
            </a:r>
            <a:endParaRPr lang="en-US" b="0" dirty="0"/>
          </a:p>
        </p:txBody>
      </p:sp>
      <p:sp>
        <p:nvSpPr>
          <p:cNvPr id="3" name="Content Placeholder 2"/>
          <p:cNvSpPr>
            <a:spLocks noGrp="1"/>
          </p:cNvSpPr>
          <p:nvPr>
            <p:ph idx="1"/>
          </p:nvPr>
        </p:nvSpPr>
        <p:spPr>
          <a:xfrm>
            <a:off x="533400" y="1752600"/>
            <a:ext cx="8183880" cy="4724400"/>
          </a:xfrm>
        </p:spPr>
        <p:txBody>
          <a:bodyPr>
            <a:normAutofit fontScale="92500" lnSpcReduction="10000"/>
          </a:bodyPr>
          <a:lstStyle/>
          <a:p>
            <a:r>
              <a:rPr lang="en-US" dirty="0" smtClean="0"/>
              <a:t>It is due to both environmental influences and two or more mutant genes having additive effects. </a:t>
            </a:r>
          </a:p>
          <a:p>
            <a:r>
              <a:rPr lang="en-US" dirty="0" smtClean="0"/>
              <a:t>It include 	Cleft lip or cleft palate   </a:t>
            </a:r>
          </a:p>
          <a:p>
            <a:pPr>
              <a:buNone/>
            </a:pPr>
            <a:r>
              <a:rPr lang="en-US" dirty="0" smtClean="0"/>
              <a:t>				Congenital heart disease </a:t>
            </a:r>
          </a:p>
          <a:p>
            <a:pPr>
              <a:buNone/>
            </a:pPr>
            <a:r>
              <a:rPr lang="en-US" dirty="0" smtClean="0"/>
              <a:t>				Coronary heart disease</a:t>
            </a:r>
          </a:p>
          <a:p>
            <a:pPr>
              <a:buNone/>
            </a:pPr>
            <a:r>
              <a:rPr lang="en-US" dirty="0" smtClean="0"/>
              <a:t>				Hypertension </a:t>
            </a:r>
          </a:p>
          <a:p>
            <a:pPr>
              <a:buNone/>
            </a:pPr>
            <a:r>
              <a:rPr lang="en-US" dirty="0" smtClean="0"/>
              <a:t>				Gout </a:t>
            </a:r>
          </a:p>
          <a:p>
            <a:pPr>
              <a:buNone/>
            </a:pPr>
            <a:r>
              <a:rPr lang="en-US" dirty="0" smtClean="0"/>
              <a:t>				Diabetes Mellitus </a:t>
            </a:r>
          </a:p>
          <a:p>
            <a:pPr>
              <a:buNone/>
            </a:pPr>
            <a:r>
              <a:rPr lang="en-US" dirty="0" smtClean="0"/>
              <a:t>				Pyloric </a:t>
            </a:r>
            <a:r>
              <a:rPr lang="en-US" dirty="0" err="1" smtClean="0"/>
              <a:t>stenosis</a:t>
            </a:r>
            <a:r>
              <a:rPr lang="en-US" dirty="0" smtClean="0"/>
              <a:t>.  </a:t>
            </a:r>
          </a:p>
          <a:p>
            <a:pPr>
              <a:buNone/>
            </a:pPr>
            <a:r>
              <a:rPr lang="en-US" dirty="0" smtClean="0"/>
              <a:t>				</a:t>
            </a:r>
            <a:endParaRPr lang="en-US" dirty="0"/>
          </a:p>
        </p:txBody>
      </p:sp>
    </p:spTree>
  </p:cSld>
  <p:clrMapOvr>
    <a:masterClrMapping/>
  </p:clrMapOvr>
  <p:transition>
    <p:spli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n-US" b="0" dirty="0" smtClean="0"/>
              <a:t>Normal </a:t>
            </a:r>
            <a:r>
              <a:rPr lang="en-US" b="0" dirty="0" err="1" smtClean="0"/>
              <a:t>Karyotyping</a:t>
            </a:r>
            <a:r>
              <a:rPr lang="en-US" b="0" dirty="0" smtClean="0"/>
              <a:t> </a:t>
            </a:r>
            <a:endParaRPr lang="en-US" b="0" dirty="0"/>
          </a:p>
        </p:txBody>
      </p:sp>
      <p:sp>
        <p:nvSpPr>
          <p:cNvPr id="3" name="Content Placeholder 2"/>
          <p:cNvSpPr>
            <a:spLocks noGrp="1"/>
          </p:cNvSpPr>
          <p:nvPr>
            <p:ph idx="1"/>
          </p:nvPr>
        </p:nvSpPr>
        <p:spPr>
          <a:xfrm>
            <a:off x="502920" y="1371600"/>
            <a:ext cx="8336280" cy="4876800"/>
          </a:xfrm>
        </p:spPr>
        <p:txBody>
          <a:bodyPr>
            <a:noAutofit/>
          </a:bodyPr>
          <a:lstStyle/>
          <a:p>
            <a:r>
              <a:rPr lang="en-US" sz="3200" dirty="0" smtClean="0"/>
              <a:t>Study of chromosomes (</a:t>
            </a:r>
            <a:r>
              <a:rPr lang="en-US" sz="3200" dirty="0" err="1" smtClean="0">
                <a:solidFill>
                  <a:srgbClr val="FF0000"/>
                </a:solidFill>
              </a:rPr>
              <a:t>Karyotypin</a:t>
            </a:r>
            <a:r>
              <a:rPr lang="en-US" sz="3200" dirty="0" err="1" smtClean="0"/>
              <a:t>g</a:t>
            </a:r>
            <a:r>
              <a:rPr lang="en-US" sz="3200" dirty="0" smtClean="0"/>
              <a:t>) is basic tool of </a:t>
            </a:r>
            <a:r>
              <a:rPr lang="en-US" sz="3200" dirty="0" err="1" smtClean="0"/>
              <a:t>cytogeneticist</a:t>
            </a:r>
            <a:r>
              <a:rPr lang="en-US" sz="3200" dirty="0" smtClean="0"/>
              <a:t>. </a:t>
            </a:r>
          </a:p>
          <a:p>
            <a:r>
              <a:rPr lang="en-US" sz="3200" dirty="0" smtClean="0"/>
              <a:t>By arresting mitosis in dividing cell in metaphase by use of mitotic spindle inhibitors and then to stain the chromosomes are major steps in </a:t>
            </a:r>
            <a:r>
              <a:rPr lang="en-US" sz="3200" dirty="0" err="1" smtClean="0"/>
              <a:t>karyotyping</a:t>
            </a:r>
            <a:r>
              <a:rPr lang="en-US" sz="3200" dirty="0" smtClean="0"/>
              <a:t> usually </a:t>
            </a:r>
            <a:r>
              <a:rPr lang="en-US" sz="3200" dirty="0" err="1" smtClean="0"/>
              <a:t>Giemsa</a:t>
            </a:r>
            <a:r>
              <a:rPr lang="en-US" sz="3200" dirty="0" smtClean="0"/>
              <a:t> stain is used (</a:t>
            </a:r>
            <a:r>
              <a:rPr lang="en-US" sz="3200" dirty="0" smtClean="0">
                <a:solidFill>
                  <a:srgbClr val="FF0000"/>
                </a:solidFill>
              </a:rPr>
              <a:t>G banding</a:t>
            </a:r>
            <a:r>
              <a:rPr lang="en-US" sz="3200" dirty="0" smtClean="0"/>
              <a:t>). </a:t>
            </a:r>
          </a:p>
        </p:txBody>
      </p:sp>
    </p:spTree>
  </p:cSld>
  <p:clrMapOvr>
    <a:masterClrMapping/>
  </p:clrMapOvr>
  <p:transition>
    <p:spli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lstStyle/>
          <a:p>
            <a:endParaRPr lang="en-US" dirty="0" smtClean="0"/>
          </a:p>
          <a:p>
            <a:r>
              <a:rPr lang="en-US" dirty="0" smtClean="0"/>
              <a:t>Chromosome comprises of short arm designated </a:t>
            </a:r>
            <a:r>
              <a:rPr lang="en-US" dirty="0" smtClean="0">
                <a:solidFill>
                  <a:srgbClr val="FF0000"/>
                </a:solidFill>
              </a:rPr>
              <a:t>p (for petit</a:t>
            </a:r>
            <a:r>
              <a:rPr lang="en-US" dirty="0" smtClean="0"/>
              <a:t>) and long arm referred as </a:t>
            </a:r>
            <a:r>
              <a:rPr lang="en-US" dirty="0" smtClean="0">
                <a:solidFill>
                  <a:srgbClr val="FF0000"/>
                </a:solidFill>
              </a:rPr>
              <a:t>q. </a:t>
            </a:r>
          </a:p>
          <a:p>
            <a:r>
              <a:rPr lang="en-US" dirty="0" smtClean="0"/>
              <a:t>Each arm is divided into </a:t>
            </a:r>
            <a:r>
              <a:rPr lang="en-US" dirty="0" smtClean="0">
                <a:solidFill>
                  <a:srgbClr val="FF0000"/>
                </a:solidFill>
              </a:rPr>
              <a:t>regions</a:t>
            </a:r>
            <a:r>
              <a:rPr lang="en-US" dirty="0" smtClean="0"/>
              <a:t>.</a:t>
            </a:r>
          </a:p>
          <a:p>
            <a:r>
              <a:rPr lang="en-US" dirty="0" smtClean="0"/>
              <a:t>Each region is divided into </a:t>
            </a:r>
            <a:r>
              <a:rPr lang="en-US" dirty="0" smtClean="0">
                <a:solidFill>
                  <a:srgbClr val="00B050"/>
                </a:solidFill>
              </a:rPr>
              <a:t>bands</a:t>
            </a:r>
            <a:r>
              <a:rPr lang="en-US" dirty="0" smtClean="0"/>
              <a:t> and </a:t>
            </a:r>
            <a:r>
              <a:rPr lang="en-US" dirty="0" smtClean="0">
                <a:solidFill>
                  <a:srgbClr val="00B0F0"/>
                </a:solidFill>
              </a:rPr>
              <a:t>sub bands.</a:t>
            </a:r>
          </a:p>
          <a:p>
            <a:r>
              <a:rPr lang="en-US" dirty="0" smtClean="0">
                <a:solidFill>
                  <a:srgbClr val="FF0000"/>
                </a:solidFill>
              </a:rPr>
              <a:t>Xp</a:t>
            </a:r>
            <a:r>
              <a:rPr lang="en-US" dirty="0" smtClean="0">
                <a:solidFill>
                  <a:srgbClr val="C00000"/>
                </a:solidFill>
              </a:rPr>
              <a:t>2</a:t>
            </a:r>
            <a:r>
              <a:rPr lang="en-US" dirty="0" smtClean="0">
                <a:solidFill>
                  <a:srgbClr val="00B050"/>
                </a:solidFill>
              </a:rPr>
              <a:t>1</a:t>
            </a:r>
            <a:r>
              <a:rPr lang="en-US" dirty="0" smtClean="0"/>
              <a:t>.</a:t>
            </a:r>
            <a:r>
              <a:rPr lang="en-US" dirty="0" smtClean="0">
                <a:solidFill>
                  <a:srgbClr val="00B0F0"/>
                </a:solidFill>
              </a:rPr>
              <a:t>2</a:t>
            </a:r>
            <a:r>
              <a:rPr lang="en-US" dirty="0" smtClean="0"/>
              <a:t> means short arm of X chromosome, in region 2, band 1, and sub band 2.     </a:t>
            </a:r>
            <a:endParaRPr lang="en-US" dirty="0"/>
          </a:p>
        </p:txBody>
      </p:sp>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p:spPr>
        <p:txBody>
          <a:bodyPr>
            <a:normAutofit fontScale="90000"/>
          </a:bodyPr>
          <a:lstStyle/>
          <a:p>
            <a:r>
              <a:rPr lang="en-US" dirty="0" smtClean="0"/>
              <a:t>Mutations </a:t>
            </a:r>
            <a:endParaRPr lang="en-US" dirty="0"/>
          </a:p>
        </p:txBody>
      </p:sp>
      <p:sp>
        <p:nvSpPr>
          <p:cNvPr id="3" name="Content Placeholder 2"/>
          <p:cNvSpPr>
            <a:spLocks noGrp="1"/>
          </p:cNvSpPr>
          <p:nvPr>
            <p:ph idx="1"/>
          </p:nvPr>
        </p:nvSpPr>
        <p:spPr>
          <a:xfrm>
            <a:off x="457200" y="990600"/>
            <a:ext cx="8183880" cy="4949952"/>
          </a:xfrm>
        </p:spPr>
        <p:txBody>
          <a:bodyPr>
            <a:normAutofit lnSpcReduction="10000"/>
          </a:bodyPr>
          <a:lstStyle/>
          <a:p>
            <a:r>
              <a:rPr lang="en-US" sz="3200" dirty="0" smtClean="0"/>
              <a:t>Mutations is defined as permanent change in DNA. </a:t>
            </a:r>
          </a:p>
          <a:p>
            <a:r>
              <a:rPr lang="en-US" sz="3200" dirty="0" smtClean="0"/>
              <a:t>Mutations effect germ cell and transmitted to progeny giving rise to inherited disease</a:t>
            </a:r>
          </a:p>
          <a:p>
            <a:r>
              <a:rPr lang="en-US" sz="3200" dirty="0" smtClean="0"/>
              <a:t>Genome mutations involve loss </a:t>
            </a:r>
            <a:r>
              <a:rPr lang="en-US" sz="3200" smtClean="0"/>
              <a:t>or gain </a:t>
            </a:r>
            <a:r>
              <a:rPr lang="en-US" sz="3200" dirty="0" smtClean="0"/>
              <a:t>of whole chromosome giving rise to </a:t>
            </a:r>
            <a:r>
              <a:rPr lang="en-US" sz="3200" dirty="0" err="1" smtClean="0"/>
              <a:t>monosomy</a:t>
            </a:r>
            <a:r>
              <a:rPr lang="en-US" sz="3200" dirty="0" smtClean="0"/>
              <a:t> or </a:t>
            </a:r>
            <a:r>
              <a:rPr lang="en-US" sz="3200" dirty="0" err="1" smtClean="0"/>
              <a:t>trisomy</a:t>
            </a:r>
            <a:r>
              <a:rPr lang="en-US" sz="3200" dirty="0" smtClean="0"/>
              <a:t>.</a:t>
            </a:r>
          </a:p>
          <a:p>
            <a:r>
              <a:rPr lang="en-US" sz="3200" dirty="0" smtClean="0"/>
              <a:t>Gene mutation results due to partial or complete deletion of gene</a:t>
            </a:r>
            <a:r>
              <a:rPr lang="en-US" dirty="0" smtClean="0"/>
              <a:t>.   </a:t>
            </a:r>
            <a:endParaRPr lang="en-US" dirty="0"/>
          </a:p>
        </p:txBody>
      </p:sp>
    </p:spTree>
  </p:cSld>
  <p:clrMapOvr>
    <a:masterClrMapping/>
  </p:clrMapOvr>
  <p:transition>
    <p:spli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15.jpg"/>
          <p:cNvPicPr>
            <a:picLocks noGrp="1" noChangeAspect="1"/>
          </p:cNvPicPr>
          <p:nvPr>
            <p:ph idx="1"/>
          </p:nvPr>
        </p:nvPicPr>
        <p:blipFill>
          <a:blip r:embed="rId2"/>
          <a:srcRect l="3756" t="3742" r="3756" b="1871"/>
          <a:stretch>
            <a:fillRect/>
          </a:stretch>
        </p:blipFill>
        <p:spPr>
          <a:xfrm>
            <a:off x="914400" y="1"/>
            <a:ext cx="7391400" cy="6729692"/>
          </a:xfrm>
        </p:spPr>
      </p:pic>
    </p:spTree>
  </p:cSld>
  <p:clrMapOvr>
    <a:masterClrMapping/>
  </p:clrMapOvr>
  <p:transition>
    <p:spli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641848"/>
          </a:xfrm>
        </p:spPr>
        <p:txBody>
          <a:bodyPr>
            <a:normAutofit/>
          </a:bodyPr>
          <a:lstStyle/>
          <a:p>
            <a:r>
              <a:rPr lang="en-US" dirty="0" smtClean="0"/>
              <a:t>Fluorescence in Situ </a:t>
            </a:r>
            <a:r>
              <a:rPr lang="en-US" dirty="0" err="1" smtClean="0"/>
              <a:t>Hybridizaiton</a:t>
            </a:r>
            <a:r>
              <a:rPr lang="en-US" dirty="0" smtClean="0"/>
              <a:t> (</a:t>
            </a:r>
            <a:r>
              <a:rPr lang="en-US" dirty="0" smtClean="0">
                <a:solidFill>
                  <a:srgbClr val="FF0000"/>
                </a:solidFill>
              </a:rPr>
              <a:t>FISH) </a:t>
            </a:r>
          </a:p>
          <a:p>
            <a:r>
              <a:rPr lang="en-US" dirty="0" err="1" smtClean="0"/>
              <a:t>Keryotyping</a:t>
            </a:r>
            <a:r>
              <a:rPr lang="en-US" dirty="0" smtClean="0"/>
              <a:t> is only applicable in dividing cells.</a:t>
            </a:r>
          </a:p>
          <a:p>
            <a:r>
              <a:rPr lang="en-US" dirty="0" smtClean="0"/>
              <a:t>This problem can be over come with DNA probes that recognize chromosome-specific sequences. </a:t>
            </a:r>
          </a:p>
          <a:p>
            <a:r>
              <a:rPr lang="en-US" dirty="0" smtClean="0"/>
              <a:t>Such probes are labeled with fluorescent dyes and applied to </a:t>
            </a:r>
            <a:r>
              <a:rPr lang="en-US" dirty="0" err="1" smtClean="0"/>
              <a:t>interphase</a:t>
            </a:r>
            <a:r>
              <a:rPr lang="en-US" dirty="0" smtClean="0"/>
              <a:t> nuclei. </a:t>
            </a:r>
          </a:p>
          <a:p>
            <a:r>
              <a:rPr lang="en-US" dirty="0" smtClean="0"/>
              <a:t>The probe binds to its complementary sequence labels the specific chromosome and can be visualized under a fluorescent microscope (FISH)  </a:t>
            </a:r>
            <a:endParaRPr lang="en-US" dirty="0"/>
          </a:p>
        </p:txBody>
      </p:sp>
    </p:spTree>
  </p:cSld>
  <p:clrMapOvr>
    <a:masterClrMapping/>
  </p:clrMapOvr>
  <p:transition>
    <p:spli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normAutofit/>
          </a:bodyPr>
          <a:lstStyle/>
          <a:p>
            <a:r>
              <a:rPr lang="en-US" dirty="0" smtClean="0"/>
              <a:t>FISH can be used to demonstrate micro deletions, complex translocations and telomere alterations which are not detectable by routine </a:t>
            </a:r>
            <a:r>
              <a:rPr lang="en-US" dirty="0" err="1" smtClean="0"/>
              <a:t>karyotyping</a:t>
            </a:r>
            <a:r>
              <a:rPr lang="en-US" dirty="0" smtClean="0"/>
              <a:t>. </a:t>
            </a:r>
          </a:p>
          <a:p>
            <a:r>
              <a:rPr lang="en-US" dirty="0" smtClean="0"/>
              <a:t>FISH can be used to physically map newly isolated genes. </a:t>
            </a:r>
          </a:p>
          <a:p>
            <a:r>
              <a:rPr lang="en-US" smtClean="0">
                <a:solidFill>
                  <a:srgbClr val="FF0000"/>
                </a:solidFill>
              </a:rPr>
              <a:t>Chromosome painting</a:t>
            </a:r>
            <a:r>
              <a:rPr lang="en-US" smtClean="0"/>
              <a:t> </a:t>
            </a:r>
            <a:r>
              <a:rPr lang="en-US" dirty="0" smtClean="0"/>
              <a:t>is an extension of FISH whereby whole chromosomes can be labeled with series of fluorescent DNA probes. </a:t>
            </a:r>
            <a:endParaRPr lang="en-US" dirty="0"/>
          </a:p>
        </p:txBody>
      </p:sp>
    </p:spTree>
  </p:cSld>
  <p:clrMapOvr>
    <a:masterClrMapping/>
  </p:clrMapOvr>
  <p:transition>
    <p:spli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lstStyle/>
          <a:p>
            <a:r>
              <a:rPr lang="en-US" dirty="0" smtClean="0"/>
              <a:t>All the chromosome can not be detected simultaneously by chromosome painting. </a:t>
            </a:r>
          </a:p>
          <a:p>
            <a:r>
              <a:rPr lang="en-US" dirty="0" smtClean="0"/>
              <a:t>This hurdle has been overcome by </a:t>
            </a:r>
            <a:r>
              <a:rPr lang="en-US" dirty="0" smtClean="0">
                <a:solidFill>
                  <a:srgbClr val="FF0000"/>
                </a:solidFill>
              </a:rPr>
              <a:t>spectral </a:t>
            </a:r>
            <a:r>
              <a:rPr lang="en-US" dirty="0" err="1" smtClean="0">
                <a:solidFill>
                  <a:srgbClr val="FF0000"/>
                </a:solidFill>
              </a:rPr>
              <a:t>karyotyping</a:t>
            </a:r>
            <a:r>
              <a:rPr lang="en-US" dirty="0" smtClean="0"/>
              <a:t> by using five </a:t>
            </a:r>
            <a:r>
              <a:rPr lang="en-US" dirty="0" err="1" smtClean="0"/>
              <a:t>fluorochromes</a:t>
            </a:r>
            <a:r>
              <a:rPr lang="en-US" dirty="0" smtClean="0"/>
              <a:t> and appropriate computer generated signals the entire human genome can be visualized which is called (</a:t>
            </a:r>
            <a:r>
              <a:rPr lang="en-US" dirty="0" smtClean="0">
                <a:solidFill>
                  <a:srgbClr val="FF0000"/>
                </a:solidFill>
              </a:rPr>
              <a:t>spectral </a:t>
            </a:r>
            <a:r>
              <a:rPr lang="en-US" dirty="0" err="1" smtClean="0">
                <a:solidFill>
                  <a:srgbClr val="FF0000"/>
                </a:solidFill>
              </a:rPr>
              <a:t>karyotyping</a:t>
            </a:r>
            <a:r>
              <a:rPr lang="en-US" dirty="0" smtClean="0">
                <a:solidFill>
                  <a:srgbClr val="FF0000"/>
                </a:solidFill>
              </a:rPr>
              <a:t> SKY </a:t>
            </a:r>
            <a:r>
              <a:rPr lang="en-US" dirty="0" smtClean="0"/>
              <a:t>or “spectacular </a:t>
            </a:r>
            <a:r>
              <a:rPr lang="en-US" dirty="0" err="1" smtClean="0"/>
              <a:t>karyotyping</a:t>
            </a:r>
            <a:r>
              <a:rPr lang="en-US" dirty="0" smtClean="0"/>
              <a:t>”)</a:t>
            </a:r>
          </a:p>
          <a:p>
            <a:r>
              <a:rPr lang="en-US" dirty="0" smtClean="0"/>
              <a:t>FISH directly compares the DNA content of differentially labeled normal and tumor cell  </a:t>
            </a:r>
            <a:endParaRPr lang="en-US" dirty="0"/>
          </a:p>
        </p:txBody>
      </p:sp>
    </p:spTree>
  </p:cSld>
  <p:clrMapOvr>
    <a:masterClrMapping/>
  </p:clrMapOvr>
  <p:transition>
    <p:spli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Documents and Settings\Administrator\My Documents\Downloads\fish_files\10.gif"/>
          <p:cNvPicPr>
            <a:picLocks noChangeAspect="1" noChangeArrowheads="1"/>
          </p:cNvPicPr>
          <p:nvPr/>
        </p:nvPicPr>
        <p:blipFill>
          <a:blip r:embed="rId2"/>
          <a:srcRect/>
          <a:stretch>
            <a:fillRect/>
          </a:stretch>
        </p:blipFill>
        <p:spPr bwMode="auto">
          <a:xfrm>
            <a:off x="3048000" y="1295400"/>
            <a:ext cx="3962400" cy="4267200"/>
          </a:xfrm>
          <a:prstGeom prst="rect">
            <a:avLst/>
          </a:prstGeom>
          <a:noFill/>
        </p:spPr>
      </p:pic>
    </p:spTree>
  </p:cSld>
  <p:clrMapOvr>
    <a:masterClrMapping/>
  </p:clrMapOvr>
  <p:transition>
    <p:spli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6978" name="Picture 2" descr="Two micrographs and their accompanying illustrations show how FISH can be used to visualize and detect abnormalities in interphase chromosomes. One example shows how Charcot-Marie-Tooth disease is detected, and the second example shows how the translocation responsible for chronic myelogenous leukemia is visualized."/>
          <p:cNvPicPr>
            <a:picLocks noChangeAspect="1" noChangeArrowheads="1"/>
          </p:cNvPicPr>
          <p:nvPr/>
        </p:nvPicPr>
        <p:blipFill>
          <a:blip r:embed="rId2"/>
          <a:srcRect/>
          <a:stretch>
            <a:fillRect/>
          </a:stretch>
        </p:blipFill>
        <p:spPr bwMode="auto">
          <a:xfrm>
            <a:off x="1981200" y="1295400"/>
            <a:ext cx="3962400" cy="3276600"/>
          </a:xfrm>
          <a:prstGeom prst="rect">
            <a:avLst/>
          </a:prstGeom>
          <a:noFill/>
        </p:spPr>
      </p:pic>
    </p:spTree>
  </p:cSld>
  <p:clrMapOvr>
    <a:masterClrMapping/>
  </p:clrMapOvr>
  <p:transition>
    <p:spli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0"/>
            <a:ext cx="8610600" cy="6553200"/>
          </a:xfrm>
        </p:spPr>
        <p:txBody>
          <a:bodyPr>
            <a:noAutofit/>
          </a:bodyPr>
          <a:lstStyle/>
          <a:p>
            <a:pPr>
              <a:lnSpc>
                <a:spcPct val="170000"/>
              </a:lnSpc>
            </a:pPr>
            <a:r>
              <a:rPr lang="en-US" sz="2000" dirty="0" smtClean="0"/>
              <a:t>Figure 4b demonstrates that </a:t>
            </a:r>
            <a:r>
              <a:rPr lang="en-US" sz="2000" i="1" dirty="0" smtClean="0"/>
              <a:t>BCR-ABL</a:t>
            </a:r>
            <a:r>
              <a:rPr lang="en-US" sz="2000" dirty="0" smtClean="0"/>
              <a:t> fusions can be readily identified by FISH when a </a:t>
            </a:r>
            <a:r>
              <a:rPr lang="en-US" sz="2000" dirty="0" smtClean="0">
                <a:solidFill>
                  <a:srgbClr val="FF0000"/>
                </a:solidFill>
              </a:rPr>
              <a:t>green-labeled h</a:t>
            </a:r>
            <a:r>
              <a:rPr lang="en-US" sz="2000" dirty="0" smtClean="0"/>
              <a:t>ybridization probe flanking </a:t>
            </a:r>
            <a:r>
              <a:rPr lang="en-US" sz="2000" i="1" dirty="0" smtClean="0">
                <a:solidFill>
                  <a:srgbClr val="FF0000"/>
                </a:solidFill>
              </a:rPr>
              <a:t>BCR</a:t>
            </a:r>
            <a:r>
              <a:rPr lang="en-US" sz="2000" dirty="0" smtClean="0">
                <a:solidFill>
                  <a:srgbClr val="FF0000"/>
                </a:solidFill>
              </a:rPr>
              <a:t> </a:t>
            </a:r>
            <a:r>
              <a:rPr lang="en-US" sz="2000" dirty="0" smtClean="0"/>
              <a:t>is applied together with a r</a:t>
            </a:r>
            <a:r>
              <a:rPr lang="en-US" sz="2000" dirty="0" smtClean="0">
                <a:solidFill>
                  <a:srgbClr val="FF0000"/>
                </a:solidFill>
              </a:rPr>
              <a:t>ed-labele</a:t>
            </a:r>
            <a:r>
              <a:rPr lang="en-US" sz="2000" dirty="0" smtClean="0"/>
              <a:t>d probe flanking </a:t>
            </a:r>
            <a:r>
              <a:rPr lang="en-US" sz="2000" i="1" dirty="0" smtClean="0">
                <a:solidFill>
                  <a:srgbClr val="FF0000"/>
                </a:solidFill>
              </a:rPr>
              <a:t>ABL</a:t>
            </a:r>
            <a:r>
              <a:rPr lang="en-US" sz="2000" dirty="0" smtClean="0"/>
              <a:t>. In this image, the normal copies of chromosomes 9 and 22 are detected as red and green spots, respectively. </a:t>
            </a:r>
          </a:p>
          <a:p>
            <a:pPr>
              <a:lnSpc>
                <a:spcPct val="170000"/>
              </a:lnSpc>
            </a:pPr>
            <a:r>
              <a:rPr lang="en-US" sz="2000" dirty="0" smtClean="0"/>
              <a:t>On the other hand, the </a:t>
            </a:r>
            <a:r>
              <a:rPr lang="en-US" sz="2000" dirty="0" smtClean="0">
                <a:solidFill>
                  <a:srgbClr val="FF0000"/>
                </a:solidFill>
              </a:rPr>
              <a:t>Philadelphia chromosome is visible </a:t>
            </a:r>
            <a:r>
              <a:rPr lang="en-US" sz="2000" dirty="0" smtClean="0"/>
              <a:t>as a complex fused spot, which appears to have a central yellow region with red and green </a:t>
            </a:r>
            <a:r>
              <a:rPr lang="en-US" sz="2000" dirty="0" err="1" smtClean="0"/>
              <a:t>subregions</a:t>
            </a:r>
            <a:r>
              <a:rPr lang="en-US" sz="2000" dirty="0" smtClean="0"/>
              <a:t> on either side. (In fluorescence microscopy, yellow is indicative of very close proximity of red and green probes, such that they appear to overlap.)</a:t>
            </a:r>
            <a:endParaRPr lang="en-US" sz="2000" dirty="0"/>
          </a:p>
        </p:txBody>
      </p:sp>
    </p:spTree>
  </p:cSld>
  <p:clrMapOvr>
    <a:masterClrMapping/>
  </p:clrMapOvr>
  <p:transition>
    <p:spli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534400" cy="5486400"/>
          </a:xfrm>
        </p:spPr>
        <p:txBody>
          <a:bodyPr>
            <a:noAutofit/>
          </a:bodyPr>
          <a:lstStyle/>
          <a:p>
            <a:pPr>
              <a:lnSpc>
                <a:spcPct val="170000"/>
              </a:lnSpc>
            </a:pPr>
            <a:r>
              <a:rPr lang="en-US" sz="2000" dirty="0" smtClean="0"/>
              <a:t>Figure 4b shows a FISH analysis that was used to detect the presence of a chromosomal translocation in a patient suffering from chronic </a:t>
            </a:r>
            <a:r>
              <a:rPr lang="en-US" sz="2000" dirty="0" err="1" smtClean="0">
                <a:solidFill>
                  <a:srgbClr val="FF0000"/>
                </a:solidFill>
              </a:rPr>
              <a:t>myelogenous</a:t>
            </a:r>
            <a:r>
              <a:rPr lang="en-US" sz="2000" dirty="0" smtClean="0">
                <a:solidFill>
                  <a:srgbClr val="FF0000"/>
                </a:solidFill>
              </a:rPr>
              <a:t> leukemia .</a:t>
            </a:r>
            <a:r>
              <a:rPr lang="en-US" sz="2000" dirty="0" smtClean="0"/>
              <a:t> In most cases of this disease, a segment of chromosome 9 that contains the </a:t>
            </a:r>
            <a:r>
              <a:rPr lang="en-US" sz="2000" i="1" dirty="0" smtClean="0"/>
              <a:t>ABL</a:t>
            </a:r>
            <a:r>
              <a:rPr lang="en-US" sz="2000" dirty="0" smtClean="0"/>
              <a:t> proto-oncogene fuses with the breakpoint cluster region (</a:t>
            </a:r>
            <a:r>
              <a:rPr lang="en-US" sz="2000" i="1" dirty="0" smtClean="0"/>
              <a:t>BCR</a:t>
            </a:r>
            <a:r>
              <a:rPr lang="en-US" sz="2000" dirty="0" smtClean="0"/>
              <a:t>) on chromosome 22 during a reciprocal translocation. The derived chromosome 22, or del(22), also known as the Philadelphia chromosome, contains a </a:t>
            </a:r>
            <a:r>
              <a:rPr lang="en-US" sz="2000" i="1" dirty="0" smtClean="0"/>
              <a:t>BCR-ABL</a:t>
            </a:r>
            <a:r>
              <a:rPr lang="en-US" sz="2000" dirty="0" smtClean="0"/>
              <a:t> fusion gene in which the powerful </a:t>
            </a:r>
            <a:r>
              <a:rPr lang="en-US" sz="2000" i="1" dirty="0" smtClean="0"/>
              <a:t>BCR</a:t>
            </a:r>
            <a:r>
              <a:rPr lang="en-US" sz="2000" dirty="0" smtClean="0"/>
              <a:t> promoter drives synthesis of the </a:t>
            </a:r>
            <a:r>
              <a:rPr lang="en-US" sz="2000" i="1" dirty="0" smtClean="0"/>
              <a:t>ABL </a:t>
            </a:r>
            <a:r>
              <a:rPr lang="en-US" sz="2000" dirty="0" err="1" smtClean="0"/>
              <a:t>oncogene</a:t>
            </a:r>
            <a:r>
              <a:rPr lang="en-US" sz="2000" dirty="0" smtClean="0"/>
              <a:t> transcript, leading to cancer.</a:t>
            </a:r>
            <a:endParaRPr lang="en-US" sz="2000" dirty="0"/>
          </a:p>
        </p:txBody>
      </p:sp>
    </p:spTree>
  </p:cSld>
  <p:clrMapOvr>
    <a:masterClrMapping/>
  </p:clrMapOvr>
  <p:transition>
    <p:spli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13.jpg"/>
          <p:cNvPicPr>
            <a:picLocks noGrp="1" noChangeAspect="1"/>
          </p:cNvPicPr>
          <p:nvPr>
            <p:ph idx="1"/>
          </p:nvPr>
        </p:nvPicPr>
        <p:blipFill>
          <a:blip r:embed="rId2"/>
          <a:srcRect b="3745"/>
          <a:stretch>
            <a:fillRect/>
          </a:stretch>
        </p:blipFill>
        <p:spPr>
          <a:xfrm>
            <a:off x="381000" y="397192"/>
            <a:ext cx="8382000" cy="5546407"/>
          </a:xfrm>
        </p:spPr>
      </p:pic>
    </p:spTree>
  </p:cSld>
  <p:clrMapOvr>
    <a:masterClrMapping/>
  </p:clrMapOvr>
  <p:transition>
    <p:spli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14.jpg"/>
          <p:cNvPicPr>
            <a:picLocks noGrp="1" noChangeAspect="1"/>
          </p:cNvPicPr>
          <p:nvPr>
            <p:ph idx="1"/>
          </p:nvPr>
        </p:nvPicPr>
        <p:blipFill>
          <a:blip r:embed="rId2"/>
          <a:srcRect l="2817" t="3322" r="2817" b="6645"/>
          <a:stretch>
            <a:fillRect/>
          </a:stretch>
        </p:blipFill>
        <p:spPr>
          <a:xfrm>
            <a:off x="990600" y="304800"/>
            <a:ext cx="6995160" cy="5658744"/>
          </a:xfrm>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28600"/>
            <a:ext cx="8183880" cy="6172200"/>
          </a:xfrm>
        </p:spPr>
        <p:txBody>
          <a:bodyPr>
            <a:noAutofit/>
          </a:bodyPr>
          <a:lstStyle/>
          <a:p>
            <a:pPr>
              <a:lnSpc>
                <a:spcPct val="150000"/>
              </a:lnSpc>
              <a:spcBef>
                <a:spcPts val="0"/>
              </a:spcBef>
            </a:pPr>
            <a:r>
              <a:rPr lang="en-US" b="1" dirty="0" smtClean="0">
                <a:solidFill>
                  <a:srgbClr val="FF0000"/>
                </a:solidFill>
              </a:rPr>
              <a:t>Point mutation</a:t>
            </a:r>
            <a:r>
              <a:rPr lang="en-US" dirty="0" smtClean="0"/>
              <a:t> it results due to change in single base.</a:t>
            </a:r>
          </a:p>
          <a:p>
            <a:pPr>
              <a:lnSpc>
                <a:spcPct val="150000"/>
              </a:lnSpc>
              <a:spcBef>
                <a:spcPts val="0"/>
              </a:spcBef>
            </a:pPr>
            <a:r>
              <a:rPr lang="en-US" dirty="0" smtClean="0"/>
              <a:t>It is also called </a:t>
            </a:r>
            <a:r>
              <a:rPr lang="en-US" b="1" dirty="0" err="1" smtClean="0">
                <a:solidFill>
                  <a:srgbClr val="00B050"/>
                </a:solidFill>
              </a:rPr>
              <a:t>missense</a:t>
            </a:r>
            <a:r>
              <a:rPr lang="en-US" dirty="0" smtClean="0"/>
              <a:t> mutation e.g. CTC (GAG in messenger RNA) which is codes for </a:t>
            </a:r>
            <a:r>
              <a:rPr lang="en-US" dirty="0" err="1" smtClean="0"/>
              <a:t>glutamic</a:t>
            </a:r>
            <a:r>
              <a:rPr lang="en-US" dirty="0" smtClean="0"/>
              <a:t> acid, is change to CAC (or GUG in messenger RNA) which is code for </a:t>
            </a:r>
            <a:r>
              <a:rPr lang="en-US" dirty="0" err="1" smtClean="0"/>
              <a:t>valine</a:t>
            </a:r>
            <a:r>
              <a:rPr lang="en-US" dirty="0" smtClean="0"/>
              <a:t> leads to change in physicochemical properties of hemoglobin resulting in </a:t>
            </a:r>
            <a:r>
              <a:rPr lang="en-US" dirty="0" smtClean="0"/>
              <a:t>sickle </a:t>
            </a:r>
            <a:r>
              <a:rPr lang="en-US" dirty="0" smtClean="0"/>
              <a:t>cell anemia</a:t>
            </a:r>
            <a:r>
              <a:rPr lang="en-US" smtClean="0"/>
              <a:t>. </a:t>
            </a:r>
            <a:endParaRPr lang="en-US" dirty="0" smtClean="0"/>
          </a:p>
        </p:txBody>
      </p:sp>
    </p:spTree>
  </p:cSld>
  <p:clrMapOvr>
    <a:masterClrMapping/>
  </p:clrMapOvr>
  <p:transition>
    <p:spli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762000"/>
          </a:xfrm>
        </p:spPr>
        <p:txBody>
          <a:bodyPr>
            <a:normAutofit fontScale="90000"/>
          </a:bodyPr>
          <a:lstStyle/>
          <a:p>
            <a:pPr algn="ctr"/>
            <a:r>
              <a:rPr lang="en-US" sz="4800" b="0" dirty="0" smtClean="0"/>
              <a:t>Cytogenetic Disorder</a:t>
            </a:r>
            <a:endParaRPr lang="en-US" b="0" dirty="0"/>
          </a:p>
        </p:txBody>
      </p:sp>
      <p:sp>
        <p:nvSpPr>
          <p:cNvPr id="3" name="Content Placeholder 2"/>
          <p:cNvSpPr>
            <a:spLocks noGrp="1"/>
          </p:cNvSpPr>
          <p:nvPr>
            <p:ph idx="1"/>
          </p:nvPr>
        </p:nvSpPr>
        <p:spPr>
          <a:xfrm>
            <a:off x="0" y="1143000"/>
            <a:ext cx="8915400" cy="5486400"/>
          </a:xfrm>
        </p:spPr>
        <p:txBody>
          <a:bodyPr>
            <a:noAutofit/>
          </a:bodyPr>
          <a:lstStyle/>
          <a:p>
            <a:r>
              <a:rPr lang="en-US" sz="3200" dirty="0" smtClean="0"/>
              <a:t>Any abnormality leading to an abnormal number of chromosome or alteration in the structure of one or more chromosome is called cytogenetic disorder. </a:t>
            </a:r>
          </a:p>
          <a:p>
            <a:r>
              <a:rPr lang="en-US" sz="3200" dirty="0" smtClean="0"/>
              <a:t>An exact multiple of the haploid number is called </a:t>
            </a:r>
            <a:r>
              <a:rPr lang="en-US" sz="3200" dirty="0" err="1" smtClean="0">
                <a:solidFill>
                  <a:srgbClr val="FF0000"/>
                </a:solidFill>
              </a:rPr>
              <a:t>euploid</a:t>
            </a:r>
            <a:r>
              <a:rPr lang="en-US" sz="3200" dirty="0" smtClean="0"/>
              <a:t>. </a:t>
            </a:r>
          </a:p>
          <a:p>
            <a:r>
              <a:rPr lang="en-US" sz="3200" dirty="0" smtClean="0"/>
              <a:t>If it is not exact multiple of 23 it is referred to as </a:t>
            </a:r>
            <a:r>
              <a:rPr lang="en-US" sz="3200" dirty="0" err="1" smtClean="0">
                <a:solidFill>
                  <a:srgbClr val="FF0000"/>
                </a:solidFill>
              </a:rPr>
              <a:t>aneuploidy</a:t>
            </a:r>
            <a:r>
              <a:rPr lang="en-US" sz="3200" dirty="0" smtClean="0"/>
              <a:t> either due to </a:t>
            </a:r>
            <a:r>
              <a:rPr lang="en-US" sz="3200" dirty="0" err="1" smtClean="0">
                <a:solidFill>
                  <a:srgbClr val="FF0000"/>
                </a:solidFill>
              </a:rPr>
              <a:t>nondisjunciton</a:t>
            </a:r>
            <a:r>
              <a:rPr lang="en-US" sz="3200" dirty="0" smtClean="0"/>
              <a:t> and </a:t>
            </a:r>
            <a:r>
              <a:rPr lang="en-US" sz="3200" dirty="0" smtClean="0">
                <a:solidFill>
                  <a:srgbClr val="FF0000"/>
                </a:solidFill>
              </a:rPr>
              <a:t>anaphase lag</a:t>
            </a:r>
            <a:r>
              <a:rPr lang="en-US" sz="3200" dirty="0" smtClean="0"/>
              <a:t>.   </a:t>
            </a:r>
            <a:endParaRPr lang="en-US" sz="3200" dirty="0"/>
          </a:p>
        </p:txBody>
      </p:sp>
    </p:spTree>
  </p:cSld>
  <p:clrMapOvr>
    <a:masterClrMapping/>
  </p:clrMapOvr>
  <p:transition>
    <p:spli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txBody>
          <a:bodyPr>
            <a:normAutofit/>
          </a:bodyPr>
          <a:lstStyle/>
          <a:p>
            <a:r>
              <a:rPr lang="en-US" dirty="0" err="1" smtClean="0">
                <a:solidFill>
                  <a:srgbClr val="FF0000"/>
                </a:solidFill>
              </a:rPr>
              <a:t>Nondisjuncton</a:t>
            </a:r>
            <a:r>
              <a:rPr lang="en-US" dirty="0" smtClean="0"/>
              <a:t> take place when a homologous pair of chromosomes fails to disjoin at the </a:t>
            </a:r>
            <a:r>
              <a:rPr lang="en-US" dirty="0" smtClean="0">
                <a:solidFill>
                  <a:srgbClr val="FF0000"/>
                </a:solidFill>
              </a:rPr>
              <a:t>first meiotic division </a:t>
            </a:r>
            <a:r>
              <a:rPr lang="en-US" dirty="0" smtClean="0"/>
              <a:t>or two </a:t>
            </a:r>
            <a:r>
              <a:rPr lang="en-US" dirty="0" err="1" smtClean="0"/>
              <a:t>chromatids</a:t>
            </a:r>
            <a:r>
              <a:rPr lang="en-US" dirty="0" smtClean="0"/>
              <a:t> fail to separate either at </a:t>
            </a:r>
            <a:r>
              <a:rPr lang="en-US" dirty="0" smtClean="0">
                <a:solidFill>
                  <a:srgbClr val="FF0000"/>
                </a:solidFill>
              </a:rPr>
              <a:t>second meiotic division </a:t>
            </a:r>
            <a:r>
              <a:rPr lang="en-US" dirty="0" smtClean="0"/>
              <a:t>or in somatic cell divisions resulting in two </a:t>
            </a:r>
            <a:r>
              <a:rPr lang="en-US" dirty="0" err="1" smtClean="0"/>
              <a:t>aneuploid</a:t>
            </a:r>
            <a:r>
              <a:rPr lang="en-US" dirty="0" smtClean="0"/>
              <a:t> cells. </a:t>
            </a:r>
          </a:p>
          <a:p>
            <a:r>
              <a:rPr lang="en-US" dirty="0" smtClean="0"/>
              <a:t>If non </a:t>
            </a:r>
            <a:r>
              <a:rPr lang="en-US" dirty="0" err="1" smtClean="0"/>
              <a:t>disjuncton</a:t>
            </a:r>
            <a:r>
              <a:rPr lang="en-US" dirty="0" smtClean="0"/>
              <a:t> occurs during </a:t>
            </a:r>
            <a:r>
              <a:rPr lang="en-US" dirty="0" err="1" smtClean="0"/>
              <a:t>gametogenesis</a:t>
            </a:r>
            <a:r>
              <a:rPr lang="en-US" dirty="0" smtClean="0"/>
              <a:t> the gametes formed have either an extra chromosome or one less chromosome.</a:t>
            </a:r>
          </a:p>
          <a:p>
            <a:r>
              <a:rPr lang="en-US" dirty="0" err="1" smtClean="0">
                <a:solidFill>
                  <a:srgbClr val="FF0000"/>
                </a:solidFill>
              </a:rPr>
              <a:t>Fertilizaton</a:t>
            </a:r>
            <a:r>
              <a:rPr lang="en-US" dirty="0" smtClean="0"/>
              <a:t> of such gametes by normal gametes result in </a:t>
            </a:r>
            <a:r>
              <a:rPr lang="en-US" dirty="0" smtClean="0">
                <a:solidFill>
                  <a:srgbClr val="FF0000"/>
                </a:solidFill>
              </a:rPr>
              <a:t>either </a:t>
            </a:r>
            <a:r>
              <a:rPr lang="en-US" dirty="0" err="1" smtClean="0">
                <a:solidFill>
                  <a:srgbClr val="FF0000"/>
                </a:solidFill>
              </a:rPr>
              <a:t>trisomic</a:t>
            </a:r>
            <a:r>
              <a:rPr lang="en-US" dirty="0" smtClean="0">
                <a:solidFill>
                  <a:srgbClr val="FF0000"/>
                </a:solidFill>
              </a:rPr>
              <a:t> (2n+1) or </a:t>
            </a:r>
            <a:r>
              <a:rPr lang="en-US" dirty="0" err="1" smtClean="0">
                <a:solidFill>
                  <a:srgbClr val="FF0000"/>
                </a:solidFill>
              </a:rPr>
              <a:t>monosomic</a:t>
            </a:r>
            <a:r>
              <a:rPr lang="en-US" dirty="0" smtClean="0">
                <a:solidFill>
                  <a:srgbClr val="FF0000"/>
                </a:solidFill>
              </a:rPr>
              <a:t> (2n – 1 ).  </a:t>
            </a:r>
            <a:endParaRPr lang="en-US" dirty="0">
              <a:solidFill>
                <a:srgbClr val="FF0000"/>
              </a:solidFill>
            </a:endParaRPr>
          </a:p>
        </p:txBody>
      </p:sp>
    </p:spTree>
  </p:cSld>
  <p:clrMapOvr>
    <a:masterClrMapping/>
  </p:clrMapOvr>
  <p:transition>
    <p:spli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0352"/>
            <a:ext cx="8534400" cy="5870448"/>
          </a:xfrm>
        </p:spPr>
        <p:txBody>
          <a:bodyPr>
            <a:normAutofit/>
          </a:bodyPr>
          <a:lstStyle/>
          <a:p>
            <a:r>
              <a:rPr lang="en-US" dirty="0" smtClean="0"/>
              <a:t>Occasionally mitotic errors in early development in two or more population of cells (</a:t>
            </a:r>
            <a:r>
              <a:rPr lang="en-US" b="1" dirty="0" err="1" smtClean="0">
                <a:solidFill>
                  <a:srgbClr val="FF0000"/>
                </a:solidFill>
              </a:rPr>
              <a:t>mosaicism</a:t>
            </a:r>
            <a:r>
              <a:rPr lang="en-US" dirty="0" smtClean="0"/>
              <a:t>).</a:t>
            </a:r>
          </a:p>
          <a:p>
            <a:r>
              <a:rPr lang="en-US" dirty="0" err="1" smtClean="0"/>
              <a:t>Mosaicism</a:t>
            </a:r>
            <a:r>
              <a:rPr lang="en-US" dirty="0" smtClean="0"/>
              <a:t> can results form mitotic errors during the </a:t>
            </a:r>
            <a:r>
              <a:rPr lang="en-US" dirty="0" smtClean="0">
                <a:solidFill>
                  <a:srgbClr val="FF0000"/>
                </a:solidFill>
              </a:rPr>
              <a:t>cleavage of fertilized ovum </a:t>
            </a:r>
            <a:r>
              <a:rPr lang="en-US" dirty="0" smtClean="0"/>
              <a:t>or in somatic cells.</a:t>
            </a:r>
          </a:p>
          <a:p>
            <a:r>
              <a:rPr lang="en-US" dirty="0" err="1" smtClean="0"/>
              <a:t>Mosaicism</a:t>
            </a:r>
            <a:r>
              <a:rPr lang="en-US" dirty="0" smtClean="0"/>
              <a:t> is common in sex chromosome e.g. 45,X/47,XXX (mosaic variant of Turner syndrome.</a:t>
            </a:r>
          </a:p>
          <a:p>
            <a:r>
              <a:rPr lang="en-US" dirty="0" err="1" smtClean="0"/>
              <a:t>Autosomal</a:t>
            </a:r>
            <a:r>
              <a:rPr lang="en-US" dirty="0" smtClean="0"/>
              <a:t> </a:t>
            </a:r>
            <a:r>
              <a:rPr lang="en-US" dirty="0" err="1" smtClean="0"/>
              <a:t>mosaicism</a:t>
            </a:r>
            <a:r>
              <a:rPr lang="en-US" dirty="0" smtClean="0"/>
              <a:t> e.g. 46,XY/47,XY,+21. (</a:t>
            </a:r>
            <a:r>
              <a:rPr lang="en-US" dirty="0" err="1" smtClean="0"/>
              <a:t>trisomy</a:t>
            </a:r>
            <a:r>
              <a:rPr lang="en-US" dirty="0" smtClean="0"/>
              <a:t> 21 mosaic with variable expression of Down </a:t>
            </a:r>
            <a:r>
              <a:rPr lang="en-US" dirty="0" err="1" smtClean="0"/>
              <a:t>syndorme</a:t>
            </a:r>
            <a:r>
              <a:rPr lang="en-US" dirty="0" smtClean="0"/>
              <a:t>)    </a:t>
            </a:r>
            <a:endParaRPr lang="en-US" dirty="0"/>
          </a:p>
        </p:txBody>
      </p:sp>
    </p:spTree>
  </p:cSld>
  <p:clrMapOvr>
    <a:masterClrMapping/>
  </p:clrMapOvr>
  <p:transition>
    <p:spli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04800"/>
            <a:ext cx="8183880" cy="6096000"/>
          </a:xfrm>
        </p:spPr>
        <p:txBody>
          <a:bodyPr>
            <a:normAutofit/>
          </a:bodyPr>
          <a:lstStyle/>
          <a:p>
            <a:r>
              <a:rPr lang="en-US" dirty="0" smtClean="0">
                <a:solidFill>
                  <a:srgbClr val="FF0000"/>
                </a:solidFill>
              </a:rPr>
              <a:t>Second category</a:t>
            </a:r>
            <a:r>
              <a:rPr lang="en-US" dirty="0" smtClean="0"/>
              <a:t> of chromosomal aberrations is associated with changes in structure of chromosome.</a:t>
            </a:r>
          </a:p>
          <a:p>
            <a:r>
              <a:rPr lang="en-US" dirty="0" smtClean="0"/>
              <a:t>It result from chromosome breakage followed by loss or rearrangements of material. </a:t>
            </a:r>
          </a:p>
          <a:p>
            <a:r>
              <a:rPr lang="en-US" dirty="0" smtClean="0">
                <a:solidFill>
                  <a:srgbClr val="FF0000"/>
                </a:solidFill>
              </a:rPr>
              <a:t>Deletion</a:t>
            </a:r>
            <a:r>
              <a:rPr lang="en-US" dirty="0" smtClean="0"/>
              <a:t> refers to loss of a portion of a chromosome. Deletion are interstitial but terminal deletions may occur.</a:t>
            </a:r>
          </a:p>
          <a:p>
            <a:r>
              <a:rPr lang="en-US" dirty="0" smtClean="0"/>
              <a:t>Interstitial deletions occur when two breaks within a chromosome followed by loss of material between the breaks, and fusion of broken ends. </a:t>
            </a:r>
          </a:p>
          <a:p>
            <a:endParaRPr lang="en-US" dirty="0"/>
          </a:p>
        </p:txBody>
      </p:sp>
    </p:spTree>
  </p:cSld>
  <p:clrMapOvr>
    <a:masterClrMapping/>
  </p:clrMapOvr>
  <p:transition>
    <p:spli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458200" cy="6477000"/>
          </a:xfrm>
        </p:spPr>
        <p:txBody>
          <a:bodyPr>
            <a:normAutofit/>
          </a:bodyPr>
          <a:lstStyle/>
          <a:p>
            <a:r>
              <a:rPr lang="en-US" sz="3200" dirty="0" smtClean="0">
                <a:solidFill>
                  <a:srgbClr val="FF0000"/>
                </a:solidFill>
              </a:rPr>
              <a:t>A ring chromosome </a:t>
            </a:r>
            <a:r>
              <a:rPr lang="en-US" sz="3200" dirty="0" smtClean="0"/>
              <a:t>is a special form of deletion in which a break occur at both ends o f chromosome with fusion of damaged ends.</a:t>
            </a:r>
          </a:p>
          <a:p>
            <a:r>
              <a:rPr lang="en-US" sz="3200" dirty="0" smtClean="0">
                <a:solidFill>
                  <a:srgbClr val="FF0000"/>
                </a:solidFill>
              </a:rPr>
              <a:t>Inversion refers </a:t>
            </a:r>
            <a:r>
              <a:rPr lang="en-US" sz="3200" dirty="0" smtClean="0"/>
              <a:t>to rearrangements that involves two breaks within a single chromosome with inverted reincorporation of the segment. </a:t>
            </a:r>
          </a:p>
          <a:p>
            <a:r>
              <a:rPr lang="en-US" sz="3200" dirty="0" smtClean="0"/>
              <a:t>If it involve only one arm of chromosome is call </a:t>
            </a:r>
            <a:r>
              <a:rPr lang="en-US" sz="3200" dirty="0" err="1" smtClean="0">
                <a:solidFill>
                  <a:srgbClr val="FF0000"/>
                </a:solidFill>
              </a:rPr>
              <a:t>paracentric</a:t>
            </a:r>
            <a:r>
              <a:rPr lang="en-US" sz="3200" dirty="0" smtClean="0"/>
              <a:t>.</a:t>
            </a:r>
          </a:p>
          <a:p>
            <a:r>
              <a:rPr lang="en-US" sz="3200" dirty="0" smtClean="0"/>
              <a:t>If the breaks are opposite sides of the </a:t>
            </a:r>
            <a:r>
              <a:rPr lang="en-US" sz="3200" dirty="0" err="1" smtClean="0"/>
              <a:t>centromere</a:t>
            </a:r>
            <a:r>
              <a:rPr lang="en-US" sz="3200" dirty="0" smtClean="0"/>
              <a:t>, </a:t>
            </a:r>
            <a:r>
              <a:rPr lang="en-US" sz="3200" dirty="0" err="1" smtClean="0">
                <a:solidFill>
                  <a:srgbClr val="FF0000"/>
                </a:solidFill>
              </a:rPr>
              <a:t>pericentric</a:t>
            </a:r>
            <a:r>
              <a:rPr lang="en-US" dirty="0" smtClean="0"/>
              <a:t>.   </a:t>
            </a:r>
            <a:endParaRPr lang="en-US" dirty="0"/>
          </a:p>
        </p:txBody>
      </p:sp>
    </p:spTree>
  </p:cSld>
  <p:clrMapOvr>
    <a:masterClrMapping/>
  </p:clrMapOvr>
  <p:transition>
    <p:spli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04800"/>
            <a:ext cx="8336280" cy="6019800"/>
          </a:xfrm>
        </p:spPr>
        <p:txBody>
          <a:bodyPr>
            <a:normAutofit lnSpcReduction="10000"/>
          </a:bodyPr>
          <a:lstStyle/>
          <a:p>
            <a:r>
              <a:rPr lang="en-US" dirty="0" err="1" smtClean="0">
                <a:solidFill>
                  <a:srgbClr val="FF0000"/>
                </a:solidFill>
              </a:rPr>
              <a:t>Isochromosome</a:t>
            </a:r>
            <a:r>
              <a:rPr lang="en-US" dirty="0" smtClean="0">
                <a:solidFill>
                  <a:srgbClr val="FF0000"/>
                </a:solidFill>
              </a:rPr>
              <a:t> </a:t>
            </a:r>
            <a:r>
              <a:rPr lang="en-US" dirty="0" smtClean="0"/>
              <a:t>formation results when one arm of chromosome is lost and the remaining arm is duplicated resulting in chromosome consisting of </a:t>
            </a:r>
            <a:r>
              <a:rPr lang="en-US" dirty="0" smtClean="0">
                <a:solidFill>
                  <a:srgbClr val="FF0000"/>
                </a:solidFill>
              </a:rPr>
              <a:t>two short arms </a:t>
            </a:r>
            <a:r>
              <a:rPr lang="en-US" dirty="0" smtClean="0"/>
              <a:t>only or </a:t>
            </a:r>
            <a:r>
              <a:rPr lang="en-US" dirty="0" smtClean="0">
                <a:solidFill>
                  <a:srgbClr val="FF0000"/>
                </a:solidFill>
              </a:rPr>
              <a:t>two long arms.</a:t>
            </a:r>
          </a:p>
          <a:p>
            <a:r>
              <a:rPr lang="en-US" dirty="0" smtClean="0"/>
              <a:t>In translocation segment of chromosome is transferred to another.</a:t>
            </a:r>
          </a:p>
          <a:p>
            <a:r>
              <a:rPr lang="en-US" dirty="0" smtClean="0"/>
              <a:t>If single breaks in each of two chromosome with exchange of material take place it is called </a:t>
            </a:r>
            <a:r>
              <a:rPr lang="en-US" dirty="0" smtClean="0">
                <a:solidFill>
                  <a:srgbClr val="FF0000"/>
                </a:solidFill>
              </a:rPr>
              <a:t>balanced reciprocal translocation.</a:t>
            </a:r>
          </a:p>
          <a:p>
            <a:r>
              <a:rPr lang="en-US" dirty="0" smtClean="0"/>
              <a:t>A </a:t>
            </a:r>
            <a:r>
              <a:rPr lang="en-US" dirty="0" err="1" smtClean="0">
                <a:solidFill>
                  <a:srgbClr val="FF0000"/>
                </a:solidFill>
              </a:rPr>
              <a:t>Robertosnian</a:t>
            </a:r>
            <a:r>
              <a:rPr lang="en-US" dirty="0" smtClean="0">
                <a:solidFill>
                  <a:srgbClr val="FF0000"/>
                </a:solidFill>
              </a:rPr>
              <a:t> translocation </a:t>
            </a:r>
            <a:r>
              <a:rPr lang="en-US" dirty="0" smtClean="0"/>
              <a:t>(centric fusion), a translocation between two </a:t>
            </a:r>
            <a:r>
              <a:rPr lang="en-US" dirty="0" err="1" smtClean="0"/>
              <a:t>acrocentric</a:t>
            </a:r>
            <a:r>
              <a:rPr lang="en-US" dirty="0" smtClean="0"/>
              <a:t> chromosome.      </a:t>
            </a:r>
            <a:endParaRPr lang="en-US" dirty="0"/>
          </a:p>
        </p:txBody>
      </p:sp>
    </p:spTree>
  </p:cSld>
  <p:clrMapOvr>
    <a:masterClrMapping/>
  </p:clrMapOvr>
  <p:transition>
    <p:spli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16.jpg"/>
          <p:cNvPicPr>
            <a:picLocks noGrp="1" noChangeAspect="1"/>
          </p:cNvPicPr>
          <p:nvPr>
            <p:ph idx="1"/>
          </p:nvPr>
        </p:nvPicPr>
        <p:blipFill>
          <a:blip r:embed="rId2"/>
          <a:stretch>
            <a:fillRect/>
          </a:stretch>
        </p:blipFill>
        <p:spPr>
          <a:xfrm>
            <a:off x="489204" y="428064"/>
            <a:ext cx="8045196" cy="5558388"/>
          </a:xfrm>
        </p:spPr>
      </p:pic>
    </p:spTree>
  </p:cSld>
  <p:clrMapOvr>
    <a:masterClrMapping/>
  </p:clrMapOvr>
  <p:transition>
    <p:spli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533400"/>
          </a:xfrm>
        </p:spPr>
        <p:txBody>
          <a:bodyPr>
            <a:normAutofit/>
          </a:bodyPr>
          <a:lstStyle/>
          <a:p>
            <a:pPr algn="ctr"/>
            <a:r>
              <a:rPr lang="en-US" sz="2800" b="0" dirty="0" err="1" smtClean="0"/>
              <a:t>Cytogenic</a:t>
            </a:r>
            <a:r>
              <a:rPr lang="en-US" sz="2800" b="0" dirty="0" smtClean="0"/>
              <a:t> disorders involving </a:t>
            </a:r>
            <a:endParaRPr lang="en-US" sz="2800" b="0" dirty="0"/>
          </a:p>
        </p:txBody>
      </p:sp>
      <p:sp>
        <p:nvSpPr>
          <p:cNvPr id="3" name="Content Placeholder 2"/>
          <p:cNvSpPr>
            <a:spLocks noGrp="1"/>
          </p:cNvSpPr>
          <p:nvPr>
            <p:ph idx="1"/>
          </p:nvPr>
        </p:nvSpPr>
        <p:spPr>
          <a:xfrm>
            <a:off x="457200" y="990600"/>
            <a:ext cx="8183880" cy="5334000"/>
          </a:xfrm>
        </p:spPr>
        <p:txBody>
          <a:bodyPr>
            <a:normAutofit lnSpcReduction="10000"/>
          </a:bodyPr>
          <a:lstStyle/>
          <a:p>
            <a:pPr>
              <a:buNone/>
            </a:pPr>
            <a:r>
              <a:rPr lang="en-US" dirty="0" err="1" smtClean="0">
                <a:solidFill>
                  <a:srgbClr val="FF0000"/>
                </a:solidFill>
              </a:rPr>
              <a:t>Trisomy</a:t>
            </a:r>
            <a:r>
              <a:rPr lang="en-US" dirty="0" smtClean="0">
                <a:solidFill>
                  <a:srgbClr val="FF0000"/>
                </a:solidFill>
              </a:rPr>
              <a:t> 21 (Down Syndrome) </a:t>
            </a:r>
          </a:p>
          <a:p>
            <a:r>
              <a:rPr lang="en-US" dirty="0" smtClean="0"/>
              <a:t>Down syndrome is the most common of the chromosomal disorders and is a major cause of mental retardation. </a:t>
            </a:r>
          </a:p>
          <a:p>
            <a:r>
              <a:rPr lang="en-US" dirty="0" err="1" smtClean="0"/>
              <a:t>Trisomy</a:t>
            </a:r>
            <a:r>
              <a:rPr lang="en-US" dirty="0" smtClean="0"/>
              <a:t> 21 have normal chromosome numbers, but the extra chromosomal material is present as translocation due to </a:t>
            </a:r>
            <a:r>
              <a:rPr lang="en-US" dirty="0" smtClean="0">
                <a:solidFill>
                  <a:srgbClr val="FF0000"/>
                </a:solidFill>
              </a:rPr>
              <a:t>meiotic </a:t>
            </a:r>
            <a:r>
              <a:rPr lang="en-US" dirty="0" err="1" smtClean="0">
                <a:solidFill>
                  <a:srgbClr val="FF0000"/>
                </a:solidFill>
              </a:rPr>
              <a:t>nondisjunction</a:t>
            </a:r>
            <a:r>
              <a:rPr lang="en-US" dirty="0" smtClean="0"/>
              <a:t>. </a:t>
            </a:r>
          </a:p>
          <a:p>
            <a:r>
              <a:rPr lang="en-US" dirty="0" err="1" smtClean="0"/>
              <a:t>Mosaicism</a:t>
            </a:r>
            <a:r>
              <a:rPr lang="en-US" dirty="0" smtClean="0"/>
              <a:t> is also seen in 1% of cases having mixture of 46 and 47 chromosome resulting from mitotic </a:t>
            </a:r>
            <a:r>
              <a:rPr lang="en-US" dirty="0" err="1" smtClean="0"/>
              <a:t>nondisjunction</a:t>
            </a:r>
            <a:r>
              <a:rPr lang="en-US" dirty="0" smtClean="0"/>
              <a:t> of chromosome 21 during an early stage of </a:t>
            </a:r>
            <a:r>
              <a:rPr lang="en-US" dirty="0" err="1" smtClean="0"/>
              <a:t>embroygenesis</a:t>
            </a:r>
            <a:r>
              <a:rPr lang="en-US" dirty="0" smtClean="0"/>
              <a:t>.  </a:t>
            </a:r>
            <a:endParaRPr lang="en-US" dirty="0"/>
          </a:p>
        </p:txBody>
      </p:sp>
    </p:spTree>
  </p:cSld>
  <p:clrMapOvr>
    <a:masterClrMapping/>
  </p:clrMapOvr>
  <p:transition>
    <p:spli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183880" cy="5867400"/>
          </a:xfrm>
        </p:spPr>
        <p:txBody>
          <a:bodyPr>
            <a:normAutofit/>
          </a:bodyPr>
          <a:lstStyle/>
          <a:p>
            <a:r>
              <a:rPr lang="en-US" dirty="0" smtClean="0"/>
              <a:t>Clinical features include flat facial profile oblique </a:t>
            </a:r>
            <a:r>
              <a:rPr lang="en-US" dirty="0" err="1" smtClean="0"/>
              <a:t>palpebral</a:t>
            </a:r>
            <a:r>
              <a:rPr lang="en-US" dirty="0" smtClean="0"/>
              <a:t> fissures, and epicanthic fold with IQ of 25 to 50 in 80% of cases.</a:t>
            </a:r>
          </a:p>
          <a:p>
            <a:r>
              <a:rPr lang="en-US" dirty="0" smtClean="0">
                <a:solidFill>
                  <a:srgbClr val="FF0000"/>
                </a:solidFill>
              </a:rPr>
              <a:t>40%</a:t>
            </a:r>
            <a:r>
              <a:rPr lang="en-US" dirty="0" smtClean="0"/>
              <a:t> cases have </a:t>
            </a:r>
            <a:r>
              <a:rPr lang="en-US" dirty="0" smtClean="0">
                <a:solidFill>
                  <a:srgbClr val="FF0000"/>
                </a:solidFill>
              </a:rPr>
              <a:t>congenital heart disease, </a:t>
            </a:r>
            <a:r>
              <a:rPr lang="en-US" dirty="0" err="1" smtClean="0"/>
              <a:t>atrial</a:t>
            </a:r>
            <a:r>
              <a:rPr lang="en-US" dirty="0" smtClean="0"/>
              <a:t> </a:t>
            </a:r>
            <a:r>
              <a:rPr lang="en-US" dirty="0" err="1" smtClean="0"/>
              <a:t>septal</a:t>
            </a:r>
            <a:r>
              <a:rPr lang="en-US" dirty="0" smtClean="0"/>
              <a:t> defects, </a:t>
            </a:r>
            <a:r>
              <a:rPr lang="en-US" dirty="0" err="1" smtClean="0"/>
              <a:t>valvular</a:t>
            </a:r>
            <a:r>
              <a:rPr lang="en-US" dirty="0" smtClean="0"/>
              <a:t> malformations and ventricular </a:t>
            </a:r>
            <a:r>
              <a:rPr lang="en-US" dirty="0" err="1" smtClean="0"/>
              <a:t>septal</a:t>
            </a:r>
            <a:r>
              <a:rPr lang="en-US" dirty="0" smtClean="0"/>
              <a:t> defect and these are causes of death in early infancy.</a:t>
            </a:r>
          </a:p>
          <a:p>
            <a:r>
              <a:rPr lang="en-US" dirty="0" smtClean="0"/>
              <a:t>10 to 20 fold increased risk of acute </a:t>
            </a:r>
            <a:r>
              <a:rPr lang="en-US" dirty="0" smtClean="0">
                <a:solidFill>
                  <a:srgbClr val="FF0000"/>
                </a:solidFill>
              </a:rPr>
              <a:t>leukemia</a:t>
            </a:r>
            <a:r>
              <a:rPr lang="en-US" dirty="0" smtClean="0"/>
              <a:t>.</a:t>
            </a:r>
          </a:p>
          <a:p>
            <a:r>
              <a:rPr lang="en-US" dirty="0" smtClean="0"/>
              <a:t>In a later phase neurological deficit are also seen with abnormal immune response to infections.    </a:t>
            </a:r>
            <a:endParaRPr lang="en-US" dirty="0"/>
          </a:p>
        </p:txBody>
      </p:sp>
    </p:spTree>
  </p:cSld>
  <p:clrMapOvr>
    <a:masterClrMapping/>
  </p:clrMapOvr>
  <p:transition>
    <p:spli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1051560"/>
          </a:xfrm>
        </p:spPr>
        <p:txBody>
          <a:bodyPr>
            <a:noAutofit/>
          </a:bodyPr>
          <a:lstStyle/>
          <a:p>
            <a:pPr algn="ctr"/>
            <a:r>
              <a:rPr lang="en-US" sz="3200" b="0" dirty="0" smtClean="0"/>
              <a:t>Cytogenetic disorders involving sex chromosome </a:t>
            </a:r>
            <a:endParaRPr lang="en-US" sz="3200" b="0" dirty="0"/>
          </a:p>
        </p:txBody>
      </p:sp>
      <p:sp>
        <p:nvSpPr>
          <p:cNvPr id="3" name="Content Placeholder 2"/>
          <p:cNvSpPr>
            <a:spLocks noGrp="1"/>
          </p:cNvSpPr>
          <p:nvPr>
            <p:ph idx="1"/>
          </p:nvPr>
        </p:nvSpPr>
        <p:spPr>
          <a:xfrm>
            <a:off x="457200" y="1219200"/>
            <a:ext cx="8305800" cy="5410200"/>
          </a:xfrm>
        </p:spPr>
        <p:txBody>
          <a:bodyPr>
            <a:normAutofit/>
          </a:bodyPr>
          <a:lstStyle/>
          <a:p>
            <a:r>
              <a:rPr lang="en-US" sz="3600" dirty="0" smtClean="0"/>
              <a:t>Characterized by disorders relating to sexual development and fertility.</a:t>
            </a:r>
          </a:p>
          <a:p>
            <a:r>
              <a:rPr lang="en-US" sz="3600" dirty="0" smtClean="0"/>
              <a:t>Difficult to diagnose at birth and first recognized at the time of puberty. </a:t>
            </a:r>
          </a:p>
          <a:p>
            <a:r>
              <a:rPr lang="en-US" sz="3600" dirty="0" smtClean="0"/>
              <a:t>Higher the number of X chromosome, greater the chance of mental retardation</a:t>
            </a:r>
            <a:r>
              <a:rPr lang="en-US" dirty="0" smtClean="0"/>
              <a:t>.  </a:t>
            </a:r>
            <a:endParaRPr lang="en-US" dirty="0"/>
          </a:p>
        </p:txBody>
      </p:sp>
    </p:spTree>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1.jpg"/>
          <p:cNvPicPr>
            <a:picLocks noGrp="1" noChangeAspect="1"/>
          </p:cNvPicPr>
          <p:nvPr>
            <p:ph idx="1"/>
          </p:nvPr>
        </p:nvPicPr>
        <p:blipFill>
          <a:blip r:embed="rId2"/>
          <a:stretch>
            <a:fillRect/>
          </a:stretch>
        </p:blipFill>
        <p:spPr>
          <a:xfrm>
            <a:off x="304800" y="304800"/>
            <a:ext cx="8525256" cy="6231206"/>
          </a:xfrm>
        </p:spPr>
      </p:pic>
    </p:spTree>
  </p:cSld>
  <p:clrMapOvr>
    <a:masterClrMapping/>
  </p:clrMapOvr>
  <p:transition>
    <p:spli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p:spPr>
        <p:txBody>
          <a:bodyPr>
            <a:normAutofit fontScale="90000"/>
          </a:bodyPr>
          <a:lstStyle/>
          <a:p>
            <a:pPr algn="ctr"/>
            <a:r>
              <a:rPr lang="en-US" b="0" dirty="0" err="1" smtClean="0"/>
              <a:t>Klinefelter</a:t>
            </a:r>
            <a:r>
              <a:rPr lang="en-US" b="0" dirty="0" smtClean="0"/>
              <a:t> Syndrome </a:t>
            </a:r>
            <a:endParaRPr lang="en-US" b="0" dirty="0"/>
          </a:p>
        </p:txBody>
      </p:sp>
      <p:sp>
        <p:nvSpPr>
          <p:cNvPr id="3" name="Content Placeholder 2"/>
          <p:cNvSpPr>
            <a:spLocks noGrp="1"/>
          </p:cNvSpPr>
          <p:nvPr>
            <p:ph idx="1"/>
          </p:nvPr>
        </p:nvSpPr>
        <p:spPr>
          <a:xfrm>
            <a:off x="457200" y="1219200"/>
            <a:ext cx="8183880" cy="4800600"/>
          </a:xfrm>
        </p:spPr>
        <p:txBody>
          <a:bodyPr>
            <a:normAutofit fontScale="92500"/>
          </a:bodyPr>
          <a:lstStyle/>
          <a:p>
            <a:r>
              <a:rPr lang="en-US" sz="3200" dirty="0" smtClean="0">
                <a:solidFill>
                  <a:srgbClr val="FF0000"/>
                </a:solidFill>
              </a:rPr>
              <a:t>Male </a:t>
            </a:r>
            <a:r>
              <a:rPr lang="en-US" sz="3200" dirty="0" err="1" smtClean="0">
                <a:solidFill>
                  <a:srgbClr val="FF0000"/>
                </a:solidFill>
              </a:rPr>
              <a:t>hypogonadism</a:t>
            </a:r>
            <a:r>
              <a:rPr lang="en-US" sz="3200" dirty="0" smtClean="0">
                <a:solidFill>
                  <a:srgbClr val="FF0000"/>
                </a:solidFill>
              </a:rPr>
              <a:t> </a:t>
            </a:r>
            <a:r>
              <a:rPr lang="en-US" sz="3200" dirty="0" smtClean="0"/>
              <a:t>due to two or more X chromosome and one or more Y chromosome.</a:t>
            </a:r>
          </a:p>
          <a:p>
            <a:r>
              <a:rPr lang="en-US" sz="3200" dirty="0" err="1" smtClean="0">
                <a:solidFill>
                  <a:srgbClr val="FF0000"/>
                </a:solidFill>
              </a:rPr>
              <a:t>Gynocemastea</a:t>
            </a:r>
            <a:r>
              <a:rPr lang="en-US" sz="3200" dirty="0" smtClean="0"/>
              <a:t> may be present. </a:t>
            </a:r>
          </a:p>
          <a:p>
            <a:r>
              <a:rPr lang="en-US" sz="3200" dirty="0" smtClean="0"/>
              <a:t>IQ is &lt; normal.</a:t>
            </a:r>
          </a:p>
          <a:p>
            <a:r>
              <a:rPr lang="en-US" sz="3200" dirty="0" smtClean="0">
                <a:solidFill>
                  <a:srgbClr val="FF0000"/>
                </a:solidFill>
              </a:rPr>
              <a:t>FSH </a:t>
            </a:r>
            <a:r>
              <a:rPr lang="en-US" sz="3200" dirty="0" smtClean="0"/>
              <a:t>is elevated and testosterone is reduced. </a:t>
            </a:r>
            <a:r>
              <a:rPr lang="en-US" sz="3200" dirty="0" err="1" smtClean="0">
                <a:solidFill>
                  <a:srgbClr val="FF0000"/>
                </a:solidFill>
              </a:rPr>
              <a:t>Estradiol</a:t>
            </a:r>
            <a:r>
              <a:rPr lang="en-US" sz="3200" dirty="0" smtClean="0"/>
              <a:t> levels are </a:t>
            </a:r>
            <a:r>
              <a:rPr lang="en-US" sz="3200" dirty="0" smtClean="0">
                <a:solidFill>
                  <a:srgbClr val="FF0000"/>
                </a:solidFill>
              </a:rPr>
              <a:t>elevate</a:t>
            </a:r>
            <a:r>
              <a:rPr lang="en-US" sz="3200" dirty="0" smtClean="0"/>
              <a:t>d.</a:t>
            </a:r>
          </a:p>
          <a:p>
            <a:r>
              <a:rPr lang="en-US" sz="3200" dirty="0" smtClean="0"/>
              <a:t>Ratio of estrogens and testosterone determines the degree of feminization</a:t>
            </a:r>
            <a:r>
              <a:rPr lang="en-US" dirty="0" smtClean="0"/>
              <a:t>.  </a:t>
            </a:r>
          </a:p>
        </p:txBody>
      </p:sp>
    </p:spTree>
  </p:cSld>
  <p:clrMapOvr>
    <a:masterClrMapping/>
  </p:clrMapOvr>
  <p:transition>
    <p:spli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609600"/>
            <a:ext cx="8183880" cy="5257800"/>
          </a:xfrm>
        </p:spPr>
        <p:txBody>
          <a:bodyPr/>
          <a:lstStyle/>
          <a:p>
            <a:r>
              <a:rPr lang="en-US" sz="3600" dirty="0" smtClean="0">
                <a:solidFill>
                  <a:srgbClr val="FF0000"/>
                </a:solidFill>
              </a:rPr>
              <a:t>Reduce spermatogenesis </a:t>
            </a:r>
            <a:r>
              <a:rPr lang="en-US" sz="3600" dirty="0" smtClean="0"/>
              <a:t>and male infertility with the evidence of atrophied </a:t>
            </a:r>
            <a:r>
              <a:rPr lang="en-US" sz="3600" smtClean="0"/>
              <a:t>or primitive </a:t>
            </a:r>
            <a:r>
              <a:rPr lang="en-US" sz="3600" dirty="0" smtClean="0"/>
              <a:t>tubules.</a:t>
            </a:r>
          </a:p>
          <a:p>
            <a:r>
              <a:rPr lang="en-US" sz="3600" dirty="0" err="1" smtClean="0">
                <a:solidFill>
                  <a:srgbClr val="FF0000"/>
                </a:solidFill>
              </a:rPr>
              <a:t>Leyding</a:t>
            </a:r>
            <a:r>
              <a:rPr lang="en-US" sz="3600" dirty="0" smtClean="0">
                <a:solidFill>
                  <a:srgbClr val="FF0000"/>
                </a:solidFill>
              </a:rPr>
              <a:t> cells are prominent</a:t>
            </a:r>
            <a:r>
              <a:rPr lang="en-US" sz="3600" dirty="0" smtClean="0"/>
              <a:t>.</a:t>
            </a:r>
          </a:p>
          <a:p>
            <a:r>
              <a:rPr lang="en-US" sz="3600" dirty="0" smtClean="0"/>
              <a:t>Classic pattern of KF syndrome is 47,XXY </a:t>
            </a:r>
            <a:r>
              <a:rPr lang="en-US" sz="3600" dirty="0" err="1" smtClean="0"/>
              <a:t>karyotype</a:t>
            </a:r>
            <a:r>
              <a:rPr lang="en-US" sz="3600" dirty="0" smtClean="0"/>
              <a:t> (82%).</a:t>
            </a:r>
          </a:p>
          <a:p>
            <a:r>
              <a:rPr lang="en-US" sz="3600" dirty="0" smtClean="0"/>
              <a:t>15% of KF have mosaic patterns, 46,XY/47,XXY,	47, XXY/48,XXXY.   </a:t>
            </a:r>
            <a:r>
              <a:rPr lang="en-US" dirty="0" smtClean="0"/>
              <a:t>	 </a:t>
            </a:r>
            <a:endParaRPr lang="en-US" dirty="0"/>
          </a:p>
        </p:txBody>
      </p:sp>
    </p:spTree>
  </p:cSld>
  <p:clrMapOvr>
    <a:masterClrMapping/>
  </p:clrMapOvr>
  <p:transition>
    <p:spli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p:spPr>
        <p:txBody>
          <a:bodyPr>
            <a:normAutofit fontScale="90000"/>
          </a:bodyPr>
          <a:lstStyle/>
          <a:p>
            <a:pPr algn="ctr"/>
            <a:r>
              <a:rPr lang="en-US" b="0" dirty="0" smtClean="0"/>
              <a:t>Turner Syndrome </a:t>
            </a:r>
            <a:endParaRPr lang="en-US" b="0" dirty="0"/>
          </a:p>
        </p:txBody>
      </p:sp>
      <p:sp>
        <p:nvSpPr>
          <p:cNvPr id="3" name="Content Placeholder 2"/>
          <p:cNvSpPr>
            <a:spLocks noGrp="1"/>
          </p:cNvSpPr>
          <p:nvPr>
            <p:ph idx="1"/>
          </p:nvPr>
        </p:nvSpPr>
        <p:spPr>
          <a:xfrm>
            <a:off x="533400" y="990600"/>
            <a:ext cx="8382000" cy="5029200"/>
          </a:xfrm>
        </p:spPr>
        <p:txBody>
          <a:bodyPr>
            <a:noAutofit/>
          </a:bodyPr>
          <a:lstStyle/>
          <a:p>
            <a:r>
              <a:rPr lang="en-US" dirty="0" smtClean="0"/>
              <a:t>It results from </a:t>
            </a:r>
            <a:r>
              <a:rPr lang="en-US" dirty="0" smtClean="0">
                <a:solidFill>
                  <a:srgbClr val="FF0000"/>
                </a:solidFill>
              </a:rPr>
              <a:t>complete or partial </a:t>
            </a:r>
            <a:r>
              <a:rPr lang="en-US" dirty="0" err="1" smtClean="0">
                <a:solidFill>
                  <a:srgbClr val="FF0000"/>
                </a:solidFill>
              </a:rPr>
              <a:t>monosomy</a:t>
            </a:r>
            <a:r>
              <a:rPr lang="en-US" dirty="0" smtClean="0">
                <a:solidFill>
                  <a:srgbClr val="FF0000"/>
                </a:solidFill>
              </a:rPr>
              <a:t> </a:t>
            </a:r>
            <a:r>
              <a:rPr lang="en-US" dirty="0" smtClean="0"/>
              <a:t>of X chromosome characterized primarily by </a:t>
            </a:r>
            <a:r>
              <a:rPr lang="en-US" dirty="0" err="1" smtClean="0">
                <a:solidFill>
                  <a:srgbClr val="FF0000"/>
                </a:solidFill>
              </a:rPr>
              <a:t>hypogonadism</a:t>
            </a:r>
            <a:r>
              <a:rPr lang="en-US" dirty="0" smtClean="0">
                <a:solidFill>
                  <a:srgbClr val="FF0000"/>
                </a:solidFill>
              </a:rPr>
              <a:t> in phenotypic females</a:t>
            </a:r>
            <a:r>
              <a:rPr lang="en-US" dirty="0" smtClean="0"/>
              <a:t>. </a:t>
            </a:r>
          </a:p>
          <a:p>
            <a:r>
              <a:rPr lang="en-US" dirty="0" smtClean="0"/>
              <a:t>57% show missing X chromosome resulting in </a:t>
            </a:r>
            <a:r>
              <a:rPr lang="en-US" dirty="0" smtClean="0">
                <a:solidFill>
                  <a:srgbClr val="FF0000"/>
                </a:solidFill>
              </a:rPr>
              <a:t>45,X </a:t>
            </a:r>
            <a:r>
              <a:rPr lang="en-US" dirty="0" err="1" smtClean="0">
                <a:solidFill>
                  <a:srgbClr val="FF0000"/>
                </a:solidFill>
              </a:rPr>
              <a:t>karyotype</a:t>
            </a:r>
            <a:r>
              <a:rPr lang="en-US" dirty="0" smtClean="0"/>
              <a:t>. </a:t>
            </a:r>
          </a:p>
          <a:p>
            <a:r>
              <a:rPr lang="en-US" dirty="0" smtClean="0"/>
              <a:t>14% have structural abnormalities of the X chromosome (deletion of the small arm, deletion of short arms, deletion of short and long arm. and remaining show mosaics pattern (45,X/46,XX,45,X/46,XY).     </a:t>
            </a:r>
            <a:endParaRPr lang="en-US" dirty="0"/>
          </a:p>
        </p:txBody>
      </p:sp>
    </p:spTree>
  </p:cSld>
  <p:clrMapOvr>
    <a:masterClrMapping/>
  </p:clrMapOvr>
  <p:transition>
    <p:spli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183880" cy="7543800"/>
          </a:xfrm>
        </p:spPr>
        <p:txBody>
          <a:bodyPr>
            <a:noAutofit/>
          </a:bodyPr>
          <a:lstStyle/>
          <a:p>
            <a:r>
              <a:rPr lang="en-US" sz="3200" dirty="0" smtClean="0"/>
              <a:t>Clinically present as swelling of the nape of the neck with distended lymphatic channels (</a:t>
            </a:r>
            <a:r>
              <a:rPr lang="en-US" sz="3200" dirty="0" smtClean="0">
                <a:solidFill>
                  <a:srgbClr val="FF0000"/>
                </a:solidFill>
              </a:rPr>
              <a:t>cystic </a:t>
            </a:r>
            <a:r>
              <a:rPr lang="en-US" sz="3200" dirty="0" err="1" smtClean="0">
                <a:solidFill>
                  <a:srgbClr val="FF0000"/>
                </a:solidFill>
              </a:rPr>
              <a:t>hygroma</a:t>
            </a:r>
            <a:r>
              <a:rPr lang="en-US" sz="3200" dirty="0" smtClean="0"/>
              <a:t>) </a:t>
            </a:r>
          </a:p>
          <a:p>
            <a:r>
              <a:rPr lang="en-US" sz="3200" dirty="0" smtClean="0"/>
              <a:t>Bilateral neck webbing and persistent looseness of skin. </a:t>
            </a:r>
          </a:p>
          <a:p>
            <a:r>
              <a:rPr lang="en-US" sz="3200" dirty="0" smtClean="0">
                <a:solidFill>
                  <a:srgbClr val="FF0000"/>
                </a:solidFill>
              </a:rPr>
              <a:t>Congenital heart disease</a:t>
            </a:r>
            <a:r>
              <a:rPr lang="en-US" sz="3200" dirty="0" smtClean="0"/>
              <a:t>. </a:t>
            </a:r>
          </a:p>
          <a:p>
            <a:r>
              <a:rPr lang="en-US" sz="3200" dirty="0" smtClean="0"/>
              <a:t>Failure to develop normal secondary sex. (</a:t>
            </a:r>
            <a:r>
              <a:rPr lang="en-US" sz="3200" dirty="0" smtClean="0">
                <a:solidFill>
                  <a:srgbClr val="FF0000"/>
                </a:solidFill>
              </a:rPr>
              <a:t>breast development is inadequate</a:t>
            </a:r>
            <a:r>
              <a:rPr lang="en-US" sz="3200" dirty="0" smtClean="0"/>
              <a:t>)</a:t>
            </a:r>
          </a:p>
          <a:p>
            <a:r>
              <a:rPr lang="en-US" sz="3200" dirty="0" smtClean="0"/>
              <a:t>Turner syndrome is the single most important cause of </a:t>
            </a:r>
            <a:r>
              <a:rPr lang="en-US" sz="3200" dirty="0" smtClean="0">
                <a:solidFill>
                  <a:srgbClr val="FF0000"/>
                </a:solidFill>
              </a:rPr>
              <a:t>primary amenorrhea</a:t>
            </a:r>
            <a:r>
              <a:rPr lang="en-US" sz="3200" dirty="0" smtClean="0"/>
              <a:t>, accounting for approximately one third of the cases. </a:t>
            </a:r>
            <a:endParaRPr lang="en-US" sz="3200" dirty="0"/>
          </a:p>
        </p:txBody>
      </p:sp>
    </p:spTree>
  </p:cSld>
  <p:clrMapOvr>
    <a:masterClrMapping/>
  </p:clrMapOvr>
  <p:transition>
    <p:spli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85800"/>
          </a:xfrm>
        </p:spPr>
        <p:txBody>
          <a:bodyPr>
            <a:normAutofit/>
          </a:bodyPr>
          <a:lstStyle/>
          <a:p>
            <a:pPr algn="ctr"/>
            <a:r>
              <a:rPr lang="en-US" b="0" dirty="0" smtClean="0"/>
              <a:t>Diagnosis Of Genetic Disease </a:t>
            </a:r>
            <a:endParaRPr lang="en-US" b="0" dirty="0"/>
          </a:p>
        </p:txBody>
      </p:sp>
      <p:sp>
        <p:nvSpPr>
          <p:cNvPr id="3" name="Content Placeholder 2"/>
          <p:cNvSpPr>
            <a:spLocks noGrp="1"/>
          </p:cNvSpPr>
          <p:nvPr>
            <p:ph idx="1"/>
          </p:nvPr>
        </p:nvSpPr>
        <p:spPr>
          <a:xfrm>
            <a:off x="533400" y="1143000"/>
            <a:ext cx="8183880" cy="5029200"/>
          </a:xfrm>
        </p:spPr>
        <p:txBody>
          <a:bodyPr>
            <a:normAutofit lnSpcReduction="10000"/>
          </a:bodyPr>
          <a:lstStyle/>
          <a:p>
            <a:r>
              <a:rPr lang="en-US" dirty="0" smtClean="0"/>
              <a:t>There are two methods.</a:t>
            </a:r>
          </a:p>
          <a:p>
            <a:pPr lvl="1"/>
            <a:r>
              <a:rPr lang="en-US" dirty="0" smtClean="0"/>
              <a:t>Cytogenetic analysis </a:t>
            </a:r>
          </a:p>
          <a:p>
            <a:pPr lvl="1"/>
            <a:r>
              <a:rPr lang="en-US" dirty="0" smtClean="0"/>
              <a:t>Molecular analysis </a:t>
            </a:r>
          </a:p>
          <a:p>
            <a:pPr>
              <a:buNone/>
            </a:pPr>
            <a:r>
              <a:rPr lang="en-US" dirty="0" smtClean="0">
                <a:solidFill>
                  <a:srgbClr val="FF0000"/>
                </a:solidFill>
              </a:rPr>
              <a:t>Cytogenetic Analysis</a:t>
            </a:r>
            <a:r>
              <a:rPr lang="en-US" dirty="0" smtClean="0"/>
              <a:t>: </a:t>
            </a:r>
          </a:p>
          <a:p>
            <a:r>
              <a:rPr lang="en-US" dirty="0" smtClean="0">
                <a:solidFill>
                  <a:srgbClr val="7030A0"/>
                </a:solidFill>
              </a:rPr>
              <a:t>Prenatal chromosome analysis</a:t>
            </a:r>
            <a:r>
              <a:rPr lang="en-US" dirty="0" smtClean="0"/>
              <a:t>:</a:t>
            </a:r>
          </a:p>
          <a:p>
            <a:r>
              <a:rPr lang="en-US" dirty="0" smtClean="0"/>
              <a:t>It can be performed on the cell obtained by </a:t>
            </a:r>
            <a:r>
              <a:rPr lang="en-US" dirty="0" err="1" smtClean="0"/>
              <a:t>aminocentesis</a:t>
            </a:r>
            <a:r>
              <a:rPr lang="en-US" dirty="0" smtClean="0"/>
              <a:t>, on chorionic </a:t>
            </a:r>
            <a:r>
              <a:rPr lang="en-US" dirty="0" err="1" smtClean="0"/>
              <a:t>villus</a:t>
            </a:r>
            <a:r>
              <a:rPr lang="en-US" dirty="0" smtClean="0"/>
              <a:t> biopsy, or umbilical cord blood e.g. </a:t>
            </a:r>
          </a:p>
          <a:p>
            <a:pPr lvl="1"/>
            <a:r>
              <a:rPr lang="en-US" dirty="0" smtClean="0"/>
              <a:t>Advanced maternal age &gt;34 years due to risk of </a:t>
            </a:r>
            <a:r>
              <a:rPr lang="en-US" dirty="0" err="1" smtClean="0"/>
              <a:t>trisomies</a:t>
            </a:r>
            <a:r>
              <a:rPr lang="en-US" dirty="0" smtClean="0"/>
              <a:t>.</a:t>
            </a:r>
          </a:p>
          <a:p>
            <a:pPr lvl="1"/>
            <a:r>
              <a:rPr lang="en-US" dirty="0" smtClean="0"/>
              <a:t>Parent who is carrier of balanced reciprocal, </a:t>
            </a:r>
            <a:r>
              <a:rPr lang="en-US" dirty="0" err="1" smtClean="0"/>
              <a:t>robertsonian</a:t>
            </a:r>
            <a:r>
              <a:rPr lang="en-US" dirty="0" smtClean="0"/>
              <a:t> translocation, inversion. </a:t>
            </a:r>
          </a:p>
        </p:txBody>
      </p:sp>
    </p:spTree>
  </p:cSld>
  <p:clrMapOvr>
    <a:masterClrMapping/>
  </p:clrMapOvr>
  <p:transition>
    <p:spli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normAutofit/>
          </a:bodyPr>
          <a:lstStyle/>
          <a:p>
            <a:pPr lvl="1"/>
            <a:r>
              <a:rPr lang="en-US" dirty="0" smtClean="0"/>
              <a:t>A parent with a previous child with a chromosomal abnormality.</a:t>
            </a:r>
          </a:p>
          <a:p>
            <a:pPr lvl="1"/>
            <a:r>
              <a:rPr lang="en-US" dirty="0" smtClean="0"/>
              <a:t>Parent carrier of an X-linked genetic disorder (determine fetal sex) </a:t>
            </a:r>
          </a:p>
          <a:p>
            <a:r>
              <a:rPr lang="en-US" dirty="0" smtClean="0">
                <a:solidFill>
                  <a:srgbClr val="7030A0"/>
                </a:solidFill>
              </a:rPr>
              <a:t>Postnatal chromosome analysis</a:t>
            </a:r>
            <a:r>
              <a:rPr lang="en-US" dirty="0" smtClean="0"/>
              <a:t>: </a:t>
            </a:r>
          </a:p>
          <a:p>
            <a:pPr lvl="1"/>
            <a:r>
              <a:rPr lang="en-US" dirty="0" smtClean="0"/>
              <a:t>Multiple congenital anomalies. </a:t>
            </a:r>
          </a:p>
          <a:p>
            <a:pPr lvl="1"/>
            <a:r>
              <a:rPr lang="en-US" dirty="0" smtClean="0"/>
              <a:t>Unexplained mental retardation </a:t>
            </a:r>
          </a:p>
          <a:p>
            <a:pPr lvl="1"/>
            <a:r>
              <a:rPr lang="en-US" dirty="0" smtClean="0"/>
              <a:t>Suspected </a:t>
            </a:r>
            <a:r>
              <a:rPr lang="en-US" dirty="0" err="1" smtClean="0"/>
              <a:t>aneuploidy</a:t>
            </a:r>
            <a:r>
              <a:rPr lang="en-US" dirty="0" smtClean="0"/>
              <a:t> </a:t>
            </a:r>
          </a:p>
          <a:p>
            <a:pPr lvl="1"/>
            <a:r>
              <a:rPr lang="en-US" dirty="0" smtClean="0"/>
              <a:t>Suspected unbalanced </a:t>
            </a:r>
            <a:r>
              <a:rPr lang="en-US" dirty="0" err="1" smtClean="0"/>
              <a:t>autosome</a:t>
            </a:r>
            <a:r>
              <a:rPr lang="en-US" dirty="0" smtClean="0"/>
              <a:t>. </a:t>
            </a:r>
          </a:p>
          <a:p>
            <a:pPr lvl="1"/>
            <a:r>
              <a:rPr lang="en-US" dirty="0" smtClean="0"/>
              <a:t>Sex chromosomal abnormality </a:t>
            </a:r>
          </a:p>
          <a:p>
            <a:pPr lvl="1"/>
            <a:r>
              <a:rPr lang="en-US" dirty="0" smtClean="0"/>
              <a:t>Suspected fragile X-syndrome</a:t>
            </a:r>
          </a:p>
          <a:p>
            <a:pPr lvl="1"/>
            <a:r>
              <a:rPr lang="en-US" dirty="0" smtClean="0"/>
              <a:t>Infertility </a:t>
            </a:r>
          </a:p>
          <a:p>
            <a:pPr lvl="1"/>
            <a:r>
              <a:rPr lang="en-US" dirty="0" smtClean="0"/>
              <a:t>Multiple spontaneous abortions   </a:t>
            </a:r>
            <a:endParaRPr lang="en-US" dirty="0"/>
          </a:p>
        </p:txBody>
      </p:sp>
    </p:spTree>
  </p:cSld>
  <p:clrMapOvr>
    <a:masterClrMapping/>
  </p:clrMapOvr>
  <p:transition>
    <p:spli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609600"/>
          </a:xfrm>
        </p:spPr>
        <p:txBody>
          <a:bodyPr>
            <a:normAutofit fontScale="90000"/>
          </a:bodyPr>
          <a:lstStyle/>
          <a:p>
            <a:pPr algn="ctr"/>
            <a:r>
              <a:rPr lang="en-US" b="0" dirty="0" smtClean="0"/>
              <a:t>Molecular diagnosis </a:t>
            </a:r>
            <a:endParaRPr lang="en-US" b="0" dirty="0"/>
          </a:p>
        </p:txBody>
      </p:sp>
      <p:sp>
        <p:nvSpPr>
          <p:cNvPr id="3" name="Content Placeholder 2"/>
          <p:cNvSpPr>
            <a:spLocks noGrp="1"/>
          </p:cNvSpPr>
          <p:nvPr>
            <p:ph idx="1"/>
          </p:nvPr>
        </p:nvSpPr>
        <p:spPr>
          <a:xfrm>
            <a:off x="533400" y="1143000"/>
            <a:ext cx="8183880" cy="5181600"/>
          </a:xfrm>
        </p:spPr>
        <p:txBody>
          <a:bodyPr>
            <a:normAutofit fontScale="92500"/>
          </a:bodyPr>
          <a:lstStyle/>
          <a:p>
            <a:r>
              <a:rPr lang="en-US" dirty="0" smtClean="0"/>
              <a:t>It is possible to indentify mutations at the level of DNA. </a:t>
            </a:r>
          </a:p>
          <a:p>
            <a:r>
              <a:rPr lang="en-US" dirty="0" smtClean="0"/>
              <a:t>Use of </a:t>
            </a:r>
            <a:r>
              <a:rPr lang="en-US" dirty="0" smtClean="0">
                <a:solidFill>
                  <a:srgbClr val="FF0000"/>
                </a:solidFill>
              </a:rPr>
              <a:t>recombinant DNA technology </a:t>
            </a:r>
            <a:r>
              <a:rPr lang="en-US" dirty="0" smtClean="0"/>
              <a:t>as several distinct advantages.</a:t>
            </a:r>
          </a:p>
          <a:p>
            <a:r>
              <a:rPr lang="en-US" dirty="0" smtClean="0"/>
              <a:t>It is remarkable sensitive.</a:t>
            </a:r>
          </a:p>
          <a:p>
            <a:r>
              <a:rPr lang="en-US" dirty="0" smtClean="0"/>
              <a:t>By the use of </a:t>
            </a:r>
            <a:r>
              <a:rPr lang="en-US" dirty="0" smtClean="0">
                <a:solidFill>
                  <a:srgbClr val="FF0000"/>
                </a:solidFill>
              </a:rPr>
              <a:t>PCR</a:t>
            </a:r>
            <a:r>
              <a:rPr lang="en-US" dirty="0" smtClean="0"/>
              <a:t> only 100 cells are even lesser no of cell are sufficient for diagnosis. </a:t>
            </a:r>
          </a:p>
          <a:p>
            <a:r>
              <a:rPr lang="en-US" dirty="0" smtClean="0"/>
              <a:t>DNA based test or not dependent on gene product. </a:t>
            </a:r>
          </a:p>
          <a:p>
            <a:r>
              <a:rPr lang="en-US" dirty="0" smtClean="0"/>
              <a:t>Two distant approaches for the diagnosis of single gene (direct detection of mutations and indirect detection)   </a:t>
            </a:r>
          </a:p>
        </p:txBody>
      </p:sp>
    </p:spTree>
  </p:cSld>
  <p:clrMapOvr>
    <a:masterClrMapping/>
  </p:clrMapOvr>
  <p:transition>
    <p:spli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762000"/>
          </a:xfrm>
        </p:spPr>
        <p:txBody>
          <a:bodyPr/>
          <a:lstStyle/>
          <a:p>
            <a:pPr algn="ctr"/>
            <a:r>
              <a:rPr lang="en-US" b="0" dirty="0" smtClean="0"/>
              <a:t>Direct gene diagnosis </a:t>
            </a:r>
            <a:endParaRPr lang="en-US" b="0" dirty="0"/>
          </a:p>
        </p:txBody>
      </p:sp>
      <p:sp>
        <p:nvSpPr>
          <p:cNvPr id="3" name="Content Placeholder 2"/>
          <p:cNvSpPr>
            <a:spLocks noGrp="1"/>
          </p:cNvSpPr>
          <p:nvPr>
            <p:ph idx="1"/>
          </p:nvPr>
        </p:nvSpPr>
        <p:spPr>
          <a:xfrm>
            <a:off x="533400" y="1143000"/>
            <a:ext cx="8183880" cy="5410200"/>
          </a:xfrm>
        </p:spPr>
        <p:txBody>
          <a:bodyPr>
            <a:normAutofit/>
          </a:bodyPr>
          <a:lstStyle/>
          <a:p>
            <a:r>
              <a:rPr lang="en-US" dirty="0" smtClean="0"/>
              <a:t>It is also called </a:t>
            </a:r>
            <a:r>
              <a:rPr lang="en-US" dirty="0" smtClean="0">
                <a:solidFill>
                  <a:srgbClr val="FF0000"/>
                </a:solidFill>
              </a:rPr>
              <a:t>diagnostic biopsy of human genome</a:t>
            </a:r>
            <a:r>
              <a:rPr lang="en-US" dirty="0" smtClean="0"/>
              <a:t>, it depend upon on the detection of an important qualitative change in the DNA. </a:t>
            </a:r>
          </a:p>
          <a:p>
            <a:r>
              <a:rPr lang="en-US" dirty="0" smtClean="0"/>
              <a:t>It is usually based on </a:t>
            </a:r>
            <a:r>
              <a:rPr lang="en-US" dirty="0" smtClean="0">
                <a:solidFill>
                  <a:srgbClr val="FF0000"/>
                </a:solidFill>
              </a:rPr>
              <a:t>PCR</a:t>
            </a:r>
            <a:r>
              <a:rPr lang="en-US" dirty="0" smtClean="0"/>
              <a:t> analysis.</a:t>
            </a:r>
          </a:p>
          <a:p>
            <a:r>
              <a:rPr lang="en-US" dirty="0" smtClean="0"/>
              <a:t>If RNA is used as substrate (RT-PCR) in which first reverse transcribed to obtain </a:t>
            </a:r>
            <a:r>
              <a:rPr lang="en-US" dirty="0" err="1" smtClean="0"/>
              <a:t>cDNA</a:t>
            </a:r>
            <a:r>
              <a:rPr lang="en-US" dirty="0" smtClean="0"/>
              <a:t> and then amplification by PCR.</a:t>
            </a:r>
          </a:p>
          <a:p>
            <a:r>
              <a:rPr lang="en-US" dirty="0" smtClean="0"/>
              <a:t>To detect the mutant gene, two primers that bind to 3’ and 5’ prime ends of normal sequence are designed.   </a:t>
            </a:r>
          </a:p>
        </p:txBody>
      </p:sp>
    </p:spTree>
  </p:cSld>
  <p:clrMapOvr>
    <a:masterClrMapping/>
  </p:clrMapOvr>
  <p:transition>
    <p:spli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04800"/>
            <a:ext cx="8183880" cy="6096000"/>
          </a:xfrm>
        </p:spPr>
        <p:txBody>
          <a:bodyPr>
            <a:noAutofit/>
          </a:bodyPr>
          <a:lstStyle/>
          <a:p>
            <a:r>
              <a:rPr lang="en-US" sz="3200" dirty="0" smtClean="0"/>
              <a:t>By using DNA polymerases and thermal cycling, DNA between the primers is amplified producing millions of Copies of DNA.</a:t>
            </a:r>
          </a:p>
          <a:p>
            <a:r>
              <a:rPr lang="en-US" sz="3200" dirty="0" smtClean="0"/>
              <a:t>The normal DNA and patients DNA are digested with the Mnl1 enzyme. </a:t>
            </a:r>
          </a:p>
          <a:p>
            <a:r>
              <a:rPr lang="en-US" sz="3200" dirty="0" smtClean="0"/>
              <a:t>Normal DNA yields three fragments (67 base pairs, 37 base pairs, and 163 base pairs long) while patient’s DNA yields only two products (abnormal fragment of 200 base pairs and normal fragment of 67)   </a:t>
            </a:r>
            <a:endParaRPr lang="en-US" sz="3200" dirty="0"/>
          </a:p>
        </p:txBody>
      </p:sp>
    </p:spTree>
  </p:cSld>
  <p:clrMapOvr>
    <a:masterClrMapping/>
  </p:clrMapOvr>
  <p:transition>
    <p:spli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6175248"/>
          </a:xfrm>
        </p:spPr>
        <p:txBody>
          <a:bodyPr>
            <a:normAutofit/>
          </a:bodyPr>
          <a:lstStyle/>
          <a:p>
            <a:r>
              <a:rPr lang="en-US" dirty="0" smtClean="0"/>
              <a:t>Mutations that affect the length of DNA (e.g. deletions) can also be detected by PCR.</a:t>
            </a:r>
          </a:p>
          <a:p>
            <a:r>
              <a:rPr lang="en-US" dirty="0" smtClean="0"/>
              <a:t>A variety of PCR based technologies (</a:t>
            </a:r>
            <a:r>
              <a:rPr lang="en-US" dirty="0" smtClean="0">
                <a:solidFill>
                  <a:srgbClr val="FF0000"/>
                </a:solidFill>
              </a:rPr>
              <a:t>real time)</a:t>
            </a:r>
            <a:r>
              <a:rPr lang="en-US" dirty="0" smtClean="0"/>
              <a:t> can detect presence and absence of mutations during exponential phase of DNA amplification by using </a:t>
            </a:r>
            <a:r>
              <a:rPr lang="en-US" dirty="0" err="1" smtClean="0"/>
              <a:t>fluorophore</a:t>
            </a:r>
            <a:r>
              <a:rPr lang="en-US" dirty="0" smtClean="0"/>
              <a:t> indicators e.g. molecular beacon technology in which hairpin-shaped fluorescent </a:t>
            </a:r>
            <a:r>
              <a:rPr lang="en-US" dirty="0" err="1" smtClean="0"/>
              <a:t>oligonucleotide</a:t>
            </a:r>
            <a:r>
              <a:rPr lang="en-US" dirty="0" smtClean="0"/>
              <a:t> probes that fluoresced only on hybridization to target sequences wild-type DNA. In case of mismatch there is no fluorescence.    </a:t>
            </a:r>
            <a:endParaRPr lang="en-US" dirty="0"/>
          </a:p>
        </p:txBody>
      </p:sp>
    </p:spTree>
  </p:cSld>
  <p:clrMapOvr>
    <a:masterClrMapping/>
  </p:clrMapOvr>
  <p:transition>
    <p:spli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2535</TotalTime>
  <Words>4135</Words>
  <Application>Microsoft Office PowerPoint</Application>
  <PresentationFormat>On-screen Show (4:3)</PresentationFormat>
  <Paragraphs>272</Paragraphs>
  <Slides>102</Slides>
  <Notes>0</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Aspect</vt:lpstr>
      <vt:lpstr>GENETICS </vt:lpstr>
      <vt:lpstr>INTRODUCTION </vt:lpstr>
      <vt:lpstr>Slide 3</vt:lpstr>
      <vt:lpstr>Slide 4</vt:lpstr>
      <vt:lpstr>Slide 5</vt:lpstr>
      <vt:lpstr>Slide 6</vt:lpstr>
      <vt:lpstr>Mutations </vt:lpstr>
      <vt:lpstr>Slide 8</vt:lpstr>
      <vt:lpstr>Slide 9</vt:lpstr>
      <vt:lpstr>Slide 10</vt:lpstr>
      <vt:lpstr>Slide 11</vt:lpstr>
      <vt:lpstr>Slide 12</vt:lpstr>
      <vt:lpstr>Slide 13</vt:lpstr>
      <vt:lpstr>Slide 14</vt:lpstr>
      <vt:lpstr>Slide 15</vt:lpstr>
      <vt:lpstr>Slide 16</vt:lpstr>
      <vt:lpstr>Slide 17</vt:lpstr>
      <vt:lpstr>Slide 18</vt:lpstr>
      <vt:lpstr>MENDELIAN DISORDERS </vt:lpstr>
      <vt:lpstr>Slide 20</vt:lpstr>
      <vt:lpstr>Slide 21</vt:lpstr>
      <vt:lpstr>Slide 22</vt:lpstr>
      <vt:lpstr>Slide 23</vt:lpstr>
      <vt:lpstr>Autosomal Dominant Disorders </vt:lpstr>
      <vt:lpstr>Slide 25</vt:lpstr>
      <vt:lpstr>Slide 26</vt:lpstr>
      <vt:lpstr>Slide 27</vt:lpstr>
      <vt:lpstr>Slide 28</vt:lpstr>
      <vt:lpstr>Slide 29</vt:lpstr>
      <vt:lpstr>Autosomal recessive Disorders </vt:lpstr>
      <vt:lpstr>Slide 31</vt:lpstr>
      <vt:lpstr>Slide 32</vt:lpstr>
      <vt:lpstr>Slide 33</vt:lpstr>
      <vt:lpstr>X-LINKED DISORDERS </vt:lpstr>
      <vt:lpstr>Slide 35</vt:lpstr>
      <vt:lpstr>Slide 36</vt:lpstr>
      <vt:lpstr>Slide 37</vt:lpstr>
      <vt:lpstr>Slide 38</vt:lpstr>
      <vt:lpstr>Slide 39</vt:lpstr>
      <vt:lpstr>Biochemical and Molecular Basis of Single Gene (Mendelian) Disorders </vt:lpstr>
      <vt:lpstr>Slide 41</vt:lpstr>
      <vt:lpstr>Slide 42</vt:lpstr>
      <vt:lpstr>Enzyme Defects</vt:lpstr>
      <vt:lpstr>Slide 44</vt:lpstr>
      <vt:lpstr>Slide 45</vt:lpstr>
      <vt:lpstr>Slide 46</vt:lpstr>
      <vt:lpstr>Defect in receptors and transport system </vt:lpstr>
      <vt:lpstr>Alteration in Structure, Function, or Quantity of Nonenzyme Proteins </vt:lpstr>
      <vt:lpstr>Disorders associated with defects in receptor proteins </vt:lpstr>
      <vt:lpstr>Cholesterol metabolism </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Disorders with multifactorial Inheritance </vt:lpstr>
      <vt:lpstr>Normal Karyotyping </vt:lpstr>
      <vt:lpstr>Slide 69</vt:lpstr>
      <vt:lpstr>Slide 70</vt:lpstr>
      <vt:lpstr>Slide 71</vt:lpstr>
      <vt:lpstr>Slide 72</vt:lpstr>
      <vt:lpstr>Slide 73</vt:lpstr>
      <vt:lpstr>Slide 74</vt:lpstr>
      <vt:lpstr>Slide 75</vt:lpstr>
      <vt:lpstr>Slide 76</vt:lpstr>
      <vt:lpstr>Slide 77</vt:lpstr>
      <vt:lpstr>Slide 78</vt:lpstr>
      <vt:lpstr>Slide 79</vt:lpstr>
      <vt:lpstr>Cytogenetic Disorder</vt:lpstr>
      <vt:lpstr>Slide 81</vt:lpstr>
      <vt:lpstr>Slide 82</vt:lpstr>
      <vt:lpstr>Slide 83</vt:lpstr>
      <vt:lpstr>Slide 84</vt:lpstr>
      <vt:lpstr>Slide 85</vt:lpstr>
      <vt:lpstr>Slide 86</vt:lpstr>
      <vt:lpstr>Cytogenic disorders involving </vt:lpstr>
      <vt:lpstr>Slide 88</vt:lpstr>
      <vt:lpstr>Cytogenetic disorders involving sex chromosome </vt:lpstr>
      <vt:lpstr>Klinefelter Syndrome </vt:lpstr>
      <vt:lpstr>Slide 91</vt:lpstr>
      <vt:lpstr>Turner Syndrome </vt:lpstr>
      <vt:lpstr>Slide 93</vt:lpstr>
      <vt:lpstr>Diagnosis Of Genetic Disease </vt:lpstr>
      <vt:lpstr>Slide 95</vt:lpstr>
      <vt:lpstr>Molecular diagnosis </vt:lpstr>
      <vt:lpstr>Direct gene diagnosis </vt:lpstr>
      <vt:lpstr>Slide 98</vt:lpstr>
      <vt:lpstr>Slide 99</vt:lpstr>
      <vt:lpstr>Indirect DNA diagnosis (linkage analysis)</vt:lpstr>
      <vt:lpstr>Slide 101</vt:lpstr>
      <vt:lpstr>Slide 102</vt:lpstr>
    </vt:vector>
  </TitlesOfParts>
  <Company>UOS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c:title>
  <dc:creator>M. Siddiq</dc:creator>
  <cp:lastModifiedBy>Pathology</cp:lastModifiedBy>
  <cp:revision>416</cp:revision>
  <dcterms:created xsi:type="dcterms:W3CDTF">2002-03-27T03:57:38Z</dcterms:created>
  <dcterms:modified xsi:type="dcterms:W3CDTF">2019-11-12T03:40:05Z</dcterms:modified>
</cp:coreProperties>
</file>