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5348-8EA9-443C-8E50-5F8568449FB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3B27-8246-45B8-9B63-DC89DEA7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5348-8EA9-443C-8E50-5F8568449FB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3B27-8246-45B8-9B63-DC89DEA7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6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5348-8EA9-443C-8E50-5F8568449FB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3B27-8246-45B8-9B63-DC89DEA7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62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5348-8EA9-443C-8E50-5F8568449FB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3B27-8246-45B8-9B63-DC89DEA796D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4032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5348-8EA9-443C-8E50-5F8568449FB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3B27-8246-45B8-9B63-DC89DEA7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93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5348-8EA9-443C-8E50-5F8568449FB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3B27-8246-45B8-9B63-DC89DEA7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03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5348-8EA9-443C-8E50-5F8568449FB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3B27-8246-45B8-9B63-DC89DEA7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14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5348-8EA9-443C-8E50-5F8568449FB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3B27-8246-45B8-9B63-DC89DEA7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6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5348-8EA9-443C-8E50-5F8568449FB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3B27-8246-45B8-9B63-DC89DEA7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7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5348-8EA9-443C-8E50-5F8568449FB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3B27-8246-45B8-9B63-DC89DEA7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4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5348-8EA9-443C-8E50-5F8568449FB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3B27-8246-45B8-9B63-DC89DEA7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1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5348-8EA9-443C-8E50-5F8568449FB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3B27-8246-45B8-9B63-DC89DEA7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6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5348-8EA9-443C-8E50-5F8568449FB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3B27-8246-45B8-9B63-DC89DEA7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0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5348-8EA9-443C-8E50-5F8568449FB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3B27-8246-45B8-9B63-DC89DEA7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3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5348-8EA9-443C-8E50-5F8568449FB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3B27-8246-45B8-9B63-DC89DEA7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3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5348-8EA9-443C-8E50-5F8568449FB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3B27-8246-45B8-9B63-DC89DEA7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4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5348-8EA9-443C-8E50-5F8568449FB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3B27-8246-45B8-9B63-DC89DEA7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9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5F15348-8EA9-443C-8E50-5F8568449FB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93B27-8246-45B8-9B63-DC89DEA7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04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0.png"/><Relationship Id="rId7" Type="http://schemas.openxmlformats.org/officeDocument/2006/relationships/image" Target="../media/image6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30.pn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7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4.png"/><Relationship Id="rId7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807720"/>
            <a:ext cx="8825658" cy="3329581"/>
          </a:xfrm>
        </p:spPr>
        <p:txBody>
          <a:bodyPr/>
          <a:lstStyle/>
          <a:p>
            <a:r>
              <a:rPr lang="en-US" dirty="0" smtClean="0"/>
              <a:t>Network Design and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051700"/>
            <a:ext cx="8825658" cy="861420"/>
          </a:xfrm>
        </p:spPr>
        <p:txBody>
          <a:bodyPr/>
          <a:lstStyle/>
          <a:p>
            <a:pPr algn="r"/>
            <a:r>
              <a:rPr lang="en-US" dirty="0" smtClean="0"/>
              <a:t>Course instructor: Farooq javeed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387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1" y="1494047"/>
            <a:ext cx="6176645" cy="248412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85115" indent="-273050">
              <a:spcBef>
                <a:spcPts val="43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Phase 2 –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Logical 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Network</a:t>
            </a:r>
            <a:r>
              <a:rPr sz="26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Design</a:t>
            </a:r>
            <a:endParaRPr sz="2600">
              <a:latin typeface="Constantia"/>
              <a:cs typeface="Constantia"/>
            </a:endParaRPr>
          </a:p>
          <a:p>
            <a:pPr marL="652780" lvl="1" indent="-273050">
              <a:spcBef>
                <a:spcPts val="309"/>
              </a:spcBef>
              <a:buClr>
                <a:srgbClr val="D6903D"/>
              </a:buClr>
              <a:buSzPct val="85416"/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Design </a:t>
            </a:r>
            <a:r>
              <a:rPr sz="2400" dirty="0">
                <a:solidFill>
                  <a:srgbClr val="FEFAC9"/>
                </a:solidFill>
                <a:latin typeface="Constantia"/>
                <a:cs typeface="Constantia"/>
              </a:rPr>
              <a:t>a </a:t>
            </a:r>
            <a:r>
              <a:rPr sz="2400" spc="-15" dirty="0">
                <a:solidFill>
                  <a:srgbClr val="FEFAC9"/>
                </a:solidFill>
                <a:latin typeface="Constantia"/>
                <a:cs typeface="Constantia"/>
              </a:rPr>
              <a:t>network</a:t>
            </a:r>
            <a:r>
              <a:rPr sz="2400" spc="-19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topology</a:t>
            </a:r>
            <a:endParaRPr sz="2400">
              <a:latin typeface="Constantia"/>
              <a:cs typeface="Constantia"/>
            </a:endParaRPr>
          </a:p>
          <a:p>
            <a:pPr marL="652780" lvl="1" indent="-273050">
              <a:spcBef>
                <a:spcPts val="300"/>
              </a:spcBef>
              <a:buClr>
                <a:srgbClr val="D6903D"/>
              </a:buClr>
              <a:buSzPct val="85416"/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Design models </a:t>
            </a:r>
            <a:r>
              <a:rPr sz="2400" spc="-10" dirty="0">
                <a:solidFill>
                  <a:srgbClr val="FEFAC9"/>
                </a:solidFill>
                <a:latin typeface="Constantia"/>
                <a:cs typeface="Constantia"/>
              </a:rPr>
              <a:t>for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addressing </a:t>
            </a:r>
            <a:r>
              <a:rPr sz="2400" dirty="0">
                <a:solidFill>
                  <a:srgbClr val="FEFAC9"/>
                </a:solidFill>
                <a:latin typeface="Constantia"/>
                <a:cs typeface="Constantia"/>
              </a:rPr>
              <a:t>and</a:t>
            </a:r>
            <a:r>
              <a:rPr sz="2400" spc="-33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naming</a:t>
            </a:r>
            <a:endParaRPr sz="2400">
              <a:latin typeface="Constantia"/>
              <a:cs typeface="Constantia"/>
            </a:endParaRPr>
          </a:p>
          <a:p>
            <a:pPr marL="652780" lvl="1" indent="-273050">
              <a:spcBef>
                <a:spcPts val="300"/>
              </a:spcBef>
              <a:buClr>
                <a:srgbClr val="D6903D"/>
              </a:buClr>
              <a:buSzPct val="85416"/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Select </a:t>
            </a:r>
            <a:r>
              <a:rPr sz="2400" spc="-10" dirty="0">
                <a:solidFill>
                  <a:srgbClr val="FEFAC9"/>
                </a:solidFill>
                <a:latin typeface="Constantia"/>
                <a:cs typeface="Constantia"/>
              </a:rPr>
              <a:t>switching </a:t>
            </a:r>
            <a:r>
              <a:rPr sz="2400" dirty="0">
                <a:solidFill>
                  <a:srgbClr val="FEFAC9"/>
                </a:solidFill>
                <a:latin typeface="Constantia"/>
                <a:cs typeface="Constantia"/>
              </a:rPr>
              <a:t>and </a:t>
            </a:r>
            <a:r>
              <a:rPr sz="2400" spc="-10" dirty="0">
                <a:solidFill>
                  <a:srgbClr val="FEFAC9"/>
                </a:solidFill>
                <a:latin typeface="Constantia"/>
                <a:cs typeface="Constantia"/>
              </a:rPr>
              <a:t>routing</a:t>
            </a:r>
            <a:r>
              <a:rPr sz="2400" spc="-21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20" dirty="0">
                <a:solidFill>
                  <a:srgbClr val="FEFAC9"/>
                </a:solidFill>
                <a:latin typeface="Constantia"/>
                <a:cs typeface="Constantia"/>
              </a:rPr>
              <a:t>protocols</a:t>
            </a:r>
            <a:endParaRPr sz="2400">
              <a:latin typeface="Constantia"/>
              <a:cs typeface="Constantia"/>
            </a:endParaRPr>
          </a:p>
          <a:p>
            <a:pPr marL="652780" lvl="1" indent="-273050">
              <a:spcBef>
                <a:spcPts val="300"/>
              </a:spcBef>
              <a:buClr>
                <a:srgbClr val="D6903D"/>
              </a:buClr>
              <a:buSzPct val="85416"/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400" spc="-15" dirty="0">
                <a:solidFill>
                  <a:srgbClr val="FEFAC9"/>
                </a:solidFill>
                <a:latin typeface="Constantia"/>
                <a:cs typeface="Constantia"/>
              </a:rPr>
              <a:t>Develop network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security</a:t>
            </a:r>
            <a:r>
              <a:rPr sz="2400" spc="-20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EFAC9"/>
                </a:solidFill>
                <a:latin typeface="Constantia"/>
                <a:cs typeface="Constantia"/>
              </a:rPr>
              <a:t>strategies</a:t>
            </a:r>
            <a:endParaRPr sz="2400">
              <a:latin typeface="Constantia"/>
              <a:cs typeface="Constantia"/>
            </a:endParaRPr>
          </a:p>
          <a:p>
            <a:pPr marL="652780" lvl="1" indent="-273050">
              <a:spcBef>
                <a:spcPts val="300"/>
              </a:spcBef>
              <a:buClr>
                <a:srgbClr val="D6903D"/>
              </a:buClr>
              <a:buSzPct val="85416"/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400" spc="-15" dirty="0">
                <a:solidFill>
                  <a:srgbClr val="FEFAC9"/>
                </a:solidFill>
                <a:latin typeface="Constantia"/>
                <a:cs typeface="Constantia"/>
              </a:rPr>
              <a:t>Develop network </a:t>
            </a:r>
            <a:r>
              <a:rPr sz="2400" spc="-10" dirty="0">
                <a:solidFill>
                  <a:srgbClr val="FEFAC9"/>
                </a:solidFill>
                <a:latin typeface="Constantia"/>
                <a:cs typeface="Constantia"/>
              </a:rPr>
              <a:t>management</a:t>
            </a:r>
            <a:r>
              <a:rPr sz="2400" spc="-17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EFAC9"/>
                </a:solidFill>
                <a:latin typeface="Constantia"/>
                <a:cs typeface="Constantia"/>
              </a:rPr>
              <a:t>strategies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0134" y="790889"/>
            <a:ext cx="4794110" cy="526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3362" y="526543"/>
            <a:ext cx="5455919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67679" y="526543"/>
            <a:ext cx="762761" cy="1121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6223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1" y="1494047"/>
            <a:ext cx="7883525" cy="127254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85115" indent="-273050">
              <a:spcBef>
                <a:spcPts val="43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Phase 3 –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Physical 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Network</a:t>
            </a:r>
            <a:r>
              <a:rPr sz="26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Design</a:t>
            </a:r>
            <a:endParaRPr sz="2600" dirty="0">
              <a:latin typeface="Constantia"/>
              <a:cs typeface="Constantia"/>
            </a:endParaRPr>
          </a:p>
          <a:p>
            <a:pPr marL="652780" lvl="1" indent="-273050">
              <a:spcBef>
                <a:spcPts val="309"/>
              </a:spcBef>
              <a:buClr>
                <a:srgbClr val="D6903D"/>
              </a:buClr>
              <a:buSzPct val="85416"/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Select </a:t>
            </a:r>
            <a:r>
              <a:rPr sz="2400" spc="-10" dirty="0">
                <a:solidFill>
                  <a:srgbClr val="FEFAC9"/>
                </a:solidFill>
                <a:latin typeface="Constantia"/>
                <a:cs typeface="Constantia"/>
              </a:rPr>
              <a:t>technologies </a:t>
            </a:r>
            <a:r>
              <a:rPr sz="2400" dirty="0">
                <a:solidFill>
                  <a:srgbClr val="FEFAC9"/>
                </a:solidFill>
                <a:latin typeface="Constantia"/>
                <a:cs typeface="Constantia"/>
              </a:rPr>
              <a:t>and </a:t>
            </a:r>
            <a:r>
              <a:rPr sz="2400" spc="-10" dirty="0">
                <a:solidFill>
                  <a:srgbClr val="FEFAC9"/>
                </a:solidFill>
                <a:latin typeface="Constantia"/>
                <a:cs typeface="Constantia"/>
              </a:rPr>
              <a:t>devices for</a:t>
            </a:r>
            <a:r>
              <a:rPr lang="en-US" sz="2400" spc="-1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44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campus </a:t>
            </a:r>
            <a:r>
              <a:rPr sz="2400" spc="-15" dirty="0">
                <a:solidFill>
                  <a:srgbClr val="FEFAC9"/>
                </a:solidFill>
                <a:latin typeface="Constantia"/>
                <a:cs typeface="Constantia"/>
              </a:rPr>
              <a:t>networks</a:t>
            </a:r>
            <a:endParaRPr sz="2400" dirty="0">
              <a:latin typeface="Constantia"/>
              <a:cs typeface="Constantia"/>
            </a:endParaRPr>
          </a:p>
          <a:p>
            <a:pPr marL="652780" lvl="1" indent="-273050">
              <a:spcBef>
                <a:spcPts val="300"/>
              </a:spcBef>
              <a:buClr>
                <a:srgbClr val="D6903D"/>
              </a:buClr>
              <a:buSzPct val="85416"/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Select </a:t>
            </a:r>
            <a:r>
              <a:rPr sz="2400" spc="-10" dirty="0">
                <a:solidFill>
                  <a:srgbClr val="FEFAC9"/>
                </a:solidFill>
                <a:latin typeface="Constantia"/>
                <a:cs typeface="Constantia"/>
              </a:rPr>
              <a:t>technologies </a:t>
            </a:r>
            <a:r>
              <a:rPr sz="2400" dirty="0">
                <a:solidFill>
                  <a:srgbClr val="FEFAC9"/>
                </a:solidFill>
                <a:latin typeface="Constantia"/>
                <a:cs typeface="Constantia"/>
              </a:rPr>
              <a:t>and </a:t>
            </a:r>
            <a:r>
              <a:rPr sz="2400" spc="-10" dirty="0">
                <a:solidFill>
                  <a:srgbClr val="FEFAC9"/>
                </a:solidFill>
                <a:latin typeface="Constantia"/>
                <a:cs typeface="Constantia"/>
              </a:rPr>
              <a:t>devices for enterprise</a:t>
            </a:r>
            <a:r>
              <a:rPr sz="2400" spc="-41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lang="en-US" sz="2400" spc="-41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EFAC9"/>
                </a:solidFill>
                <a:latin typeface="Constantia"/>
                <a:cs typeface="Constantia"/>
              </a:rPr>
              <a:t>networks</a:t>
            </a:r>
            <a:endParaRPr sz="24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0134" y="790889"/>
            <a:ext cx="4794110" cy="526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3362" y="526543"/>
            <a:ext cx="5455919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67679" y="526543"/>
            <a:ext cx="762761" cy="1121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6688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1" y="1536445"/>
            <a:ext cx="7846059" cy="2030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5080" indent="-273050">
              <a:spcBef>
                <a:spcPts val="95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Phase 4 – </a:t>
            </a:r>
            <a:r>
              <a:rPr sz="2600" spc="-40" dirty="0">
                <a:solidFill>
                  <a:srgbClr val="FFFFFF"/>
                </a:solidFill>
                <a:latin typeface="Constantia"/>
                <a:cs typeface="Constantia"/>
              </a:rPr>
              <a:t>Testing,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Optimizing,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and Documenting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the  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Network</a:t>
            </a:r>
            <a:r>
              <a:rPr sz="2600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Design</a:t>
            </a:r>
            <a:endParaRPr sz="2600">
              <a:latin typeface="Constantia"/>
              <a:cs typeface="Constantia"/>
            </a:endParaRPr>
          </a:p>
          <a:p>
            <a:pPr marL="652780" lvl="1" indent="-273050">
              <a:spcBef>
                <a:spcPts val="310"/>
              </a:spcBef>
              <a:buClr>
                <a:srgbClr val="D6903D"/>
              </a:buClr>
              <a:buSzPct val="85416"/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400" spc="-55" dirty="0">
                <a:solidFill>
                  <a:srgbClr val="FEFAC9"/>
                </a:solidFill>
                <a:latin typeface="Constantia"/>
                <a:cs typeface="Constantia"/>
              </a:rPr>
              <a:t>Test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the </a:t>
            </a:r>
            <a:r>
              <a:rPr sz="2400" spc="-15" dirty="0">
                <a:solidFill>
                  <a:srgbClr val="FEFAC9"/>
                </a:solidFill>
                <a:latin typeface="Constantia"/>
                <a:cs typeface="Constantia"/>
              </a:rPr>
              <a:t>network</a:t>
            </a:r>
            <a:r>
              <a:rPr sz="2400" spc="-15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design</a:t>
            </a:r>
            <a:endParaRPr sz="2400">
              <a:latin typeface="Constantia"/>
              <a:cs typeface="Constantia"/>
            </a:endParaRPr>
          </a:p>
          <a:p>
            <a:pPr marL="652780" lvl="1" indent="-273050">
              <a:spcBef>
                <a:spcPts val="300"/>
              </a:spcBef>
              <a:buClr>
                <a:srgbClr val="D6903D"/>
              </a:buClr>
              <a:buSzPct val="85416"/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Optimize the </a:t>
            </a:r>
            <a:r>
              <a:rPr sz="2400" spc="-15" dirty="0">
                <a:solidFill>
                  <a:srgbClr val="FEFAC9"/>
                </a:solidFill>
                <a:latin typeface="Constantia"/>
                <a:cs typeface="Constantia"/>
              </a:rPr>
              <a:t>network</a:t>
            </a:r>
            <a:r>
              <a:rPr sz="2400" spc="-22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design</a:t>
            </a:r>
            <a:endParaRPr sz="2400">
              <a:latin typeface="Constantia"/>
              <a:cs typeface="Constantia"/>
            </a:endParaRPr>
          </a:p>
          <a:p>
            <a:pPr marL="652780" lvl="1" indent="-273050">
              <a:spcBef>
                <a:spcPts val="300"/>
              </a:spcBef>
              <a:buClr>
                <a:srgbClr val="D6903D"/>
              </a:buClr>
              <a:buSzPct val="85416"/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Document the </a:t>
            </a:r>
            <a:r>
              <a:rPr sz="2400" spc="-15" dirty="0">
                <a:solidFill>
                  <a:srgbClr val="FEFAC9"/>
                </a:solidFill>
                <a:latin typeface="Constantia"/>
                <a:cs typeface="Constantia"/>
              </a:rPr>
              <a:t>network</a:t>
            </a:r>
            <a:r>
              <a:rPr sz="2400" spc="-204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design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0134" y="790889"/>
            <a:ext cx="4794110" cy="526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3362" y="526543"/>
            <a:ext cx="5455919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67679" y="526543"/>
            <a:ext cx="762761" cy="1121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531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5444" y="562288"/>
            <a:ext cx="6857936" cy="523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1963" y="297943"/>
            <a:ext cx="7505687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46059" y="297943"/>
            <a:ext cx="762761" cy="1121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83299" y="1473200"/>
            <a:ext cx="469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Pl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7381" y="1285491"/>
            <a:ext cx="5988050" cy="5365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21346" y="2400300"/>
            <a:ext cx="685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Design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42053" y="4749850"/>
            <a:ext cx="31476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7560"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Implement</a:t>
            </a:r>
            <a:endParaRPr>
              <a:latin typeface="Times New Roman"/>
              <a:cs typeface="Times New Roman"/>
            </a:endParaRPr>
          </a:p>
          <a:p>
            <a:pPr marL="12700">
              <a:spcBef>
                <a:spcPts val="1440"/>
              </a:spcBef>
            </a:pP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Operate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0300" y="2851839"/>
            <a:ext cx="2852123" cy="623248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239010">
              <a:spcBef>
                <a:spcPts val="340"/>
              </a:spcBef>
            </a:pP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dirty="0">
              <a:latin typeface="Times New Roman"/>
              <a:cs typeface="Times New Roman"/>
            </a:endParaRPr>
          </a:p>
          <a:p>
            <a:pPr marL="12700">
              <a:spcBef>
                <a:spcPts val="240"/>
              </a:spcBef>
            </a:pP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Optimize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020893"/>
            <a:ext cx="38404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iscoSerif-Regular"/>
              </a:rPr>
              <a:t>Network requirements are identified in this phase. This phase also includes </a:t>
            </a:r>
            <a:r>
              <a:rPr lang="en-US" sz="11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iscoSerif-Regular"/>
              </a:rPr>
              <a:t>an analysis </a:t>
            </a:r>
            <a:r>
              <a:rPr lang="en-US" sz="1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iscoSerif-Regular"/>
              </a:rPr>
              <a:t>of areas where the network will be installed and an identification of users</a:t>
            </a:r>
            <a:br>
              <a:rPr lang="en-US" sz="1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iscoSerif-Regular"/>
              </a:rPr>
            </a:br>
            <a:r>
              <a:rPr lang="en-US" sz="1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iscoSerif-Regular"/>
              </a:rPr>
              <a:t>who will require network services</a:t>
            </a:r>
            <a:br>
              <a:rPr lang="en-US" sz="1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iscoSerif-Regular"/>
              </a:rPr>
            </a:br>
            <a:r>
              <a:rPr lang="en-US" sz="1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iscoSerif-Regular"/>
              </a:rPr>
              <a:t/>
            </a:r>
            <a:br>
              <a:rPr lang="en-US" sz="1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iscoSerif-Regular"/>
              </a:rPr>
            </a:br>
            <a:endParaRPr lang="en-US" sz="11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46058" y="1623060"/>
            <a:ext cx="31998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iscoSerif-Regular"/>
              </a:rPr>
              <a:t>In this phase, the network designers accomplish the bulk of the logical </a:t>
            </a:r>
            <a:r>
              <a:rPr lang="en-US" sz="11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iscoSerif-Regular"/>
              </a:rPr>
              <a:t>and physical </a:t>
            </a:r>
            <a:r>
              <a:rPr lang="en-US" sz="1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iscoSerif-Regular"/>
              </a:rPr>
              <a:t>design, according to requirements gathered during the plan phase</a:t>
            </a:r>
            <a:br>
              <a:rPr lang="en-US" sz="1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iscoSerif-Regular"/>
              </a:rPr>
            </a:br>
            <a:r>
              <a:rPr lang="en-US" dirty="0">
                <a:solidFill>
                  <a:srgbClr val="231F20"/>
                </a:solidFill>
                <a:latin typeface="CiscoSerif-Regular"/>
              </a:rPr>
              <a:t/>
            </a:r>
            <a:br>
              <a:rPr lang="en-US" dirty="0">
                <a:solidFill>
                  <a:srgbClr val="231F20"/>
                </a:solidFill>
                <a:latin typeface="CiscoSerif-Regular"/>
              </a:rPr>
            </a:b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227439" y="4064818"/>
            <a:ext cx="32798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iscoSerif-Regular"/>
              </a:rPr>
              <a:t>The network is built according to the design specifications. Implementation also serves to</a:t>
            </a:r>
            <a:br>
              <a:rPr lang="en-US" sz="1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iscoSerif-Regular"/>
              </a:rPr>
            </a:br>
            <a:r>
              <a:rPr lang="en-US" sz="1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iscoSerif-Regular"/>
              </a:rPr>
              <a:t>verify the design.</a:t>
            </a:r>
            <a:br>
              <a:rPr lang="en-US" sz="1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iscoSerif-Regular"/>
              </a:rPr>
            </a:br>
            <a:r>
              <a:rPr lang="en-US" dirty="0">
                <a:solidFill>
                  <a:srgbClr val="231F20"/>
                </a:solidFill>
                <a:latin typeface="CiscoSerif-Regular"/>
              </a:rPr>
              <a:t/>
            </a:r>
            <a:br>
              <a:rPr lang="en-US" dirty="0">
                <a:solidFill>
                  <a:srgbClr val="231F20"/>
                </a:solidFill>
                <a:latin typeface="CiscoSerif-Regular"/>
              </a:rPr>
            </a:b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70560" y="5638566"/>
            <a:ext cx="30051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iscoSerif-Regular"/>
              </a:rPr>
              <a:t>Operation is the final test of the effectiveness of the design. The </a:t>
            </a:r>
            <a:r>
              <a:rPr lang="en-US" sz="11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iscoSerif-Regular"/>
              </a:rPr>
              <a:t>network is </a:t>
            </a:r>
            <a:r>
              <a:rPr lang="en-US" sz="1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iscoSerif-Regular"/>
              </a:rPr>
              <a:t>monitored during this phase for performance problems </a:t>
            </a:r>
            <a:br>
              <a:rPr lang="en-US" sz="1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iscoSerif-Regular"/>
              </a:rPr>
            </a:br>
            <a:r>
              <a:rPr lang="en-US" sz="1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iscoSerif-Regular"/>
              </a:rPr>
              <a:t/>
            </a:r>
            <a:br>
              <a:rPr lang="en-US" sz="1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iscoSerif-Regular"/>
              </a:rPr>
            </a:br>
            <a:endParaRPr lang="en-US" sz="1100" dirty="0">
              <a:solidFill>
                <a:schemeClr val="accent4">
                  <a:lumMod val="20000"/>
                  <a:lumOff val="80000"/>
                </a:schemeClr>
              </a:solidFill>
              <a:latin typeface="CiscoSerif-Regula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41" y="3294207"/>
            <a:ext cx="310460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iscoSerif-Regular"/>
              </a:rPr>
              <a:t>The optimize phase is based on proactive network management that identifies and resolves problems before network disruptions arise. The optimize </a:t>
            </a:r>
            <a:r>
              <a:rPr lang="en-US" sz="11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iscoSerif-Regular"/>
              </a:rPr>
              <a:t>phase may </a:t>
            </a:r>
            <a:r>
              <a:rPr lang="en-US" sz="1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iscoSerif-Regular"/>
              </a:rPr>
              <a:t>lead to a network redesign if too many problems arise</a:t>
            </a:r>
            <a:br>
              <a:rPr lang="en-US" sz="1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iscoSerif-Regular"/>
              </a:rPr>
            </a:br>
            <a:r>
              <a:rPr lang="en-US" dirty="0">
                <a:solidFill>
                  <a:srgbClr val="231F20"/>
                </a:solidFill>
                <a:latin typeface="CiscoSerif-Regular"/>
              </a:rPr>
              <a:t/>
            </a:r>
            <a:br>
              <a:rPr lang="en-US" dirty="0">
                <a:solidFill>
                  <a:srgbClr val="231F20"/>
                </a:solidFill>
                <a:latin typeface="CiscoSerif-Regular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4739" y="1459940"/>
            <a:ext cx="6979284" cy="372935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5115" indent="-273050">
              <a:spcBef>
                <a:spcPts val="70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Increase</a:t>
            </a:r>
            <a:r>
              <a:rPr sz="26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revenue</a:t>
            </a:r>
            <a:endParaRPr sz="2600" dirty="0">
              <a:latin typeface="Constantia"/>
              <a:cs typeface="Constantia"/>
            </a:endParaRPr>
          </a:p>
          <a:p>
            <a:pPr marL="285115" indent="-273050">
              <a:spcBef>
                <a:spcPts val="60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Reduce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operating</a:t>
            </a:r>
            <a:r>
              <a:rPr sz="2600" spc="-1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costs</a:t>
            </a:r>
            <a:endParaRPr sz="2600" dirty="0">
              <a:latin typeface="Constantia"/>
              <a:cs typeface="Constantia"/>
            </a:endParaRPr>
          </a:p>
          <a:p>
            <a:pPr marL="285115" indent="-273050">
              <a:spcBef>
                <a:spcPts val="60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Improve</a:t>
            </a:r>
            <a:r>
              <a:rPr sz="26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communications</a:t>
            </a:r>
            <a:endParaRPr sz="2600" dirty="0">
              <a:latin typeface="Constantia"/>
              <a:cs typeface="Constantia"/>
            </a:endParaRPr>
          </a:p>
          <a:p>
            <a:pPr marL="285115" indent="-273050">
              <a:spcBef>
                <a:spcPts val="60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Shorten product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development</a:t>
            </a:r>
            <a:r>
              <a:rPr sz="2600" spc="-3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cycle</a:t>
            </a:r>
            <a:endParaRPr sz="2600" dirty="0">
              <a:latin typeface="Constantia"/>
              <a:cs typeface="Constantia"/>
            </a:endParaRPr>
          </a:p>
          <a:p>
            <a:pPr marL="285115" indent="-273050">
              <a:spcBef>
                <a:spcPts val="60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Expand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into worldwide</a:t>
            </a:r>
            <a:r>
              <a:rPr sz="2600" spc="-2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markets</a:t>
            </a:r>
            <a:endParaRPr sz="2600" dirty="0">
              <a:latin typeface="Constantia"/>
              <a:cs typeface="Constantia"/>
            </a:endParaRPr>
          </a:p>
          <a:p>
            <a:pPr marL="285115" indent="-273050">
              <a:spcBef>
                <a:spcPts val="60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Build partnerships with other</a:t>
            </a:r>
            <a:r>
              <a:rPr sz="2600" spc="-4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lang="en-US" sz="2600" spc="-420" dirty="0" smtClean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 smtClean="0">
                <a:solidFill>
                  <a:srgbClr val="FFFFFF"/>
                </a:solidFill>
                <a:latin typeface="Constantia"/>
                <a:cs typeface="Constantia"/>
              </a:rPr>
              <a:t>companies</a:t>
            </a:r>
            <a:endParaRPr sz="2600" dirty="0">
              <a:latin typeface="Constantia"/>
              <a:cs typeface="Constantia"/>
            </a:endParaRPr>
          </a:p>
          <a:p>
            <a:pPr marL="285115" marR="5080" indent="-273050">
              <a:spcBef>
                <a:spcPts val="60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Offer</a:t>
            </a:r>
            <a:r>
              <a:rPr sz="26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better</a:t>
            </a:r>
            <a:r>
              <a:rPr sz="2600" spc="-1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customer</a:t>
            </a:r>
            <a:r>
              <a:rPr sz="2600" spc="-1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support</a:t>
            </a:r>
            <a:r>
              <a:rPr sz="2600" spc="-1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sz="26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new</a:t>
            </a:r>
            <a:r>
              <a:rPr sz="26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customer 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services</a:t>
            </a:r>
            <a:endParaRPr sz="26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6634" y="790891"/>
            <a:ext cx="3188182" cy="405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3363" y="526543"/>
            <a:ext cx="3856481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68241" y="526543"/>
            <a:ext cx="762761" cy="1121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99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8541" y="1231340"/>
            <a:ext cx="7604125" cy="365315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5115" indent="-273050">
              <a:spcBef>
                <a:spcPts val="70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Mobility</a:t>
            </a:r>
            <a:endParaRPr sz="2600">
              <a:latin typeface="Constantia"/>
              <a:cs typeface="Constantia"/>
            </a:endParaRPr>
          </a:p>
          <a:p>
            <a:pPr marL="285115" indent="-273050">
              <a:spcBef>
                <a:spcPts val="60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Security</a:t>
            </a:r>
            <a:endParaRPr sz="2600">
              <a:latin typeface="Constantia"/>
              <a:cs typeface="Constantia"/>
            </a:endParaRPr>
          </a:p>
          <a:p>
            <a:pPr marL="285115" indent="-273050">
              <a:spcBef>
                <a:spcPts val="60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Resiliency (fault</a:t>
            </a:r>
            <a:r>
              <a:rPr sz="2600" spc="-1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tolerance)</a:t>
            </a:r>
            <a:endParaRPr sz="2600">
              <a:latin typeface="Constantia"/>
              <a:cs typeface="Constantia"/>
            </a:endParaRPr>
          </a:p>
          <a:p>
            <a:pPr marL="285115" indent="-273050">
              <a:spcBef>
                <a:spcPts val="60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Business</a:t>
            </a:r>
            <a:r>
              <a:rPr sz="26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continuity</a:t>
            </a:r>
            <a:r>
              <a:rPr sz="2600" spc="-1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after</a:t>
            </a:r>
            <a:r>
              <a:rPr sz="2600" spc="-1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6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disaster</a:t>
            </a:r>
            <a:endParaRPr sz="2600">
              <a:latin typeface="Constantia"/>
              <a:cs typeface="Constantia"/>
            </a:endParaRPr>
          </a:p>
          <a:p>
            <a:pPr marL="285115" marR="727710" indent="-273050">
              <a:spcBef>
                <a:spcPts val="60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Network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projects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must be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prioritized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based</a:t>
            </a:r>
            <a:r>
              <a:rPr sz="2600" spc="-3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on  </a:t>
            </a:r>
            <a:r>
              <a:rPr sz="2600" spc="5" dirty="0">
                <a:solidFill>
                  <a:srgbClr val="FFFFFF"/>
                </a:solidFill>
                <a:latin typeface="Constantia"/>
                <a:cs typeface="Constantia"/>
              </a:rPr>
              <a:t>fiscal</a:t>
            </a:r>
            <a:r>
              <a:rPr sz="26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goals</a:t>
            </a:r>
            <a:endParaRPr sz="2600">
              <a:latin typeface="Constantia"/>
              <a:cs typeface="Constantia"/>
            </a:endParaRPr>
          </a:p>
          <a:p>
            <a:pPr marL="285115" marR="5080" indent="-273050">
              <a:spcBef>
                <a:spcPts val="60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Networks</a:t>
            </a:r>
            <a:r>
              <a:rPr sz="26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must</a:t>
            </a:r>
            <a:r>
              <a:rPr sz="2600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offer</a:t>
            </a:r>
            <a:r>
              <a:rPr sz="26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6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low</a:t>
            </a:r>
            <a:r>
              <a:rPr sz="26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delay</a:t>
            </a:r>
            <a:r>
              <a:rPr sz="26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required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 for</a:t>
            </a:r>
            <a:r>
              <a:rPr sz="2600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real- 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time applications such as</a:t>
            </a:r>
            <a:r>
              <a:rPr sz="2600" spc="-4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5" dirty="0">
                <a:solidFill>
                  <a:srgbClr val="FFFFFF"/>
                </a:solidFill>
                <a:latin typeface="Constantia"/>
                <a:cs typeface="Constantia"/>
              </a:rPr>
              <a:t>VoIP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6646" y="815111"/>
            <a:ext cx="5566371" cy="378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3362" y="526543"/>
            <a:ext cx="6234671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46444" y="526543"/>
            <a:ext cx="762761" cy="1121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5424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1" y="1459940"/>
            <a:ext cx="3110865" cy="19151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5115" indent="-273050">
              <a:spcBef>
                <a:spcPts val="70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Budget</a:t>
            </a:r>
            <a:endParaRPr sz="2600">
              <a:latin typeface="Constantia"/>
              <a:cs typeface="Constantia"/>
            </a:endParaRPr>
          </a:p>
          <a:p>
            <a:pPr marL="285115" indent="-273050">
              <a:spcBef>
                <a:spcPts val="60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5" dirty="0">
                <a:solidFill>
                  <a:srgbClr val="FFFFFF"/>
                </a:solidFill>
                <a:latin typeface="Constantia"/>
                <a:cs typeface="Constantia"/>
              </a:rPr>
              <a:t>Staffing</a:t>
            </a:r>
            <a:endParaRPr sz="2600">
              <a:latin typeface="Constantia"/>
              <a:cs typeface="Constantia"/>
            </a:endParaRPr>
          </a:p>
          <a:p>
            <a:pPr marL="285115" indent="-273050">
              <a:spcBef>
                <a:spcPts val="60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Schedule</a:t>
            </a:r>
            <a:endParaRPr sz="2600">
              <a:latin typeface="Constantia"/>
              <a:cs typeface="Constantia"/>
            </a:endParaRPr>
          </a:p>
          <a:p>
            <a:pPr marL="285115" indent="-273050">
              <a:spcBef>
                <a:spcPts val="60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Politics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600" spc="-20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policies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6634" y="812760"/>
            <a:ext cx="4489678" cy="383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3362" y="526543"/>
            <a:ext cx="5157964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69738" y="526543"/>
            <a:ext cx="762761" cy="1121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00699" y="1754200"/>
            <a:ext cx="3257550" cy="1789430"/>
          </a:xfrm>
          <a:custGeom>
            <a:avLst/>
            <a:gdLst/>
            <a:ahLst/>
            <a:cxnLst/>
            <a:rect l="l" t="t" r="r" b="b"/>
            <a:pathLst>
              <a:path w="3257550" h="1789429">
                <a:moveTo>
                  <a:pt x="0" y="1789099"/>
                </a:moveTo>
                <a:lnTo>
                  <a:pt x="3257550" y="1789099"/>
                </a:lnTo>
                <a:lnTo>
                  <a:pt x="3257550" y="0"/>
                </a:lnTo>
                <a:lnTo>
                  <a:pt x="0" y="0"/>
                </a:lnTo>
                <a:lnTo>
                  <a:pt x="0" y="1789099"/>
                </a:lnTo>
                <a:close/>
              </a:path>
            </a:pathLst>
          </a:custGeom>
          <a:solidFill>
            <a:srgbClr val="00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24564" y="1768482"/>
            <a:ext cx="4052896" cy="34274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41963" y="4519612"/>
            <a:ext cx="4462145" cy="723900"/>
          </a:xfrm>
          <a:custGeom>
            <a:avLst/>
            <a:gdLst/>
            <a:ahLst/>
            <a:cxnLst/>
            <a:rect l="l" t="t" r="r" b="b"/>
            <a:pathLst>
              <a:path w="4462145" h="723900">
                <a:moveTo>
                  <a:pt x="557212" y="0"/>
                </a:moveTo>
                <a:lnTo>
                  <a:pt x="500062" y="41275"/>
                </a:lnTo>
                <a:lnTo>
                  <a:pt x="282574" y="220662"/>
                </a:lnTo>
                <a:lnTo>
                  <a:pt x="187324" y="312737"/>
                </a:lnTo>
                <a:lnTo>
                  <a:pt x="15874" y="523875"/>
                </a:lnTo>
                <a:lnTo>
                  <a:pt x="0" y="691884"/>
                </a:lnTo>
                <a:lnTo>
                  <a:pt x="0" y="723900"/>
                </a:lnTo>
                <a:lnTo>
                  <a:pt x="4461924" y="723900"/>
                </a:lnTo>
                <a:lnTo>
                  <a:pt x="4448699" y="685800"/>
                </a:lnTo>
                <a:lnTo>
                  <a:pt x="2779725" y="685800"/>
                </a:lnTo>
                <a:lnTo>
                  <a:pt x="2619387" y="603250"/>
                </a:lnTo>
                <a:lnTo>
                  <a:pt x="2552712" y="523875"/>
                </a:lnTo>
                <a:lnTo>
                  <a:pt x="1214437" y="523875"/>
                </a:lnTo>
                <a:lnTo>
                  <a:pt x="1176337" y="463550"/>
                </a:lnTo>
                <a:lnTo>
                  <a:pt x="1098549" y="373062"/>
                </a:lnTo>
                <a:lnTo>
                  <a:pt x="1031874" y="292100"/>
                </a:lnTo>
                <a:lnTo>
                  <a:pt x="946149" y="190500"/>
                </a:lnTo>
                <a:lnTo>
                  <a:pt x="557212" y="0"/>
                </a:lnTo>
                <a:close/>
              </a:path>
              <a:path w="4462145" h="723900">
                <a:moveTo>
                  <a:pt x="3902087" y="292100"/>
                </a:moveTo>
                <a:lnTo>
                  <a:pt x="3236925" y="444500"/>
                </a:lnTo>
                <a:lnTo>
                  <a:pt x="2779725" y="685800"/>
                </a:lnTo>
                <a:lnTo>
                  <a:pt x="4448699" y="685800"/>
                </a:lnTo>
                <a:lnTo>
                  <a:pt x="4395800" y="533400"/>
                </a:lnTo>
                <a:lnTo>
                  <a:pt x="4149737" y="373062"/>
                </a:lnTo>
                <a:lnTo>
                  <a:pt x="3902087" y="292100"/>
                </a:lnTo>
                <a:close/>
              </a:path>
              <a:path w="4462145" h="723900">
                <a:moveTo>
                  <a:pt x="1811337" y="190500"/>
                </a:moveTo>
                <a:lnTo>
                  <a:pt x="1697037" y="282575"/>
                </a:lnTo>
                <a:lnTo>
                  <a:pt x="1555749" y="333375"/>
                </a:lnTo>
                <a:lnTo>
                  <a:pt x="1450974" y="393700"/>
                </a:lnTo>
                <a:lnTo>
                  <a:pt x="1214437" y="523875"/>
                </a:lnTo>
                <a:lnTo>
                  <a:pt x="2552712" y="523875"/>
                </a:lnTo>
                <a:lnTo>
                  <a:pt x="2428887" y="393700"/>
                </a:lnTo>
                <a:lnTo>
                  <a:pt x="2314574" y="373062"/>
                </a:lnTo>
                <a:lnTo>
                  <a:pt x="2295524" y="363537"/>
                </a:lnTo>
                <a:lnTo>
                  <a:pt x="1992312" y="241300"/>
                </a:lnTo>
                <a:lnTo>
                  <a:pt x="1811337" y="1905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26151" y="4722814"/>
            <a:ext cx="563880" cy="403225"/>
          </a:xfrm>
          <a:custGeom>
            <a:avLst/>
            <a:gdLst/>
            <a:ahLst/>
            <a:cxnLst/>
            <a:rect l="l" t="t" r="r" b="b"/>
            <a:pathLst>
              <a:path w="563879" h="403225">
                <a:moveTo>
                  <a:pt x="0" y="0"/>
                </a:moveTo>
                <a:lnTo>
                  <a:pt x="106362" y="55562"/>
                </a:lnTo>
                <a:lnTo>
                  <a:pt x="192087" y="95250"/>
                </a:lnTo>
                <a:lnTo>
                  <a:pt x="280987" y="133350"/>
                </a:lnTo>
                <a:lnTo>
                  <a:pt x="344487" y="165100"/>
                </a:lnTo>
                <a:lnTo>
                  <a:pt x="400050" y="198437"/>
                </a:lnTo>
                <a:lnTo>
                  <a:pt x="430212" y="228600"/>
                </a:lnTo>
                <a:lnTo>
                  <a:pt x="463550" y="271462"/>
                </a:lnTo>
                <a:lnTo>
                  <a:pt x="500062" y="333375"/>
                </a:lnTo>
                <a:lnTo>
                  <a:pt x="520700" y="403225"/>
                </a:lnTo>
                <a:lnTo>
                  <a:pt x="563562" y="338137"/>
                </a:lnTo>
                <a:lnTo>
                  <a:pt x="539750" y="279400"/>
                </a:lnTo>
                <a:lnTo>
                  <a:pt x="511175" y="223837"/>
                </a:lnTo>
                <a:lnTo>
                  <a:pt x="466725" y="169862"/>
                </a:lnTo>
                <a:lnTo>
                  <a:pt x="415925" y="128587"/>
                </a:lnTo>
                <a:lnTo>
                  <a:pt x="366712" y="100012"/>
                </a:lnTo>
                <a:lnTo>
                  <a:pt x="273050" y="65087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2090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8541" y="1765045"/>
            <a:ext cx="7505065" cy="3303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5080" indent="-273050">
              <a:spcBef>
                <a:spcPts val="95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Before</a:t>
            </a:r>
            <a:r>
              <a:rPr sz="26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meeting</a:t>
            </a:r>
            <a:r>
              <a:rPr sz="26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with</a:t>
            </a:r>
            <a:r>
              <a:rPr sz="26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600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client,</a:t>
            </a:r>
            <a:r>
              <a:rPr sz="26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whether</a:t>
            </a:r>
            <a:r>
              <a:rPr sz="26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internal</a:t>
            </a:r>
            <a:r>
              <a:rPr sz="26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or 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external,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collect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some basic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business-related  information</a:t>
            </a:r>
            <a:endParaRPr sz="2600">
              <a:latin typeface="Constantia"/>
              <a:cs typeface="Constantia"/>
            </a:endParaRPr>
          </a:p>
          <a:p>
            <a:pPr marL="285115" indent="-273050">
              <a:spcBef>
                <a:spcPts val="60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Such</a:t>
            </a:r>
            <a:r>
              <a:rPr sz="26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as</a:t>
            </a:r>
            <a:endParaRPr sz="2600">
              <a:latin typeface="Constantia"/>
              <a:cs typeface="Constantia"/>
            </a:endParaRPr>
          </a:p>
          <a:p>
            <a:pPr marL="652780" lvl="1" indent="-273050">
              <a:spcBef>
                <a:spcPts val="310"/>
              </a:spcBef>
              <a:buClr>
                <a:srgbClr val="D6903D"/>
              </a:buClr>
              <a:buSzPct val="85416"/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400" spc="-10" dirty="0">
                <a:solidFill>
                  <a:srgbClr val="FEFAC9"/>
                </a:solidFill>
                <a:latin typeface="Constantia"/>
                <a:cs typeface="Constantia"/>
              </a:rPr>
              <a:t>Products produced/Services</a:t>
            </a:r>
            <a:r>
              <a:rPr sz="2400" spc="-15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supplied</a:t>
            </a:r>
            <a:endParaRPr sz="2400">
              <a:latin typeface="Constantia"/>
              <a:cs typeface="Constantia"/>
            </a:endParaRPr>
          </a:p>
          <a:p>
            <a:pPr marL="652780" lvl="1" indent="-273050">
              <a:spcBef>
                <a:spcPts val="300"/>
              </a:spcBef>
              <a:buClr>
                <a:srgbClr val="D6903D"/>
              </a:buClr>
              <a:buSzPct val="85416"/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Financial</a:t>
            </a:r>
            <a:r>
              <a:rPr sz="2400" spc="-8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viability</a:t>
            </a:r>
            <a:endParaRPr sz="2400">
              <a:latin typeface="Constantia"/>
              <a:cs typeface="Constantia"/>
            </a:endParaRPr>
          </a:p>
          <a:p>
            <a:pPr marL="652780" lvl="1" indent="-273050">
              <a:spcBef>
                <a:spcPts val="300"/>
              </a:spcBef>
              <a:buClr>
                <a:srgbClr val="D6903D"/>
              </a:buClr>
              <a:buSzPct val="85416"/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400" spc="-15" dirty="0">
                <a:solidFill>
                  <a:srgbClr val="FEFAC9"/>
                </a:solidFill>
                <a:latin typeface="Constantia"/>
                <a:cs typeface="Constantia"/>
              </a:rPr>
              <a:t>Customers,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suppliers,</a:t>
            </a:r>
            <a:r>
              <a:rPr sz="2400" spc="-11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EFAC9"/>
                </a:solidFill>
                <a:latin typeface="Constantia"/>
                <a:cs typeface="Constantia"/>
              </a:rPr>
              <a:t>competitors</a:t>
            </a:r>
            <a:endParaRPr sz="2400">
              <a:latin typeface="Constantia"/>
              <a:cs typeface="Constantia"/>
            </a:endParaRPr>
          </a:p>
          <a:p>
            <a:pPr marL="652780" lvl="1" indent="-273050">
              <a:spcBef>
                <a:spcPts val="300"/>
              </a:spcBef>
              <a:buClr>
                <a:srgbClr val="D6903D"/>
              </a:buClr>
              <a:buSzPct val="85416"/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400" spc="-15" dirty="0">
                <a:solidFill>
                  <a:srgbClr val="FEFAC9"/>
                </a:solidFill>
                <a:latin typeface="Constantia"/>
                <a:cs typeface="Constantia"/>
              </a:rPr>
              <a:t>Competitive</a:t>
            </a:r>
            <a:r>
              <a:rPr sz="2400" spc="-12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EFAC9"/>
                </a:solidFill>
                <a:latin typeface="Constantia"/>
                <a:cs typeface="Constantia"/>
              </a:rPr>
              <a:t>advantage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4435" y="263058"/>
            <a:ext cx="6918172" cy="366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83842" y="23622"/>
            <a:ext cx="7612378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88312" y="864073"/>
            <a:ext cx="1629067" cy="454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83843" y="602742"/>
            <a:ext cx="2210561" cy="1014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13760" y="602742"/>
            <a:ext cx="688847" cy="1014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7000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39" y="1570248"/>
            <a:ext cx="7288615" cy="227113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85115" indent="-273050">
              <a:spcBef>
                <a:spcPts val="43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40" dirty="0">
                <a:solidFill>
                  <a:srgbClr val="FFFFFF"/>
                </a:solidFill>
                <a:latin typeface="Constantia"/>
                <a:cs typeface="Constantia"/>
              </a:rPr>
              <a:t>Try 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2600" spc="-1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get</a:t>
            </a:r>
            <a:endParaRPr sz="2600" dirty="0">
              <a:latin typeface="Constantia"/>
              <a:cs typeface="Constantia"/>
            </a:endParaRPr>
          </a:p>
          <a:p>
            <a:pPr marL="652145" marR="477520" lvl="1" indent="-273050">
              <a:spcBef>
                <a:spcPts val="309"/>
              </a:spcBef>
              <a:buClr>
                <a:srgbClr val="D6903D"/>
              </a:buClr>
              <a:buSzPct val="85416"/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400" dirty="0">
                <a:solidFill>
                  <a:srgbClr val="FEFAC9"/>
                </a:solidFill>
                <a:latin typeface="Constantia"/>
                <a:cs typeface="Constantia"/>
              </a:rPr>
              <a:t>A</a:t>
            </a:r>
            <a:r>
              <a:rPr lang="en-US" sz="240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45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EFAC9"/>
                </a:solidFill>
                <a:latin typeface="Constantia"/>
                <a:cs typeface="Constantia"/>
              </a:rPr>
              <a:t>concise statement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of the </a:t>
            </a:r>
            <a:r>
              <a:rPr sz="2400" spc="-15" dirty="0">
                <a:solidFill>
                  <a:srgbClr val="FEFAC9"/>
                </a:solidFill>
                <a:latin typeface="Constantia"/>
                <a:cs typeface="Constantia"/>
              </a:rPr>
              <a:t>goals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of the  </a:t>
            </a:r>
            <a:r>
              <a:rPr sz="2400" spc="-10" dirty="0">
                <a:solidFill>
                  <a:srgbClr val="FEFAC9"/>
                </a:solidFill>
                <a:latin typeface="Constantia"/>
                <a:cs typeface="Constantia"/>
              </a:rPr>
              <a:t>project</a:t>
            </a:r>
            <a:endParaRPr sz="2400" dirty="0">
              <a:latin typeface="Constantia"/>
              <a:cs typeface="Constantia"/>
            </a:endParaRPr>
          </a:p>
          <a:p>
            <a:pPr marL="1017269" lvl="2" indent="-229235">
              <a:spcBef>
                <a:spcPts val="320"/>
              </a:spcBef>
              <a:buClr>
                <a:srgbClr val="B37732"/>
              </a:buClr>
              <a:buSzPct val="83333"/>
              <a:buFont typeface="Wingdings 2"/>
              <a:buChar char=""/>
              <a:tabLst>
                <a:tab pos="1017905" algn="l"/>
              </a:tabLst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What</a:t>
            </a:r>
            <a:r>
              <a:rPr sz="21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problem</a:t>
            </a:r>
            <a:r>
              <a:rPr sz="21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are</a:t>
            </a:r>
            <a:r>
              <a:rPr sz="21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they</a:t>
            </a:r>
            <a:r>
              <a:rPr sz="21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trying</a:t>
            </a:r>
            <a:r>
              <a:rPr sz="2100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21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solve?</a:t>
            </a:r>
            <a:endParaRPr sz="2100" dirty="0">
              <a:latin typeface="Constantia"/>
              <a:cs typeface="Constantia"/>
            </a:endParaRPr>
          </a:p>
          <a:p>
            <a:pPr marL="1017269" marR="5080" lvl="2" indent="-228600">
              <a:spcBef>
                <a:spcPts val="300"/>
              </a:spcBef>
              <a:buClr>
                <a:srgbClr val="B37732"/>
              </a:buClr>
              <a:buSzPct val="83333"/>
              <a:buFont typeface="Wingdings 2"/>
              <a:buChar char=""/>
              <a:tabLst>
                <a:tab pos="1017905" algn="l"/>
              </a:tabLst>
            </a:pPr>
            <a:r>
              <a:rPr sz="2100" spc="-35" dirty="0">
                <a:solidFill>
                  <a:srgbClr val="FFFFFF"/>
                </a:solidFill>
                <a:latin typeface="Constantia"/>
                <a:cs typeface="Constantia"/>
              </a:rPr>
              <a:t>How</a:t>
            </a:r>
            <a:r>
              <a:rPr sz="21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will</a:t>
            </a: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new</a:t>
            </a:r>
            <a:r>
              <a:rPr sz="21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technology</a:t>
            </a:r>
            <a:r>
              <a:rPr sz="21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help</a:t>
            </a:r>
            <a:r>
              <a:rPr sz="21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them</a:t>
            </a:r>
            <a:r>
              <a:rPr sz="21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be</a:t>
            </a:r>
            <a:r>
              <a:rPr sz="21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more  successful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in their</a:t>
            </a:r>
            <a:r>
              <a:rPr sz="21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business?</a:t>
            </a:r>
            <a:endParaRPr sz="2100" dirty="0">
              <a:latin typeface="Constantia"/>
              <a:cs typeface="Constantia"/>
            </a:endParaRPr>
          </a:p>
          <a:p>
            <a:pPr marL="1017269" marR="941705" lvl="2" indent="-228600">
              <a:spcBef>
                <a:spcPts val="300"/>
              </a:spcBef>
              <a:buClr>
                <a:srgbClr val="B37732"/>
              </a:buClr>
              <a:buSzPct val="83333"/>
              <a:buFont typeface="Wingdings 2"/>
              <a:buChar char=""/>
              <a:tabLst>
                <a:tab pos="1017905" algn="l"/>
              </a:tabLst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What</a:t>
            </a:r>
            <a:r>
              <a:rPr sz="21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must</a:t>
            </a:r>
            <a:r>
              <a:rPr sz="21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happen</a:t>
            </a:r>
            <a:r>
              <a:rPr sz="21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for</a:t>
            </a:r>
            <a:r>
              <a:rPr sz="21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1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project</a:t>
            </a:r>
            <a:r>
              <a:rPr sz="21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to  </a:t>
            </a: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succeed?</a:t>
            </a:r>
            <a:endParaRPr sz="21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0129" y="790888"/>
            <a:ext cx="5428310" cy="404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3362" y="526543"/>
            <a:ext cx="6080759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92520" y="526543"/>
            <a:ext cx="762761" cy="1121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72214" y="2322818"/>
            <a:ext cx="1632585" cy="2553335"/>
          </a:xfrm>
          <a:custGeom>
            <a:avLst/>
            <a:gdLst/>
            <a:ahLst/>
            <a:cxnLst/>
            <a:rect l="l" t="t" r="r" b="b"/>
            <a:pathLst>
              <a:path w="1632584" h="2553335">
                <a:moveTo>
                  <a:pt x="0" y="1482730"/>
                </a:moveTo>
                <a:lnTo>
                  <a:pt x="7564" y="1008919"/>
                </a:lnTo>
                <a:lnTo>
                  <a:pt x="143689" y="420797"/>
                </a:lnTo>
                <a:lnTo>
                  <a:pt x="423502" y="255129"/>
                </a:lnTo>
                <a:lnTo>
                  <a:pt x="600465" y="0"/>
                </a:lnTo>
                <a:lnTo>
                  <a:pt x="824316" y="18223"/>
                </a:lnTo>
                <a:lnTo>
                  <a:pt x="887841" y="122594"/>
                </a:lnTo>
                <a:lnTo>
                  <a:pt x="1175215" y="183891"/>
                </a:lnTo>
                <a:lnTo>
                  <a:pt x="1276776" y="631197"/>
                </a:lnTo>
                <a:lnTo>
                  <a:pt x="1014891" y="631197"/>
                </a:lnTo>
                <a:lnTo>
                  <a:pt x="1001518" y="710716"/>
                </a:lnTo>
                <a:lnTo>
                  <a:pt x="328214" y="710716"/>
                </a:lnTo>
                <a:lnTo>
                  <a:pt x="199652" y="1008919"/>
                </a:lnTo>
                <a:lnTo>
                  <a:pt x="72601" y="1456223"/>
                </a:lnTo>
                <a:lnTo>
                  <a:pt x="0" y="1482730"/>
                </a:lnTo>
                <a:close/>
              </a:path>
              <a:path w="1632584" h="2553335">
                <a:moveTo>
                  <a:pt x="1631993" y="2166940"/>
                </a:moveTo>
                <a:lnTo>
                  <a:pt x="1095054" y="2166940"/>
                </a:lnTo>
                <a:lnTo>
                  <a:pt x="1128329" y="1658338"/>
                </a:lnTo>
                <a:lnTo>
                  <a:pt x="1272017" y="1562249"/>
                </a:lnTo>
                <a:lnTo>
                  <a:pt x="1272017" y="1376702"/>
                </a:lnTo>
                <a:lnTo>
                  <a:pt x="1191854" y="921115"/>
                </a:lnTo>
                <a:lnTo>
                  <a:pt x="1014891" y="631197"/>
                </a:lnTo>
                <a:lnTo>
                  <a:pt x="1276776" y="631197"/>
                </a:lnTo>
                <a:lnTo>
                  <a:pt x="1318904" y="816744"/>
                </a:lnTo>
                <a:lnTo>
                  <a:pt x="1376380" y="1333629"/>
                </a:lnTo>
                <a:lnTo>
                  <a:pt x="1359742" y="1509237"/>
                </a:lnTo>
                <a:lnTo>
                  <a:pt x="1408142" y="1631831"/>
                </a:lnTo>
                <a:lnTo>
                  <a:pt x="1631993" y="1658338"/>
                </a:lnTo>
                <a:lnTo>
                  <a:pt x="1631993" y="2166940"/>
                </a:lnTo>
                <a:close/>
              </a:path>
              <a:path w="1632584" h="2553335">
                <a:moveTo>
                  <a:pt x="287377" y="2359115"/>
                </a:moveTo>
                <a:lnTo>
                  <a:pt x="328214" y="710716"/>
                </a:lnTo>
                <a:lnTo>
                  <a:pt x="1001518" y="710716"/>
                </a:lnTo>
                <a:lnTo>
                  <a:pt x="951366" y="1008919"/>
                </a:lnTo>
                <a:lnTo>
                  <a:pt x="982197" y="1386642"/>
                </a:lnTo>
                <a:lnTo>
                  <a:pt x="703315" y="1386642"/>
                </a:lnTo>
                <a:lnTo>
                  <a:pt x="287377" y="2359115"/>
                </a:lnTo>
                <a:close/>
              </a:path>
              <a:path w="1632584" h="2553335">
                <a:moveTo>
                  <a:pt x="1014891" y="2552948"/>
                </a:moveTo>
                <a:lnTo>
                  <a:pt x="703315" y="1386642"/>
                </a:lnTo>
                <a:lnTo>
                  <a:pt x="982197" y="1386642"/>
                </a:lnTo>
                <a:lnTo>
                  <a:pt x="992204" y="1509237"/>
                </a:lnTo>
                <a:lnTo>
                  <a:pt x="1014891" y="25529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33159" y="2391510"/>
            <a:ext cx="1447800" cy="2780030"/>
          </a:xfrm>
          <a:custGeom>
            <a:avLst/>
            <a:gdLst/>
            <a:ahLst/>
            <a:cxnLst/>
            <a:rect l="l" t="t" r="r" b="b"/>
            <a:pathLst>
              <a:path w="1447800" h="2780029">
                <a:moveTo>
                  <a:pt x="95287" y="1315405"/>
                </a:moveTo>
                <a:lnTo>
                  <a:pt x="0" y="1315405"/>
                </a:lnTo>
                <a:lnTo>
                  <a:pt x="175450" y="114311"/>
                </a:lnTo>
                <a:lnTo>
                  <a:pt x="582313" y="0"/>
                </a:lnTo>
                <a:lnTo>
                  <a:pt x="1214540" y="175606"/>
                </a:lnTo>
                <a:lnTo>
                  <a:pt x="1350665" y="516883"/>
                </a:lnTo>
                <a:lnTo>
                  <a:pt x="1355561" y="553331"/>
                </a:lnTo>
                <a:lnTo>
                  <a:pt x="367538" y="553331"/>
                </a:lnTo>
                <a:lnTo>
                  <a:pt x="95287" y="1315405"/>
                </a:lnTo>
                <a:close/>
              </a:path>
              <a:path w="1447800" h="2780029">
                <a:moveTo>
                  <a:pt x="231413" y="2779910"/>
                </a:moveTo>
                <a:lnTo>
                  <a:pt x="294938" y="2587737"/>
                </a:lnTo>
                <a:lnTo>
                  <a:pt x="319138" y="1482730"/>
                </a:lnTo>
                <a:lnTo>
                  <a:pt x="367538" y="553331"/>
                </a:lnTo>
                <a:lnTo>
                  <a:pt x="1355561" y="553331"/>
                </a:lnTo>
                <a:lnTo>
                  <a:pt x="1358899" y="578182"/>
                </a:lnTo>
                <a:lnTo>
                  <a:pt x="1063291" y="578182"/>
                </a:lnTo>
                <a:lnTo>
                  <a:pt x="983127" y="929398"/>
                </a:lnTo>
                <a:lnTo>
                  <a:pt x="1024722" y="1535742"/>
                </a:lnTo>
                <a:lnTo>
                  <a:pt x="759276" y="1535742"/>
                </a:lnTo>
                <a:lnTo>
                  <a:pt x="630714" y="1727919"/>
                </a:lnTo>
                <a:lnTo>
                  <a:pt x="414426" y="2604304"/>
                </a:lnTo>
                <a:lnTo>
                  <a:pt x="231413" y="2779910"/>
                </a:lnTo>
                <a:close/>
              </a:path>
              <a:path w="1447800" h="2780029">
                <a:moveTo>
                  <a:pt x="1358228" y="1333629"/>
                </a:moveTo>
                <a:lnTo>
                  <a:pt x="1255379" y="937680"/>
                </a:lnTo>
                <a:lnTo>
                  <a:pt x="1063291" y="578182"/>
                </a:lnTo>
                <a:lnTo>
                  <a:pt x="1358899" y="578182"/>
                </a:lnTo>
                <a:lnTo>
                  <a:pt x="1447466" y="1237539"/>
                </a:lnTo>
                <a:lnTo>
                  <a:pt x="1358228" y="1333629"/>
                </a:lnTo>
                <a:close/>
              </a:path>
              <a:path w="1447800" h="2780029">
                <a:moveTo>
                  <a:pt x="1007327" y="2446919"/>
                </a:moveTo>
                <a:lnTo>
                  <a:pt x="759276" y="1535742"/>
                </a:lnTo>
                <a:lnTo>
                  <a:pt x="1024722" y="1535742"/>
                </a:lnTo>
                <a:lnTo>
                  <a:pt x="1085977" y="2428695"/>
                </a:lnTo>
                <a:lnTo>
                  <a:pt x="1007327" y="2446919"/>
                </a:lnTo>
                <a:close/>
              </a:path>
            </a:pathLst>
          </a:custGeom>
          <a:solidFill>
            <a:srgbClr val="A5BF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15202" y="1840722"/>
            <a:ext cx="345440" cy="1350645"/>
          </a:xfrm>
          <a:custGeom>
            <a:avLst/>
            <a:gdLst/>
            <a:ahLst/>
            <a:cxnLst/>
            <a:rect l="l" t="t" r="r" b="b"/>
            <a:pathLst>
              <a:path w="345440" h="1350645">
                <a:moveTo>
                  <a:pt x="96800" y="1350197"/>
                </a:moveTo>
                <a:lnTo>
                  <a:pt x="0" y="569900"/>
                </a:lnTo>
                <a:lnTo>
                  <a:pt x="65037" y="473812"/>
                </a:lnTo>
                <a:lnTo>
                  <a:pt x="16639" y="324709"/>
                </a:lnTo>
                <a:lnTo>
                  <a:pt x="72600" y="43073"/>
                </a:lnTo>
                <a:lnTo>
                  <a:pt x="232925" y="0"/>
                </a:lnTo>
                <a:lnTo>
                  <a:pt x="344850" y="183891"/>
                </a:lnTo>
                <a:lnTo>
                  <a:pt x="281325" y="455589"/>
                </a:lnTo>
                <a:lnTo>
                  <a:pt x="304013" y="578182"/>
                </a:lnTo>
                <a:lnTo>
                  <a:pt x="96800" y="13501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39404" y="1936812"/>
            <a:ext cx="296545" cy="431165"/>
          </a:xfrm>
          <a:custGeom>
            <a:avLst/>
            <a:gdLst/>
            <a:ahLst/>
            <a:cxnLst/>
            <a:rect l="l" t="t" r="r" b="b"/>
            <a:pathLst>
              <a:path w="296545" h="431164">
                <a:moveTo>
                  <a:pt x="40837" y="430737"/>
                </a:moveTo>
                <a:lnTo>
                  <a:pt x="0" y="0"/>
                </a:lnTo>
                <a:lnTo>
                  <a:pt x="296449" y="44730"/>
                </a:lnTo>
                <a:lnTo>
                  <a:pt x="232925" y="420795"/>
                </a:lnTo>
                <a:lnTo>
                  <a:pt x="40837" y="430737"/>
                </a:lnTo>
                <a:close/>
              </a:path>
            </a:pathLst>
          </a:custGeom>
          <a:solidFill>
            <a:srgbClr val="FFD9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88265" y="3682953"/>
            <a:ext cx="192405" cy="149225"/>
          </a:xfrm>
          <a:custGeom>
            <a:avLst/>
            <a:gdLst/>
            <a:ahLst/>
            <a:cxnLst/>
            <a:rect l="l" t="t" r="r" b="b"/>
            <a:pathLst>
              <a:path w="192404" h="149225">
                <a:moveTo>
                  <a:pt x="0" y="149103"/>
                </a:moveTo>
                <a:lnTo>
                  <a:pt x="7562" y="0"/>
                </a:lnTo>
                <a:lnTo>
                  <a:pt x="192087" y="0"/>
                </a:lnTo>
                <a:lnTo>
                  <a:pt x="192087" y="104372"/>
                </a:lnTo>
                <a:lnTo>
                  <a:pt x="0" y="149103"/>
                </a:lnTo>
                <a:close/>
              </a:path>
            </a:pathLst>
          </a:custGeom>
          <a:solidFill>
            <a:srgbClr val="FFD9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808686" y="3770759"/>
            <a:ext cx="144145" cy="123189"/>
          </a:xfrm>
          <a:custGeom>
            <a:avLst/>
            <a:gdLst/>
            <a:ahLst/>
            <a:cxnLst/>
            <a:rect l="l" t="t" r="r" b="b"/>
            <a:pathLst>
              <a:path w="144145" h="123189">
                <a:moveTo>
                  <a:pt x="39325" y="122592"/>
                </a:moveTo>
                <a:lnTo>
                  <a:pt x="0" y="0"/>
                </a:lnTo>
                <a:lnTo>
                  <a:pt x="143687" y="16566"/>
                </a:lnTo>
                <a:lnTo>
                  <a:pt x="39325" y="122592"/>
                </a:lnTo>
                <a:close/>
              </a:path>
            </a:pathLst>
          </a:custGeom>
          <a:solidFill>
            <a:srgbClr val="FFD9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31837" y="2394054"/>
            <a:ext cx="248285" cy="384810"/>
          </a:xfrm>
          <a:custGeom>
            <a:avLst/>
            <a:gdLst/>
            <a:ahLst/>
            <a:cxnLst/>
            <a:rect l="l" t="t" r="r" b="b"/>
            <a:pathLst>
              <a:path w="248284" h="384810">
                <a:moveTo>
                  <a:pt x="63525" y="384350"/>
                </a:moveTo>
                <a:lnTo>
                  <a:pt x="0" y="0"/>
                </a:lnTo>
                <a:lnTo>
                  <a:pt x="248050" y="8281"/>
                </a:lnTo>
                <a:lnTo>
                  <a:pt x="224923" y="139161"/>
                </a:lnTo>
                <a:lnTo>
                  <a:pt x="119487" y="139161"/>
                </a:lnTo>
                <a:lnTo>
                  <a:pt x="63525" y="384350"/>
                </a:lnTo>
                <a:close/>
              </a:path>
              <a:path w="248284" h="384810">
                <a:moveTo>
                  <a:pt x="184525" y="367783"/>
                </a:moveTo>
                <a:lnTo>
                  <a:pt x="119487" y="139161"/>
                </a:lnTo>
                <a:lnTo>
                  <a:pt x="224923" y="139161"/>
                </a:lnTo>
                <a:lnTo>
                  <a:pt x="184525" y="367783"/>
                </a:lnTo>
                <a:close/>
              </a:path>
            </a:pathLst>
          </a:custGeom>
          <a:solidFill>
            <a:srgbClr val="FFF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87800" y="2708824"/>
            <a:ext cx="73025" cy="369570"/>
          </a:xfrm>
          <a:custGeom>
            <a:avLst/>
            <a:gdLst/>
            <a:ahLst/>
            <a:cxnLst/>
            <a:rect l="l" t="t" r="r" b="b"/>
            <a:pathLst>
              <a:path w="73025" h="369569">
                <a:moveTo>
                  <a:pt x="72601" y="369440"/>
                </a:moveTo>
                <a:lnTo>
                  <a:pt x="0" y="210398"/>
                </a:lnTo>
                <a:lnTo>
                  <a:pt x="63525" y="0"/>
                </a:lnTo>
                <a:lnTo>
                  <a:pt x="72601" y="3694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11300" y="3805548"/>
            <a:ext cx="576580" cy="676275"/>
          </a:xfrm>
          <a:custGeom>
            <a:avLst/>
            <a:gdLst/>
            <a:ahLst/>
            <a:cxnLst/>
            <a:rect l="l" t="t" r="r" b="b"/>
            <a:pathLst>
              <a:path w="576579" h="676275">
                <a:moveTo>
                  <a:pt x="576263" y="675927"/>
                </a:moveTo>
                <a:lnTo>
                  <a:pt x="0" y="639479"/>
                </a:lnTo>
                <a:lnTo>
                  <a:pt x="72601" y="157384"/>
                </a:lnTo>
                <a:lnTo>
                  <a:pt x="208725" y="106029"/>
                </a:lnTo>
                <a:lnTo>
                  <a:pt x="216288" y="0"/>
                </a:lnTo>
                <a:lnTo>
                  <a:pt x="328213" y="53013"/>
                </a:lnTo>
                <a:lnTo>
                  <a:pt x="369050" y="165668"/>
                </a:lnTo>
                <a:lnTo>
                  <a:pt x="520301" y="202115"/>
                </a:lnTo>
                <a:lnTo>
                  <a:pt x="576263" y="675927"/>
                </a:lnTo>
                <a:close/>
              </a:path>
            </a:pathLst>
          </a:custGeom>
          <a:solidFill>
            <a:srgbClr val="D17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29336" y="2334415"/>
            <a:ext cx="1130300" cy="1532890"/>
          </a:xfrm>
          <a:custGeom>
            <a:avLst/>
            <a:gdLst/>
            <a:ahLst/>
            <a:cxnLst/>
            <a:rect l="l" t="t" r="r" b="b"/>
            <a:pathLst>
              <a:path w="1130300" h="1532889">
                <a:moveTo>
                  <a:pt x="453289" y="791892"/>
                </a:moveTo>
                <a:lnTo>
                  <a:pt x="412913" y="791892"/>
                </a:lnTo>
                <a:lnTo>
                  <a:pt x="573238" y="149099"/>
                </a:lnTo>
                <a:lnTo>
                  <a:pt x="577776" y="0"/>
                </a:lnTo>
                <a:lnTo>
                  <a:pt x="618612" y="76205"/>
                </a:lnTo>
                <a:lnTo>
                  <a:pt x="905620" y="130877"/>
                </a:lnTo>
                <a:lnTo>
                  <a:pt x="623151" y="130877"/>
                </a:lnTo>
                <a:lnTo>
                  <a:pt x="453289" y="791892"/>
                </a:lnTo>
                <a:close/>
              </a:path>
              <a:path w="1130300" h="1532889">
                <a:moveTo>
                  <a:pt x="845489" y="407542"/>
                </a:moveTo>
                <a:lnTo>
                  <a:pt x="886327" y="198801"/>
                </a:lnTo>
                <a:lnTo>
                  <a:pt x="623151" y="130877"/>
                </a:lnTo>
                <a:lnTo>
                  <a:pt x="905620" y="130877"/>
                </a:lnTo>
                <a:lnTo>
                  <a:pt x="931702" y="135846"/>
                </a:lnTo>
                <a:lnTo>
                  <a:pt x="972812" y="298202"/>
                </a:lnTo>
                <a:lnTo>
                  <a:pt x="957414" y="298202"/>
                </a:lnTo>
                <a:lnTo>
                  <a:pt x="845489" y="407542"/>
                </a:lnTo>
                <a:close/>
              </a:path>
              <a:path w="1130300" h="1532889">
                <a:moveTo>
                  <a:pt x="0" y="1532429"/>
                </a:moveTo>
                <a:lnTo>
                  <a:pt x="391738" y="1278958"/>
                </a:lnTo>
                <a:lnTo>
                  <a:pt x="391738" y="944307"/>
                </a:lnTo>
                <a:lnTo>
                  <a:pt x="293424" y="140817"/>
                </a:lnTo>
                <a:lnTo>
                  <a:pt x="412913" y="791892"/>
                </a:lnTo>
                <a:lnTo>
                  <a:pt x="453289" y="791892"/>
                </a:lnTo>
                <a:lnTo>
                  <a:pt x="437112" y="854847"/>
                </a:lnTo>
                <a:lnTo>
                  <a:pt x="437112" y="1257420"/>
                </a:lnTo>
                <a:lnTo>
                  <a:pt x="581616" y="1315403"/>
                </a:lnTo>
                <a:lnTo>
                  <a:pt x="429551" y="1315403"/>
                </a:lnTo>
                <a:lnTo>
                  <a:pt x="387200" y="1401551"/>
                </a:lnTo>
                <a:lnTo>
                  <a:pt x="0" y="1532429"/>
                </a:lnTo>
                <a:close/>
              </a:path>
              <a:path w="1130300" h="1532889">
                <a:moveTo>
                  <a:pt x="890863" y="497004"/>
                </a:moveTo>
                <a:lnTo>
                  <a:pt x="957414" y="298202"/>
                </a:lnTo>
                <a:lnTo>
                  <a:pt x="972812" y="298202"/>
                </a:lnTo>
                <a:lnTo>
                  <a:pt x="1021052" y="488719"/>
                </a:lnTo>
                <a:lnTo>
                  <a:pt x="981613" y="488719"/>
                </a:lnTo>
                <a:lnTo>
                  <a:pt x="890863" y="497004"/>
                </a:lnTo>
                <a:close/>
              </a:path>
              <a:path w="1130300" h="1532889">
                <a:moveTo>
                  <a:pt x="1093540" y="1351852"/>
                </a:moveTo>
                <a:lnTo>
                  <a:pt x="1060263" y="936023"/>
                </a:lnTo>
                <a:lnTo>
                  <a:pt x="1005815" y="891293"/>
                </a:lnTo>
                <a:lnTo>
                  <a:pt x="1039090" y="776982"/>
                </a:lnTo>
                <a:lnTo>
                  <a:pt x="972539" y="723970"/>
                </a:lnTo>
                <a:lnTo>
                  <a:pt x="1010352" y="609658"/>
                </a:lnTo>
                <a:lnTo>
                  <a:pt x="952877" y="609658"/>
                </a:lnTo>
                <a:lnTo>
                  <a:pt x="981613" y="488719"/>
                </a:lnTo>
                <a:lnTo>
                  <a:pt x="1021052" y="488719"/>
                </a:lnTo>
                <a:lnTo>
                  <a:pt x="1039090" y="559956"/>
                </a:lnTo>
                <a:lnTo>
                  <a:pt x="1093540" y="894608"/>
                </a:lnTo>
                <a:lnTo>
                  <a:pt x="1129840" y="1333627"/>
                </a:lnTo>
                <a:lnTo>
                  <a:pt x="1093540" y="1351852"/>
                </a:lnTo>
                <a:close/>
              </a:path>
              <a:path w="1130300" h="1532889">
                <a:moveTo>
                  <a:pt x="742639" y="1380016"/>
                </a:moveTo>
                <a:lnTo>
                  <a:pt x="429551" y="1315403"/>
                </a:lnTo>
                <a:lnTo>
                  <a:pt x="581616" y="1315403"/>
                </a:lnTo>
                <a:lnTo>
                  <a:pt x="742639" y="13800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97863" y="2804912"/>
            <a:ext cx="346710" cy="863600"/>
          </a:xfrm>
          <a:custGeom>
            <a:avLst/>
            <a:gdLst/>
            <a:ahLst/>
            <a:cxnLst/>
            <a:rect l="l" t="t" r="r" b="b"/>
            <a:pathLst>
              <a:path w="346709" h="863600">
                <a:moveTo>
                  <a:pt x="81676" y="849877"/>
                </a:moveTo>
                <a:lnTo>
                  <a:pt x="0" y="457244"/>
                </a:lnTo>
                <a:lnTo>
                  <a:pt x="77137" y="135846"/>
                </a:lnTo>
                <a:lnTo>
                  <a:pt x="172426" y="0"/>
                </a:lnTo>
                <a:lnTo>
                  <a:pt x="114950" y="154071"/>
                </a:lnTo>
                <a:lnTo>
                  <a:pt x="194126" y="154071"/>
                </a:lnTo>
                <a:lnTo>
                  <a:pt x="172426" y="203770"/>
                </a:lnTo>
                <a:lnTo>
                  <a:pt x="239732" y="203770"/>
                </a:lnTo>
                <a:lnTo>
                  <a:pt x="238220" y="207083"/>
                </a:lnTo>
                <a:lnTo>
                  <a:pt x="102850" y="207083"/>
                </a:lnTo>
                <a:lnTo>
                  <a:pt x="48400" y="497004"/>
                </a:lnTo>
                <a:lnTo>
                  <a:pt x="81676" y="849877"/>
                </a:lnTo>
                <a:close/>
              </a:path>
              <a:path w="346709" h="863600">
                <a:moveTo>
                  <a:pt x="194126" y="154071"/>
                </a:moveTo>
                <a:lnTo>
                  <a:pt x="114950" y="154071"/>
                </a:lnTo>
                <a:lnTo>
                  <a:pt x="222338" y="89459"/>
                </a:lnTo>
                <a:lnTo>
                  <a:pt x="194126" y="154071"/>
                </a:lnTo>
                <a:close/>
              </a:path>
              <a:path w="346709" h="863600">
                <a:moveTo>
                  <a:pt x="239732" y="203770"/>
                </a:moveTo>
                <a:lnTo>
                  <a:pt x="172426" y="203770"/>
                </a:lnTo>
                <a:lnTo>
                  <a:pt x="242000" y="198801"/>
                </a:lnTo>
                <a:lnTo>
                  <a:pt x="239732" y="203770"/>
                </a:lnTo>
                <a:close/>
              </a:path>
              <a:path w="346709" h="863600">
                <a:moveTo>
                  <a:pt x="346363" y="863129"/>
                </a:moveTo>
                <a:lnTo>
                  <a:pt x="234438" y="452274"/>
                </a:lnTo>
                <a:lnTo>
                  <a:pt x="102850" y="207083"/>
                </a:lnTo>
                <a:lnTo>
                  <a:pt x="238220" y="207083"/>
                </a:lnTo>
                <a:lnTo>
                  <a:pt x="201163" y="288261"/>
                </a:lnTo>
                <a:lnTo>
                  <a:pt x="272250" y="288261"/>
                </a:lnTo>
                <a:lnTo>
                  <a:pt x="226875" y="356186"/>
                </a:lnTo>
                <a:lnTo>
                  <a:pt x="296450" y="379378"/>
                </a:lnTo>
                <a:lnTo>
                  <a:pt x="279813" y="447302"/>
                </a:lnTo>
                <a:lnTo>
                  <a:pt x="346363" y="863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32886" y="2307907"/>
            <a:ext cx="638810" cy="1501140"/>
          </a:xfrm>
          <a:custGeom>
            <a:avLst/>
            <a:gdLst/>
            <a:ahLst/>
            <a:cxnLst/>
            <a:rect l="l" t="t" r="r" b="b"/>
            <a:pathLst>
              <a:path w="638809" h="1501139">
                <a:moveTo>
                  <a:pt x="152762" y="1441313"/>
                </a:moveTo>
                <a:lnTo>
                  <a:pt x="0" y="1441313"/>
                </a:lnTo>
                <a:lnTo>
                  <a:pt x="48400" y="1017202"/>
                </a:lnTo>
                <a:lnTo>
                  <a:pt x="229900" y="84490"/>
                </a:lnTo>
                <a:lnTo>
                  <a:pt x="573237" y="76207"/>
                </a:lnTo>
                <a:lnTo>
                  <a:pt x="638275" y="0"/>
                </a:lnTo>
                <a:lnTo>
                  <a:pt x="576262" y="130877"/>
                </a:lnTo>
                <a:lnTo>
                  <a:pt x="305524" y="139162"/>
                </a:lnTo>
                <a:lnTo>
                  <a:pt x="305524" y="251815"/>
                </a:lnTo>
                <a:lnTo>
                  <a:pt x="246538" y="251815"/>
                </a:lnTo>
                <a:lnTo>
                  <a:pt x="262104" y="468841"/>
                </a:lnTo>
                <a:lnTo>
                  <a:pt x="205700" y="468841"/>
                </a:lnTo>
                <a:lnTo>
                  <a:pt x="258638" y="619599"/>
                </a:lnTo>
                <a:lnTo>
                  <a:pt x="176962" y="627882"/>
                </a:lnTo>
                <a:lnTo>
                  <a:pt x="184523" y="727283"/>
                </a:lnTo>
                <a:lnTo>
                  <a:pt x="131586" y="776983"/>
                </a:lnTo>
                <a:lnTo>
                  <a:pt x="148223" y="886324"/>
                </a:lnTo>
                <a:lnTo>
                  <a:pt x="90750" y="975785"/>
                </a:lnTo>
                <a:lnTo>
                  <a:pt x="48400" y="1401552"/>
                </a:lnTo>
                <a:lnTo>
                  <a:pt x="162721" y="1401552"/>
                </a:lnTo>
                <a:lnTo>
                  <a:pt x="152762" y="1441313"/>
                </a:lnTo>
                <a:close/>
              </a:path>
              <a:path w="638809" h="1501139">
                <a:moveTo>
                  <a:pt x="305524" y="347903"/>
                </a:moveTo>
                <a:lnTo>
                  <a:pt x="246538" y="251815"/>
                </a:lnTo>
                <a:lnTo>
                  <a:pt x="305524" y="251815"/>
                </a:lnTo>
                <a:lnTo>
                  <a:pt x="305524" y="347903"/>
                </a:lnTo>
                <a:close/>
              </a:path>
              <a:path w="638809" h="1501139">
                <a:moveTo>
                  <a:pt x="263174" y="483751"/>
                </a:moveTo>
                <a:lnTo>
                  <a:pt x="205700" y="468841"/>
                </a:lnTo>
                <a:lnTo>
                  <a:pt x="262104" y="468841"/>
                </a:lnTo>
                <a:lnTo>
                  <a:pt x="263174" y="483751"/>
                </a:lnTo>
                <a:close/>
              </a:path>
              <a:path w="638809" h="1501139">
                <a:moveTo>
                  <a:pt x="375721" y="718999"/>
                </a:moveTo>
                <a:lnTo>
                  <a:pt x="337288" y="718999"/>
                </a:lnTo>
                <a:lnTo>
                  <a:pt x="334263" y="468841"/>
                </a:lnTo>
                <a:lnTo>
                  <a:pt x="375721" y="718999"/>
                </a:lnTo>
                <a:close/>
              </a:path>
              <a:path w="638809" h="1501139">
                <a:moveTo>
                  <a:pt x="162721" y="1401552"/>
                </a:moveTo>
                <a:lnTo>
                  <a:pt x="98312" y="1401552"/>
                </a:lnTo>
                <a:lnTo>
                  <a:pt x="169400" y="1202751"/>
                </a:lnTo>
                <a:lnTo>
                  <a:pt x="139150" y="1098380"/>
                </a:lnTo>
                <a:lnTo>
                  <a:pt x="214774" y="1075186"/>
                </a:lnTo>
                <a:lnTo>
                  <a:pt x="181500" y="980755"/>
                </a:lnTo>
                <a:lnTo>
                  <a:pt x="258638" y="936027"/>
                </a:lnTo>
                <a:lnTo>
                  <a:pt x="214774" y="831654"/>
                </a:lnTo>
                <a:lnTo>
                  <a:pt x="320650" y="826684"/>
                </a:lnTo>
                <a:lnTo>
                  <a:pt x="243513" y="709061"/>
                </a:lnTo>
                <a:lnTo>
                  <a:pt x="337288" y="718999"/>
                </a:lnTo>
                <a:lnTo>
                  <a:pt x="375721" y="718999"/>
                </a:lnTo>
                <a:lnTo>
                  <a:pt x="389724" y="803490"/>
                </a:lnTo>
                <a:lnTo>
                  <a:pt x="353924" y="803490"/>
                </a:lnTo>
                <a:lnTo>
                  <a:pt x="246538" y="1066903"/>
                </a:lnTo>
                <a:lnTo>
                  <a:pt x="162721" y="1401552"/>
                </a:lnTo>
                <a:close/>
              </a:path>
              <a:path w="638809" h="1501139">
                <a:moveTo>
                  <a:pt x="275274" y="1500953"/>
                </a:moveTo>
                <a:lnTo>
                  <a:pt x="358463" y="1071873"/>
                </a:lnTo>
                <a:lnTo>
                  <a:pt x="353924" y="803490"/>
                </a:lnTo>
                <a:lnTo>
                  <a:pt x="389724" y="803490"/>
                </a:lnTo>
                <a:lnTo>
                  <a:pt x="420474" y="989039"/>
                </a:lnTo>
                <a:lnTo>
                  <a:pt x="275274" y="1500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496876" y="2452040"/>
            <a:ext cx="131587" cy="144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480237" y="2478545"/>
            <a:ext cx="132080" cy="565150"/>
          </a:xfrm>
          <a:custGeom>
            <a:avLst/>
            <a:gdLst/>
            <a:ahLst/>
            <a:cxnLst/>
            <a:rect l="l" t="t" r="r" b="b"/>
            <a:pathLst>
              <a:path w="132079" h="565150">
                <a:moveTo>
                  <a:pt x="7561" y="511914"/>
                </a:moveTo>
                <a:lnTo>
                  <a:pt x="0" y="412513"/>
                </a:lnTo>
                <a:lnTo>
                  <a:pt x="65037" y="140817"/>
                </a:lnTo>
                <a:lnTo>
                  <a:pt x="62012" y="59640"/>
                </a:lnTo>
                <a:lnTo>
                  <a:pt x="65037" y="0"/>
                </a:lnTo>
                <a:lnTo>
                  <a:pt x="107387" y="46387"/>
                </a:lnTo>
                <a:lnTo>
                  <a:pt x="93775" y="140817"/>
                </a:lnTo>
                <a:lnTo>
                  <a:pt x="105443" y="230278"/>
                </a:lnTo>
                <a:lnTo>
                  <a:pt x="65037" y="230278"/>
                </a:lnTo>
                <a:lnTo>
                  <a:pt x="7561" y="511914"/>
                </a:lnTo>
                <a:close/>
              </a:path>
              <a:path w="132079" h="565150">
                <a:moveTo>
                  <a:pt x="107387" y="564928"/>
                </a:moveTo>
                <a:lnTo>
                  <a:pt x="65037" y="230278"/>
                </a:lnTo>
                <a:lnTo>
                  <a:pt x="105443" y="230278"/>
                </a:lnTo>
                <a:lnTo>
                  <a:pt x="131587" y="430737"/>
                </a:lnTo>
                <a:lnTo>
                  <a:pt x="107387" y="5649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98738" y="2460321"/>
            <a:ext cx="193675" cy="706120"/>
          </a:xfrm>
          <a:custGeom>
            <a:avLst/>
            <a:gdLst/>
            <a:ahLst/>
            <a:cxnLst/>
            <a:rect l="l" t="t" r="r" b="b"/>
            <a:pathLst>
              <a:path w="193675" h="706119">
                <a:moveTo>
                  <a:pt x="193600" y="705748"/>
                </a:moveTo>
                <a:lnTo>
                  <a:pt x="33273" y="245190"/>
                </a:lnTo>
                <a:lnTo>
                  <a:pt x="62012" y="195488"/>
                </a:lnTo>
                <a:lnTo>
                  <a:pt x="0" y="104372"/>
                </a:lnTo>
                <a:lnTo>
                  <a:pt x="69573" y="0"/>
                </a:lnTo>
                <a:lnTo>
                  <a:pt x="49912" y="99400"/>
                </a:lnTo>
                <a:lnTo>
                  <a:pt x="98311" y="200460"/>
                </a:lnTo>
                <a:lnTo>
                  <a:pt x="81673" y="281635"/>
                </a:lnTo>
                <a:lnTo>
                  <a:pt x="193600" y="7057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99725" y="2510022"/>
            <a:ext cx="231775" cy="629920"/>
          </a:xfrm>
          <a:custGeom>
            <a:avLst/>
            <a:gdLst/>
            <a:ahLst/>
            <a:cxnLst/>
            <a:rect l="l" t="t" r="r" b="b"/>
            <a:pathLst>
              <a:path w="231775" h="629919">
                <a:moveTo>
                  <a:pt x="0" y="629539"/>
                </a:moveTo>
                <a:lnTo>
                  <a:pt x="148225" y="284949"/>
                </a:lnTo>
                <a:lnTo>
                  <a:pt x="148225" y="154071"/>
                </a:lnTo>
                <a:lnTo>
                  <a:pt x="193602" y="104370"/>
                </a:lnTo>
                <a:lnTo>
                  <a:pt x="172425" y="0"/>
                </a:lnTo>
                <a:lnTo>
                  <a:pt x="231414" y="91117"/>
                </a:lnTo>
                <a:lnTo>
                  <a:pt x="181501" y="159041"/>
                </a:lnTo>
                <a:lnTo>
                  <a:pt x="205702" y="253472"/>
                </a:lnTo>
                <a:lnTo>
                  <a:pt x="0" y="629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840450" y="3704490"/>
            <a:ext cx="152761" cy="2037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089777" y="3686266"/>
            <a:ext cx="186036" cy="1905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22761" y="1787709"/>
            <a:ext cx="346710" cy="628015"/>
          </a:xfrm>
          <a:custGeom>
            <a:avLst/>
            <a:gdLst/>
            <a:ahLst/>
            <a:cxnLst/>
            <a:rect l="l" t="t" r="r" b="b"/>
            <a:pathLst>
              <a:path w="346709" h="628014">
                <a:moveTo>
                  <a:pt x="107389" y="627882"/>
                </a:moveTo>
                <a:lnTo>
                  <a:pt x="0" y="455587"/>
                </a:lnTo>
                <a:lnTo>
                  <a:pt x="19664" y="102714"/>
                </a:lnTo>
                <a:lnTo>
                  <a:pt x="155787" y="0"/>
                </a:lnTo>
                <a:lnTo>
                  <a:pt x="320650" y="139161"/>
                </a:lnTo>
                <a:lnTo>
                  <a:pt x="323675" y="152414"/>
                </a:lnTo>
                <a:lnTo>
                  <a:pt x="238977" y="152414"/>
                </a:lnTo>
                <a:lnTo>
                  <a:pt x="69576" y="162356"/>
                </a:lnTo>
                <a:lnTo>
                  <a:pt x="45376" y="415827"/>
                </a:lnTo>
                <a:lnTo>
                  <a:pt x="110414" y="551675"/>
                </a:lnTo>
                <a:lnTo>
                  <a:pt x="284350" y="559960"/>
                </a:lnTo>
                <a:lnTo>
                  <a:pt x="107389" y="627882"/>
                </a:lnTo>
                <a:close/>
              </a:path>
              <a:path w="346709" h="628014">
                <a:moveTo>
                  <a:pt x="300989" y="483751"/>
                </a:moveTo>
                <a:lnTo>
                  <a:pt x="317627" y="303174"/>
                </a:lnTo>
                <a:lnTo>
                  <a:pt x="238977" y="152414"/>
                </a:lnTo>
                <a:lnTo>
                  <a:pt x="323675" y="152414"/>
                </a:lnTo>
                <a:lnTo>
                  <a:pt x="346363" y="251815"/>
                </a:lnTo>
                <a:lnTo>
                  <a:pt x="300989" y="4837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035563" y="3692893"/>
            <a:ext cx="1016635" cy="1517650"/>
          </a:xfrm>
          <a:custGeom>
            <a:avLst/>
            <a:gdLst/>
            <a:ahLst/>
            <a:cxnLst/>
            <a:rect l="l" t="t" r="r" b="b"/>
            <a:pathLst>
              <a:path w="1016634" h="1517650">
                <a:moveTo>
                  <a:pt x="915727" y="1139797"/>
                </a:moveTo>
                <a:lnTo>
                  <a:pt x="871202" y="1139797"/>
                </a:lnTo>
                <a:lnTo>
                  <a:pt x="824313" y="525168"/>
                </a:lnTo>
                <a:lnTo>
                  <a:pt x="762300" y="329679"/>
                </a:lnTo>
                <a:lnTo>
                  <a:pt x="800113" y="226965"/>
                </a:lnTo>
                <a:lnTo>
                  <a:pt x="735075" y="149101"/>
                </a:lnTo>
                <a:lnTo>
                  <a:pt x="804652" y="107684"/>
                </a:lnTo>
                <a:lnTo>
                  <a:pt x="748687" y="0"/>
                </a:lnTo>
                <a:lnTo>
                  <a:pt x="828850" y="19881"/>
                </a:lnTo>
                <a:lnTo>
                  <a:pt x="857589" y="390976"/>
                </a:lnTo>
                <a:lnTo>
                  <a:pt x="904475" y="1129858"/>
                </a:lnTo>
                <a:lnTo>
                  <a:pt x="915727" y="1139797"/>
                </a:lnTo>
                <a:close/>
              </a:path>
              <a:path w="1016634" h="1517650">
                <a:moveTo>
                  <a:pt x="161750" y="1376702"/>
                </a:moveTo>
                <a:lnTo>
                  <a:pt x="108900" y="1376702"/>
                </a:lnTo>
                <a:lnTo>
                  <a:pt x="173937" y="1278958"/>
                </a:lnTo>
                <a:lnTo>
                  <a:pt x="231411" y="856502"/>
                </a:lnTo>
                <a:lnTo>
                  <a:pt x="305524" y="608002"/>
                </a:lnTo>
                <a:lnTo>
                  <a:pt x="231411" y="583152"/>
                </a:lnTo>
                <a:lnTo>
                  <a:pt x="343338" y="495347"/>
                </a:lnTo>
                <a:lnTo>
                  <a:pt x="273763" y="458899"/>
                </a:lnTo>
                <a:lnTo>
                  <a:pt x="376613" y="407543"/>
                </a:lnTo>
                <a:lnTo>
                  <a:pt x="358461" y="349559"/>
                </a:lnTo>
                <a:lnTo>
                  <a:pt x="434088" y="246847"/>
                </a:lnTo>
                <a:lnTo>
                  <a:pt x="494588" y="66267"/>
                </a:lnTo>
                <a:lnTo>
                  <a:pt x="635250" y="46385"/>
                </a:lnTo>
                <a:lnTo>
                  <a:pt x="561138" y="200458"/>
                </a:lnTo>
                <a:lnTo>
                  <a:pt x="677601" y="205430"/>
                </a:lnTo>
                <a:lnTo>
                  <a:pt x="662779" y="221995"/>
                </a:lnTo>
                <a:lnTo>
                  <a:pt x="503662" y="221995"/>
                </a:lnTo>
                <a:lnTo>
                  <a:pt x="325188" y="675926"/>
                </a:lnTo>
                <a:lnTo>
                  <a:pt x="211750" y="1315405"/>
                </a:lnTo>
                <a:lnTo>
                  <a:pt x="161750" y="1376702"/>
                </a:lnTo>
                <a:close/>
              </a:path>
              <a:path w="1016634" h="1517650">
                <a:moveTo>
                  <a:pt x="46886" y="1517520"/>
                </a:moveTo>
                <a:lnTo>
                  <a:pt x="0" y="1491013"/>
                </a:lnTo>
                <a:lnTo>
                  <a:pt x="84698" y="1295525"/>
                </a:lnTo>
                <a:lnTo>
                  <a:pt x="62011" y="778640"/>
                </a:lnTo>
                <a:lnTo>
                  <a:pt x="127048" y="149101"/>
                </a:lnTo>
                <a:lnTo>
                  <a:pt x="226874" y="185548"/>
                </a:lnTo>
                <a:lnTo>
                  <a:pt x="169400" y="215368"/>
                </a:lnTo>
                <a:lnTo>
                  <a:pt x="240486" y="268382"/>
                </a:lnTo>
                <a:lnTo>
                  <a:pt x="164861" y="349559"/>
                </a:lnTo>
                <a:lnTo>
                  <a:pt x="193598" y="422453"/>
                </a:lnTo>
                <a:lnTo>
                  <a:pt x="127048" y="649419"/>
                </a:lnTo>
                <a:lnTo>
                  <a:pt x="113436" y="1278958"/>
                </a:lnTo>
                <a:lnTo>
                  <a:pt x="108900" y="1376702"/>
                </a:lnTo>
                <a:lnTo>
                  <a:pt x="161750" y="1376702"/>
                </a:lnTo>
                <a:lnTo>
                  <a:pt x="46886" y="1517520"/>
                </a:lnTo>
                <a:close/>
              </a:path>
              <a:path w="1016634" h="1517650">
                <a:moveTo>
                  <a:pt x="1016402" y="1264048"/>
                </a:moveTo>
                <a:lnTo>
                  <a:pt x="791038" y="1176244"/>
                </a:lnTo>
                <a:lnTo>
                  <a:pt x="682137" y="680896"/>
                </a:lnTo>
                <a:lnTo>
                  <a:pt x="503662" y="221995"/>
                </a:lnTo>
                <a:lnTo>
                  <a:pt x="662779" y="221995"/>
                </a:lnTo>
                <a:lnTo>
                  <a:pt x="603487" y="288261"/>
                </a:lnTo>
                <a:lnTo>
                  <a:pt x="682137" y="366126"/>
                </a:lnTo>
                <a:lnTo>
                  <a:pt x="659450" y="443990"/>
                </a:lnTo>
                <a:lnTo>
                  <a:pt x="706339" y="483751"/>
                </a:lnTo>
                <a:lnTo>
                  <a:pt x="697262" y="583152"/>
                </a:lnTo>
                <a:lnTo>
                  <a:pt x="800113" y="1108320"/>
                </a:lnTo>
                <a:lnTo>
                  <a:pt x="871202" y="1139797"/>
                </a:lnTo>
                <a:lnTo>
                  <a:pt x="915727" y="1139797"/>
                </a:lnTo>
                <a:lnTo>
                  <a:pt x="998251" y="1212689"/>
                </a:lnTo>
                <a:lnTo>
                  <a:pt x="1016402" y="1264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106649" y="4930434"/>
            <a:ext cx="140970" cy="63500"/>
          </a:xfrm>
          <a:custGeom>
            <a:avLst/>
            <a:gdLst/>
            <a:ahLst/>
            <a:cxnLst/>
            <a:rect l="l" t="t" r="r" b="b"/>
            <a:pathLst>
              <a:path w="140970" h="63500">
                <a:moveTo>
                  <a:pt x="0" y="62955"/>
                </a:moveTo>
                <a:lnTo>
                  <a:pt x="140662" y="0"/>
                </a:lnTo>
                <a:lnTo>
                  <a:pt x="127050" y="57983"/>
                </a:lnTo>
                <a:lnTo>
                  <a:pt x="0" y="62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182275" y="4859198"/>
            <a:ext cx="1431290" cy="300355"/>
          </a:xfrm>
          <a:custGeom>
            <a:avLst/>
            <a:gdLst/>
            <a:ahLst/>
            <a:cxnLst/>
            <a:rect l="l" t="t" r="r" b="b"/>
            <a:pathLst>
              <a:path w="1431290" h="300354">
                <a:moveTo>
                  <a:pt x="1289585" y="117624"/>
                </a:moveTo>
                <a:lnTo>
                  <a:pt x="795575" y="117624"/>
                </a:lnTo>
                <a:lnTo>
                  <a:pt x="969514" y="112654"/>
                </a:lnTo>
                <a:lnTo>
                  <a:pt x="880277" y="0"/>
                </a:lnTo>
                <a:lnTo>
                  <a:pt x="1101102" y="14910"/>
                </a:lnTo>
                <a:lnTo>
                  <a:pt x="1430827" y="92775"/>
                </a:lnTo>
                <a:lnTo>
                  <a:pt x="1289585" y="117624"/>
                </a:lnTo>
                <a:close/>
              </a:path>
              <a:path w="1431290" h="300354">
                <a:moveTo>
                  <a:pt x="0" y="299859"/>
                </a:moveTo>
                <a:lnTo>
                  <a:pt x="164862" y="170638"/>
                </a:lnTo>
                <a:lnTo>
                  <a:pt x="465851" y="19881"/>
                </a:lnTo>
                <a:lnTo>
                  <a:pt x="795575" y="117624"/>
                </a:lnTo>
                <a:lnTo>
                  <a:pt x="1289585" y="117624"/>
                </a:lnTo>
                <a:lnTo>
                  <a:pt x="847000" y="195488"/>
                </a:lnTo>
                <a:lnTo>
                  <a:pt x="323675" y="205430"/>
                </a:lnTo>
                <a:lnTo>
                  <a:pt x="0" y="299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40039" y="3837025"/>
            <a:ext cx="597535" cy="671195"/>
          </a:xfrm>
          <a:custGeom>
            <a:avLst/>
            <a:gdLst/>
            <a:ahLst/>
            <a:cxnLst/>
            <a:rect l="l" t="t" r="r" b="b"/>
            <a:pathLst>
              <a:path w="597534" h="671195">
                <a:moveTo>
                  <a:pt x="0" y="670957"/>
                </a:moveTo>
                <a:lnTo>
                  <a:pt x="13612" y="112654"/>
                </a:lnTo>
                <a:lnTo>
                  <a:pt x="149737" y="77865"/>
                </a:lnTo>
                <a:lnTo>
                  <a:pt x="164862" y="0"/>
                </a:lnTo>
                <a:lnTo>
                  <a:pt x="187550" y="71237"/>
                </a:lnTo>
                <a:lnTo>
                  <a:pt x="221547" y="71237"/>
                </a:lnTo>
                <a:lnTo>
                  <a:pt x="220825" y="82834"/>
                </a:lnTo>
                <a:lnTo>
                  <a:pt x="154275" y="129221"/>
                </a:lnTo>
                <a:lnTo>
                  <a:pt x="452238" y="134192"/>
                </a:lnTo>
                <a:lnTo>
                  <a:pt x="102850" y="195488"/>
                </a:lnTo>
                <a:lnTo>
                  <a:pt x="461313" y="236905"/>
                </a:lnTo>
                <a:lnTo>
                  <a:pt x="98312" y="278322"/>
                </a:lnTo>
                <a:lnTo>
                  <a:pt x="493076" y="329681"/>
                </a:lnTo>
                <a:lnTo>
                  <a:pt x="107387" y="366126"/>
                </a:lnTo>
                <a:lnTo>
                  <a:pt x="508201" y="427423"/>
                </a:lnTo>
                <a:lnTo>
                  <a:pt x="107387" y="458902"/>
                </a:lnTo>
                <a:lnTo>
                  <a:pt x="546013" y="500319"/>
                </a:lnTo>
                <a:lnTo>
                  <a:pt x="80162" y="526824"/>
                </a:lnTo>
                <a:lnTo>
                  <a:pt x="597439" y="573213"/>
                </a:lnTo>
                <a:lnTo>
                  <a:pt x="51425" y="608002"/>
                </a:lnTo>
                <a:lnTo>
                  <a:pt x="577776" y="661017"/>
                </a:lnTo>
                <a:lnTo>
                  <a:pt x="0" y="670957"/>
                </a:lnTo>
                <a:close/>
              </a:path>
              <a:path w="597534" h="671195">
                <a:moveTo>
                  <a:pt x="221547" y="71237"/>
                </a:moveTo>
                <a:lnTo>
                  <a:pt x="187550" y="71237"/>
                </a:lnTo>
                <a:lnTo>
                  <a:pt x="225364" y="9940"/>
                </a:lnTo>
                <a:lnTo>
                  <a:pt x="221547" y="71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259177" y="3856905"/>
            <a:ext cx="250190" cy="614680"/>
          </a:xfrm>
          <a:custGeom>
            <a:avLst/>
            <a:gdLst/>
            <a:ahLst/>
            <a:cxnLst/>
            <a:rect l="l" t="t" r="r" b="b"/>
            <a:pathLst>
              <a:path w="250190" h="614679">
                <a:moveTo>
                  <a:pt x="245025" y="614629"/>
                </a:moveTo>
                <a:lnTo>
                  <a:pt x="211750" y="129221"/>
                </a:lnTo>
                <a:lnTo>
                  <a:pt x="0" y="97744"/>
                </a:lnTo>
                <a:lnTo>
                  <a:pt x="4537" y="0"/>
                </a:lnTo>
                <a:lnTo>
                  <a:pt x="37812" y="77862"/>
                </a:lnTo>
                <a:lnTo>
                  <a:pt x="249563" y="109339"/>
                </a:lnTo>
                <a:lnTo>
                  <a:pt x="245025" y="6146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120263" y="2990462"/>
            <a:ext cx="367665" cy="780415"/>
          </a:xfrm>
          <a:custGeom>
            <a:avLst/>
            <a:gdLst/>
            <a:ahLst/>
            <a:cxnLst/>
            <a:rect l="l" t="t" r="r" b="b"/>
            <a:pathLst>
              <a:path w="367665" h="780414">
                <a:moveTo>
                  <a:pt x="0" y="780297"/>
                </a:moveTo>
                <a:lnTo>
                  <a:pt x="87725" y="394290"/>
                </a:lnTo>
                <a:lnTo>
                  <a:pt x="80162" y="0"/>
                </a:lnTo>
                <a:lnTo>
                  <a:pt x="199648" y="8281"/>
                </a:lnTo>
                <a:lnTo>
                  <a:pt x="104362" y="61295"/>
                </a:lnTo>
                <a:lnTo>
                  <a:pt x="294938" y="104369"/>
                </a:lnTo>
                <a:lnTo>
                  <a:pt x="136125" y="149099"/>
                </a:lnTo>
                <a:lnTo>
                  <a:pt x="367536" y="192173"/>
                </a:lnTo>
                <a:lnTo>
                  <a:pt x="111925" y="236903"/>
                </a:lnTo>
                <a:lnTo>
                  <a:pt x="359975" y="279977"/>
                </a:lnTo>
                <a:lnTo>
                  <a:pt x="151250" y="323052"/>
                </a:lnTo>
                <a:lnTo>
                  <a:pt x="367536" y="410857"/>
                </a:lnTo>
                <a:lnTo>
                  <a:pt x="119487" y="429080"/>
                </a:lnTo>
                <a:lnTo>
                  <a:pt x="319138" y="516883"/>
                </a:lnTo>
                <a:lnTo>
                  <a:pt x="111925" y="543390"/>
                </a:lnTo>
                <a:lnTo>
                  <a:pt x="248050" y="647761"/>
                </a:lnTo>
                <a:lnTo>
                  <a:pt x="80162" y="647761"/>
                </a:lnTo>
                <a:lnTo>
                  <a:pt x="104362" y="753790"/>
                </a:lnTo>
                <a:lnTo>
                  <a:pt x="0" y="7802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631488" y="2972237"/>
            <a:ext cx="240665" cy="570230"/>
          </a:xfrm>
          <a:custGeom>
            <a:avLst/>
            <a:gdLst/>
            <a:ahLst/>
            <a:cxnLst/>
            <a:rect l="l" t="t" r="r" b="b"/>
            <a:pathLst>
              <a:path w="240665" h="570229">
                <a:moveTo>
                  <a:pt x="223850" y="569898"/>
                </a:moveTo>
                <a:lnTo>
                  <a:pt x="152762" y="543391"/>
                </a:lnTo>
                <a:lnTo>
                  <a:pt x="201163" y="482092"/>
                </a:lnTo>
                <a:lnTo>
                  <a:pt x="40839" y="439019"/>
                </a:lnTo>
                <a:lnTo>
                  <a:pt x="152762" y="332993"/>
                </a:lnTo>
                <a:lnTo>
                  <a:pt x="31762" y="298201"/>
                </a:lnTo>
                <a:lnTo>
                  <a:pt x="152762" y="236903"/>
                </a:lnTo>
                <a:lnTo>
                  <a:pt x="0" y="192173"/>
                </a:lnTo>
                <a:lnTo>
                  <a:pt x="160325" y="130877"/>
                </a:lnTo>
                <a:lnTo>
                  <a:pt x="87725" y="79519"/>
                </a:lnTo>
                <a:lnTo>
                  <a:pt x="240488" y="0"/>
                </a:lnTo>
                <a:lnTo>
                  <a:pt x="201163" y="306484"/>
                </a:lnTo>
                <a:lnTo>
                  <a:pt x="223850" y="5698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319912" y="1462998"/>
            <a:ext cx="153035" cy="210820"/>
          </a:xfrm>
          <a:custGeom>
            <a:avLst/>
            <a:gdLst/>
            <a:ahLst/>
            <a:cxnLst/>
            <a:rect l="l" t="t" r="r" b="b"/>
            <a:pathLst>
              <a:path w="153034" h="210819">
                <a:moveTo>
                  <a:pt x="152762" y="210398"/>
                </a:moveTo>
                <a:lnTo>
                  <a:pt x="0" y="44732"/>
                </a:lnTo>
                <a:lnTo>
                  <a:pt x="80164" y="0"/>
                </a:lnTo>
                <a:lnTo>
                  <a:pt x="152762" y="210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999261" y="1507730"/>
            <a:ext cx="401320" cy="298450"/>
          </a:xfrm>
          <a:custGeom>
            <a:avLst/>
            <a:gdLst/>
            <a:ahLst/>
            <a:cxnLst/>
            <a:rect l="l" t="t" r="r" b="b"/>
            <a:pathLst>
              <a:path w="401320" h="298450">
                <a:moveTo>
                  <a:pt x="400813" y="298201"/>
                </a:moveTo>
                <a:lnTo>
                  <a:pt x="0" y="69578"/>
                </a:lnTo>
                <a:lnTo>
                  <a:pt x="65037" y="0"/>
                </a:lnTo>
                <a:lnTo>
                  <a:pt x="400813" y="298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896412" y="1910305"/>
            <a:ext cx="416559" cy="114935"/>
          </a:xfrm>
          <a:custGeom>
            <a:avLst/>
            <a:gdLst/>
            <a:ahLst/>
            <a:cxnLst/>
            <a:rect l="l" t="t" r="r" b="b"/>
            <a:pathLst>
              <a:path w="416559" h="114935">
                <a:moveTo>
                  <a:pt x="0" y="114311"/>
                </a:moveTo>
                <a:lnTo>
                  <a:pt x="0" y="0"/>
                </a:lnTo>
                <a:lnTo>
                  <a:pt x="415938" y="44730"/>
                </a:lnTo>
                <a:lnTo>
                  <a:pt x="0" y="1143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112699" y="2112418"/>
            <a:ext cx="191135" cy="140970"/>
          </a:xfrm>
          <a:custGeom>
            <a:avLst/>
            <a:gdLst/>
            <a:ahLst/>
            <a:cxnLst/>
            <a:rect l="l" t="t" r="r" b="b"/>
            <a:pathLst>
              <a:path w="191134" h="140969">
                <a:moveTo>
                  <a:pt x="71089" y="140817"/>
                </a:moveTo>
                <a:lnTo>
                  <a:pt x="0" y="87804"/>
                </a:lnTo>
                <a:lnTo>
                  <a:pt x="190575" y="0"/>
                </a:lnTo>
                <a:lnTo>
                  <a:pt x="71089" y="1408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9418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2340" y="1494047"/>
            <a:ext cx="7754619" cy="167640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85115" indent="-273050">
              <a:spcBef>
                <a:spcPts val="43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What will happen if the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project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sz="2600" spc="-48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lang="en-US" sz="2600" spc="-484" dirty="0" smtClean="0">
                <a:solidFill>
                  <a:srgbClr val="FFFFFF"/>
                </a:solidFill>
                <a:latin typeface="Constantia"/>
                <a:cs typeface="Constantia"/>
              </a:rPr>
              <a:t>  </a:t>
            </a:r>
            <a:r>
              <a:rPr sz="2600" spc="-5" dirty="0" smtClean="0">
                <a:solidFill>
                  <a:srgbClr val="FFFFFF"/>
                </a:solidFill>
                <a:latin typeface="Constantia"/>
                <a:cs typeface="Constantia"/>
              </a:rPr>
              <a:t>a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failure?</a:t>
            </a:r>
            <a:endParaRPr sz="2600" dirty="0">
              <a:latin typeface="Constantia"/>
              <a:cs typeface="Constantia"/>
            </a:endParaRPr>
          </a:p>
          <a:p>
            <a:pPr marL="652780" lvl="1" indent="-273050">
              <a:spcBef>
                <a:spcPts val="309"/>
              </a:spcBef>
              <a:buClr>
                <a:srgbClr val="D6903D"/>
              </a:buClr>
              <a:buSzPct val="85416"/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400" spc="-15" dirty="0">
                <a:solidFill>
                  <a:srgbClr val="FEFAC9"/>
                </a:solidFill>
                <a:latin typeface="Constantia"/>
                <a:cs typeface="Constantia"/>
              </a:rPr>
              <a:t>Is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this </a:t>
            </a:r>
            <a:r>
              <a:rPr sz="2400" dirty="0">
                <a:solidFill>
                  <a:srgbClr val="FEFAC9"/>
                </a:solidFill>
                <a:latin typeface="Constantia"/>
                <a:cs typeface="Constantia"/>
              </a:rPr>
              <a:t>a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critical business</a:t>
            </a:r>
            <a:r>
              <a:rPr sz="2400" spc="-35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function?</a:t>
            </a:r>
            <a:endParaRPr sz="2400" dirty="0">
              <a:latin typeface="Constantia"/>
              <a:cs typeface="Constantia"/>
            </a:endParaRPr>
          </a:p>
          <a:p>
            <a:pPr marL="652780" lvl="1" indent="-273050">
              <a:spcBef>
                <a:spcPts val="300"/>
              </a:spcBef>
              <a:buClr>
                <a:srgbClr val="D6903D"/>
              </a:buClr>
              <a:buSzPct val="85416"/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400" spc="-15" dirty="0">
                <a:solidFill>
                  <a:srgbClr val="FEFAC9"/>
                </a:solidFill>
                <a:latin typeface="Constantia"/>
                <a:cs typeface="Constantia"/>
              </a:rPr>
              <a:t>Is</a:t>
            </a:r>
            <a:r>
              <a:rPr sz="2400" spc="-8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this</a:t>
            </a:r>
            <a:r>
              <a:rPr sz="2400" spc="-8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EFAC9"/>
                </a:solidFill>
                <a:latin typeface="Constantia"/>
                <a:cs typeface="Constantia"/>
              </a:rPr>
              <a:t>project</a:t>
            </a:r>
            <a:r>
              <a:rPr sz="2400" spc="-13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visible</a:t>
            </a:r>
            <a:r>
              <a:rPr sz="2400" spc="-8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20" dirty="0">
                <a:solidFill>
                  <a:srgbClr val="FEFAC9"/>
                </a:solidFill>
                <a:latin typeface="Constantia"/>
                <a:cs typeface="Constantia"/>
              </a:rPr>
              <a:t>to</a:t>
            </a:r>
            <a:r>
              <a:rPr sz="2400" spc="-9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upper</a:t>
            </a:r>
            <a:r>
              <a:rPr sz="2400" spc="-10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EFAC9"/>
                </a:solidFill>
                <a:latin typeface="Constantia"/>
                <a:cs typeface="Constantia"/>
              </a:rPr>
              <a:t>management?</a:t>
            </a:r>
            <a:endParaRPr sz="2400" dirty="0">
              <a:latin typeface="Constantia"/>
              <a:cs typeface="Constantia"/>
            </a:endParaRPr>
          </a:p>
          <a:p>
            <a:pPr marL="652780" lvl="1" indent="-273050">
              <a:spcBef>
                <a:spcPts val="300"/>
              </a:spcBef>
              <a:buClr>
                <a:srgbClr val="D6903D"/>
              </a:buClr>
              <a:buSzPct val="85416"/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400" spc="-40" dirty="0">
                <a:solidFill>
                  <a:srgbClr val="FEFAC9"/>
                </a:solidFill>
                <a:latin typeface="Constantia"/>
                <a:cs typeface="Constantia"/>
              </a:rPr>
              <a:t>Who’s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on </a:t>
            </a:r>
            <a:r>
              <a:rPr sz="2400" spc="-20" dirty="0">
                <a:solidFill>
                  <a:srgbClr val="FEFAC9"/>
                </a:solidFill>
                <a:latin typeface="Constantia"/>
                <a:cs typeface="Constantia"/>
              </a:rPr>
              <a:t>your</a:t>
            </a:r>
            <a:r>
              <a:rPr sz="2400" spc="-30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side?</a:t>
            </a:r>
            <a:endParaRPr sz="24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0129" y="790888"/>
            <a:ext cx="5428310" cy="404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3362" y="526543"/>
            <a:ext cx="6080759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92520" y="526543"/>
            <a:ext cx="762761" cy="1121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4650" y="4431497"/>
            <a:ext cx="2219960" cy="1624330"/>
          </a:xfrm>
          <a:custGeom>
            <a:avLst/>
            <a:gdLst/>
            <a:ahLst/>
            <a:cxnLst/>
            <a:rect l="l" t="t" r="r" b="b"/>
            <a:pathLst>
              <a:path w="2219959" h="1624329">
                <a:moveTo>
                  <a:pt x="2167927" y="1438833"/>
                </a:moveTo>
                <a:lnTo>
                  <a:pt x="1494129" y="1438833"/>
                </a:lnTo>
                <a:lnTo>
                  <a:pt x="1567065" y="1490078"/>
                </a:lnTo>
                <a:lnTo>
                  <a:pt x="1701088" y="1558074"/>
                </a:lnTo>
                <a:lnTo>
                  <a:pt x="1762213" y="1590598"/>
                </a:lnTo>
                <a:lnTo>
                  <a:pt x="1833168" y="1615236"/>
                </a:lnTo>
                <a:lnTo>
                  <a:pt x="1855838" y="1622132"/>
                </a:lnTo>
                <a:lnTo>
                  <a:pt x="1882444" y="1624101"/>
                </a:lnTo>
                <a:lnTo>
                  <a:pt x="1905114" y="1623123"/>
                </a:lnTo>
                <a:lnTo>
                  <a:pt x="1949462" y="1604403"/>
                </a:lnTo>
                <a:lnTo>
                  <a:pt x="1967204" y="1569910"/>
                </a:lnTo>
                <a:lnTo>
                  <a:pt x="1970151" y="1535404"/>
                </a:lnTo>
                <a:lnTo>
                  <a:pt x="1967204" y="1504861"/>
                </a:lnTo>
                <a:lnTo>
                  <a:pt x="2133352" y="1504861"/>
                </a:lnTo>
                <a:lnTo>
                  <a:pt x="2134755" y="1503870"/>
                </a:lnTo>
                <a:lnTo>
                  <a:pt x="2145601" y="1492059"/>
                </a:lnTo>
                <a:lnTo>
                  <a:pt x="2157425" y="1474317"/>
                </a:lnTo>
                <a:lnTo>
                  <a:pt x="2163330" y="1460512"/>
                </a:lnTo>
                <a:lnTo>
                  <a:pt x="2167927" y="1438833"/>
                </a:lnTo>
                <a:close/>
              </a:path>
              <a:path w="2219959" h="1624329">
                <a:moveTo>
                  <a:pt x="2133352" y="1504861"/>
                </a:moveTo>
                <a:lnTo>
                  <a:pt x="1967204" y="1504861"/>
                </a:lnTo>
                <a:lnTo>
                  <a:pt x="2012543" y="1519643"/>
                </a:lnTo>
                <a:lnTo>
                  <a:pt x="2056892" y="1528521"/>
                </a:lnTo>
                <a:lnTo>
                  <a:pt x="2089416" y="1522590"/>
                </a:lnTo>
                <a:lnTo>
                  <a:pt x="2117991" y="1515706"/>
                </a:lnTo>
                <a:lnTo>
                  <a:pt x="2133352" y="1504861"/>
                </a:lnTo>
                <a:close/>
              </a:path>
              <a:path w="2219959" h="1624329">
                <a:moveTo>
                  <a:pt x="837742" y="0"/>
                </a:moveTo>
                <a:lnTo>
                  <a:pt x="688911" y="32512"/>
                </a:lnTo>
                <a:lnTo>
                  <a:pt x="488835" y="65036"/>
                </a:lnTo>
                <a:lnTo>
                  <a:pt x="360718" y="75882"/>
                </a:lnTo>
                <a:lnTo>
                  <a:pt x="139954" y="137960"/>
                </a:lnTo>
                <a:lnTo>
                  <a:pt x="0" y="466140"/>
                </a:lnTo>
                <a:lnTo>
                  <a:pt x="181356" y="709561"/>
                </a:lnTo>
                <a:lnTo>
                  <a:pt x="392252" y="898779"/>
                </a:lnTo>
                <a:lnTo>
                  <a:pt x="550938" y="1046607"/>
                </a:lnTo>
                <a:lnTo>
                  <a:pt x="630770" y="1108697"/>
                </a:lnTo>
                <a:lnTo>
                  <a:pt x="667232" y="1130363"/>
                </a:lnTo>
                <a:lnTo>
                  <a:pt x="719467" y="1158951"/>
                </a:lnTo>
                <a:lnTo>
                  <a:pt x="776630" y="1183576"/>
                </a:lnTo>
                <a:lnTo>
                  <a:pt x="846607" y="1206258"/>
                </a:lnTo>
                <a:lnTo>
                  <a:pt x="914603" y="1241729"/>
                </a:lnTo>
                <a:lnTo>
                  <a:pt x="974725" y="1280160"/>
                </a:lnTo>
                <a:lnTo>
                  <a:pt x="1100886" y="1343240"/>
                </a:lnTo>
                <a:lnTo>
                  <a:pt x="1228026" y="1396453"/>
                </a:lnTo>
                <a:lnTo>
                  <a:pt x="1349248" y="1438833"/>
                </a:lnTo>
                <a:lnTo>
                  <a:pt x="1418234" y="1456575"/>
                </a:lnTo>
                <a:lnTo>
                  <a:pt x="1458658" y="1456575"/>
                </a:lnTo>
                <a:lnTo>
                  <a:pt x="1494129" y="1438833"/>
                </a:lnTo>
                <a:lnTo>
                  <a:pt x="2167927" y="1438833"/>
                </a:lnTo>
                <a:lnTo>
                  <a:pt x="2170226" y="1427988"/>
                </a:lnTo>
                <a:lnTo>
                  <a:pt x="2171217" y="1398435"/>
                </a:lnTo>
                <a:lnTo>
                  <a:pt x="2164321" y="1373784"/>
                </a:lnTo>
                <a:lnTo>
                  <a:pt x="2142629" y="1332395"/>
                </a:lnTo>
                <a:lnTo>
                  <a:pt x="2171217" y="1319580"/>
                </a:lnTo>
                <a:lnTo>
                  <a:pt x="2203742" y="1291996"/>
                </a:lnTo>
                <a:lnTo>
                  <a:pt x="2217534" y="1259471"/>
                </a:lnTo>
                <a:lnTo>
                  <a:pt x="2219515" y="1225969"/>
                </a:lnTo>
                <a:lnTo>
                  <a:pt x="2211628" y="1190485"/>
                </a:lnTo>
                <a:lnTo>
                  <a:pt x="2193886" y="1154023"/>
                </a:lnTo>
                <a:lnTo>
                  <a:pt x="2146579" y="1081087"/>
                </a:lnTo>
                <a:lnTo>
                  <a:pt x="2117013" y="1052512"/>
                </a:lnTo>
                <a:lnTo>
                  <a:pt x="2027326" y="988453"/>
                </a:lnTo>
                <a:lnTo>
                  <a:pt x="1999729" y="951992"/>
                </a:lnTo>
                <a:lnTo>
                  <a:pt x="1963267" y="905675"/>
                </a:lnTo>
                <a:lnTo>
                  <a:pt x="1926793" y="877100"/>
                </a:lnTo>
                <a:lnTo>
                  <a:pt x="1893290" y="854430"/>
                </a:lnTo>
                <a:lnTo>
                  <a:pt x="1847951" y="800214"/>
                </a:lnTo>
                <a:lnTo>
                  <a:pt x="1773047" y="747014"/>
                </a:lnTo>
                <a:lnTo>
                  <a:pt x="1693214" y="702665"/>
                </a:lnTo>
                <a:lnTo>
                  <a:pt x="1684350" y="679005"/>
                </a:lnTo>
                <a:lnTo>
                  <a:pt x="1660690" y="657326"/>
                </a:lnTo>
                <a:lnTo>
                  <a:pt x="1513840" y="560755"/>
                </a:lnTo>
                <a:lnTo>
                  <a:pt x="1987078" y="560755"/>
                </a:lnTo>
                <a:lnTo>
                  <a:pt x="1991842" y="555828"/>
                </a:lnTo>
                <a:lnTo>
                  <a:pt x="2006625" y="504571"/>
                </a:lnTo>
                <a:lnTo>
                  <a:pt x="1988896" y="444461"/>
                </a:lnTo>
                <a:lnTo>
                  <a:pt x="1962277" y="412927"/>
                </a:lnTo>
                <a:lnTo>
                  <a:pt x="1926793" y="391248"/>
                </a:lnTo>
                <a:lnTo>
                  <a:pt x="1815426" y="343928"/>
                </a:lnTo>
                <a:lnTo>
                  <a:pt x="1684350" y="296633"/>
                </a:lnTo>
                <a:lnTo>
                  <a:pt x="1592681" y="254254"/>
                </a:lnTo>
                <a:lnTo>
                  <a:pt x="1418234" y="181330"/>
                </a:lnTo>
                <a:lnTo>
                  <a:pt x="1291107" y="117271"/>
                </a:lnTo>
                <a:lnTo>
                  <a:pt x="1122565" y="53213"/>
                </a:lnTo>
                <a:lnTo>
                  <a:pt x="1047661" y="21678"/>
                </a:lnTo>
                <a:lnTo>
                  <a:pt x="837742" y="0"/>
                </a:lnTo>
                <a:close/>
              </a:path>
              <a:path w="2219959" h="1624329">
                <a:moveTo>
                  <a:pt x="1987078" y="560755"/>
                </a:moveTo>
                <a:lnTo>
                  <a:pt x="1513840" y="560755"/>
                </a:lnTo>
                <a:lnTo>
                  <a:pt x="1625206" y="603123"/>
                </a:lnTo>
                <a:lnTo>
                  <a:pt x="1674482" y="616915"/>
                </a:lnTo>
                <a:lnTo>
                  <a:pt x="1725739" y="623824"/>
                </a:lnTo>
                <a:lnTo>
                  <a:pt x="1772069" y="627761"/>
                </a:lnTo>
                <a:lnTo>
                  <a:pt x="1815426" y="628751"/>
                </a:lnTo>
                <a:lnTo>
                  <a:pt x="1873580" y="626783"/>
                </a:lnTo>
                <a:lnTo>
                  <a:pt x="1926793" y="609041"/>
                </a:lnTo>
                <a:lnTo>
                  <a:pt x="1963267" y="585381"/>
                </a:lnTo>
                <a:lnTo>
                  <a:pt x="1987078" y="560755"/>
                </a:lnTo>
                <a:close/>
              </a:path>
            </a:pathLst>
          </a:custGeom>
          <a:solidFill>
            <a:srgbClr val="F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4652" y="4431492"/>
            <a:ext cx="2219960" cy="1624330"/>
          </a:xfrm>
          <a:custGeom>
            <a:avLst/>
            <a:gdLst/>
            <a:ahLst/>
            <a:cxnLst/>
            <a:rect l="l" t="t" r="r" b="b"/>
            <a:pathLst>
              <a:path w="2219959" h="1624329">
                <a:moveTo>
                  <a:pt x="360718" y="75882"/>
                </a:moveTo>
                <a:lnTo>
                  <a:pt x="488848" y="65036"/>
                </a:lnTo>
                <a:lnTo>
                  <a:pt x="688911" y="32524"/>
                </a:lnTo>
                <a:lnTo>
                  <a:pt x="837730" y="0"/>
                </a:lnTo>
                <a:lnTo>
                  <a:pt x="1047661" y="21678"/>
                </a:lnTo>
                <a:lnTo>
                  <a:pt x="1122565" y="53212"/>
                </a:lnTo>
                <a:lnTo>
                  <a:pt x="1291094" y="117271"/>
                </a:lnTo>
                <a:lnTo>
                  <a:pt x="1418234" y="181330"/>
                </a:lnTo>
                <a:lnTo>
                  <a:pt x="1592681" y="254253"/>
                </a:lnTo>
                <a:lnTo>
                  <a:pt x="1684337" y="296633"/>
                </a:lnTo>
                <a:lnTo>
                  <a:pt x="1815426" y="343941"/>
                </a:lnTo>
                <a:lnTo>
                  <a:pt x="1926793" y="391248"/>
                </a:lnTo>
                <a:lnTo>
                  <a:pt x="1962277" y="412927"/>
                </a:lnTo>
                <a:lnTo>
                  <a:pt x="1988883" y="444461"/>
                </a:lnTo>
                <a:lnTo>
                  <a:pt x="2006625" y="504583"/>
                </a:lnTo>
                <a:lnTo>
                  <a:pt x="1991842" y="555828"/>
                </a:lnTo>
                <a:lnTo>
                  <a:pt x="1963254" y="585393"/>
                </a:lnTo>
                <a:lnTo>
                  <a:pt x="1926793" y="609041"/>
                </a:lnTo>
                <a:lnTo>
                  <a:pt x="1873567" y="626783"/>
                </a:lnTo>
                <a:lnTo>
                  <a:pt x="1815426" y="628751"/>
                </a:lnTo>
                <a:lnTo>
                  <a:pt x="1772056" y="627760"/>
                </a:lnTo>
                <a:lnTo>
                  <a:pt x="1725739" y="623824"/>
                </a:lnTo>
                <a:lnTo>
                  <a:pt x="1674482" y="616927"/>
                </a:lnTo>
                <a:lnTo>
                  <a:pt x="1625206" y="603122"/>
                </a:lnTo>
                <a:lnTo>
                  <a:pt x="1513840" y="560755"/>
                </a:lnTo>
                <a:lnTo>
                  <a:pt x="1660690" y="657326"/>
                </a:lnTo>
                <a:lnTo>
                  <a:pt x="1684337" y="679018"/>
                </a:lnTo>
                <a:lnTo>
                  <a:pt x="1693214" y="702665"/>
                </a:lnTo>
                <a:lnTo>
                  <a:pt x="1773047" y="747013"/>
                </a:lnTo>
                <a:lnTo>
                  <a:pt x="1847951" y="800226"/>
                </a:lnTo>
                <a:lnTo>
                  <a:pt x="1893290" y="854430"/>
                </a:lnTo>
                <a:lnTo>
                  <a:pt x="1926793" y="877100"/>
                </a:lnTo>
                <a:lnTo>
                  <a:pt x="1963254" y="905675"/>
                </a:lnTo>
                <a:lnTo>
                  <a:pt x="1999729" y="951991"/>
                </a:lnTo>
                <a:lnTo>
                  <a:pt x="2027326" y="988466"/>
                </a:lnTo>
                <a:lnTo>
                  <a:pt x="2117013" y="1052525"/>
                </a:lnTo>
                <a:lnTo>
                  <a:pt x="2146579" y="1081100"/>
                </a:lnTo>
                <a:lnTo>
                  <a:pt x="2178113" y="1123480"/>
                </a:lnTo>
                <a:lnTo>
                  <a:pt x="2211628" y="1190485"/>
                </a:lnTo>
                <a:lnTo>
                  <a:pt x="2219515" y="1225969"/>
                </a:lnTo>
                <a:lnTo>
                  <a:pt x="2217534" y="1259471"/>
                </a:lnTo>
                <a:lnTo>
                  <a:pt x="2203742" y="1291996"/>
                </a:lnTo>
                <a:lnTo>
                  <a:pt x="2171217" y="1319593"/>
                </a:lnTo>
                <a:lnTo>
                  <a:pt x="2142629" y="1332407"/>
                </a:lnTo>
                <a:lnTo>
                  <a:pt x="2164321" y="1373797"/>
                </a:lnTo>
                <a:lnTo>
                  <a:pt x="2171217" y="1398435"/>
                </a:lnTo>
                <a:lnTo>
                  <a:pt x="2170226" y="1428000"/>
                </a:lnTo>
                <a:lnTo>
                  <a:pt x="2163330" y="1460512"/>
                </a:lnTo>
                <a:lnTo>
                  <a:pt x="2134755" y="1503883"/>
                </a:lnTo>
                <a:lnTo>
                  <a:pt x="2089416" y="1522603"/>
                </a:lnTo>
                <a:lnTo>
                  <a:pt x="2056892" y="1528521"/>
                </a:lnTo>
                <a:lnTo>
                  <a:pt x="2012543" y="1519643"/>
                </a:lnTo>
                <a:lnTo>
                  <a:pt x="1967204" y="1504861"/>
                </a:lnTo>
                <a:lnTo>
                  <a:pt x="1970163" y="1535417"/>
                </a:lnTo>
                <a:lnTo>
                  <a:pt x="1959317" y="1587652"/>
                </a:lnTo>
                <a:lnTo>
                  <a:pt x="1921865" y="1622145"/>
                </a:lnTo>
                <a:lnTo>
                  <a:pt x="1882444" y="1624114"/>
                </a:lnTo>
                <a:lnTo>
                  <a:pt x="1855838" y="1622145"/>
                </a:lnTo>
                <a:lnTo>
                  <a:pt x="1833168" y="1615249"/>
                </a:lnTo>
                <a:lnTo>
                  <a:pt x="1762201" y="1590611"/>
                </a:lnTo>
                <a:lnTo>
                  <a:pt x="1701101" y="1558086"/>
                </a:lnTo>
                <a:lnTo>
                  <a:pt x="1567065" y="1490078"/>
                </a:lnTo>
                <a:lnTo>
                  <a:pt x="1494129" y="1438833"/>
                </a:lnTo>
                <a:lnTo>
                  <a:pt x="1458645" y="1456575"/>
                </a:lnTo>
                <a:lnTo>
                  <a:pt x="1418234" y="1456575"/>
                </a:lnTo>
                <a:lnTo>
                  <a:pt x="1349248" y="1438833"/>
                </a:lnTo>
                <a:lnTo>
                  <a:pt x="1228026" y="1396466"/>
                </a:lnTo>
                <a:lnTo>
                  <a:pt x="1100886" y="1343240"/>
                </a:lnTo>
                <a:lnTo>
                  <a:pt x="974725" y="1280172"/>
                </a:lnTo>
                <a:lnTo>
                  <a:pt x="914615" y="1241742"/>
                </a:lnTo>
                <a:lnTo>
                  <a:pt x="846607" y="1206258"/>
                </a:lnTo>
                <a:lnTo>
                  <a:pt x="776630" y="1183589"/>
                </a:lnTo>
                <a:lnTo>
                  <a:pt x="719467" y="1158951"/>
                </a:lnTo>
                <a:lnTo>
                  <a:pt x="667232" y="1130376"/>
                </a:lnTo>
                <a:lnTo>
                  <a:pt x="630770" y="1108697"/>
                </a:lnTo>
                <a:lnTo>
                  <a:pt x="550938" y="1046607"/>
                </a:lnTo>
                <a:lnTo>
                  <a:pt x="392252" y="898779"/>
                </a:lnTo>
                <a:lnTo>
                  <a:pt x="181343" y="709561"/>
                </a:lnTo>
                <a:lnTo>
                  <a:pt x="0" y="466140"/>
                </a:lnTo>
                <a:lnTo>
                  <a:pt x="139954" y="137972"/>
                </a:lnTo>
                <a:lnTo>
                  <a:pt x="360718" y="75882"/>
                </a:lnTo>
                <a:close/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41261" y="5415029"/>
            <a:ext cx="676275" cy="451484"/>
          </a:xfrm>
          <a:custGeom>
            <a:avLst/>
            <a:gdLst/>
            <a:ahLst/>
            <a:cxnLst/>
            <a:rect l="l" t="t" r="r" b="b"/>
            <a:pathLst>
              <a:path w="676275" h="451485">
                <a:moveTo>
                  <a:pt x="644563" y="451357"/>
                </a:moveTo>
                <a:lnTo>
                  <a:pt x="667232" y="418833"/>
                </a:lnTo>
                <a:lnTo>
                  <a:pt x="676097" y="383362"/>
                </a:lnTo>
                <a:lnTo>
                  <a:pt x="673150" y="355765"/>
                </a:lnTo>
                <a:lnTo>
                  <a:pt x="650481" y="314375"/>
                </a:lnTo>
                <a:lnTo>
                  <a:pt x="614006" y="281851"/>
                </a:lnTo>
                <a:lnTo>
                  <a:pt x="567690" y="249326"/>
                </a:lnTo>
                <a:lnTo>
                  <a:pt x="511505" y="222719"/>
                </a:lnTo>
                <a:lnTo>
                  <a:pt x="455333" y="207937"/>
                </a:lnTo>
                <a:lnTo>
                  <a:pt x="402107" y="195122"/>
                </a:lnTo>
                <a:lnTo>
                  <a:pt x="373532" y="166547"/>
                </a:lnTo>
                <a:lnTo>
                  <a:pt x="343966" y="139941"/>
                </a:lnTo>
                <a:lnTo>
                  <a:pt x="304546" y="108407"/>
                </a:lnTo>
                <a:lnTo>
                  <a:pt x="272021" y="86715"/>
                </a:lnTo>
                <a:lnTo>
                  <a:pt x="222732" y="62077"/>
                </a:lnTo>
                <a:lnTo>
                  <a:pt x="196126" y="50253"/>
                </a:lnTo>
                <a:lnTo>
                  <a:pt x="147840" y="22656"/>
                </a:lnTo>
                <a:lnTo>
                  <a:pt x="95592" y="6896"/>
                </a:lnTo>
                <a:lnTo>
                  <a:pt x="35483" y="0"/>
                </a:lnTo>
                <a:lnTo>
                  <a:pt x="0" y="977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37457" y="5373640"/>
            <a:ext cx="722630" cy="561975"/>
          </a:xfrm>
          <a:custGeom>
            <a:avLst/>
            <a:gdLst/>
            <a:ahLst/>
            <a:cxnLst/>
            <a:rect l="l" t="t" r="r" b="b"/>
            <a:pathLst>
              <a:path w="722629" h="561975">
                <a:moveTo>
                  <a:pt x="722426" y="561733"/>
                </a:moveTo>
                <a:lnTo>
                  <a:pt x="708634" y="515416"/>
                </a:lnTo>
                <a:lnTo>
                  <a:pt x="681037" y="472059"/>
                </a:lnTo>
                <a:lnTo>
                  <a:pt x="609092" y="408000"/>
                </a:lnTo>
                <a:lnTo>
                  <a:pt x="546011" y="367588"/>
                </a:lnTo>
                <a:lnTo>
                  <a:pt x="493776" y="344919"/>
                </a:lnTo>
                <a:lnTo>
                  <a:pt x="425767" y="325208"/>
                </a:lnTo>
                <a:lnTo>
                  <a:pt x="366636" y="276923"/>
                </a:lnTo>
                <a:lnTo>
                  <a:pt x="314401" y="227647"/>
                </a:lnTo>
                <a:lnTo>
                  <a:pt x="259207" y="184289"/>
                </a:lnTo>
                <a:lnTo>
                  <a:pt x="192189" y="142887"/>
                </a:lnTo>
                <a:lnTo>
                  <a:pt x="133057" y="106426"/>
                </a:lnTo>
                <a:lnTo>
                  <a:pt x="80822" y="48285"/>
                </a:lnTo>
                <a:lnTo>
                  <a:pt x="0" y="0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23737" y="5211028"/>
            <a:ext cx="716915" cy="554990"/>
          </a:xfrm>
          <a:custGeom>
            <a:avLst/>
            <a:gdLst/>
            <a:ahLst/>
            <a:cxnLst/>
            <a:rect l="l" t="t" r="r" b="b"/>
            <a:pathLst>
              <a:path w="716915" h="554989">
                <a:moveTo>
                  <a:pt x="716508" y="554837"/>
                </a:moveTo>
                <a:lnTo>
                  <a:pt x="687920" y="516407"/>
                </a:lnTo>
                <a:lnTo>
                  <a:pt x="634707" y="465162"/>
                </a:lnTo>
                <a:lnTo>
                  <a:pt x="534174" y="397154"/>
                </a:lnTo>
                <a:lnTo>
                  <a:pt x="468147" y="361683"/>
                </a:lnTo>
                <a:lnTo>
                  <a:pt x="418858" y="310426"/>
                </a:lnTo>
                <a:lnTo>
                  <a:pt x="361696" y="263131"/>
                </a:lnTo>
                <a:lnTo>
                  <a:pt x="307492" y="222719"/>
                </a:lnTo>
                <a:lnTo>
                  <a:pt x="249351" y="186258"/>
                </a:lnTo>
                <a:lnTo>
                  <a:pt x="215836" y="162610"/>
                </a:lnTo>
                <a:lnTo>
                  <a:pt x="148818" y="126136"/>
                </a:lnTo>
                <a:lnTo>
                  <a:pt x="84759" y="53212"/>
                </a:lnTo>
                <a:lnTo>
                  <a:pt x="0" y="0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37080" y="4760645"/>
            <a:ext cx="24765" cy="210185"/>
          </a:xfrm>
          <a:custGeom>
            <a:avLst/>
            <a:gdLst/>
            <a:ahLst/>
            <a:cxnLst/>
            <a:rect l="l" t="t" r="r" b="b"/>
            <a:pathLst>
              <a:path w="24765" h="210185">
                <a:moveTo>
                  <a:pt x="13792" y="209918"/>
                </a:moveTo>
                <a:lnTo>
                  <a:pt x="2946" y="144868"/>
                </a:lnTo>
                <a:lnTo>
                  <a:pt x="0" y="101511"/>
                </a:lnTo>
                <a:lnTo>
                  <a:pt x="10833" y="44348"/>
                </a:lnTo>
                <a:lnTo>
                  <a:pt x="24638" y="0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69592" y="5141056"/>
            <a:ext cx="118745" cy="117475"/>
          </a:xfrm>
          <a:custGeom>
            <a:avLst/>
            <a:gdLst/>
            <a:ahLst/>
            <a:cxnLst/>
            <a:rect l="l" t="t" r="r" b="b"/>
            <a:pathLst>
              <a:path w="118745" h="117475">
                <a:moveTo>
                  <a:pt x="118275" y="0"/>
                </a:moveTo>
                <a:lnTo>
                  <a:pt x="88709" y="5918"/>
                </a:lnTo>
                <a:lnTo>
                  <a:pt x="56184" y="22669"/>
                </a:lnTo>
                <a:lnTo>
                  <a:pt x="28587" y="48285"/>
                </a:lnTo>
                <a:lnTo>
                  <a:pt x="13804" y="71945"/>
                </a:lnTo>
                <a:lnTo>
                  <a:pt x="0" y="117271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72489" y="5321406"/>
            <a:ext cx="188595" cy="83185"/>
          </a:xfrm>
          <a:custGeom>
            <a:avLst/>
            <a:gdLst/>
            <a:ahLst/>
            <a:cxnLst/>
            <a:rect l="l" t="t" r="r" b="b"/>
            <a:pathLst>
              <a:path w="188595" h="83185">
                <a:moveTo>
                  <a:pt x="188239" y="1968"/>
                </a:moveTo>
                <a:lnTo>
                  <a:pt x="153746" y="0"/>
                </a:lnTo>
                <a:lnTo>
                  <a:pt x="106438" y="7886"/>
                </a:lnTo>
                <a:lnTo>
                  <a:pt x="59131" y="22669"/>
                </a:lnTo>
                <a:lnTo>
                  <a:pt x="33502" y="40398"/>
                </a:lnTo>
                <a:lnTo>
                  <a:pt x="0" y="82778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15250" y="5441632"/>
            <a:ext cx="213995" cy="45720"/>
          </a:xfrm>
          <a:custGeom>
            <a:avLst/>
            <a:gdLst/>
            <a:ahLst/>
            <a:cxnLst/>
            <a:rect l="l" t="t" r="r" b="b"/>
            <a:pathLst>
              <a:path w="213995" h="45720">
                <a:moveTo>
                  <a:pt x="213868" y="2959"/>
                </a:moveTo>
                <a:lnTo>
                  <a:pt x="165569" y="0"/>
                </a:lnTo>
                <a:lnTo>
                  <a:pt x="114325" y="1968"/>
                </a:lnTo>
                <a:lnTo>
                  <a:pt x="71945" y="13804"/>
                </a:lnTo>
                <a:lnTo>
                  <a:pt x="27597" y="27597"/>
                </a:lnTo>
                <a:lnTo>
                  <a:pt x="0" y="45338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80506" y="5285925"/>
            <a:ext cx="100965" cy="69215"/>
          </a:xfrm>
          <a:custGeom>
            <a:avLst/>
            <a:gdLst/>
            <a:ahLst/>
            <a:cxnLst/>
            <a:rect l="l" t="t" r="r" b="b"/>
            <a:pathLst>
              <a:path w="100965" h="69214">
                <a:moveTo>
                  <a:pt x="100533" y="0"/>
                </a:moveTo>
                <a:lnTo>
                  <a:pt x="65049" y="7886"/>
                </a:lnTo>
                <a:lnTo>
                  <a:pt x="30556" y="26606"/>
                </a:lnTo>
                <a:lnTo>
                  <a:pt x="0" y="68986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61715" y="5430797"/>
            <a:ext cx="161925" cy="83185"/>
          </a:xfrm>
          <a:custGeom>
            <a:avLst/>
            <a:gdLst/>
            <a:ahLst/>
            <a:cxnLst/>
            <a:rect l="l" t="t" r="r" b="b"/>
            <a:pathLst>
              <a:path w="161925" h="83185">
                <a:moveTo>
                  <a:pt x="161632" y="1968"/>
                </a:moveTo>
                <a:lnTo>
                  <a:pt x="110388" y="0"/>
                </a:lnTo>
                <a:lnTo>
                  <a:pt x="75882" y="12814"/>
                </a:lnTo>
                <a:lnTo>
                  <a:pt x="39420" y="38430"/>
                </a:lnTo>
                <a:lnTo>
                  <a:pt x="0" y="82778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02193" y="5601286"/>
            <a:ext cx="137160" cy="63500"/>
          </a:xfrm>
          <a:custGeom>
            <a:avLst/>
            <a:gdLst/>
            <a:ahLst/>
            <a:cxnLst/>
            <a:rect l="l" t="t" r="r" b="b"/>
            <a:pathLst>
              <a:path w="137159" h="63500">
                <a:moveTo>
                  <a:pt x="136994" y="0"/>
                </a:moveTo>
                <a:lnTo>
                  <a:pt x="103479" y="0"/>
                </a:lnTo>
                <a:lnTo>
                  <a:pt x="68008" y="9855"/>
                </a:lnTo>
                <a:lnTo>
                  <a:pt x="29565" y="31534"/>
                </a:lnTo>
                <a:lnTo>
                  <a:pt x="0" y="63068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54808" y="5708706"/>
            <a:ext cx="133350" cy="68580"/>
          </a:xfrm>
          <a:custGeom>
            <a:avLst/>
            <a:gdLst/>
            <a:ahLst/>
            <a:cxnLst/>
            <a:rect l="l" t="t" r="r" b="b"/>
            <a:pathLst>
              <a:path w="133350" h="68579">
                <a:moveTo>
                  <a:pt x="133057" y="0"/>
                </a:moveTo>
                <a:lnTo>
                  <a:pt x="84759" y="9855"/>
                </a:lnTo>
                <a:lnTo>
                  <a:pt x="54216" y="20700"/>
                </a:lnTo>
                <a:lnTo>
                  <a:pt x="24650" y="44348"/>
                </a:lnTo>
                <a:lnTo>
                  <a:pt x="0" y="67995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01522" y="4990274"/>
            <a:ext cx="198120" cy="169545"/>
          </a:xfrm>
          <a:custGeom>
            <a:avLst/>
            <a:gdLst/>
            <a:ahLst/>
            <a:cxnLst/>
            <a:rect l="l" t="t" r="r" b="b"/>
            <a:pathLst>
              <a:path w="198120" h="169545">
                <a:moveTo>
                  <a:pt x="0" y="169506"/>
                </a:moveTo>
                <a:lnTo>
                  <a:pt x="42379" y="137972"/>
                </a:lnTo>
                <a:lnTo>
                  <a:pt x="97574" y="95592"/>
                </a:lnTo>
                <a:lnTo>
                  <a:pt x="154736" y="48285"/>
                </a:lnTo>
                <a:lnTo>
                  <a:pt x="198094" y="0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07438" y="5540186"/>
            <a:ext cx="158750" cy="64135"/>
          </a:xfrm>
          <a:custGeom>
            <a:avLst/>
            <a:gdLst/>
            <a:ahLst/>
            <a:cxnLst/>
            <a:rect l="l" t="t" r="r" b="b"/>
            <a:pathLst>
              <a:path w="158750" h="64135">
                <a:moveTo>
                  <a:pt x="158673" y="0"/>
                </a:moveTo>
                <a:lnTo>
                  <a:pt x="101511" y="2959"/>
                </a:lnTo>
                <a:lnTo>
                  <a:pt x="59131" y="16751"/>
                </a:lnTo>
                <a:lnTo>
                  <a:pt x="27597" y="35483"/>
                </a:lnTo>
                <a:lnTo>
                  <a:pt x="0" y="64058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18484" y="5430789"/>
            <a:ext cx="133350" cy="53340"/>
          </a:xfrm>
          <a:custGeom>
            <a:avLst/>
            <a:gdLst/>
            <a:ahLst/>
            <a:cxnLst/>
            <a:rect l="l" t="t" r="r" b="b"/>
            <a:pathLst>
              <a:path w="133350" h="53339">
                <a:moveTo>
                  <a:pt x="133057" y="10845"/>
                </a:moveTo>
                <a:lnTo>
                  <a:pt x="97574" y="0"/>
                </a:lnTo>
                <a:lnTo>
                  <a:pt x="65049" y="1981"/>
                </a:lnTo>
                <a:lnTo>
                  <a:pt x="31546" y="16764"/>
                </a:lnTo>
                <a:lnTo>
                  <a:pt x="10845" y="31546"/>
                </a:lnTo>
                <a:lnTo>
                  <a:pt x="0" y="53225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31011" y="5614099"/>
            <a:ext cx="123825" cy="48895"/>
          </a:xfrm>
          <a:custGeom>
            <a:avLst/>
            <a:gdLst/>
            <a:ahLst/>
            <a:cxnLst/>
            <a:rect l="l" t="t" r="r" b="b"/>
            <a:pathLst>
              <a:path w="123825" h="48895">
                <a:moveTo>
                  <a:pt x="123202" y="0"/>
                </a:moveTo>
                <a:lnTo>
                  <a:pt x="102501" y="0"/>
                </a:lnTo>
                <a:lnTo>
                  <a:pt x="69977" y="3937"/>
                </a:lnTo>
                <a:lnTo>
                  <a:pt x="41402" y="11823"/>
                </a:lnTo>
                <a:lnTo>
                  <a:pt x="26619" y="21678"/>
                </a:lnTo>
                <a:lnTo>
                  <a:pt x="10845" y="36461"/>
                </a:lnTo>
                <a:lnTo>
                  <a:pt x="0" y="48285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51643" y="5373632"/>
            <a:ext cx="26034" cy="52705"/>
          </a:xfrm>
          <a:custGeom>
            <a:avLst/>
            <a:gdLst/>
            <a:ahLst/>
            <a:cxnLst/>
            <a:rect l="l" t="t" r="r" b="b"/>
            <a:pathLst>
              <a:path w="26034" h="52704">
                <a:moveTo>
                  <a:pt x="0" y="52235"/>
                </a:moveTo>
                <a:lnTo>
                  <a:pt x="7886" y="21678"/>
                </a:lnTo>
                <a:lnTo>
                  <a:pt x="18719" y="5918"/>
                </a:lnTo>
                <a:lnTo>
                  <a:pt x="25628" y="0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40202" y="4744882"/>
            <a:ext cx="688975" cy="178435"/>
          </a:xfrm>
          <a:custGeom>
            <a:avLst/>
            <a:gdLst/>
            <a:ahLst/>
            <a:cxnLst/>
            <a:rect l="l" t="t" r="r" b="b"/>
            <a:pathLst>
              <a:path w="688975" h="178435">
                <a:moveTo>
                  <a:pt x="0" y="0"/>
                </a:moveTo>
                <a:lnTo>
                  <a:pt x="106438" y="94602"/>
                </a:lnTo>
                <a:lnTo>
                  <a:pt x="181343" y="136982"/>
                </a:lnTo>
                <a:lnTo>
                  <a:pt x="254279" y="167538"/>
                </a:lnTo>
                <a:lnTo>
                  <a:pt x="487857" y="178371"/>
                </a:lnTo>
                <a:lnTo>
                  <a:pt x="582472" y="158661"/>
                </a:lnTo>
                <a:lnTo>
                  <a:pt x="635698" y="136982"/>
                </a:lnTo>
                <a:lnTo>
                  <a:pt x="688911" y="136982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72727" y="4786272"/>
            <a:ext cx="116839" cy="265430"/>
          </a:xfrm>
          <a:custGeom>
            <a:avLst/>
            <a:gdLst/>
            <a:ahLst/>
            <a:cxnLst/>
            <a:rect l="l" t="t" r="r" b="b"/>
            <a:pathLst>
              <a:path w="116840" h="265429">
                <a:moveTo>
                  <a:pt x="0" y="0"/>
                </a:moveTo>
                <a:lnTo>
                  <a:pt x="53225" y="73914"/>
                </a:lnTo>
                <a:lnTo>
                  <a:pt x="84759" y="147828"/>
                </a:lnTo>
                <a:lnTo>
                  <a:pt x="95605" y="190207"/>
                </a:lnTo>
                <a:lnTo>
                  <a:pt x="116293" y="265099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78108" y="5112476"/>
            <a:ext cx="665480" cy="285115"/>
          </a:xfrm>
          <a:custGeom>
            <a:avLst/>
            <a:gdLst/>
            <a:ahLst/>
            <a:cxnLst/>
            <a:rect l="l" t="t" r="r" b="b"/>
            <a:pathLst>
              <a:path w="665479" h="285114">
                <a:moveTo>
                  <a:pt x="665264" y="0"/>
                </a:moveTo>
                <a:lnTo>
                  <a:pt x="539114" y="73914"/>
                </a:lnTo>
                <a:lnTo>
                  <a:pt x="454355" y="94615"/>
                </a:lnTo>
                <a:lnTo>
                  <a:pt x="338048" y="136982"/>
                </a:lnTo>
                <a:lnTo>
                  <a:pt x="221754" y="169506"/>
                </a:lnTo>
                <a:lnTo>
                  <a:pt x="115315" y="210896"/>
                </a:lnTo>
                <a:lnTo>
                  <a:pt x="9855" y="264121"/>
                </a:lnTo>
                <a:lnTo>
                  <a:pt x="0" y="284810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41475" y="5143031"/>
            <a:ext cx="17780" cy="78105"/>
          </a:xfrm>
          <a:custGeom>
            <a:avLst/>
            <a:gdLst/>
            <a:ahLst/>
            <a:cxnLst/>
            <a:rect l="l" t="t" r="r" b="b"/>
            <a:pathLst>
              <a:path w="17779" h="78104">
                <a:moveTo>
                  <a:pt x="11823" y="77851"/>
                </a:moveTo>
                <a:lnTo>
                  <a:pt x="17741" y="58140"/>
                </a:lnTo>
                <a:lnTo>
                  <a:pt x="0" y="20688"/>
                </a:lnTo>
                <a:lnTo>
                  <a:pt x="0" y="0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59669" y="4890738"/>
            <a:ext cx="137160" cy="99695"/>
          </a:xfrm>
          <a:custGeom>
            <a:avLst/>
            <a:gdLst/>
            <a:ahLst/>
            <a:cxnLst/>
            <a:rect l="l" t="t" r="r" b="b"/>
            <a:pathLst>
              <a:path w="137159" h="99695">
                <a:moveTo>
                  <a:pt x="0" y="0"/>
                </a:moveTo>
                <a:lnTo>
                  <a:pt x="35483" y="31534"/>
                </a:lnTo>
                <a:lnTo>
                  <a:pt x="71945" y="57162"/>
                </a:lnTo>
                <a:lnTo>
                  <a:pt x="136994" y="99529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41208" y="4209750"/>
            <a:ext cx="1142365" cy="956944"/>
          </a:xfrm>
          <a:custGeom>
            <a:avLst/>
            <a:gdLst/>
            <a:ahLst/>
            <a:cxnLst/>
            <a:rect l="l" t="t" r="r" b="b"/>
            <a:pathLst>
              <a:path w="1142364" h="956945">
                <a:moveTo>
                  <a:pt x="432676" y="0"/>
                </a:moveTo>
                <a:lnTo>
                  <a:pt x="315391" y="31534"/>
                </a:lnTo>
                <a:lnTo>
                  <a:pt x="167551" y="114325"/>
                </a:lnTo>
                <a:lnTo>
                  <a:pt x="83781" y="221741"/>
                </a:lnTo>
                <a:lnTo>
                  <a:pt x="30556" y="369569"/>
                </a:lnTo>
                <a:lnTo>
                  <a:pt x="0" y="528231"/>
                </a:lnTo>
                <a:lnTo>
                  <a:pt x="30556" y="666203"/>
                </a:lnTo>
                <a:lnTo>
                  <a:pt x="729335" y="956932"/>
                </a:lnTo>
                <a:lnTo>
                  <a:pt x="695833" y="760818"/>
                </a:lnTo>
                <a:lnTo>
                  <a:pt x="695833" y="623823"/>
                </a:lnTo>
                <a:lnTo>
                  <a:pt x="740181" y="507542"/>
                </a:lnTo>
                <a:lnTo>
                  <a:pt x="802259" y="423760"/>
                </a:lnTo>
                <a:lnTo>
                  <a:pt x="897864" y="359714"/>
                </a:lnTo>
                <a:lnTo>
                  <a:pt x="1045705" y="306489"/>
                </a:lnTo>
                <a:lnTo>
                  <a:pt x="1142288" y="286791"/>
                </a:lnTo>
                <a:lnTo>
                  <a:pt x="633730" y="31534"/>
                </a:lnTo>
                <a:lnTo>
                  <a:pt x="432676" y="0"/>
                </a:lnTo>
                <a:close/>
              </a:path>
            </a:pathLst>
          </a:custGeom>
          <a:solidFill>
            <a:srgbClr val="9FB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41210" y="4209754"/>
            <a:ext cx="1142365" cy="956944"/>
          </a:xfrm>
          <a:custGeom>
            <a:avLst/>
            <a:gdLst/>
            <a:ahLst/>
            <a:cxnLst/>
            <a:rect l="l" t="t" r="r" b="b"/>
            <a:pathLst>
              <a:path w="1142364" h="956945">
                <a:moveTo>
                  <a:pt x="633729" y="31534"/>
                </a:moveTo>
                <a:lnTo>
                  <a:pt x="1142288" y="286778"/>
                </a:lnTo>
                <a:lnTo>
                  <a:pt x="1045705" y="306489"/>
                </a:lnTo>
                <a:lnTo>
                  <a:pt x="897864" y="359702"/>
                </a:lnTo>
                <a:lnTo>
                  <a:pt x="802258" y="423760"/>
                </a:lnTo>
                <a:lnTo>
                  <a:pt x="740168" y="507530"/>
                </a:lnTo>
                <a:lnTo>
                  <a:pt x="695820" y="623824"/>
                </a:lnTo>
                <a:lnTo>
                  <a:pt x="695820" y="760806"/>
                </a:lnTo>
                <a:lnTo>
                  <a:pt x="729335" y="956919"/>
                </a:lnTo>
                <a:lnTo>
                  <a:pt x="30556" y="666203"/>
                </a:lnTo>
                <a:lnTo>
                  <a:pt x="0" y="528231"/>
                </a:lnTo>
                <a:lnTo>
                  <a:pt x="30556" y="369557"/>
                </a:lnTo>
                <a:lnTo>
                  <a:pt x="83781" y="221742"/>
                </a:lnTo>
                <a:lnTo>
                  <a:pt x="167551" y="114312"/>
                </a:lnTo>
                <a:lnTo>
                  <a:pt x="315391" y="31534"/>
                </a:lnTo>
                <a:lnTo>
                  <a:pt x="432676" y="0"/>
                </a:lnTo>
                <a:lnTo>
                  <a:pt x="633729" y="31534"/>
                </a:lnTo>
                <a:close/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54314" y="3973222"/>
            <a:ext cx="1737995" cy="1335405"/>
          </a:xfrm>
          <a:custGeom>
            <a:avLst/>
            <a:gdLst/>
            <a:ahLst/>
            <a:cxnLst/>
            <a:rect l="l" t="t" r="r" b="b"/>
            <a:pathLst>
              <a:path w="1737995" h="1335404">
                <a:moveTo>
                  <a:pt x="1013167" y="1981"/>
                </a:moveTo>
                <a:lnTo>
                  <a:pt x="973747" y="8877"/>
                </a:lnTo>
                <a:lnTo>
                  <a:pt x="777620" y="72936"/>
                </a:lnTo>
                <a:lnTo>
                  <a:pt x="667232" y="98552"/>
                </a:lnTo>
                <a:lnTo>
                  <a:pt x="614006" y="109397"/>
                </a:lnTo>
                <a:lnTo>
                  <a:pt x="485889" y="151777"/>
                </a:lnTo>
                <a:lnTo>
                  <a:pt x="370573" y="151777"/>
                </a:lnTo>
                <a:lnTo>
                  <a:pt x="329171" y="192176"/>
                </a:lnTo>
                <a:lnTo>
                  <a:pt x="307492" y="236524"/>
                </a:lnTo>
                <a:lnTo>
                  <a:pt x="232600" y="394220"/>
                </a:lnTo>
                <a:lnTo>
                  <a:pt x="190207" y="469099"/>
                </a:lnTo>
                <a:lnTo>
                  <a:pt x="170510" y="543026"/>
                </a:lnTo>
                <a:lnTo>
                  <a:pt x="136994" y="628764"/>
                </a:lnTo>
                <a:lnTo>
                  <a:pt x="0" y="776579"/>
                </a:lnTo>
                <a:lnTo>
                  <a:pt x="285813" y="1335379"/>
                </a:lnTo>
                <a:lnTo>
                  <a:pt x="433641" y="1327480"/>
                </a:lnTo>
                <a:lnTo>
                  <a:pt x="555866" y="1309751"/>
                </a:lnTo>
                <a:lnTo>
                  <a:pt x="667232" y="1283131"/>
                </a:lnTo>
                <a:lnTo>
                  <a:pt x="782548" y="1237805"/>
                </a:lnTo>
                <a:lnTo>
                  <a:pt x="878154" y="1187551"/>
                </a:lnTo>
                <a:lnTo>
                  <a:pt x="1004303" y="1103782"/>
                </a:lnTo>
                <a:lnTo>
                  <a:pt x="1279270" y="829805"/>
                </a:lnTo>
                <a:lnTo>
                  <a:pt x="1407401" y="639610"/>
                </a:lnTo>
                <a:lnTo>
                  <a:pt x="1519745" y="531190"/>
                </a:lnTo>
                <a:lnTo>
                  <a:pt x="1624228" y="440524"/>
                </a:lnTo>
                <a:lnTo>
                  <a:pt x="1654784" y="417868"/>
                </a:lnTo>
                <a:lnTo>
                  <a:pt x="1669567" y="402094"/>
                </a:lnTo>
                <a:lnTo>
                  <a:pt x="1681391" y="385343"/>
                </a:lnTo>
                <a:lnTo>
                  <a:pt x="1690255" y="364642"/>
                </a:lnTo>
                <a:lnTo>
                  <a:pt x="1695183" y="342963"/>
                </a:lnTo>
                <a:lnTo>
                  <a:pt x="1691246" y="319316"/>
                </a:lnTo>
                <a:lnTo>
                  <a:pt x="1680400" y="293687"/>
                </a:lnTo>
                <a:lnTo>
                  <a:pt x="1661680" y="284822"/>
                </a:lnTo>
                <a:lnTo>
                  <a:pt x="1634083" y="281863"/>
                </a:lnTo>
                <a:lnTo>
                  <a:pt x="1674482" y="256247"/>
                </a:lnTo>
                <a:lnTo>
                  <a:pt x="1708988" y="219773"/>
                </a:lnTo>
                <a:lnTo>
                  <a:pt x="1731645" y="177406"/>
                </a:lnTo>
                <a:lnTo>
                  <a:pt x="1737575" y="153746"/>
                </a:lnTo>
                <a:lnTo>
                  <a:pt x="1737226" y="151777"/>
                </a:lnTo>
                <a:lnTo>
                  <a:pt x="485889" y="151777"/>
                </a:lnTo>
                <a:lnTo>
                  <a:pt x="423798" y="144881"/>
                </a:lnTo>
                <a:lnTo>
                  <a:pt x="1736003" y="144881"/>
                </a:lnTo>
                <a:lnTo>
                  <a:pt x="1734604" y="136994"/>
                </a:lnTo>
                <a:lnTo>
                  <a:pt x="1705038" y="90678"/>
                </a:lnTo>
                <a:lnTo>
                  <a:pt x="1666608" y="80822"/>
                </a:lnTo>
                <a:lnTo>
                  <a:pt x="1643938" y="80822"/>
                </a:lnTo>
                <a:lnTo>
                  <a:pt x="1639989" y="55206"/>
                </a:lnTo>
                <a:lnTo>
                  <a:pt x="1629156" y="30556"/>
                </a:lnTo>
                <a:lnTo>
                  <a:pt x="1612404" y="18732"/>
                </a:lnTo>
                <a:lnTo>
                  <a:pt x="1600554" y="12814"/>
                </a:lnTo>
                <a:lnTo>
                  <a:pt x="1375854" y="12814"/>
                </a:lnTo>
                <a:lnTo>
                  <a:pt x="1339427" y="8877"/>
                </a:lnTo>
                <a:lnTo>
                  <a:pt x="1113701" y="8877"/>
                </a:lnTo>
                <a:lnTo>
                  <a:pt x="1013167" y="1981"/>
                </a:lnTo>
                <a:close/>
              </a:path>
              <a:path w="1737995" h="1335404">
                <a:moveTo>
                  <a:pt x="1541437" y="0"/>
                </a:moveTo>
                <a:lnTo>
                  <a:pt x="1513839" y="3949"/>
                </a:lnTo>
                <a:lnTo>
                  <a:pt x="1472450" y="12814"/>
                </a:lnTo>
                <a:lnTo>
                  <a:pt x="1600554" y="12814"/>
                </a:lnTo>
                <a:lnTo>
                  <a:pt x="1590713" y="7899"/>
                </a:lnTo>
                <a:lnTo>
                  <a:pt x="1568056" y="990"/>
                </a:lnTo>
                <a:lnTo>
                  <a:pt x="1541437" y="0"/>
                </a:lnTo>
                <a:close/>
              </a:path>
              <a:path w="1737995" h="1335404">
                <a:moveTo>
                  <a:pt x="1266456" y="990"/>
                </a:moveTo>
                <a:lnTo>
                  <a:pt x="1148194" y="8877"/>
                </a:lnTo>
                <a:lnTo>
                  <a:pt x="1339427" y="8877"/>
                </a:lnTo>
                <a:lnTo>
                  <a:pt x="1266456" y="990"/>
                </a:lnTo>
                <a:close/>
              </a:path>
            </a:pathLst>
          </a:custGeom>
          <a:solidFill>
            <a:srgbClr val="F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54316" y="3973225"/>
            <a:ext cx="1737995" cy="1335405"/>
          </a:xfrm>
          <a:custGeom>
            <a:avLst/>
            <a:gdLst/>
            <a:ahLst/>
            <a:cxnLst/>
            <a:rect l="l" t="t" r="r" b="b"/>
            <a:pathLst>
              <a:path w="1737995" h="1335404">
                <a:moveTo>
                  <a:pt x="285813" y="1335366"/>
                </a:moveTo>
                <a:lnTo>
                  <a:pt x="433654" y="1327480"/>
                </a:lnTo>
                <a:lnTo>
                  <a:pt x="555866" y="1309738"/>
                </a:lnTo>
                <a:lnTo>
                  <a:pt x="667232" y="1283131"/>
                </a:lnTo>
                <a:lnTo>
                  <a:pt x="782548" y="1237805"/>
                </a:lnTo>
                <a:lnTo>
                  <a:pt x="878141" y="1187538"/>
                </a:lnTo>
                <a:lnTo>
                  <a:pt x="1004290" y="1103769"/>
                </a:lnTo>
                <a:lnTo>
                  <a:pt x="1142276" y="966787"/>
                </a:lnTo>
                <a:lnTo>
                  <a:pt x="1279270" y="829805"/>
                </a:lnTo>
                <a:lnTo>
                  <a:pt x="1407401" y="639597"/>
                </a:lnTo>
                <a:lnTo>
                  <a:pt x="1519745" y="531190"/>
                </a:lnTo>
                <a:lnTo>
                  <a:pt x="1624228" y="440524"/>
                </a:lnTo>
                <a:lnTo>
                  <a:pt x="1654771" y="417855"/>
                </a:lnTo>
                <a:lnTo>
                  <a:pt x="1669554" y="402094"/>
                </a:lnTo>
                <a:lnTo>
                  <a:pt x="1681391" y="385343"/>
                </a:lnTo>
                <a:lnTo>
                  <a:pt x="1690255" y="364642"/>
                </a:lnTo>
                <a:lnTo>
                  <a:pt x="1695183" y="342963"/>
                </a:lnTo>
                <a:lnTo>
                  <a:pt x="1691246" y="319316"/>
                </a:lnTo>
                <a:lnTo>
                  <a:pt x="1680400" y="293687"/>
                </a:lnTo>
                <a:lnTo>
                  <a:pt x="1661680" y="284822"/>
                </a:lnTo>
                <a:lnTo>
                  <a:pt x="1634083" y="281863"/>
                </a:lnTo>
                <a:lnTo>
                  <a:pt x="1674482" y="256235"/>
                </a:lnTo>
                <a:lnTo>
                  <a:pt x="1708975" y="219773"/>
                </a:lnTo>
                <a:lnTo>
                  <a:pt x="1731645" y="177393"/>
                </a:lnTo>
                <a:lnTo>
                  <a:pt x="1737563" y="153746"/>
                </a:lnTo>
                <a:lnTo>
                  <a:pt x="1734604" y="136994"/>
                </a:lnTo>
                <a:lnTo>
                  <a:pt x="1705038" y="90677"/>
                </a:lnTo>
                <a:lnTo>
                  <a:pt x="1666608" y="80822"/>
                </a:lnTo>
                <a:lnTo>
                  <a:pt x="1643938" y="80822"/>
                </a:lnTo>
                <a:lnTo>
                  <a:pt x="1639989" y="55194"/>
                </a:lnTo>
                <a:lnTo>
                  <a:pt x="1612392" y="18732"/>
                </a:lnTo>
                <a:lnTo>
                  <a:pt x="1568043" y="990"/>
                </a:lnTo>
                <a:lnTo>
                  <a:pt x="1541437" y="0"/>
                </a:lnTo>
                <a:lnTo>
                  <a:pt x="1513839" y="3949"/>
                </a:lnTo>
                <a:lnTo>
                  <a:pt x="1472438" y="12814"/>
                </a:lnTo>
                <a:lnTo>
                  <a:pt x="1375854" y="12814"/>
                </a:lnTo>
                <a:lnTo>
                  <a:pt x="1266456" y="990"/>
                </a:lnTo>
                <a:lnTo>
                  <a:pt x="1148194" y="8877"/>
                </a:lnTo>
                <a:lnTo>
                  <a:pt x="1113701" y="8877"/>
                </a:lnTo>
                <a:lnTo>
                  <a:pt x="1013167" y="1981"/>
                </a:lnTo>
                <a:lnTo>
                  <a:pt x="973747" y="8877"/>
                </a:lnTo>
                <a:lnTo>
                  <a:pt x="887996" y="36474"/>
                </a:lnTo>
                <a:lnTo>
                  <a:pt x="777608" y="72936"/>
                </a:lnTo>
                <a:lnTo>
                  <a:pt x="667232" y="98551"/>
                </a:lnTo>
                <a:lnTo>
                  <a:pt x="614006" y="109397"/>
                </a:lnTo>
                <a:lnTo>
                  <a:pt x="485889" y="151777"/>
                </a:lnTo>
                <a:lnTo>
                  <a:pt x="423798" y="144868"/>
                </a:lnTo>
                <a:lnTo>
                  <a:pt x="370573" y="151777"/>
                </a:lnTo>
                <a:lnTo>
                  <a:pt x="329183" y="192176"/>
                </a:lnTo>
                <a:lnTo>
                  <a:pt x="307492" y="236524"/>
                </a:lnTo>
                <a:lnTo>
                  <a:pt x="232587" y="394207"/>
                </a:lnTo>
                <a:lnTo>
                  <a:pt x="190207" y="469112"/>
                </a:lnTo>
                <a:lnTo>
                  <a:pt x="170497" y="543013"/>
                </a:lnTo>
                <a:lnTo>
                  <a:pt x="136994" y="628764"/>
                </a:lnTo>
                <a:lnTo>
                  <a:pt x="0" y="776579"/>
                </a:lnTo>
                <a:lnTo>
                  <a:pt x="285813" y="1335366"/>
                </a:lnTo>
                <a:close/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47172" y="4071781"/>
            <a:ext cx="490855" cy="413384"/>
          </a:xfrm>
          <a:custGeom>
            <a:avLst/>
            <a:gdLst/>
            <a:ahLst/>
            <a:cxnLst/>
            <a:rect l="l" t="t" r="r" b="b"/>
            <a:pathLst>
              <a:path w="490854" h="413385">
                <a:moveTo>
                  <a:pt x="0" y="0"/>
                </a:moveTo>
                <a:lnTo>
                  <a:pt x="47307" y="27597"/>
                </a:lnTo>
                <a:lnTo>
                  <a:pt x="79832" y="72923"/>
                </a:lnTo>
                <a:lnTo>
                  <a:pt x="89687" y="127126"/>
                </a:lnTo>
                <a:lnTo>
                  <a:pt x="111366" y="137972"/>
                </a:lnTo>
                <a:lnTo>
                  <a:pt x="163601" y="137972"/>
                </a:lnTo>
                <a:lnTo>
                  <a:pt x="216827" y="127126"/>
                </a:lnTo>
                <a:lnTo>
                  <a:pt x="270052" y="127126"/>
                </a:lnTo>
                <a:lnTo>
                  <a:pt x="300596" y="158661"/>
                </a:lnTo>
                <a:lnTo>
                  <a:pt x="311442" y="201040"/>
                </a:lnTo>
                <a:lnTo>
                  <a:pt x="322287" y="244411"/>
                </a:lnTo>
                <a:lnTo>
                  <a:pt x="364667" y="274954"/>
                </a:lnTo>
                <a:lnTo>
                  <a:pt x="428726" y="295655"/>
                </a:lnTo>
                <a:lnTo>
                  <a:pt x="460260" y="348868"/>
                </a:lnTo>
                <a:lnTo>
                  <a:pt x="490816" y="412927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86903" y="4123028"/>
            <a:ext cx="270510" cy="238125"/>
          </a:xfrm>
          <a:custGeom>
            <a:avLst/>
            <a:gdLst/>
            <a:ahLst/>
            <a:cxnLst/>
            <a:rect l="l" t="t" r="r" b="b"/>
            <a:pathLst>
              <a:path w="270510" h="238125">
                <a:moveTo>
                  <a:pt x="270052" y="0"/>
                </a:moveTo>
                <a:lnTo>
                  <a:pt x="197116" y="42379"/>
                </a:lnTo>
                <a:lnTo>
                  <a:pt x="137985" y="95592"/>
                </a:lnTo>
                <a:lnTo>
                  <a:pt x="90678" y="147828"/>
                </a:lnTo>
                <a:lnTo>
                  <a:pt x="0" y="237502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87962" y="5034620"/>
            <a:ext cx="127635" cy="212090"/>
          </a:xfrm>
          <a:custGeom>
            <a:avLst/>
            <a:gdLst/>
            <a:ahLst/>
            <a:cxnLst/>
            <a:rect l="l" t="t" r="r" b="b"/>
            <a:pathLst>
              <a:path w="127635" h="212089">
                <a:moveTo>
                  <a:pt x="95605" y="0"/>
                </a:moveTo>
                <a:lnTo>
                  <a:pt x="127139" y="42379"/>
                </a:lnTo>
                <a:lnTo>
                  <a:pt x="127139" y="95592"/>
                </a:lnTo>
                <a:lnTo>
                  <a:pt x="105460" y="158661"/>
                </a:lnTo>
                <a:lnTo>
                  <a:pt x="63080" y="190207"/>
                </a:lnTo>
                <a:lnTo>
                  <a:pt x="0" y="211886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44530" y="4496532"/>
            <a:ext cx="233679" cy="147955"/>
          </a:xfrm>
          <a:custGeom>
            <a:avLst/>
            <a:gdLst/>
            <a:ahLst/>
            <a:cxnLst/>
            <a:rect l="l" t="t" r="r" b="b"/>
            <a:pathLst>
              <a:path w="233679" h="147954">
                <a:moveTo>
                  <a:pt x="0" y="147828"/>
                </a:moveTo>
                <a:lnTo>
                  <a:pt x="106438" y="116293"/>
                </a:lnTo>
                <a:lnTo>
                  <a:pt x="191198" y="52235"/>
                </a:lnTo>
                <a:lnTo>
                  <a:pt x="233578" y="0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89028" y="4294504"/>
            <a:ext cx="116839" cy="222250"/>
          </a:xfrm>
          <a:custGeom>
            <a:avLst/>
            <a:gdLst/>
            <a:ahLst/>
            <a:cxnLst/>
            <a:rect l="l" t="t" r="r" b="b"/>
            <a:pathLst>
              <a:path w="116840" h="222250">
                <a:moveTo>
                  <a:pt x="116293" y="0"/>
                </a:moveTo>
                <a:lnTo>
                  <a:pt x="73914" y="116293"/>
                </a:lnTo>
                <a:lnTo>
                  <a:pt x="21678" y="190207"/>
                </a:lnTo>
                <a:lnTo>
                  <a:pt x="0" y="221742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06976" y="4255085"/>
            <a:ext cx="376555" cy="185420"/>
          </a:xfrm>
          <a:custGeom>
            <a:avLst/>
            <a:gdLst/>
            <a:ahLst/>
            <a:cxnLst/>
            <a:rect l="l" t="t" r="r" b="b"/>
            <a:pathLst>
              <a:path w="376554" h="185420">
                <a:moveTo>
                  <a:pt x="376491" y="0"/>
                </a:moveTo>
                <a:lnTo>
                  <a:pt x="356781" y="10845"/>
                </a:lnTo>
                <a:lnTo>
                  <a:pt x="321297" y="28574"/>
                </a:lnTo>
                <a:lnTo>
                  <a:pt x="263156" y="57162"/>
                </a:lnTo>
                <a:lnTo>
                  <a:pt x="218795" y="80810"/>
                </a:lnTo>
                <a:lnTo>
                  <a:pt x="154736" y="100520"/>
                </a:lnTo>
                <a:lnTo>
                  <a:pt x="118275" y="122199"/>
                </a:lnTo>
                <a:lnTo>
                  <a:pt x="53225" y="152755"/>
                </a:lnTo>
                <a:lnTo>
                  <a:pt x="0" y="185280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546332" y="4100360"/>
            <a:ext cx="465455" cy="194310"/>
          </a:xfrm>
          <a:custGeom>
            <a:avLst/>
            <a:gdLst/>
            <a:ahLst/>
            <a:cxnLst/>
            <a:rect l="l" t="t" r="r" b="b"/>
            <a:pathLst>
              <a:path w="465454" h="194310">
                <a:moveTo>
                  <a:pt x="465188" y="0"/>
                </a:moveTo>
                <a:lnTo>
                  <a:pt x="433654" y="15773"/>
                </a:lnTo>
                <a:lnTo>
                  <a:pt x="384365" y="47307"/>
                </a:lnTo>
                <a:lnTo>
                  <a:pt x="326224" y="59131"/>
                </a:lnTo>
                <a:lnTo>
                  <a:pt x="269062" y="74904"/>
                </a:lnTo>
                <a:lnTo>
                  <a:pt x="226682" y="89674"/>
                </a:lnTo>
                <a:lnTo>
                  <a:pt x="177406" y="111366"/>
                </a:lnTo>
                <a:lnTo>
                  <a:pt x="138963" y="140931"/>
                </a:lnTo>
                <a:lnTo>
                  <a:pt x="104470" y="159651"/>
                </a:lnTo>
                <a:lnTo>
                  <a:pt x="0" y="194144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86663" y="3985056"/>
            <a:ext cx="551180" cy="190500"/>
          </a:xfrm>
          <a:custGeom>
            <a:avLst/>
            <a:gdLst/>
            <a:ahLst/>
            <a:cxnLst/>
            <a:rect l="l" t="t" r="r" b="b"/>
            <a:pathLst>
              <a:path w="551179" h="190500">
                <a:moveTo>
                  <a:pt x="550938" y="0"/>
                </a:moveTo>
                <a:lnTo>
                  <a:pt x="307505" y="47307"/>
                </a:lnTo>
                <a:lnTo>
                  <a:pt x="248373" y="53213"/>
                </a:lnTo>
                <a:lnTo>
                  <a:pt x="179374" y="104457"/>
                </a:lnTo>
                <a:lnTo>
                  <a:pt x="111378" y="141909"/>
                </a:lnTo>
                <a:lnTo>
                  <a:pt x="42379" y="168516"/>
                </a:lnTo>
                <a:lnTo>
                  <a:pt x="0" y="190207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000674" y="4054047"/>
            <a:ext cx="165735" cy="71120"/>
          </a:xfrm>
          <a:custGeom>
            <a:avLst/>
            <a:gdLst/>
            <a:ahLst/>
            <a:cxnLst/>
            <a:rect l="l" t="t" r="r" b="b"/>
            <a:pathLst>
              <a:path w="165734" h="71120">
                <a:moveTo>
                  <a:pt x="165582" y="23647"/>
                </a:moveTo>
                <a:lnTo>
                  <a:pt x="122212" y="56172"/>
                </a:lnTo>
                <a:lnTo>
                  <a:pt x="84759" y="68986"/>
                </a:lnTo>
                <a:lnTo>
                  <a:pt x="68999" y="70954"/>
                </a:lnTo>
                <a:lnTo>
                  <a:pt x="55194" y="64058"/>
                </a:lnTo>
                <a:lnTo>
                  <a:pt x="38442" y="58140"/>
                </a:lnTo>
                <a:lnTo>
                  <a:pt x="15773" y="53212"/>
                </a:lnTo>
                <a:lnTo>
                  <a:pt x="0" y="51244"/>
                </a:lnTo>
                <a:lnTo>
                  <a:pt x="99542" y="0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033203" y="4283670"/>
            <a:ext cx="106045" cy="22225"/>
          </a:xfrm>
          <a:custGeom>
            <a:avLst/>
            <a:gdLst/>
            <a:ahLst/>
            <a:cxnLst/>
            <a:rect l="l" t="t" r="r" b="b"/>
            <a:pathLst>
              <a:path w="106045" h="22225">
                <a:moveTo>
                  <a:pt x="0" y="3937"/>
                </a:moveTo>
                <a:lnTo>
                  <a:pt x="22669" y="14782"/>
                </a:lnTo>
                <a:lnTo>
                  <a:pt x="54203" y="21678"/>
                </a:lnTo>
                <a:lnTo>
                  <a:pt x="77863" y="11823"/>
                </a:lnTo>
                <a:lnTo>
                  <a:pt x="105460" y="0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912962" y="3992940"/>
            <a:ext cx="167640" cy="36830"/>
          </a:xfrm>
          <a:custGeom>
            <a:avLst/>
            <a:gdLst/>
            <a:ahLst/>
            <a:cxnLst/>
            <a:rect l="l" t="t" r="r" b="b"/>
            <a:pathLst>
              <a:path w="167640" h="36829">
                <a:moveTo>
                  <a:pt x="0" y="0"/>
                </a:moveTo>
                <a:lnTo>
                  <a:pt x="50266" y="24637"/>
                </a:lnTo>
                <a:lnTo>
                  <a:pt x="71945" y="35483"/>
                </a:lnTo>
                <a:lnTo>
                  <a:pt x="92646" y="36461"/>
                </a:lnTo>
                <a:lnTo>
                  <a:pt x="121221" y="31534"/>
                </a:lnTo>
                <a:lnTo>
                  <a:pt x="142913" y="24637"/>
                </a:lnTo>
                <a:lnTo>
                  <a:pt x="167551" y="10845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28731" y="4150622"/>
            <a:ext cx="58419" cy="37465"/>
          </a:xfrm>
          <a:custGeom>
            <a:avLst/>
            <a:gdLst/>
            <a:ahLst/>
            <a:cxnLst/>
            <a:rect l="l" t="t" r="r" b="b"/>
            <a:pathLst>
              <a:path w="58420" h="37464">
                <a:moveTo>
                  <a:pt x="0" y="0"/>
                </a:moveTo>
                <a:lnTo>
                  <a:pt x="32524" y="8864"/>
                </a:lnTo>
                <a:lnTo>
                  <a:pt x="51244" y="26606"/>
                </a:lnTo>
                <a:lnTo>
                  <a:pt x="58153" y="37452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854819" y="4097403"/>
            <a:ext cx="56515" cy="62230"/>
          </a:xfrm>
          <a:custGeom>
            <a:avLst/>
            <a:gdLst/>
            <a:ahLst/>
            <a:cxnLst/>
            <a:rect l="l" t="t" r="r" b="b"/>
            <a:pathLst>
              <a:path w="56515" h="62229">
                <a:moveTo>
                  <a:pt x="56172" y="0"/>
                </a:moveTo>
                <a:lnTo>
                  <a:pt x="56172" y="6896"/>
                </a:lnTo>
                <a:lnTo>
                  <a:pt x="50253" y="17741"/>
                </a:lnTo>
                <a:lnTo>
                  <a:pt x="41389" y="38430"/>
                </a:lnTo>
                <a:lnTo>
                  <a:pt x="31534" y="47307"/>
                </a:lnTo>
                <a:lnTo>
                  <a:pt x="18719" y="54203"/>
                </a:lnTo>
                <a:lnTo>
                  <a:pt x="0" y="62090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655726" y="4056998"/>
            <a:ext cx="92710" cy="31750"/>
          </a:xfrm>
          <a:custGeom>
            <a:avLst/>
            <a:gdLst/>
            <a:ahLst/>
            <a:cxnLst/>
            <a:rect l="l" t="t" r="r" b="b"/>
            <a:pathLst>
              <a:path w="92709" h="31750">
                <a:moveTo>
                  <a:pt x="0" y="0"/>
                </a:moveTo>
                <a:lnTo>
                  <a:pt x="2959" y="13792"/>
                </a:lnTo>
                <a:lnTo>
                  <a:pt x="17741" y="20700"/>
                </a:lnTo>
                <a:lnTo>
                  <a:pt x="34493" y="29565"/>
                </a:lnTo>
                <a:lnTo>
                  <a:pt x="53225" y="31534"/>
                </a:lnTo>
                <a:lnTo>
                  <a:pt x="75895" y="31534"/>
                </a:lnTo>
                <a:lnTo>
                  <a:pt x="92646" y="31534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917891" y="4367432"/>
            <a:ext cx="88265" cy="15240"/>
          </a:xfrm>
          <a:custGeom>
            <a:avLst/>
            <a:gdLst/>
            <a:ahLst/>
            <a:cxnLst/>
            <a:rect l="l" t="t" r="r" b="b"/>
            <a:pathLst>
              <a:path w="88265" h="15239">
                <a:moveTo>
                  <a:pt x="0" y="0"/>
                </a:moveTo>
                <a:lnTo>
                  <a:pt x="19710" y="9855"/>
                </a:lnTo>
                <a:lnTo>
                  <a:pt x="40411" y="14782"/>
                </a:lnTo>
                <a:lnTo>
                  <a:pt x="62090" y="14782"/>
                </a:lnTo>
                <a:lnTo>
                  <a:pt x="87718" y="14782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478325" y="3991954"/>
            <a:ext cx="74295" cy="54610"/>
          </a:xfrm>
          <a:custGeom>
            <a:avLst/>
            <a:gdLst/>
            <a:ahLst/>
            <a:cxnLst/>
            <a:rect l="l" t="t" r="r" b="b"/>
            <a:pathLst>
              <a:path w="74295" h="54610">
                <a:moveTo>
                  <a:pt x="0" y="0"/>
                </a:moveTo>
                <a:lnTo>
                  <a:pt x="24638" y="14782"/>
                </a:lnTo>
                <a:lnTo>
                  <a:pt x="40411" y="30556"/>
                </a:lnTo>
                <a:lnTo>
                  <a:pt x="57162" y="47307"/>
                </a:lnTo>
                <a:lnTo>
                  <a:pt x="73914" y="54203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15200" y="4696588"/>
            <a:ext cx="899160" cy="919480"/>
          </a:xfrm>
          <a:custGeom>
            <a:avLst/>
            <a:gdLst/>
            <a:ahLst/>
            <a:cxnLst/>
            <a:rect l="l" t="t" r="r" b="b"/>
            <a:pathLst>
              <a:path w="899160" h="919479">
                <a:moveTo>
                  <a:pt x="603173" y="0"/>
                </a:moveTo>
                <a:lnTo>
                  <a:pt x="10845" y="42379"/>
                </a:lnTo>
                <a:lnTo>
                  <a:pt x="72936" y="179362"/>
                </a:lnTo>
                <a:lnTo>
                  <a:pt x="158686" y="348868"/>
                </a:lnTo>
                <a:lnTo>
                  <a:pt x="158686" y="464172"/>
                </a:lnTo>
                <a:lnTo>
                  <a:pt x="147840" y="644524"/>
                </a:lnTo>
                <a:lnTo>
                  <a:pt x="94614" y="792352"/>
                </a:lnTo>
                <a:lnTo>
                  <a:pt x="0" y="919479"/>
                </a:lnTo>
                <a:lnTo>
                  <a:pt x="804227" y="792352"/>
                </a:lnTo>
                <a:lnTo>
                  <a:pt x="877163" y="665225"/>
                </a:lnTo>
                <a:lnTo>
                  <a:pt x="898842" y="528231"/>
                </a:lnTo>
                <a:lnTo>
                  <a:pt x="888009" y="380403"/>
                </a:lnTo>
                <a:lnTo>
                  <a:pt x="877163" y="284810"/>
                </a:lnTo>
                <a:lnTo>
                  <a:pt x="835774" y="201040"/>
                </a:lnTo>
                <a:lnTo>
                  <a:pt x="771702" y="126149"/>
                </a:lnTo>
                <a:lnTo>
                  <a:pt x="603173" y="0"/>
                </a:lnTo>
                <a:close/>
              </a:path>
            </a:pathLst>
          </a:custGeom>
          <a:solidFill>
            <a:srgbClr val="9FB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15200" y="4696588"/>
            <a:ext cx="899160" cy="919480"/>
          </a:xfrm>
          <a:custGeom>
            <a:avLst/>
            <a:gdLst/>
            <a:ahLst/>
            <a:cxnLst/>
            <a:rect l="l" t="t" r="r" b="b"/>
            <a:pathLst>
              <a:path w="899160" h="919479">
                <a:moveTo>
                  <a:pt x="10845" y="42379"/>
                </a:moveTo>
                <a:lnTo>
                  <a:pt x="603173" y="0"/>
                </a:lnTo>
                <a:lnTo>
                  <a:pt x="771702" y="126149"/>
                </a:lnTo>
                <a:lnTo>
                  <a:pt x="835774" y="201040"/>
                </a:lnTo>
                <a:lnTo>
                  <a:pt x="877163" y="284810"/>
                </a:lnTo>
                <a:lnTo>
                  <a:pt x="888009" y="380403"/>
                </a:lnTo>
                <a:lnTo>
                  <a:pt x="898842" y="528231"/>
                </a:lnTo>
                <a:lnTo>
                  <a:pt x="877163" y="665225"/>
                </a:lnTo>
                <a:lnTo>
                  <a:pt x="804227" y="792352"/>
                </a:lnTo>
                <a:lnTo>
                  <a:pt x="0" y="919479"/>
                </a:lnTo>
                <a:lnTo>
                  <a:pt x="94614" y="792352"/>
                </a:lnTo>
                <a:lnTo>
                  <a:pt x="147840" y="644524"/>
                </a:lnTo>
                <a:lnTo>
                  <a:pt x="158686" y="464172"/>
                </a:lnTo>
                <a:lnTo>
                  <a:pt x="158686" y="348868"/>
                </a:lnTo>
                <a:lnTo>
                  <a:pt x="72936" y="179362"/>
                </a:lnTo>
                <a:lnTo>
                  <a:pt x="10845" y="42379"/>
                </a:lnTo>
                <a:close/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88808" y="5353922"/>
            <a:ext cx="142913" cy="131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96802" y="4564324"/>
            <a:ext cx="1122045" cy="1457325"/>
          </a:xfrm>
          <a:custGeom>
            <a:avLst/>
            <a:gdLst/>
            <a:ahLst/>
            <a:cxnLst/>
            <a:rect l="l" t="t" r="r" b="b"/>
            <a:pathLst>
              <a:path w="1122045" h="1457325">
                <a:moveTo>
                  <a:pt x="290335" y="1456992"/>
                </a:moveTo>
                <a:lnTo>
                  <a:pt x="259228" y="1446598"/>
                </a:lnTo>
                <a:lnTo>
                  <a:pt x="248859" y="1436203"/>
                </a:lnTo>
                <a:lnTo>
                  <a:pt x="238490" y="1363440"/>
                </a:lnTo>
                <a:lnTo>
                  <a:pt x="228120" y="1342650"/>
                </a:lnTo>
                <a:lnTo>
                  <a:pt x="228120" y="1332256"/>
                </a:lnTo>
                <a:lnTo>
                  <a:pt x="217751" y="1290677"/>
                </a:lnTo>
                <a:lnTo>
                  <a:pt x="176275" y="1207519"/>
                </a:lnTo>
                <a:lnTo>
                  <a:pt x="176275" y="1186730"/>
                </a:lnTo>
                <a:lnTo>
                  <a:pt x="165906" y="1186730"/>
                </a:lnTo>
                <a:lnTo>
                  <a:pt x="165906" y="1165940"/>
                </a:lnTo>
                <a:lnTo>
                  <a:pt x="145167" y="1134756"/>
                </a:lnTo>
                <a:lnTo>
                  <a:pt x="134798" y="1061993"/>
                </a:lnTo>
                <a:lnTo>
                  <a:pt x="103691" y="989230"/>
                </a:lnTo>
                <a:lnTo>
                  <a:pt x="82953" y="904340"/>
                </a:lnTo>
                <a:lnTo>
                  <a:pt x="51845" y="810787"/>
                </a:lnTo>
                <a:lnTo>
                  <a:pt x="41476" y="738024"/>
                </a:lnTo>
                <a:lnTo>
                  <a:pt x="31107" y="634077"/>
                </a:lnTo>
                <a:lnTo>
                  <a:pt x="31107" y="519735"/>
                </a:lnTo>
                <a:lnTo>
                  <a:pt x="0" y="467762"/>
                </a:lnTo>
                <a:lnTo>
                  <a:pt x="124429" y="353420"/>
                </a:lnTo>
                <a:lnTo>
                  <a:pt x="186644" y="0"/>
                </a:lnTo>
                <a:lnTo>
                  <a:pt x="228120" y="10394"/>
                </a:lnTo>
                <a:lnTo>
                  <a:pt x="259228" y="10394"/>
                </a:lnTo>
                <a:lnTo>
                  <a:pt x="290335" y="20789"/>
                </a:lnTo>
                <a:lnTo>
                  <a:pt x="435503" y="20789"/>
                </a:lnTo>
                <a:lnTo>
                  <a:pt x="539195" y="41578"/>
                </a:lnTo>
                <a:lnTo>
                  <a:pt x="591040" y="62368"/>
                </a:lnTo>
                <a:lnTo>
                  <a:pt x="737936" y="124736"/>
                </a:lnTo>
                <a:lnTo>
                  <a:pt x="831257" y="166315"/>
                </a:lnTo>
                <a:lnTo>
                  <a:pt x="914212" y="197499"/>
                </a:lnTo>
                <a:lnTo>
                  <a:pt x="945319" y="207894"/>
                </a:lnTo>
                <a:lnTo>
                  <a:pt x="966057" y="228683"/>
                </a:lnTo>
                <a:lnTo>
                  <a:pt x="976426" y="249473"/>
                </a:lnTo>
                <a:lnTo>
                  <a:pt x="997165" y="280657"/>
                </a:lnTo>
                <a:lnTo>
                  <a:pt x="1028272" y="332630"/>
                </a:lnTo>
                <a:lnTo>
                  <a:pt x="1069749" y="415788"/>
                </a:lnTo>
                <a:lnTo>
                  <a:pt x="1100856" y="457367"/>
                </a:lnTo>
                <a:lnTo>
                  <a:pt x="1111225" y="498946"/>
                </a:lnTo>
                <a:lnTo>
                  <a:pt x="1121594" y="519735"/>
                </a:lnTo>
                <a:lnTo>
                  <a:pt x="1111225" y="550919"/>
                </a:lnTo>
                <a:lnTo>
                  <a:pt x="1090487" y="582104"/>
                </a:lnTo>
                <a:lnTo>
                  <a:pt x="1069749" y="592498"/>
                </a:lnTo>
                <a:lnTo>
                  <a:pt x="1059380" y="602893"/>
                </a:lnTo>
                <a:lnTo>
                  <a:pt x="1059380" y="623682"/>
                </a:lnTo>
                <a:lnTo>
                  <a:pt x="1080118" y="665261"/>
                </a:lnTo>
                <a:lnTo>
                  <a:pt x="1100856" y="696445"/>
                </a:lnTo>
                <a:lnTo>
                  <a:pt x="1111225" y="727630"/>
                </a:lnTo>
                <a:lnTo>
                  <a:pt x="1111225" y="779603"/>
                </a:lnTo>
                <a:lnTo>
                  <a:pt x="1100856" y="800393"/>
                </a:lnTo>
                <a:lnTo>
                  <a:pt x="1080118" y="821182"/>
                </a:lnTo>
                <a:lnTo>
                  <a:pt x="373288" y="821182"/>
                </a:lnTo>
                <a:lnTo>
                  <a:pt x="342181" y="852366"/>
                </a:lnTo>
                <a:lnTo>
                  <a:pt x="342181" y="999625"/>
                </a:lnTo>
                <a:lnTo>
                  <a:pt x="352550" y="1051598"/>
                </a:lnTo>
                <a:lnTo>
                  <a:pt x="352550" y="1103572"/>
                </a:lnTo>
                <a:lnTo>
                  <a:pt x="373288" y="1176335"/>
                </a:lnTo>
                <a:lnTo>
                  <a:pt x="394027" y="1217914"/>
                </a:lnTo>
                <a:lnTo>
                  <a:pt x="404396" y="1249098"/>
                </a:lnTo>
                <a:lnTo>
                  <a:pt x="404396" y="1321861"/>
                </a:lnTo>
                <a:lnTo>
                  <a:pt x="394027" y="1373835"/>
                </a:lnTo>
                <a:lnTo>
                  <a:pt x="383658" y="1405019"/>
                </a:lnTo>
                <a:lnTo>
                  <a:pt x="373288" y="1425808"/>
                </a:lnTo>
                <a:lnTo>
                  <a:pt x="352550" y="1436203"/>
                </a:lnTo>
                <a:lnTo>
                  <a:pt x="290335" y="1456992"/>
                </a:lnTo>
                <a:close/>
              </a:path>
              <a:path w="1122045" h="1457325">
                <a:moveTo>
                  <a:pt x="435503" y="20789"/>
                </a:moveTo>
                <a:lnTo>
                  <a:pt x="311074" y="20789"/>
                </a:lnTo>
                <a:lnTo>
                  <a:pt x="352550" y="10394"/>
                </a:lnTo>
                <a:lnTo>
                  <a:pt x="394027" y="10394"/>
                </a:lnTo>
                <a:lnTo>
                  <a:pt x="435503" y="20789"/>
                </a:lnTo>
                <a:close/>
              </a:path>
              <a:path w="1122045" h="1457325">
                <a:moveTo>
                  <a:pt x="1049010" y="914735"/>
                </a:moveTo>
                <a:lnTo>
                  <a:pt x="549564" y="914735"/>
                </a:lnTo>
                <a:lnTo>
                  <a:pt x="528825" y="893945"/>
                </a:lnTo>
                <a:lnTo>
                  <a:pt x="487349" y="862761"/>
                </a:lnTo>
                <a:lnTo>
                  <a:pt x="497718" y="852366"/>
                </a:lnTo>
                <a:lnTo>
                  <a:pt x="466611" y="852366"/>
                </a:lnTo>
                <a:lnTo>
                  <a:pt x="456241" y="841972"/>
                </a:lnTo>
                <a:lnTo>
                  <a:pt x="435503" y="831577"/>
                </a:lnTo>
                <a:lnTo>
                  <a:pt x="425134" y="821182"/>
                </a:lnTo>
                <a:lnTo>
                  <a:pt x="1080118" y="821182"/>
                </a:lnTo>
                <a:lnTo>
                  <a:pt x="1049010" y="841972"/>
                </a:lnTo>
                <a:lnTo>
                  <a:pt x="1028272" y="852366"/>
                </a:lnTo>
                <a:lnTo>
                  <a:pt x="1028272" y="873156"/>
                </a:lnTo>
                <a:lnTo>
                  <a:pt x="1049010" y="914735"/>
                </a:lnTo>
                <a:close/>
              </a:path>
              <a:path w="1122045" h="1457325">
                <a:moveTo>
                  <a:pt x="696460" y="1134756"/>
                </a:moveTo>
                <a:lnTo>
                  <a:pt x="591040" y="1134756"/>
                </a:lnTo>
                <a:lnTo>
                  <a:pt x="559933" y="1124361"/>
                </a:lnTo>
                <a:lnTo>
                  <a:pt x="518456" y="1103572"/>
                </a:lnTo>
                <a:lnTo>
                  <a:pt x="487349" y="1082782"/>
                </a:lnTo>
                <a:lnTo>
                  <a:pt x="445872" y="1020414"/>
                </a:lnTo>
                <a:lnTo>
                  <a:pt x="414765" y="978835"/>
                </a:lnTo>
                <a:lnTo>
                  <a:pt x="394027" y="935524"/>
                </a:lnTo>
                <a:lnTo>
                  <a:pt x="383658" y="914735"/>
                </a:lnTo>
                <a:lnTo>
                  <a:pt x="394027" y="904340"/>
                </a:lnTo>
                <a:lnTo>
                  <a:pt x="404396" y="883550"/>
                </a:lnTo>
                <a:lnTo>
                  <a:pt x="414765" y="873156"/>
                </a:lnTo>
                <a:lnTo>
                  <a:pt x="435503" y="862761"/>
                </a:lnTo>
                <a:lnTo>
                  <a:pt x="476980" y="862761"/>
                </a:lnTo>
                <a:lnTo>
                  <a:pt x="497718" y="883550"/>
                </a:lnTo>
                <a:lnTo>
                  <a:pt x="518456" y="893945"/>
                </a:lnTo>
                <a:lnTo>
                  <a:pt x="528825" y="904340"/>
                </a:lnTo>
                <a:lnTo>
                  <a:pt x="549564" y="914735"/>
                </a:lnTo>
                <a:lnTo>
                  <a:pt x="1049010" y="914735"/>
                </a:lnTo>
                <a:lnTo>
                  <a:pt x="1038641" y="945919"/>
                </a:lnTo>
                <a:lnTo>
                  <a:pt x="1038641" y="978835"/>
                </a:lnTo>
                <a:lnTo>
                  <a:pt x="1017903" y="999625"/>
                </a:lnTo>
                <a:lnTo>
                  <a:pt x="997165" y="1010019"/>
                </a:lnTo>
                <a:lnTo>
                  <a:pt x="914212" y="1030809"/>
                </a:lnTo>
                <a:lnTo>
                  <a:pt x="893473" y="1030809"/>
                </a:lnTo>
                <a:lnTo>
                  <a:pt x="883104" y="1072388"/>
                </a:lnTo>
                <a:lnTo>
                  <a:pt x="872735" y="1093177"/>
                </a:lnTo>
                <a:lnTo>
                  <a:pt x="851997" y="1113967"/>
                </a:lnTo>
                <a:lnTo>
                  <a:pt x="820889" y="1124361"/>
                </a:lnTo>
                <a:lnTo>
                  <a:pt x="748305" y="1124361"/>
                </a:lnTo>
                <a:lnTo>
                  <a:pt x="696460" y="1134756"/>
                </a:lnTo>
                <a:close/>
              </a:path>
            </a:pathLst>
          </a:custGeom>
          <a:solidFill>
            <a:srgbClr val="FFBD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73076" y="4564323"/>
            <a:ext cx="769620" cy="229235"/>
          </a:xfrm>
          <a:custGeom>
            <a:avLst/>
            <a:gdLst/>
            <a:ahLst/>
            <a:cxnLst/>
            <a:rect l="l" t="t" r="r" b="b"/>
            <a:pathLst>
              <a:path w="769620" h="229235">
                <a:moveTo>
                  <a:pt x="0" y="228683"/>
                </a:moveTo>
                <a:lnTo>
                  <a:pt x="41476" y="0"/>
                </a:lnTo>
                <a:lnTo>
                  <a:pt x="72583" y="10394"/>
                </a:lnTo>
                <a:lnTo>
                  <a:pt x="103691" y="10394"/>
                </a:lnTo>
                <a:lnTo>
                  <a:pt x="124429" y="20791"/>
                </a:lnTo>
                <a:lnTo>
                  <a:pt x="274786" y="20791"/>
                </a:lnTo>
                <a:lnTo>
                  <a:pt x="300704" y="31184"/>
                </a:lnTo>
                <a:lnTo>
                  <a:pt x="362919" y="41578"/>
                </a:lnTo>
                <a:lnTo>
                  <a:pt x="394032" y="51975"/>
                </a:lnTo>
                <a:lnTo>
                  <a:pt x="176275" y="51975"/>
                </a:lnTo>
                <a:lnTo>
                  <a:pt x="114060" y="72763"/>
                </a:lnTo>
                <a:lnTo>
                  <a:pt x="93322" y="103947"/>
                </a:lnTo>
                <a:lnTo>
                  <a:pt x="72583" y="124736"/>
                </a:lnTo>
                <a:lnTo>
                  <a:pt x="31107" y="187104"/>
                </a:lnTo>
                <a:lnTo>
                  <a:pt x="20738" y="207896"/>
                </a:lnTo>
                <a:lnTo>
                  <a:pt x="0" y="228683"/>
                </a:lnTo>
                <a:close/>
              </a:path>
              <a:path w="769620" h="229235">
                <a:moveTo>
                  <a:pt x="274786" y="20791"/>
                </a:moveTo>
                <a:lnTo>
                  <a:pt x="124429" y="20791"/>
                </a:lnTo>
                <a:lnTo>
                  <a:pt x="155537" y="10394"/>
                </a:lnTo>
                <a:lnTo>
                  <a:pt x="248859" y="10394"/>
                </a:lnTo>
                <a:lnTo>
                  <a:pt x="274786" y="20791"/>
                </a:lnTo>
                <a:close/>
              </a:path>
              <a:path w="769620" h="229235">
                <a:moveTo>
                  <a:pt x="706829" y="218289"/>
                </a:moveTo>
                <a:lnTo>
                  <a:pt x="696460" y="218289"/>
                </a:lnTo>
                <a:lnTo>
                  <a:pt x="665352" y="207896"/>
                </a:lnTo>
                <a:lnTo>
                  <a:pt x="603138" y="166315"/>
                </a:lnTo>
                <a:lnTo>
                  <a:pt x="520184" y="124736"/>
                </a:lnTo>
                <a:lnTo>
                  <a:pt x="468339" y="103947"/>
                </a:lnTo>
                <a:lnTo>
                  <a:pt x="425134" y="93552"/>
                </a:lnTo>
                <a:lnTo>
                  <a:pt x="383658" y="72763"/>
                </a:lnTo>
                <a:lnTo>
                  <a:pt x="352550" y="62368"/>
                </a:lnTo>
                <a:lnTo>
                  <a:pt x="321443" y="62368"/>
                </a:lnTo>
                <a:lnTo>
                  <a:pt x="300704" y="51975"/>
                </a:lnTo>
                <a:lnTo>
                  <a:pt x="394032" y="51975"/>
                </a:lnTo>
                <a:lnTo>
                  <a:pt x="425134" y="62368"/>
                </a:lnTo>
                <a:lnTo>
                  <a:pt x="499446" y="93552"/>
                </a:lnTo>
                <a:lnTo>
                  <a:pt x="582399" y="124736"/>
                </a:lnTo>
                <a:lnTo>
                  <a:pt x="654983" y="166315"/>
                </a:lnTo>
                <a:lnTo>
                  <a:pt x="706829" y="187104"/>
                </a:lnTo>
                <a:lnTo>
                  <a:pt x="737936" y="197499"/>
                </a:lnTo>
                <a:lnTo>
                  <a:pt x="753493" y="207896"/>
                </a:lnTo>
                <a:lnTo>
                  <a:pt x="727567" y="207896"/>
                </a:lnTo>
                <a:lnTo>
                  <a:pt x="706829" y="218289"/>
                </a:lnTo>
                <a:close/>
              </a:path>
              <a:path w="769620" h="229235">
                <a:moveTo>
                  <a:pt x="769044" y="218289"/>
                </a:moveTo>
                <a:lnTo>
                  <a:pt x="748305" y="207896"/>
                </a:lnTo>
                <a:lnTo>
                  <a:pt x="753493" y="207896"/>
                </a:lnTo>
                <a:lnTo>
                  <a:pt x="769044" y="218289"/>
                </a:lnTo>
                <a:close/>
              </a:path>
            </a:pathLst>
          </a:custGeom>
          <a:solidFill>
            <a:srgbClr val="FCA4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111013" y="4969716"/>
            <a:ext cx="166370" cy="198120"/>
          </a:xfrm>
          <a:custGeom>
            <a:avLst/>
            <a:gdLst/>
            <a:ahLst/>
            <a:cxnLst/>
            <a:rect l="l" t="t" r="r" b="b"/>
            <a:pathLst>
              <a:path w="166370" h="198120">
                <a:moveTo>
                  <a:pt x="145167" y="197501"/>
                </a:moveTo>
                <a:lnTo>
                  <a:pt x="145167" y="155920"/>
                </a:lnTo>
                <a:lnTo>
                  <a:pt x="134800" y="124736"/>
                </a:lnTo>
                <a:lnTo>
                  <a:pt x="124429" y="103948"/>
                </a:lnTo>
                <a:lnTo>
                  <a:pt x="72585" y="51975"/>
                </a:lnTo>
                <a:lnTo>
                  <a:pt x="51845" y="41580"/>
                </a:lnTo>
                <a:lnTo>
                  <a:pt x="41478" y="31184"/>
                </a:lnTo>
                <a:lnTo>
                  <a:pt x="0" y="0"/>
                </a:lnTo>
                <a:lnTo>
                  <a:pt x="41478" y="20791"/>
                </a:lnTo>
                <a:lnTo>
                  <a:pt x="72585" y="41580"/>
                </a:lnTo>
                <a:lnTo>
                  <a:pt x="114060" y="62368"/>
                </a:lnTo>
                <a:lnTo>
                  <a:pt x="134800" y="93552"/>
                </a:lnTo>
                <a:lnTo>
                  <a:pt x="155537" y="114343"/>
                </a:lnTo>
                <a:lnTo>
                  <a:pt x="165907" y="145527"/>
                </a:lnTo>
                <a:lnTo>
                  <a:pt x="165907" y="166317"/>
                </a:lnTo>
                <a:lnTo>
                  <a:pt x="155537" y="187104"/>
                </a:lnTo>
                <a:lnTo>
                  <a:pt x="145167" y="197501"/>
                </a:lnTo>
                <a:close/>
              </a:path>
            </a:pathLst>
          </a:custGeom>
          <a:solidFill>
            <a:srgbClr val="FCA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48801" y="5177612"/>
            <a:ext cx="197485" cy="239395"/>
          </a:xfrm>
          <a:custGeom>
            <a:avLst/>
            <a:gdLst/>
            <a:ahLst/>
            <a:cxnLst/>
            <a:rect l="l" t="t" r="r" b="b"/>
            <a:pathLst>
              <a:path w="197485" h="239395">
                <a:moveTo>
                  <a:pt x="176273" y="239078"/>
                </a:moveTo>
                <a:lnTo>
                  <a:pt x="165906" y="207894"/>
                </a:lnTo>
                <a:lnTo>
                  <a:pt x="155537" y="166315"/>
                </a:lnTo>
                <a:lnTo>
                  <a:pt x="145166" y="135131"/>
                </a:lnTo>
                <a:lnTo>
                  <a:pt x="124429" y="103947"/>
                </a:lnTo>
                <a:lnTo>
                  <a:pt x="82951" y="62368"/>
                </a:lnTo>
                <a:lnTo>
                  <a:pt x="51843" y="41578"/>
                </a:lnTo>
                <a:lnTo>
                  <a:pt x="31107" y="20789"/>
                </a:lnTo>
                <a:lnTo>
                  <a:pt x="0" y="0"/>
                </a:lnTo>
                <a:lnTo>
                  <a:pt x="51843" y="31184"/>
                </a:lnTo>
                <a:lnTo>
                  <a:pt x="93322" y="51973"/>
                </a:lnTo>
                <a:lnTo>
                  <a:pt x="155537" y="93552"/>
                </a:lnTo>
                <a:lnTo>
                  <a:pt x="165906" y="114341"/>
                </a:lnTo>
                <a:lnTo>
                  <a:pt x="186644" y="145526"/>
                </a:lnTo>
                <a:lnTo>
                  <a:pt x="186644" y="166315"/>
                </a:lnTo>
                <a:lnTo>
                  <a:pt x="197013" y="197499"/>
                </a:lnTo>
                <a:lnTo>
                  <a:pt x="186644" y="228683"/>
                </a:lnTo>
                <a:lnTo>
                  <a:pt x="176273" y="239078"/>
                </a:lnTo>
                <a:close/>
              </a:path>
            </a:pathLst>
          </a:custGeom>
          <a:solidFill>
            <a:srgbClr val="FC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55478" y="5416689"/>
            <a:ext cx="155575" cy="179070"/>
          </a:xfrm>
          <a:custGeom>
            <a:avLst/>
            <a:gdLst/>
            <a:ahLst/>
            <a:cxnLst/>
            <a:rect l="l" t="t" r="r" b="b"/>
            <a:pathLst>
              <a:path w="155575" h="179070">
                <a:moveTo>
                  <a:pt x="155537" y="178442"/>
                </a:moveTo>
                <a:lnTo>
                  <a:pt x="124429" y="178442"/>
                </a:lnTo>
                <a:lnTo>
                  <a:pt x="124429" y="157653"/>
                </a:lnTo>
                <a:lnTo>
                  <a:pt x="114060" y="126469"/>
                </a:lnTo>
                <a:lnTo>
                  <a:pt x="103691" y="93552"/>
                </a:lnTo>
                <a:lnTo>
                  <a:pt x="82953" y="62368"/>
                </a:lnTo>
                <a:lnTo>
                  <a:pt x="51845" y="41580"/>
                </a:lnTo>
                <a:lnTo>
                  <a:pt x="31107" y="20789"/>
                </a:lnTo>
                <a:lnTo>
                  <a:pt x="82953" y="41580"/>
                </a:lnTo>
                <a:lnTo>
                  <a:pt x="134800" y="83157"/>
                </a:lnTo>
                <a:lnTo>
                  <a:pt x="145167" y="116074"/>
                </a:lnTo>
                <a:lnTo>
                  <a:pt x="155537" y="147258"/>
                </a:lnTo>
                <a:lnTo>
                  <a:pt x="155537" y="178442"/>
                </a:lnTo>
                <a:close/>
              </a:path>
            </a:pathLst>
          </a:custGeom>
          <a:solidFill>
            <a:srgbClr val="FCA4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80461" y="5427085"/>
            <a:ext cx="406400" cy="261620"/>
          </a:xfrm>
          <a:custGeom>
            <a:avLst/>
            <a:gdLst/>
            <a:ahLst/>
            <a:cxnLst/>
            <a:rect l="l" t="t" r="r" b="b"/>
            <a:pathLst>
              <a:path w="406400" h="261620">
                <a:moveTo>
                  <a:pt x="72582" y="136862"/>
                </a:moveTo>
                <a:lnTo>
                  <a:pt x="62214" y="116072"/>
                </a:lnTo>
                <a:lnTo>
                  <a:pt x="51845" y="93552"/>
                </a:lnTo>
                <a:lnTo>
                  <a:pt x="41474" y="72761"/>
                </a:lnTo>
                <a:lnTo>
                  <a:pt x="20738" y="62368"/>
                </a:lnTo>
                <a:lnTo>
                  <a:pt x="0" y="62368"/>
                </a:lnTo>
                <a:lnTo>
                  <a:pt x="10367" y="41577"/>
                </a:lnTo>
                <a:lnTo>
                  <a:pt x="10367" y="31184"/>
                </a:lnTo>
                <a:lnTo>
                  <a:pt x="20738" y="10392"/>
                </a:lnTo>
                <a:lnTo>
                  <a:pt x="41474" y="10392"/>
                </a:lnTo>
                <a:lnTo>
                  <a:pt x="62214" y="0"/>
                </a:lnTo>
                <a:lnTo>
                  <a:pt x="93322" y="0"/>
                </a:lnTo>
                <a:lnTo>
                  <a:pt x="124429" y="20787"/>
                </a:lnTo>
                <a:lnTo>
                  <a:pt x="62214" y="20787"/>
                </a:lnTo>
                <a:lnTo>
                  <a:pt x="31107" y="31184"/>
                </a:lnTo>
                <a:lnTo>
                  <a:pt x="20738" y="51971"/>
                </a:lnTo>
                <a:lnTo>
                  <a:pt x="51845" y="72761"/>
                </a:lnTo>
                <a:lnTo>
                  <a:pt x="62214" y="93552"/>
                </a:lnTo>
                <a:lnTo>
                  <a:pt x="72582" y="136862"/>
                </a:lnTo>
                <a:close/>
              </a:path>
              <a:path w="406400" h="261620">
                <a:moveTo>
                  <a:pt x="190100" y="136862"/>
                </a:moveTo>
                <a:lnTo>
                  <a:pt x="172818" y="136862"/>
                </a:lnTo>
                <a:lnTo>
                  <a:pt x="165904" y="116072"/>
                </a:lnTo>
                <a:lnTo>
                  <a:pt x="165904" y="93552"/>
                </a:lnTo>
                <a:lnTo>
                  <a:pt x="145167" y="72761"/>
                </a:lnTo>
                <a:lnTo>
                  <a:pt x="134797" y="51971"/>
                </a:lnTo>
                <a:lnTo>
                  <a:pt x="114060" y="31184"/>
                </a:lnTo>
                <a:lnTo>
                  <a:pt x="93322" y="20787"/>
                </a:lnTo>
                <a:lnTo>
                  <a:pt x="124429" y="20787"/>
                </a:lnTo>
                <a:lnTo>
                  <a:pt x="145167" y="41577"/>
                </a:lnTo>
                <a:lnTo>
                  <a:pt x="207382" y="51971"/>
                </a:lnTo>
                <a:lnTo>
                  <a:pt x="239359" y="62368"/>
                </a:lnTo>
                <a:lnTo>
                  <a:pt x="176275" y="62368"/>
                </a:lnTo>
                <a:lnTo>
                  <a:pt x="186644" y="93552"/>
                </a:lnTo>
                <a:lnTo>
                  <a:pt x="186644" y="126469"/>
                </a:lnTo>
                <a:lnTo>
                  <a:pt x="190100" y="136862"/>
                </a:lnTo>
                <a:close/>
              </a:path>
              <a:path w="406400" h="261620">
                <a:moveTo>
                  <a:pt x="354277" y="136862"/>
                </a:moveTo>
                <a:lnTo>
                  <a:pt x="336996" y="136862"/>
                </a:lnTo>
                <a:lnTo>
                  <a:pt x="302433" y="116072"/>
                </a:lnTo>
                <a:lnTo>
                  <a:pt x="271325" y="83155"/>
                </a:lnTo>
                <a:lnTo>
                  <a:pt x="228119" y="83155"/>
                </a:lnTo>
                <a:lnTo>
                  <a:pt x="197011" y="72761"/>
                </a:lnTo>
                <a:lnTo>
                  <a:pt x="176275" y="62368"/>
                </a:lnTo>
                <a:lnTo>
                  <a:pt x="239359" y="62368"/>
                </a:lnTo>
                <a:lnTo>
                  <a:pt x="271325" y="72761"/>
                </a:lnTo>
                <a:lnTo>
                  <a:pt x="302433" y="93552"/>
                </a:lnTo>
                <a:lnTo>
                  <a:pt x="343909" y="126469"/>
                </a:lnTo>
                <a:lnTo>
                  <a:pt x="354277" y="136862"/>
                </a:lnTo>
                <a:close/>
              </a:path>
              <a:path w="406400" h="261620">
                <a:moveTo>
                  <a:pt x="181460" y="157653"/>
                </a:moveTo>
                <a:lnTo>
                  <a:pt x="72582" y="157653"/>
                </a:lnTo>
                <a:lnTo>
                  <a:pt x="72582" y="136862"/>
                </a:lnTo>
                <a:lnTo>
                  <a:pt x="172818" y="136862"/>
                </a:lnTo>
                <a:lnTo>
                  <a:pt x="176275" y="147256"/>
                </a:lnTo>
                <a:lnTo>
                  <a:pt x="181460" y="157653"/>
                </a:lnTo>
                <a:close/>
              </a:path>
              <a:path w="406400" h="261620">
                <a:moveTo>
                  <a:pt x="367241" y="157653"/>
                </a:moveTo>
                <a:lnTo>
                  <a:pt x="197013" y="157653"/>
                </a:lnTo>
                <a:lnTo>
                  <a:pt x="190100" y="136862"/>
                </a:lnTo>
                <a:lnTo>
                  <a:pt x="336996" y="136862"/>
                </a:lnTo>
                <a:lnTo>
                  <a:pt x="354278" y="147256"/>
                </a:lnTo>
                <a:lnTo>
                  <a:pt x="367241" y="157653"/>
                </a:lnTo>
                <a:close/>
              </a:path>
              <a:path w="406400" h="261620">
                <a:moveTo>
                  <a:pt x="238490" y="261598"/>
                </a:moveTo>
                <a:lnTo>
                  <a:pt x="217751" y="230414"/>
                </a:lnTo>
                <a:lnTo>
                  <a:pt x="207382" y="199230"/>
                </a:lnTo>
                <a:lnTo>
                  <a:pt x="186644" y="168046"/>
                </a:lnTo>
                <a:lnTo>
                  <a:pt x="181460" y="157653"/>
                </a:lnTo>
                <a:lnTo>
                  <a:pt x="197013" y="157653"/>
                </a:lnTo>
                <a:lnTo>
                  <a:pt x="217751" y="220021"/>
                </a:lnTo>
                <a:lnTo>
                  <a:pt x="228119" y="230414"/>
                </a:lnTo>
                <a:lnTo>
                  <a:pt x="238490" y="261598"/>
                </a:lnTo>
                <a:close/>
              </a:path>
              <a:path w="406400" h="261620">
                <a:moveTo>
                  <a:pt x="406124" y="188837"/>
                </a:moveTo>
                <a:lnTo>
                  <a:pt x="367241" y="157653"/>
                </a:lnTo>
                <a:lnTo>
                  <a:pt x="375017" y="157653"/>
                </a:lnTo>
                <a:lnTo>
                  <a:pt x="406124" y="188837"/>
                </a:lnTo>
                <a:close/>
              </a:path>
            </a:pathLst>
          </a:custGeom>
          <a:solidFill>
            <a:srgbClr val="FCA4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53046" y="5323138"/>
            <a:ext cx="124429" cy="1247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87140" y="5333534"/>
            <a:ext cx="124460" cy="334645"/>
          </a:xfrm>
          <a:custGeom>
            <a:avLst/>
            <a:gdLst/>
            <a:ahLst/>
            <a:cxnLst/>
            <a:rect l="l" t="t" r="r" b="b"/>
            <a:pathLst>
              <a:path w="124460" h="334645">
                <a:moveTo>
                  <a:pt x="62214" y="72761"/>
                </a:moveTo>
                <a:lnTo>
                  <a:pt x="41476" y="72761"/>
                </a:lnTo>
                <a:lnTo>
                  <a:pt x="62214" y="51971"/>
                </a:lnTo>
                <a:lnTo>
                  <a:pt x="82953" y="41577"/>
                </a:lnTo>
                <a:lnTo>
                  <a:pt x="103691" y="41577"/>
                </a:lnTo>
                <a:lnTo>
                  <a:pt x="103691" y="20787"/>
                </a:lnTo>
                <a:lnTo>
                  <a:pt x="124429" y="0"/>
                </a:lnTo>
                <a:lnTo>
                  <a:pt x="114060" y="20787"/>
                </a:lnTo>
                <a:lnTo>
                  <a:pt x="114060" y="41577"/>
                </a:lnTo>
                <a:lnTo>
                  <a:pt x="103691" y="51971"/>
                </a:lnTo>
                <a:lnTo>
                  <a:pt x="62214" y="72761"/>
                </a:lnTo>
                <a:close/>
              </a:path>
              <a:path w="124460" h="334645">
                <a:moveTo>
                  <a:pt x="53919" y="251205"/>
                </a:moveTo>
                <a:lnTo>
                  <a:pt x="20738" y="251205"/>
                </a:lnTo>
                <a:lnTo>
                  <a:pt x="31107" y="240809"/>
                </a:lnTo>
                <a:lnTo>
                  <a:pt x="31107" y="220021"/>
                </a:lnTo>
                <a:lnTo>
                  <a:pt x="20738" y="199230"/>
                </a:lnTo>
                <a:lnTo>
                  <a:pt x="20738" y="176708"/>
                </a:lnTo>
                <a:lnTo>
                  <a:pt x="10369" y="155920"/>
                </a:lnTo>
                <a:lnTo>
                  <a:pt x="0" y="124736"/>
                </a:lnTo>
                <a:lnTo>
                  <a:pt x="10369" y="103945"/>
                </a:lnTo>
                <a:lnTo>
                  <a:pt x="0" y="83155"/>
                </a:lnTo>
                <a:lnTo>
                  <a:pt x="0" y="10392"/>
                </a:lnTo>
                <a:lnTo>
                  <a:pt x="10369" y="20787"/>
                </a:lnTo>
                <a:lnTo>
                  <a:pt x="10369" y="41577"/>
                </a:lnTo>
                <a:lnTo>
                  <a:pt x="20738" y="62368"/>
                </a:lnTo>
                <a:lnTo>
                  <a:pt x="41476" y="72761"/>
                </a:lnTo>
                <a:lnTo>
                  <a:pt x="62214" y="72761"/>
                </a:lnTo>
                <a:lnTo>
                  <a:pt x="51845" y="93552"/>
                </a:lnTo>
                <a:lnTo>
                  <a:pt x="51845" y="240809"/>
                </a:lnTo>
                <a:lnTo>
                  <a:pt x="53919" y="251205"/>
                </a:lnTo>
                <a:close/>
              </a:path>
              <a:path w="124460" h="334645">
                <a:moveTo>
                  <a:pt x="51845" y="334361"/>
                </a:moveTo>
                <a:lnTo>
                  <a:pt x="31107" y="323966"/>
                </a:lnTo>
                <a:lnTo>
                  <a:pt x="20738" y="303177"/>
                </a:lnTo>
                <a:lnTo>
                  <a:pt x="20738" y="282389"/>
                </a:lnTo>
                <a:lnTo>
                  <a:pt x="0" y="240809"/>
                </a:lnTo>
                <a:lnTo>
                  <a:pt x="20738" y="251205"/>
                </a:lnTo>
                <a:lnTo>
                  <a:pt x="53919" y="251205"/>
                </a:lnTo>
                <a:lnTo>
                  <a:pt x="62214" y="292782"/>
                </a:lnTo>
                <a:lnTo>
                  <a:pt x="51845" y="334361"/>
                </a:lnTo>
                <a:close/>
              </a:path>
            </a:pathLst>
          </a:custGeom>
          <a:solidFill>
            <a:srgbClr val="FCA4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310865" y="5595132"/>
            <a:ext cx="62230" cy="62865"/>
          </a:xfrm>
          <a:custGeom>
            <a:avLst/>
            <a:gdLst/>
            <a:ahLst/>
            <a:cxnLst/>
            <a:rect l="l" t="t" r="r" b="b"/>
            <a:pathLst>
              <a:path w="62230" h="62864">
                <a:moveTo>
                  <a:pt x="62214" y="62368"/>
                </a:moveTo>
                <a:lnTo>
                  <a:pt x="51845" y="31184"/>
                </a:lnTo>
                <a:lnTo>
                  <a:pt x="41476" y="20791"/>
                </a:lnTo>
                <a:lnTo>
                  <a:pt x="10369" y="20791"/>
                </a:lnTo>
                <a:lnTo>
                  <a:pt x="0" y="0"/>
                </a:lnTo>
                <a:lnTo>
                  <a:pt x="20738" y="0"/>
                </a:lnTo>
                <a:lnTo>
                  <a:pt x="41476" y="10394"/>
                </a:lnTo>
                <a:lnTo>
                  <a:pt x="51845" y="20791"/>
                </a:lnTo>
                <a:lnTo>
                  <a:pt x="62214" y="41578"/>
                </a:lnTo>
                <a:lnTo>
                  <a:pt x="62214" y="62368"/>
                </a:lnTo>
                <a:close/>
              </a:path>
            </a:pathLst>
          </a:custGeom>
          <a:solidFill>
            <a:srgbClr val="FCA4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196805" y="4948928"/>
            <a:ext cx="103691" cy="1871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424927" y="5896580"/>
            <a:ext cx="72583" cy="1247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341974" y="5688685"/>
            <a:ext cx="124429" cy="1039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404189" y="5834211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4" h="31750">
                <a:moveTo>
                  <a:pt x="20738" y="31184"/>
                </a:moveTo>
                <a:lnTo>
                  <a:pt x="10369" y="31184"/>
                </a:lnTo>
                <a:lnTo>
                  <a:pt x="10369" y="20789"/>
                </a:lnTo>
                <a:lnTo>
                  <a:pt x="0" y="10392"/>
                </a:lnTo>
                <a:lnTo>
                  <a:pt x="0" y="0"/>
                </a:lnTo>
                <a:lnTo>
                  <a:pt x="20738" y="20789"/>
                </a:lnTo>
                <a:lnTo>
                  <a:pt x="31107" y="20789"/>
                </a:lnTo>
                <a:lnTo>
                  <a:pt x="20738" y="31184"/>
                </a:lnTo>
                <a:close/>
              </a:path>
            </a:pathLst>
          </a:custGeom>
          <a:solidFill>
            <a:srgbClr val="FCA4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68383" y="4042856"/>
            <a:ext cx="2035810" cy="1062355"/>
          </a:xfrm>
          <a:custGeom>
            <a:avLst/>
            <a:gdLst/>
            <a:ahLst/>
            <a:cxnLst/>
            <a:rect l="l" t="t" r="r" b="b"/>
            <a:pathLst>
              <a:path w="2035810" h="1062354">
                <a:moveTo>
                  <a:pt x="445871" y="1010019"/>
                </a:moveTo>
                <a:lnTo>
                  <a:pt x="41474" y="1010019"/>
                </a:lnTo>
                <a:lnTo>
                  <a:pt x="0" y="0"/>
                </a:lnTo>
                <a:lnTo>
                  <a:pt x="279966" y="51971"/>
                </a:lnTo>
                <a:lnTo>
                  <a:pt x="414763" y="83155"/>
                </a:lnTo>
                <a:lnTo>
                  <a:pt x="530554" y="114340"/>
                </a:lnTo>
                <a:lnTo>
                  <a:pt x="903839" y="114340"/>
                </a:lnTo>
                <a:lnTo>
                  <a:pt x="924579" y="124736"/>
                </a:lnTo>
                <a:lnTo>
                  <a:pt x="997165" y="145524"/>
                </a:lnTo>
                <a:lnTo>
                  <a:pt x="1090487" y="187104"/>
                </a:lnTo>
                <a:lnTo>
                  <a:pt x="1173438" y="218289"/>
                </a:lnTo>
                <a:lnTo>
                  <a:pt x="1235653" y="249473"/>
                </a:lnTo>
                <a:lnTo>
                  <a:pt x="1451107" y="249473"/>
                </a:lnTo>
                <a:lnTo>
                  <a:pt x="1486241" y="259866"/>
                </a:lnTo>
                <a:lnTo>
                  <a:pt x="1600301" y="311841"/>
                </a:lnTo>
                <a:lnTo>
                  <a:pt x="1703992" y="353418"/>
                </a:lnTo>
                <a:lnTo>
                  <a:pt x="1828422" y="374209"/>
                </a:lnTo>
                <a:lnTo>
                  <a:pt x="1921744" y="405393"/>
                </a:lnTo>
                <a:lnTo>
                  <a:pt x="2004697" y="436578"/>
                </a:lnTo>
                <a:lnTo>
                  <a:pt x="2035805" y="521466"/>
                </a:lnTo>
                <a:lnTo>
                  <a:pt x="2035805" y="594231"/>
                </a:lnTo>
                <a:lnTo>
                  <a:pt x="2015066" y="698178"/>
                </a:lnTo>
                <a:lnTo>
                  <a:pt x="1983959" y="812520"/>
                </a:lnTo>
                <a:lnTo>
                  <a:pt x="1942482" y="937256"/>
                </a:lnTo>
                <a:lnTo>
                  <a:pt x="1911375" y="958044"/>
                </a:lnTo>
                <a:lnTo>
                  <a:pt x="1897547" y="968441"/>
                </a:lnTo>
                <a:lnTo>
                  <a:pt x="976425" y="968441"/>
                </a:lnTo>
                <a:lnTo>
                  <a:pt x="820888" y="978835"/>
                </a:lnTo>
                <a:lnTo>
                  <a:pt x="623876" y="989228"/>
                </a:lnTo>
                <a:lnTo>
                  <a:pt x="445871" y="1010019"/>
                </a:lnTo>
                <a:close/>
              </a:path>
              <a:path w="2035810" h="1062354">
                <a:moveTo>
                  <a:pt x="903839" y="114340"/>
                </a:moveTo>
                <a:lnTo>
                  <a:pt x="530554" y="114340"/>
                </a:lnTo>
                <a:lnTo>
                  <a:pt x="572028" y="93552"/>
                </a:lnTo>
                <a:lnTo>
                  <a:pt x="613505" y="83155"/>
                </a:lnTo>
                <a:lnTo>
                  <a:pt x="717198" y="103945"/>
                </a:lnTo>
                <a:lnTo>
                  <a:pt x="883102" y="103945"/>
                </a:lnTo>
                <a:lnTo>
                  <a:pt x="903839" y="114340"/>
                </a:lnTo>
                <a:close/>
              </a:path>
              <a:path w="2035810" h="1062354">
                <a:moveTo>
                  <a:pt x="883102" y="103945"/>
                </a:moveTo>
                <a:lnTo>
                  <a:pt x="769042" y="103945"/>
                </a:lnTo>
                <a:lnTo>
                  <a:pt x="831257" y="93552"/>
                </a:lnTo>
                <a:lnTo>
                  <a:pt x="883102" y="103945"/>
                </a:lnTo>
                <a:close/>
              </a:path>
              <a:path w="2035810" h="1062354">
                <a:moveTo>
                  <a:pt x="1451107" y="249473"/>
                </a:moveTo>
                <a:lnTo>
                  <a:pt x="1235653" y="249473"/>
                </a:lnTo>
                <a:lnTo>
                  <a:pt x="1256391" y="218289"/>
                </a:lnTo>
                <a:lnTo>
                  <a:pt x="1287499" y="207892"/>
                </a:lnTo>
                <a:lnTo>
                  <a:pt x="1380821" y="228682"/>
                </a:lnTo>
                <a:lnTo>
                  <a:pt x="1451107" y="249473"/>
                </a:lnTo>
                <a:close/>
              </a:path>
              <a:path w="2035810" h="1062354">
                <a:moveTo>
                  <a:pt x="1828422" y="1041204"/>
                </a:moveTo>
                <a:lnTo>
                  <a:pt x="1672885" y="1041204"/>
                </a:lnTo>
                <a:lnTo>
                  <a:pt x="1631408" y="1030809"/>
                </a:lnTo>
                <a:lnTo>
                  <a:pt x="1538086" y="999625"/>
                </a:lnTo>
                <a:lnTo>
                  <a:pt x="1453405" y="978835"/>
                </a:lnTo>
                <a:lnTo>
                  <a:pt x="1349714" y="978835"/>
                </a:lnTo>
                <a:lnTo>
                  <a:pt x="1183809" y="968441"/>
                </a:lnTo>
                <a:lnTo>
                  <a:pt x="1897547" y="968441"/>
                </a:lnTo>
                <a:lnTo>
                  <a:pt x="1869899" y="989228"/>
                </a:lnTo>
                <a:lnTo>
                  <a:pt x="1849160" y="1020412"/>
                </a:lnTo>
                <a:lnTo>
                  <a:pt x="1828422" y="1041204"/>
                </a:lnTo>
                <a:close/>
              </a:path>
              <a:path w="2035810" h="1062354">
                <a:moveTo>
                  <a:pt x="1776576" y="1061993"/>
                </a:moveTo>
                <a:lnTo>
                  <a:pt x="1724731" y="1041204"/>
                </a:lnTo>
                <a:lnTo>
                  <a:pt x="1797315" y="1041204"/>
                </a:lnTo>
                <a:lnTo>
                  <a:pt x="1776576" y="1061993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648350" y="4896955"/>
            <a:ext cx="1486535" cy="187325"/>
          </a:xfrm>
          <a:custGeom>
            <a:avLst/>
            <a:gdLst/>
            <a:ahLst/>
            <a:cxnLst/>
            <a:rect l="l" t="t" r="r" b="b"/>
            <a:pathLst>
              <a:path w="1486535" h="187325">
                <a:moveTo>
                  <a:pt x="406124" y="62368"/>
                </a:moveTo>
                <a:lnTo>
                  <a:pt x="343909" y="62368"/>
                </a:lnTo>
                <a:lnTo>
                  <a:pt x="364647" y="41577"/>
                </a:lnTo>
                <a:lnTo>
                  <a:pt x="395755" y="20789"/>
                </a:lnTo>
                <a:lnTo>
                  <a:pt x="457970" y="0"/>
                </a:lnTo>
                <a:lnTo>
                  <a:pt x="426862" y="31184"/>
                </a:lnTo>
                <a:lnTo>
                  <a:pt x="406124" y="62368"/>
                </a:lnTo>
                <a:close/>
              </a:path>
              <a:path w="1486535" h="187325">
                <a:moveTo>
                  <a:pt x="1216645" y="51973"/>
                </a:moveTo>
                <a:lnTo>
                  <a:pt x="1121594" y="51973"/>
                </a:lnTo>
                <a:lnTo>
                  <a:pt x="1152702" y="41577"/>
                </a:lnTo>
                <a:lnTo>
                  <a:pt x="1195906" y="20789"/>
                </a:lnTo>
                <a:lnTo>
                  <a:pt x="1258121" y="10392"/>
                </a:lnTo>
                <a:lnTo>
                  <a:pt x="1299598" y="10392"/>
                </a:lnTo>
                <a:lnTo>
                  <a:pt x="1247752" y="31184"/>
                </a:lnTo>
                <a:lnTo>
                  <a:pt x="1216645" y="51973"/>
                </a:lnTo>
                <a:close/>
              </a:path>
              <a:path w="1486535" h="187325">
                <a:moveTo>
                  <a:pt x="1209733" y="72761"/>
                </a:moveTo>
                <a:lnTo>
                  <a:pt x="769044" y="72761"/>
                </a:lnTo>
                <a:lnTo>
                  <a:pt x="841628" y="62368"/>
                </a:lnTo>
                <a:lnTo>
                  <a:pt x="893473" y="51973"/>
                </a:lnTo>
                <a:lnTo>
                  <a:pt x="934950" y="31184"/>
                </a:lnTo>
                <a:lnTo>
                  <a:pt x="997165" y="20789"/>
                </a:lnTo>
                <a:lnTo>
                  <a:pt x="1069749" y="31184"/>
                </a:lnTo>
                <a:lnTo>
                  <a:pt x="1121594" y="51973"/>
                </a:lnTo>
                <a:lnTo>
                  <a:pt x="1216645" y="51973"/>
                </a:lnTo>
                <a:lnTo>
                  <a:pt x="1209733" y="72761"/>
                </a:lnTo>
                <a:close/>
              </a:path>
              <a:path w="1486535" h="187325">
                <a:moveTo>
                  <a:pt x="665356" y="62368"/>
                </a:moveTo>
                <a:lnTo>
                  <a:pt x="406124" y="62368"/>
                </a:lnTo>
                <a:lnTo>
                  <a:pt x="489077" y="41577"/>
                </a:lnTo>
                <a:lnTo>
                  <a:pt x="572030" y="31184"/>
                </a:lnTo>
                <a:lnTo>
                  <a:pt x="623876" y="51973"/>
                </a:lnTo>
                <a:lnTo>
                  <a:pt x="665356" y="62368"/>
                </a:lnTo>
                <a:close/>
              </a:path>
              <a:path w="1486535" h="187325">
                <a:moveTo>
                  <a:pt x="145167" y="155920"/>
                </a:moveTo>
                <a:lnTo>
                  <a:pt x="0" y="155920"/>
                </a:lnTo>
                <a:lnTo>
                  <a:pt x="41476" y="135129"/>
                </a:lnTo>
                <a:lnTo>
                  <a:pt x="82953" y="124736"/>
                </a:lnTo>
                <a:lnTo>
                  <a:pt x="145167" y="114341"/>
                </a:lnTo>
                <a:lnTo>
                  <a:pt x="176275" y="83157"/>
                </a:lnTo>
                <a:lnTo>
                  <a:pt x="240218" y="72761"/>
                </a:lnTo>
                <a:lnTo>
                  <a:pt x="281694" y="51973"/>
                </a:lnTo>
                <a:lnTo>
                  <a:pt x="292063" y="41577"/>
                </a:lnTo>
                <a:lnTo>
                  <a:pt x="312802" y="62368"/>
                </a:lnTo>
                <a:lnTo>
                  <a:pt x="665356" y="62368"/>
                </a:lnTo>
                <a:lnTo>
                  <a:pt x="706829" y="72761"/>
                </a:lnTo>
                <a:lnTo>
                  <a:pt x="1209733" y="72761"/>
                </a:lnTo>
                <a:lnTo>
                  <a:pt x="1206276" y="83157"/>
                </a:lnTo>
                <a:lnTo>
                  <a:pt x="1237383" y="83157"/>
                </a:lnTo>
                <a:lnTo>
                  <a:pt x="1289229" y="103945"/>
                </a:lnTo>
                <a:lnTo>
                  <a:pt x="1304784" y="114341"/>
                </a:lnTo>
                <a:lnTo>
                  <a:pt x="706829" y="114341"/>
                </a:lnTo>
                <a:lnTo>
                  <a:pt x="364647" y="135129"/>
                </a:lnTo>
                <a:lnTo>
                  <a:pt x="145167" y="155920"/>
                </a:lnTo>
                <a:close/>
              </a:path>
              <a:path w="1486535" h="187325">
                <a:moveTo>
                  <a:pt x="1444766" y="187104"/>
                </a:moveTo>
                <a:lnTo>
                  <a:pt x="1392920" y="187104"/>
                </a:lnTo>
                <a:lnTo>
                  <a:pt x="1299598" y="166313"/>
                </a:lnTo>
                <a:lnTo>
                  <a:pt x="1173440" y="124736"/>
                </a:lnTo>
                <a:lnTo>
                  <a:pt x="872735" y="124736"/>
                </a:lnTo>
                <a:lnTo>
                  <a:pt x="706829" y="114341"/>
                </a:lnTo>
                <a:lnTo>
                  <a:pt x="1304784" y="114341"/>
                </a:lnTo>
                <a:lnTo>
                  <a:pt x="1351443" y="145526"/>
                </a:lnTo>
                <a:lnTo>
                  <a:pt x="1392920" y="155920"/>
                </a:lnTo>
                <a:lnTo>
                  <a:pt x="1424027" y="166313"/>
                </a:lnTo>
                <a:lnTo>
                  <a:pt x="1486242" y="176710"/>
                </a:lnTo>
                <a:lnTo>
                  <a:pt x="1444766" y="187104"/>
                </a:lnTo>
                <a:close/>
              </a:path>
            </a:pathLst>
          </a:custGeom>
          <a:solidFill>
            <a:srgbClr val="33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48501" y="4229959"/>
            <a:ext cx="300990" cy="260350"/>
          </a:xfrm>
          <a:custGeom>
            <a:avLst/>
            <a:gdLst/>
            <a:ahLst/>
            <a:cxnLst/>
            <a:rect l="l" t="t" r="r" b="b"/>
            <a:pathLst>
              <a:path w="300989" h="260350">
                <a:moveTo>
                  <a:pt x="186644" y="259867"/>
                </a:moveTo>
                <a:lnTo>
                  <a:pt x="155537" y="207894"/>
                </a:lnTo>
                <a:lnTo>
                  <a:pt x="145167" y="155920"/>
                </a:lnTo>
                <a:lnTo>
                  <a:pt x="124429" y="103947"/>
                </a:lnTo>
                <a:lnTo>
                  <a:pt x="114060" y="62368"/>
                </a:lnTo>
                <a:lnTo>
                  <a:pt x="72583" y="31184"/>
                </a:lnTo>
                <a:lnTo>
                  <a:pt x="0" y="0"/>
                </a:lnTo>
                <a:lnTo>
                  <a:pt x="82953" y="20789"/>
                </a:lnTo>
                <a:lnTo>
                  <a:pt x="155537" y="62368"/>
                </a:lnTo>
                <a:lnTo>
                  <a:pt x="197013" y="62368"/>
                </a:lnTo>
                <a:lnTo>
                  <a:pt x="207382" y="103947"/>
                </a:lnTo>
                <a:lnTo>
                  <a:pt x="186644" y="103947"/>
                </a:lnTo>
                <a:lnTo>
                  <a:pt x="176275" y="155920"/>
                </a:lnTo>
                <a:lnTo>
                  <a:pt x="176275" y="197499"/>
                </a:lnTo>
                <a:lnTo>
                  <a:pt x="186644" y="259867"/>
                </a:lnTo>
                <a:close/>
              </a:path>
              <a:path w="300989" h="260350">
                <a:moveTo>
                  <a:pt x="197013" y="62368"/>
                </a:moveTo>
                <a:lnTo>
                  <a:pt x="155537" y="62368"/>
                </a:lnTo>
                <a:lnTo>
                  <a:pt x="176275" y="31184"/>
                </a:lnTo>
                <a:lnTo>
                  <a:pt x="217751" y="20789"/>
                </a:lnTo>
                <a:lnTo>
                  <a:pt x="248859" y="31184"/>
                </a:lnTo>
                <a:lnTo>
                  <a:pt x="300704" y="41578"/>
                </a:lnTo>
                <a:lnTo>
                  <a:pt x="228120" y="41578"/>
                </a:lnTo>
                <a:lnTo>
                  <a:pt x="197013" y="62368"/>
                </a:lnTo>
                <a:close/>
              </a:path>
              <a:path w="300989" h="260350">
                <a:moveTo>
                  <a:pt x="228120" y="155920"/>
                </a:moveTo>
                <a:lnTo>
                  <a:pt x="197013" y="135131"/>
                </a:lnTo>
                <a:lnTo>
                  <a:pt x="186644" y="103947"/>
                </a:lnTo>
                <a:lnTo>
                  <a:pt x="207382" y="103947"/>
                </a:lnTo>
                <a:lnTo>
                  <a:pt x="228120" y="155920"/>
                </a:lnTo>
                <a:close/>
              </a:path>
            </a:pathLst>
          </a:custGeom>
          <a:solidFill>
            <a:srgbClr val="33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720934" y="4126012"/>
            <a:ext cx="416559" cy="353695"/>
          </a:xfrm>
          <a:custGeom>
            <a:avLst/>
            <a:gdLst/>
            <a:ahLst/>
            <a:cxnLst/>
            <a:rect l="l" t="t" r="r" b="b"/>
            <a:pathLst>
              <a:path w="416559" h="353695">
                <a:moveTo>
                  <a:pt x="103691" y="291053"/>
                </a:moveTo>
                <a:lnTo>
                  <a:pt x="103691" y="228685"/>
                </a:lnTo>
                <a:lnTo>
                  <a:pt x="136526" y="166317"/>
                </a:lnTo>
                <a:lnTo>
                  <a:pt x="167634" y="114341"/>
                </a:lnTo>
                <a:lnTo>
                  <a:pt x="229849" y="31184"/>
                </a:lnTo>
                <a:lnTo>
                  <a:pt x="178003" y="31184"/>
                </a:lnTo>
                <a:lnTo>
                  <a:pt x="209110" y="10396"/>
                </a:lnTo>
                <a:lnTo>
                  <a:pt x="250587" y="0"/>
                </a:lnTo>
                <a:lnTo>
                  <a:pt x="292063" y="10396"/>
                </a:lnTo>
                <a:lnTo>
                  <a:pt x="375017" y="10396"/>
                </a:lnTo>
                <a:lnTo>
                  <a:pt x="416493" y="20789"/>
                </a:lnTo>
                <a:lnTo>
                  <a:pt x="395755" y="31184"/>
                </a:lnTo>
                <a:lnTo>
                  <a:pt x="364647" y="51973"/>
                </a:lnTo>
                <a:lnTo>
                  <a:pt x="359463" y="62368"/>
                </a:lnTo>
                <a:lnTo>
                  <a:pt x="260956" y="62368"/>
                </a:lnTo>
                <a:lnTo>
                  <a:pt x="265104" y="72764"/>
                </a:lnTo>
                <a:lnTo>
                  <a:pt x="240218" y="72764"/>
                </a:lnTo>
                <a:lnTo>
                  <a:pt x="198741" y="103948"/>
                </a:lnTo>
                <a:lnTo>
                  <a:pt x="167634" y="145526"/>
                </a:lnTo>
                <a:lnTo>
                  <a:pt x="146896" y="176710"/>
                </a:lnTo>
                <a:lnTo>
                  <a:pt x="124429" y="207894"/>
                </a:lnTo>
                <a:lnTo>
                  <a:pt x="103691" y="291053"/>
                </a:lnTo>
                <a:close/>
              </a:path>
              <a:path w="416559" h="353695">
                <a:moveTo>
                  <a:pt x="0" y="353422"/>
                </a:moveTo>
                <a:lnTo>
                  <a:pt x="31107" y="239078"/>
                </a:lnTo>
                <a:lnTo>
                  <a:pt x="62214" y="155920"/>
                </a:lnTo>
                <a:lnTo>
                  <a:pt x="103691" y="93552"/>
                </a:lnTo>
                <a:lnTo>
                  <a:pt x="114062" y="10396"/>
                </a:lnTo>
                <a:lnTo>
                  <a:pt x="178003" y="31184"/>
                </a:lnTo>
                <a:lnTo>
                  <a:pt x="229849" y="31184"/>
                </a:lnTo>
                <a:lnTo>
                  <a:pt x="157265" y="93552"/>
                </a:lnTo>
                <a:lnTo>
                  <a:pt x="114062" y="135133"/>
                </a:lnTo>
                <a:lnTo>
                  <a:pt x="51847" y="239078"/>
                </a:lnTo>
                <a:lnTo>
                  <a:pt x="0" y="353422"/>
                </a:lnTo>
                <a:close/>
              </a:path>
              <a:path w="416559" h="353695">
                <a:moveTo>
                  <a:pt x="323171" y="83157"/>
                </a:moveTo>
                <a:lnTo>
                  <a:pt x="292063" y="62368"/>
                </a:lnTo>
                <a:lnTo>
                  <a:pt x="359463" y="62368"/>
                </a:lnTo>
                <a:lnTo>
                  <a:pt x="354278" y="72764"/>
                </a:lnTo>
                <a:lnTo>
                  <a:pt x="323171" y="83157"/>
                </a:lnTo>
                <a:close/>
              </a:path>
              <a:path w="416559" h="353695">
                <a:moveTo>
                  <a:pt x="281694" y="197501"/>
                </a:moveTo>
                <a:lnTo>
                  <a:pt x="271325" y="155920"/>
                </a:lnTo>
                <a:lnTo>
                  <a:pt x="260956" y="103948"/>
                </a:lnTo>
                <a:lnTo>
                  <a:pt x="240218" y="72764"/>
                </a:lnTo>
                <a:lnTo>
                  <a:pt x="265104" y="72764"/>
                </a:lnTo>
                <a:lnTo>
                  <a:pt x="281694" y="114341"/>
                </a:lnTo>
                <a:lnTo>
                  <a:pt x="281694" y="197501"/>
                </a:lnTo>
                <a:close/>
              </a:path>
            </a:pathLst>
          </a:custGeom>
          <a:solidFill>
            <a:srgbClr val="33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69393" y="4479432"/>
            <a:ext cx="145415" cy="469900"/>
          </a:xfrm>
          <a:custGeom>
            <a:avLst/>
            <a:gdLst/>
            <a:ahLst/>
            <a:cxnLst/>
            <a:rect l="l" t="t" r="r" b="b"/>
            <a:pathLst>
              <a:path w="145414" h="469900">
                <a:moveTo>
                  <a:pt x="134798" y="147258"/>
                </a:moveTo>
                <a:lnTo>
                  <a:pt x="103691" y="136865"/>
                </a:lnTo>
                <a:lnTo>
                  <a:pt x="72583" y="136865"/>
                </a:lnTo>
                <a:lnTo>
                  <a:pt x="103691" y="126469"/>
                </a:lnTo>
                <a:lnTo>
                  <a:pt x="114060" y="105681"/>
                </a:lnTo>
                <a:lnTo>
                  <a:pt x="124429" y="74497"/>
                </a:lnTo>
                <a:lnTo>
                  <a:pt x="114060" y="31184"/>
                </a:lnTo>
                <a:lnTo>
                  <a:pt x="72583" y="0"/>
                </a:lnTo>
                <a:lnTo>
                  <a:pt x="124429" y="20789"/>
                </a:lnTo>
                <a:lnTo>
                  <a:pt x="145167" y="64100"/>
                </a:lnTo>
                <a:lnTo>
                  <a:pt x="145167" y="105681"/>
                </a:lnTo>
                <a:lnTo>
                  <a:pt x="134798" y="147258"/>
                </a:lnTo>
                <a:close/>
              </a:path>
              <a:path w="145414" h="469900">
                <a:moveTo>
                  <a:pt x="0" y="469494"/>
                </a:moveTo>
                <a:lnTo>
                  <a:pt x="31107" y="427915"/>
                </a:lnTo>
                <a:lnTo>
                  <a:pt x="31107" y="386338"/>
                </a:lnTo>
                <a:lnTo>
                  <a:pt x="41476" y="344758"/>
                </a:lnTo>
                <a:lnTo>
                  <a:pt x="41476" y="292786"/>
                </a:lnTo>
                <a:lnTo>
                  <a:pt x="51845" y="240810"/>
                </a:lnTo>
                <a:lnTo>
                  <a:pt x="72583" y="157653"/>
                </a:lnTo>
                <a:lnTo>
                  <a:pt x="41476" y="136865"/>
                </a:lnTo>
                <a:lnTo>
                  <a:pt x="103691" y="136865"/>
                </a:lnTo>
                <a:lnTo>
                  <a:pt x="93322" y="168049"/>
                </a:lnTo>
                <a:lnTo>
                  <a:pt x="82953" y="209626"/>
                </a:lnTo>
                <a:lnTo>
                  <a:pt x="72583" y="261602"/>
                </a:lnTo>
                <a:lnTo>
                  <a:pt x="62214" y="334363"/>
                </a:lnTo>
                <a:lnTo>
                  <a:pt x="51845" y="417522"/>
                </a:lnTo>
                <a:lnTo>
                  <a:pt x="31107" y="448706"/>
                </a:lnTo>
                <a:lnTo>
                  <a:pt x="0" y="469494"/>
                </a:lnTo>
                <a:close/>
              </a:path>
            </a:pathLst>
          </a:custGeom>
          <a:solidFill>
            <a:srgbClr val="33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65701" y="4980112"/>
            <a:ext cx="114060" cy="1143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249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6560" y="3513597"/>
            <a:ext cx="3037331" cy="76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87675" y="3549651"/>
            <a:ext cx="2971800" cy="1905"/>
          </a:xfrm>
          <a:custGeom>
            <a:avLst/>
            <a:gdLst/>
            <a:ahLst/>
            <a:cxnLst/>
            <a:rect l="l" t="t" r="r" b="b"/>
            <a:pathLst>
              <a:path w="2971800" h="1904">
                <a:moveTo>
                  <a:pt x="0" y="0"/>
                </a:moveTo>
                <a:lnTo>
                  <a:pt x="2971800" y="1587"/>
                </a:lnTo>
              </a:path>
            </a:pathLst>
          </a:custGeom>
          <a:ln w="9525">
            <a:solidFill>
              <a:srgbClr val="E9E9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01156" y="3513597"/>
            <a:ext cx="3037331" cy="76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32525" y="3549651"/>
            <a:ext cx="2971800" cy="1905"/>
          </a:xfrm>
          <a:custGeom>
            <a:avLst/>
            <a:gdLst/>
            <a:ahLst/>
            <a:cxnLst/>
            <a:rect l="l" t="t" r="r" b="b"/>
            <a:pathLst>
              <a:path w="2971800" h="1904">
                <a:moveTo>
                  <a:pt x="0" y="0"/>
                </a:moveTo>
                <a:lnTo>
                  <a:pt x="2971800" y="1587"/>
                </a:lnTo>
              </a:path>
            </a:pathLst>
          </a:custGeom>
          <a:ln w="9525">
            <a:solidFill>
              <a:srgbClr val="E9E9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16" y="3475490"/>
            <a:ext cx="150108" cy="1501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45201" y="3506783"/>
            <a:ext cx="84137" cy="841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92902" y="1037080"/>
            <a:ext cx="865631" cy="12816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53054" y="2104742"/>
            <a:ext cx="1006475" cy="561975"/>
          </a:xfrm>
          <a:custGeom>
            <a:avLst/>
            <a:gdLst/>
            <a:ahLst/>
            <a:cxnLst/>
            <a:rect l="l" t="t" r="r" b="b"/>
            <a:pathLst>
              <a:path w="1006475" h="561975">
                <a:moveTo>
                  <a:pt x="790663" y="131559"/>
                </a:moveTo>
                <a:lnTo>
                  <a:pt x="761362" y="137659"/>
                </a:lnTo>
                <a:lnTo>
                  <a:pt x="730610" y="143463"/>
                </a:lnTo>
                <a:lnTo>
                  <a:pt x="698407" y="148970"/>
                </a:lnTo>
                <a:lnTo>
                  <a:pt x="664756" y="154178"/>
                </a:lnTo>
                <a:lnTo>
                  <a:pt x="666546" y="166382"/>
                </a:lnTo>
                <a:lnTo>
                  <a:pt x="709104" y="177406"/>
                </a:lnTo>
                <a:lnTo>
                  <a:pt x="709965" y="233248"/>
                </a:lnTo>
                <a:lnTo>
                  <a:pt x="710260" y="482310"/>
                </a:lnTo>
                <a:lnTo>
                  <a:pt x="710165" y="497329"/>
                </a:lnTo>
                <a:lnTo>
                  <a:pt x="707021" y="535482"/>
                </a:lnTo>
                <a:lnTo>
                  <a:pt x="702259" y="536676"/>
                </a:lnTo>
                <a:lnTo>
                  <a:pt x="664756" y="547090"/>
                </a:lnTo>
                <a:lnTo>
                  <a:pt x="666242" y="561378"/>
                </a:lnTo>
                <a:lnTo>
                  <a:pt x="731543" y="560544"/>
                </a:lnTo>
                <a:lnTo>
                  <a:pt x="846564" y="560489"/>
                </a:lnTo>
                <a:lnTo>
                  <a:pt x="845731" y="547090"/>
                </a:lnTo>
                <a:lnTo>
                  <a:pt x="803757" y="536079"/>
                </a:lnTo>
                <a:lnTo>
                  <a:pt x="798804" y="534885"/>
                </a:lnTo>
                <a:lnTo>
                  <a:pt x="796124" y="531215"/>
                </a:lnTo>
                <a:lnTo>
                  <a:pt x="795134" y="420878"/>
                </a:lnTo>
                <a:lnTo>
                  <a:pt x="879771" y="420878"/>
                </a:lnTo>
                <a:lnTo>
                  <a:pt x="905894" y="414485"/>
                </a:lnTo>
                <a:lnTo>
                  <a:pt x="934590" y="401272"/>
                </a:lnTo>
                <a:lnTo>
                  <a:pt x="942285" y="395579"/>
                </a:lnTo>
                <a:lnTo>
                  <a:pt x="835317" y="395579"/>
                </a:lnTo>
                <a:lnTo>
                  <a:pt x="825547" y="395300"/>
                </a:lnTo>
                <a:lnTo>
                  <a:pt x="815592" y="394465"/>
                </a:lnTo>
                <a:lnTo>
                  <a:pt x="805454" y="393072"/>
                </a:lnTo>
                <a:lnTo>
                  <a:pt x="795134" y="391121"/>
                </a:lnTo>
                <a:lnTo>
                  <a:pt x="795134" y="182753"/>
                </a:lnTo>
                <a:lnTo>
                  <a:pt x="805473" y="178459"/>
                </a:lnTo>
                <a:lnTo>
                  <a:pt x="816560" y="175391"/>
                </a:lnTo>
                <a:lnTo>
                  <a:pt x="828393" y="173550"/>
                </a:lnTo>
                <a:lnTo>
                  <a:pt x="840968" y="172935"/>
                </a:lnTo>
                <a:lnTo>
                  <a:pt x="975456" y="172935"/>
                </a:lnTo>
                <a:lnTo>
                  <a:pt x="972985" y="169506"/>
                </a:lnTo>
                <a:lnTo>
                  <a:pt x="964617" y="161925"/>
                </a:lnTo>
                <a:lnTo>
                  <a:pt x="795134" y="161925"/>
                </a:lnTo>
                <a:lnTo>
                  <a:pt x="795134" y="133946"/>
                </a:lnTo>
                <a:lnTo>
                  <a:pt x="790663" y="131559"/>
                </a:lnTo>
                <a:close/>
              </a:path>
              <a:path w="1006475" h="561975">
                <a:moveTo>
                  <a:pt x="846564" y="560489"/>
                </a:moveTo>
                <a:lnTo>
                  <a:pt x="753757" y="560489"/>
                </a:lnTo>
                <a:lnTo>
                  <a:pt x="846620" y="561378"/>
                </a:lnTo>
                <a:lnTo>
                  <a:pt x="846564" y="560489"/>
                </a:lnTo>
                <a:close/>
              </a:path>
              <a:path w="1006475" h="561975">
                <a:moveTo>
                  <a:pt x="879771" y="420878"/>
                </a:moveTo>
                <a:lnTo>
                  <a:pt x="795134" y="420878"/>
                </a:lnTo>
                <a:lnTo>
                  <a:pt x="806033" y="422704"/>
                </a:lnTo>
                <a:lnTo>
                  <a:pt x="816710" y="424010"/>
                </a:lnTo>
                <a:lnTo>
                  <a:pt x="827165" y="424794"/>
                </a:lnTo>
                <a:lnTo>
                  <a:pt x="837399" y="425056"/>
                </a:lnTo>
                <a:lnTo>
                  <a:pt x="873497" y="422413"/>
                </a:lnTo>
                <a:lnTo>
                  <a:pt x="879771" y="420878"/>
                </a:lnTo>
                <a:close/>
              </a:path>
              <a:path w="1006475" h="561975">
                <a:moveTo>
                  <a:pt x="975456" y="172935"/>
                </a:moveTo>
                <a:lnTo>
                  <a:pt x="840968" y="172935"/>
                </a:lnTo>
                <a:lnTo>
                  <a:pt x="857918" y="174619"/>
                </a:lnTo>
                <a:lnTo>
                  <a:pt x="872745" y="179670"/>
                </a:lnTo>
                <a:lnTo>
                  <a:pt x="904370" y="214950"/>
                </a:lnTo>
                <a:lnTo>
                  <a:pt x="913895" y="254765"/>
                </a:lnTo>
                <a:lnTo>
                  <a:pt x="915085" y="279501"/>
                </a:lnTo>
                <a:lnTo>
                  <a:pt x="913821" y="305859"/>
                </a:lnTo>
                <a:lnTo>
                  <a:pt x="903700" y="348869"/>
                </a:lnTo>
                <a:lnTo>
                  <a:pt x="869842" y="388064"/>
                </a:lnTo>
                <a:lnTo>
                  <a:pt x="835317" y="395579"/>
                </a:lnTo>
                <a:lnTo>
                  <a:pt x="942285" y="395579"/>
                </a:lnTo>
                <a:lnTo>
                  <a:pt x="979837" y="359658"/>
                </a:lnTo>
                <a:lnTo>
                  <a:pt x="1002974" y="301466"/>
                </a:lnTo>
                <a:lnTo>
                  <a:pt x="1005865" y="266395"/>
                </a:lnTo>
                <a:lnTo>
                  <a:pt x="1003810" y="237908"/>
                </a:lnTo>
                <a:lnTo>
                  <a:pt x="997645" y="212264"/>
                </a:lnTo>
                <a:lnTo>
                  <a:pt x="987370" y="189464"/>
                </a:lnTo>
                <a:lnTo>
                  <a:pt x="975456" y="172935"/>
                </a:lnTo>
                <a:close/>
              </a:path>
              <a:path w="1006475" h="561975">
                <a:moveTo>
                  <a:pt x="884123" y="132448"/>
                </a:moveTo>
                <a:lnTo>
                  <a:pt x="862489" y="134291"/>
                </a:lnTo>
                <a:lnTo>
                  <a:pt x="840447" y="139819"/>
                </a:lnTo>
                <a:lnTo>
                  <a:pt x="817997" y="149030"/>
                </a:lnTo>
                <a:lnTo>
                  <a:pt x="795134" y="161925"/>
                </a:lnTo>
                <a:lnTo>
                  <a:pt x="964617" y="161925"/>
                </a:lnTo>
                <a:lnTo>
                  <a:pt x="955094" y="153295"/>
                </a:lnTo>
                <a:lnTo>
                  <a:pt x="934321" y="141714"/>
                </a:lnTo>
                <a:lnTo>
                  <a:pt x="910664" y="134765"/>
                </a:lnTo>
                <a:lnTo>
                  <a:pt x="884123" y="132448"/>
                </a:lnTo>
                <a:close/>
              </a:path>
              <a:path w="1006475" h="561975">
                <a:moveTo>
                  <a:pt x="491299" y="132448"/>
                </a:moveTo>
                <a:lnTo>
                  <a:pt x="424033" y="142905"/>
                </a:lnTo>
                <a:lnTo>
                  <a:pt x="372237" y="174269"/>
                </a:lnTo>
                <a:lnTo>
                  <a:pt x="339204" y="221935"/>
                </a:lnTo>
                <a:lnTo>
                  <a:pt x="328193" y="281279"/>
                </a:lnTo>
                <a:lnTo>
                  <a:pt x="330815" y="311892"/>
                </a:lnTo>
                <a:lnTo>
                  <a:pt x="351794" y="363913"/>
                </a:lnTo>
                <a:lnTo>
                  <a:pt x="392931" y="402703"/>
                </a:lnTo>
                <a:lnTo>
                  <a:pt x="449190" y="422572"/>
                </a:lnTo>
                <a:lnTo>
                  <a:pt x="482676" y="425056"/>
                </a:lnTo>
                <a:lnTo>
                  <a:pt x="517275" y="422422"/>
                </a:lnTo>
                <a:lnTo>
                  <a:pt x="548454" y="414523"/>
                </a:lnTo>
                <a:lnTo>
                  <a:pt x="576211" y="401358"/>
                </a:lnTo>
                <a:lnTo>
                  <a:pt x="581880" y="397065"/>
                </a:lnTo>
                <a:lnTo>
                  <a:pt x="488924" y="397065"/>
                </a:lnTo>
                <a:lnTo>
                  <a:pt x="472284" y="394955"/>
                </a:lnTo>
                <a:lnTo>
                  <a:pt x="436981" y="363283"/>
                </a:lnTo>
                <a:lnTo>
                  <a:pt x="424819" y="324405"/>
                </a:lnTo>
                <a:lnTo>
                  <a:pt x="420903" y="278904"/>
                </a:lnTo>
                <a:lnTo>
                  <a:pt x="420851" y="272948"/>
                </a:lnTo>
                <a:lnTo>
                  <a:pt x="421759" y="248282"/>
                </a:lnTo>
                <a:lnTo>
                  <a:pt x="429721" y="205123"/>
                </a:lnTo>
                <a:lnTo>
                  <a:pt x="456817" y="167582"/>
                </a:lnTo>
                <a:lnTo>
                  <a:pt x="485355" y="160439"/>
                </a:lnTo>
                <a:lnTo>
                  <a:pt x="589910" y="160439"/>
                </a:lnTo>
                <a:lnTo>
                  <a:pt x="581439" y="154136"/>
                </a:lnTo>
                <a:lnTo>
                  <a:pt x="555078" y="142087"/>
                </a:lnTo>
                <a:lnTo>
                  <a:pt x="525032" y="134858"/>
                </a:lnTo>
                <a:lnTo>
                  <a:pt x="491299" y="132448"/>
                </a:lnTo>
                <a:close/>
              </a:path>
              <a:path w="1006475" h="561975">
                <a:moveTo>
                  <a:pt x="226517" y="31851"/>
                </a:moveTo>
                <a:lnTo>
                  <a:pt x="137515" y="31851"/>
                </a:lnTo>
                <a:lnTo>
                  <a:pt x="137394" y="350619"/>
                </a:lnTo>
                <a:lnTo>
                  <a:pt x="137178" y="368142"/>
                </a:lnTo>
                <a:lnTo>
                  <a:pt x="81546" y="402729"/>
                </a:lnTo>
                <a:lnTo>
                  <a:pt x="83045" y="417614"/>
                </a:lnTo>
                <a:lnTo>
                  <a:pt x="282711" y="416712"/>
                </a:lnTo>
                <a:lnTo>
                  <a:pt x="281876" y="402729"/>
                </a:lnTo>
                <a:lnTo>
                  <a:pt x="235140" y="389623"/>
                </a:lnTo>
                <a:lnTo>
                  <a:pt x="229984" y="388035"/>
                </a:lnTo>
                <a:lnTo>
                  <a:pt x="227304" y="384860"/>
                </a:lnTo>
                <a:lnTo>
                  <a:pt x="227101" y="380098"/>
                </a:lnTo>
                <a:lnTo>
                  <a:pt x="226844" y="368142"/>
                </a:lnTo>
                <a:lnTo>
                  <a:pt x="226633" y="350619"/>
                </a:lnTo>
                <a:lnTo>
                  <a:pt x="226517" y="31851"/>
                </a:lnTo>
                <a:close/>
              </a:path>
              <a:path w="1006475" h="561975">
                <a:moveTo>
                  <a:pt x="282711" y="416712"/>
                </a:moveTo>
                <a:lnTo>
                  <a:pt x="183057" y="416712"/>
                </a:lnTo>
                <a:lnTo>
                  <a:pt x="282765" y="417614"/>
                </a:lnTo>
                <a:lnTo>
                  <a:pt x="282711" y="416712"/>
                </a:lnTo>
                <a:close/>
              </a:path>
              <a:path w="1006475" h="561975">
                <a:moveTo>
                  <a:pt x="589910" y="160439"/>
                </a:moveTo>
                <a:lnTo>
                  <a:pt x="485355" y="160439"/>
                </a:lnTo>
                <a:lnTo>
                  <a:pt x="501750" y="162420"/>
                </a:lnTo>
                <a:lnTo>
                  <a:pt x="515823" y="168363"/>
                </a:lnTo>
                <a:lnTo>
                  <a:pt x="544220" y="209447"/>
                </a:lnTo>
                <a:lnTo>
                  <a:pt x="552483" y="252829"/>
                </a:lnTo>
                <a:lnTo>
                  <a:pt x="553432" y="281279"/>
                </a:lnTo>
                <a:lnTo>
                  <a:pt x="552540" y="306417"/>
                </a:lnTo>
                <a:lnTo>
                  <a:pt x="544724" y="350619"/>
                </a:lnTo>
                <a:lnTo>
                  <a:pt x="517832" y="389626"/>
                </a:lnTo>
                <a:lnTo>
                  <a:pt x="488924" y="397065"/>
                </a:lnTo>
                <a:lnTo>
                  <a:pt x="581880" y="397065"/>
                </a:lnTo>
                <a:lnTo>
                  <a:pt x="620340" y="360262"/>
                </a:lnTo>
                <a:lnTo>
                  <a:pt x="642966" y="305274"/>
                </a:lnTo>
                <a:lnTo>
                  <a:pt x="645795" y="272948"/>
                </a:lnTo>
                <a:lnTo>
                  <a:pt x="643189" y="242801"/>
                </a:lnTo>
                <a:lnTo>
                  <a:pt x="635374" y="215761"/>
                </a:lnTo>
                <a:lnTo>
                  <a:pt x="622349" y="191829"/>
                </a:lnTo>
                <a:lnTo>
                  <a:pt x="604113" y="171005"/>
                </a:lnTo>
                <a:lnTo>
                  <a:pt x="589910" y="160439"/>
                </a:lnTo>
                <a:close/>
              </a:path>
              <a:path w="1006475" h="561975">
                <a:moveTo>
                  <a:pt x="362882" y="31851"/>
                </a:moveTo>
                <a:lnTo>
                  <a:pt x="312534" y="31851"/>
                </a:lnTo>
                <a:lnTo>
                  <a:pt x="331876" y="113995"/>
                </a:lnTo>
                <a:lnTo>
                  <a:pt x="348551" y="111315"/>
                </a:lnTo>
                <a:lnTo>
                  <a:pt x="362882" y="31851"/>
                </a:lnTo>
                <a:close/>
              </a:path>
              <a:path w="1006475" h="561975">
                <a:moveTo>
                  <a:pt x="2082" y="0"/>
                </a:moveTo>
                <a:lnTo>
                  <a:pt x="0" y="2374"/>
                </a:lnTo>
                <a:lnTo>
                  <a:pt x="7734" y="113703"/>
                </a:lnTo>
                <a:lnTo>
                  <a:pt x="24396" y="111023"/>
                </a:lnTo>
                <a:lnTo>
                  <a:pt x="51790" y="31851"/>
                </a:lnTo>
                <a:lnTo>
                  <a:pt x="362882" y="31851"/>
                </a:lnTo>
                <a:lnTo>
                  <a:pt x="368198" y="2374"/>
                </a:lnTo>
                <a:lnTo>
                  <a:pt x="367307" y="1193"/>
                </a:lnTo>
                <a:lnTo>
                  <a:pt x="142278" y="1193"/>
                </a:lnTo>
                <a:lnTo>
                  <a:pt x="2082" y="0"/>
                </a:lnTo>
                <a:close/>
              </a:path>
              <a:path w="1006475" h="561975">
                <a:moveTo>
                  <a:pt x="366407" y="0"/>
                </a:moveTo>
                <a:lnTo>
                  <a:pt x="225323" y="1193"/>
                </a:lnTo>
                <a:lnTo>
                  <a:pt x="367307" y="1193"/>
                </a:lnTo>
                <a:lnTo>
                  <a:pt x="366407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46664" y="2276154"/>
            <a:ext cx="122999" cy="2256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72294" y="2263656"/>
            <a:ext cx="135801" cy="2396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81247" y="2237190"/>
            <a:ext cx="318135" cy="292735"/>
          </a:xfrm>
          <a:custGeom>
            <a:avLst/>
            <a:gdLst/>
            <a:ahLst/>
            <a:cxnLst/>
            <a:rect l="l" t="t" r="r" b="b"/>
            <a:pathLst>
              <a:path w="318134" h="292735">
                <a:moveTo>
                  <a:pt x="163106" y="0"/>
                </a:moveTo>
                <a:lnTo>
                  <a:pt x="226885" y="9639"/>
                </a:lnTo>
                <a:lnTo>
                  <a:pt x="275920" y="38557"/>
                </a:lnTo>
                <a:lnTo>
                  <a:pt x="307181" y="83313"/>
                </a:lnTo>
                <a:lnTo>
                  <a:pt x="317601" y="140500"/>
                </a:lnTo>
                <a:lnTo>
                  <a:pt x="314772" y="172825"/>
                </a:lnTo>
                <a:lnTo>
                  <a:pt x="292146" y="227814"/>
                </a:lnTo>
                <a:lnTo>
                  <a:pt x="248017" y="268910"/>
                </a:lnTo>
                <a:lnTo>
                  <a:pt x="189082" y="289974"/>
                </a:lnTo>
                <a:lnTo>
                  <a:pt x="154482" y="292607"/>
                </a:lnTo>
                <a:lnTo>
                  <a:pt x="120997" y="290124"/>
                </a:lnTo>
                <a:lnTo>
                  <a:pt x="64737" y="270255"/>
                </a:lnTo>
                <a:lnTo>
                  <a:pt x="23601" y="231464"/>
                </a:lnTo>
                <a:lnTo>
                  <a:pt x="2621" y="179444"/>
                </a:lnTo>
                <a:lnTo>
                  <a:pt x="0" y="148831"/>
                </a:lnTo>
                <a:lnTo>
                  <a:pt x="2752" y="117698"/>
                </a:lnTo>
                <a:lnTo>
                  <a:pt x="24774" y="64195"/>
                </a:lnTo>
                <a:lnTo>
                  <a:pt x="68008" y="23526"/>
                </a:lnTo>
                <a:lnTo>
                  <a:pt x="127539" y="2614"/>
                </a:lnTo>
                <a:lnTo>
                  <a:pt x="163106" y="0"/>
                </a:lnTo>
                <a:close/>
              </a:path>
            </a:pathLst>
          </a:custGeom>
          <a:ln w="3175">
            <a:solidFill>
              <a:srgbClr val="3B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17809" y="2236302"/>
            <a:ext cx="341630" cy="429895"/>
          </a:xfrm>
          <a:custGeom>
            <a:avLst/>
            <a:gdLst/>
            <a:ahLst/>
            <a:cxnLst/>
            <a:rect l="l" t="t" r="r" b="b"/>
            <a:pathLst>
              <a:path w="341630" h="429894">
                <a:moveTo>
                  <a:pt x="125907" y="0"/>
                </a:moveTo>
                <a:lnTo>
                  <a:pt x="130378" y="2387"/>
                </a:lnTo>
                <a:lnTo>
                  <a:pt x="130378" y="30365"/>
                </a:lnTo>
                <a:lnTo>
                  <a:pt x="153240" y="17471"/>
                </a:lnTo>
                <a:lnTo>
                  <a:pt x="175691" y="8259"/>
                </a:lnTo>
                <a:lnTo>
                  <a:pt x="197733" y="2731"/>
                </a:lnTo>
                <a:lnTo>
                  <a:pt x="219367" y="888"/>
                </a:lnTo>
                <a:lnTo>
                  <a:pt x="245908" y="3205"/>
                </a:lnTo>
                <a:lnTo>
                  <a:pt x="290338" y="21736"/>
                </a:lnTo>
                <a:lnTo>
                  <a:pt x="322614" y="57904"/>
                </a:lnTo>
                <a:lnTo>
                  <a:pt x="339054" y="106349"/>
                </a:lnTo>
                <a:lnTo>
                  <a:pt x="341109" y="134835"/>
                </a:lnTo>
                <a:lnTo>
                  <a:pt x="338218" y="169906"/>
                </a:lnTo>
                <a:lnTo>
                  <a:pt x="315081" y="228099"/>
                </a:lnTo>
                <a:lnTo>
                  <a:pt x="269834" y="269713"/>
                </a:lnTo>
                <a:lnTo>
                  <a:pt x="208741" y="290854"/>
                </a:lnTo>
                <a:lnTo>
                  <a:pt x="172643" y="293496"/>
                </a:lnTo>
                <a:lnTo>
                  <a:pt x="162408" y="293235"/>
                </a:lnTo>
                <a:lnTo>
                  <a:pt x="151953" y="292450"/>
                </a:lnTo>
                <a:lnTo>
                  <a:pt x="141277" y="291144"/>
                </a:lnTo>
                <a:lnTo>
                  <a:pt x="130378" y="289318"/>
                </a:lnTo>
                <a:lnTo>
                  <a:pt x="130378" y="352132"/>
                </a:lnTo>
                <a:lnTo>
                  <a:pt x="130962" y="393509"/>
                </a:lnTo>
                <a:lnTo>
                  <a:pt x="139001" y="404520"/>
                </a:lnTo>
                <a:lnTo>
                  <a:pt x="180975" y="415531"/>
                </a:lnTo>
                <a:lnTo>
                  <a:pt x="181864" y="429818"/>
                </a:lnTo>
                <a:lnTo>
                  <a:pt x="157535" y="429428"/>
                </a:lnTo>
                <a:lnTo>
                  <a:pt x="133946" y="429150"/>
                </a:lnTo>
                <a:lnTo>
                  <a:pt x="111101" y="428984"/>
                </a:lnTo>
                <a:lnTo>
                  <a:pt x="89001" y="428929"/>
                </a:lnTo>
                <a:lnTo>
                  <a:pt x="66786" y="428984"/>
                </a:lnTo>
                <a:lnTo>
                  <a:pt x="44796" y="429150"/>
                </a:lnTo>
                <a:lnTo>
                  <a:pt x="23029" y="429428"/>
                </a:lnTo>
                <a:lnTo>
                  <a:pt x="1485" y="429818"/>
                </a:lnTo>
                <a:lnTo>
                  <a:pt x="0" y="415531"/>
                </a:lnTo>
                <a:lnTo>
                  <a:pt x="37503" y="405117"/>
                </a:lnTo>
                <a:lnTo>
                  <a:pt x="42265" y="403923"/>
                </a:lnTo>
                <a:lnTo>
                  <a:pt x="44742" y="400938"/>
                </a:lnTo>
                <a:lnTo>
                  <a:pt x="45504" y="350751"/>
                </a:lnTo>
                <a:lnTo>
                  <a:pt x="45542" y="330098"/>
                </a:lnTo>
                <a:lnTo>
                  <a:pt x="45542" y="211340"/>
                </a:lnTo>
                <a:lnTo>
                  <a:pt x="45468" y="152328"/>
                </a:lnTo>
                <a:lnTo>
                  <a:pt x="45245" y="105076"/>
                </a:lnTo>
                <a:lnTo>
                  <a:pt x="44348" y="45846"/>
                </a:lnTo>
                <a:lnTo>
                  <a:pt x="1790" y="34823"/>
                </a:lnTo>
                <a:lnTo>
                  <a:pt x="0" y="22618"/>
                </a:lnTo>
                <a:lnTo>
                  <a:pt x="33651" y="17411"/>
                </a:lnTo>
                <a:lnTo>
                  <a:pt x="65854" y="11904"/>
                </a:lnTo>
                <a:lnTo>
                  <a:pt x="96606" y="6100"/>
                </a:lnTo>
                <a:lnTo>
                  <a:pt x="125907" y="0"/>
                </a:lnTo>
                <a:close/>
              </a:path>
            </a:pathLst>
          </a:custGeom>
          <a:ln w="3175">
            <a:solidFill>
              <a:srgbClr val="3B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53053" y="2104741"/>
            <a:ext cx="368300" cy="417830"/>
          </a:xfrm>
          <a:custGeom>
            <a:avLst/>
            <a:gdLst/>
            <a:ahLst/>
            <a:cxnLst/>
            <a:rect l="l" t="t" r="r" b="b"/>
            <a:pathLst>
              <a:path w="368300" h="417830">
                <a:moveTo>
                  <a:pt x="2082" y="0"/>
                </a:moveTo>
                <a:lnTo>
                  <a:pt x="38299" y="518"/>
                </a:lnTo>
                <a:lnTo>
                  <a:pt x="73737" y="892"/>
                </a:lnTo>
                <a:lnTo>
                  <a:pt x="108397" y="1117"/>
                </a:lnTo>
                <a:lnTo>
                  <a:pt x="142278" y="1193"/>
                </a:lnTo>
                <a:lnTo>
                  <a:pt x="225323" y="1193"/>
                </a:lnTo>
                <a:lnTo>
                  <a:pt x="259253" y="1117"/>
                </a:lnTo>
                <a:lnTo>
                  <a:pt x="294079" y="892"/>
                </a:lnTo>
                <a:lnTo>
                  <a:pt x="329798" y="518"/>
                </a:lnTo>
                <a:lnTo>
                  <a:pt x="366407" y="0"/>
                </a:lnTo>
                <a:lnTo>
                  <a:pt x="368198" y="2374"/>
                </a:lnTo>
                <a:lnTo>
                  <a:pt x="348551" y="111315"/>
                </a:lnTo>
                <a:lnTo>
                  <a:pt x="331876" y="113995"/>
                </a:lnTo>
                <a:lnTo>
                  <a:pt x="312534" y="31851"/>
                </a:lnTo>
                <a:lnTo>
                  <a:pt x="226517" y="31851"/>
                </a:lnTo>
                <a:lnTo>
                  <a:pt x="226517" y="322656"/>
                </a:lnTo>
                <a:lnTo>
                  <a:pt x="226553" y="339420"/>
                </a:lnTo>
                <a:lnTo>
                  <a:pt x="227101" y="380098"/>
                </a:lnTo>
                <a:lnTo>
                  <a:pt x="281876" y="402729"/>
                </a:lnTo>
                <a:lnTo>
                  <a:pt x="282765" y="417614"/>
                </a:lnTo>
                <a:lnTo>
                  <a:pt x="258002" y="417221"/>
                </a:lnTo>
                <a:lnTo>
                  <a:pt x="233130" y="416939"/>
                </a:lnTo>
                <a:lnTo>
                  <a:pt x="208149" y="416769"/>
                </a:lnTo>
                <a:lnTo>
                  <a:pt x="183057" y="416712"/>
                </a:lnTo>
                <a:lnTo>
                  <a:pt x="157161" y="416769"/>
                </a:lnTo>
                <a:lnTo>
                  <a:pt x="131860" y="416939"/>
                </a:lnTo>
                <a:lnTo>
                  <a:pt x="107155" y="417221"/>
                </a:lnTo>
                <a:lnTo>
                  <a:pt x="83045" y="417614"/>
                </a:lnTo>
                <a:lnTo>
                  <a:pt x="81546" y="402729"/>
                </a:lnTo>
                <a:lnTo>
                  <a:pt x="129171" y="389623"/>
                </a:lnTo>
                <a:lnTo>
                  <a:pt x="137477" y="339420"/>
                </a:lnTo>
                <a:lnTo>
                  <a:pt x="137515" y="322656"/>
                </a:lnTo>
                <a:lnTo>
                  <a:pt x="137515" y="31851"/>
                </a:lnTo>
                <a:lnTo>
                  <a:pt x="51790" y="31851"/>
                </a:lnTo>
                <a:lnTo>
                  <a:pt x="24396" y="111023"/>
                </a:lnTo>
                <a:lnTo>
                  <a:pt x="7734" y="113703"/>
                </a:lnTo>
                <a:lnTo>
                  <a:pt x="0" y="2374"/>
                </a:lnTo>
                <a:lnTo>
                  <a:pt x="2082" y="0"/>
                </a:lnTo>
                <a:close/>
              </a:path>
            </a:pathLst>
          </a:custGeom>
          <a:ln w="3175">
            <a:solidFill>
              <a:srgbClr val="3B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80437" y="1768600"/>
            <a:ext cx="1757171" cy="12816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93250" y="2373528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5">
                <a:moveTo>
                  <a:pt x="0" y="0"/>
                </a:moveTo>
                <a:lnTo>
                  <a:pt x="165493" y="0"/>
                </a:lnTo>
              </a:path>
            </a:pathLst>
          </a:custGeom>
          <a:ln w="43459">
            <a:solidFill>
              <a:srgbClr val="F9F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93250" y="2351799"/>
            <a:ext cx="165735" cy="43815"/>
          </a:xfrm>
          <a:custGeom>
            <a:avLst/>
            <a:gdLst/>
            <a:ahLst/>
            <a:cxnLst/>
            <a:rect l="l" t="t" r="r" b="b"/>
            <a:pathLst>
              <a:path w="165735" h="43814">
                <a:moveTo>
                  <a:pt x="0" y="0"/>
                </a:moveTo>
                <a:lnTo>
                  <a:pt x="165493" y="0"/>
                </a:lnTo>
                <a:lnTo>
                  <a:pt x="165493" y="43459"/>
                </a:lnTo>
                <a:lnTo>
                  <a:pt x="0" y="4345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3B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04568" y="1768600"/>
            <a:ext cx="933449" cy="12816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94216" y="2071363"/>
            <a:ext cx="6181191" cy="6049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04972" y="1768600"/>
            <a:ext cx="6932675" cy="12816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04600" y="1768600"/>
            <a:ext cx="873243" cy="128167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92899" y="2500120"/>
            <a:ext cx="873251" cy="12816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40462" y="3513734"/>
            <a:ext cx="2655112" cy="49764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13504" y="3262122"/>
            <a:ext cx="3291076" cy="10683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93459" y="3262122"/>
            <a:ext cx="725411" cy="106831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53862" y="3871722"/>
            <a:ext cx="725411" cy="106832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53745" y="4692137"/>
            <a:ext cx="5002491" cy="30189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81756" y="4541515"/>
            <a:ext cx="5355335" cy="6416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69811" y="4541515"/>
            <a:ext cx="430529" cy="6416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75795" y="4907276"/>
            <a:ext cx="430517" cy="6415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4968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8788" y="2236763"/>
            <a:ext cx="8076892" cy="2678938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85115" indent="-273050">
              <a:spcBef>
                <a:spcPts val="43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Discover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any</a:t>
            </a:r>
            <a:r>
              <a:rPr sz="2600" spc="-2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biases</a:t>
            </a:r>
            <a:endParaRPr sz="2600" dirty="0">
              <a:latin typeface="Constantia"/>
              <a:cs typeface="Constantia"/>
            </a:endParaRPr>
          </a:p>
          <a:p>
            <a:pPr marL="652780" lvl="1" indent="-273050">
              <a:spcBef>
                <a:spcPts val="309"/>
              </a:spcBef>
              <a:buClr>
                <a:srgbClr val="D6903D"/>
              </a:buClr>
              <a:buSzPct val="85416"/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400" spc="-30" dirty="0">
                <a:solidFill>
                  <a:srgbClr val="FEFAC9"/>
                </a:solidFill>
                <a:latin typeface="Constantia"/>
                <a:cs typeface="Constantia"/>
              </a:rPr>
              <a:t>For</a:t>
            </a:r>
            <a:r>
              <a:rPr sz="2400" spc="-14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example</a:t>
            </a:r>
            <a:endParaRPr sz="2400" dirty="0">
              <a:latin typeface="Constantia"/>
              <a:cs typeface="Constantia"/>
            </a:endParaRPr>
          </a:p>
          <a:p>
            <a:pPr marL="1017269" marR="677545" lvl="2" indent="-228600">
              <a:spcBef>
                <a:spcPts val="320"/>
              </a:spcBef>
              <a:buClr>
                <a:srgbClr val="B37732"/>
              </a:buClr>
              <a:buSzPct val="83333"/>
              <a:buFont typeface="Wingdings 2"/>
              <a:buChar char=""/>
              <a:tabLst>
                <a:tab pos="1017905" algn="l"/>
              </a:tabLst>
            </a:pP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Will</a:t>
            </a:r>
            <a:r>
              <a:rPr sz="2100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they</a:t>
            </a:r>
            <a:r>
              <a:rPr sz="21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only</a:t>
            </a:r>
            <a:r>
              <a:rPr sz="21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use</a:t>
            </a:r>
            <a:r>
              <a:rPr sz="21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certain</a:t>
            </a:r>
            <a:r>
              <a:rPr sz="21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company’s 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products?</a:t>
            </a:r>
            <a:endParaRPr sz="2100" dirty="0">
              <a:latin typeface="Constantia"/>
              <a:cs typeface="Constantia"/>
            </a:endParaRPr>
          </a:p>
          <a:p>
            <a:pPr marL="1017269" lvl="2" indent="-229235">
              <a:spcBef>
                <a:spcPts val="300"/>
              </a:spcBef>
              <a:buClr>
                <a:srgbClr val="B37732"/>
              </a:buClr>
              <a:buSzPct val="83333"/>
              <a:buFont typeface="Wingdings 2"/>
              <a:buChar char=""/>
              <a:tabLst>
                <a:tab pos="1017905" algn="l"/>
              </a:tabLst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Do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they </a:t>
            </a:r>
            <a:r>
              <a:rPr sz="2100" spc="-25" dirty="0">
                <a:solidFill>
                  <a:srgbClr val="FFFFFF"/>
                </a:solidFill>
                <a:latin typeface="Constantia"/>
                <a:cs typeface="Constantia"/>
              </a:rPr>
              <a:t>avoid </a:t>
            </a: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certain</a:t>
            </a:r>
            <a:r>
              <a:rPr sz="2100" spc="-2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technologies?</a:t>
            </a:r>
            <a:endParaRPr sz="2100" dirty="0">
              <a:latin typeface="Constantia"/>
              <a:cs typeface="Constantia"/>
            </a:endParaRPr>
          </a:p>
          <a:p>
            <a:pPr marL="1017269" marR="5080" lvl="2" indent="-228600">
              <a:spcBef>
                <a:spcPts val="300"/>
              </a:spcBef>
              <a:buClr>
                <a:srgbClr val="B37732"/>
              </a:buClr>
              <a:buSzPct val="83333"/>
              <a:buFont typeface="Wingdings 2"/>
              <a:buChar char=""/>
              <a:tabLst>
                <a:tab pos="1017905" algn="l"/>
              </a:tabLst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Do</a:t>
            </a:r>
            <a:r>
              <a:rPr sz="21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1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data</a:t>
            </a:r>
            <a:r>
              <a:rPr sz="21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people</a:t>
            </a:r>
            <a:r>
              <a:rPr sz="21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look</a:t>
            </a:r>
            <a:r>
              <a:rPr sz="21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down</a:t>
            </a:r>
            <a:r>
              <a:rPr sz="21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r>
              <a:rPr sz="21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100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Constantia"/>
                <a:cs typeface="Constantia"/>
              </a:rPr>
              <a:t>voice 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people or </a:t>
            </a:r>
            <a:r>
              <a:rPr sz="2100" spc="-10" dirty="0" smtClean="0">
                <a:solidFill>
                  <a:srgbClr val="FFFFFF"/>
                </a:solidFill>
                <a:latin typeface="Constantia"/>
                <a:cs typeface="Constantia"/>
              </a:rPr>
              <a:t>vice</a:t>
            </a:r>
            <a:r>
              <a:rPr lang="en-US" sz="2100" spc="-10" dirty="0" smtClean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370" dirty="0" smtClean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versa?</a:t>
            </a:r>
            <a:endParaRPr sz="2100" dirty="0">
              <a:latin typeface="Constantia"/>
              <a:cs typeface="Constantia"/>
            </a:endParaRPr>
          </a:p>
          <a:p>
            <a:pPr marL="652780" marR="196215" lvl="1" indent="-273050">
              <a:spcBef>
                <a:spcPts val="280"/>
              </a:spcBef>
              <a:buClr>
                <a:srgbClr val="D6903D"/>
              </a:buClr>
              <a:buSzPct val="85416"/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400" spc="-45" dirty="0">
                <a:solidFill>
                  <a:srgbClr val="FEFAC9"/>
                </a:solidFill>
                <a:latin typeface="Constantia"/>
                <a:cs typeface="Constantia"/>
              </a:rPr>
              <a:t>Talk </a:t>
            </a:r>
            <a:r>
              <a:rPr sz="2400" spc="-20" dirty="0">
                <a:solidFill>
                  <a:srgbClr val="FEFAC9"/>
                </a:solidFill>
                <a:latin typeface="Constantia"/>
                <a:cs typeface="Constantia"/>
              </a:rPr>
              <a:t>to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the technical </a:t>
            </a:r>
            <a:r>
              <a:rPr sz="2400" dirty="0">
                <a:solidFill>
                  <a:srgbClr val="FEFAC9"/>
                </a:solidFill>
                <a:latin typeface="Constantia"/>
                <a:cs typeface="Constantia"/>
              </a:rPr>
              <a:t>and</a:t>
            </a:r>
            <a:r>
              <a:rPr sz="2400" spc="-26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EFAC9"/>
                </a:solidFill>
                <a:latin typeface="Constantia"/>
                <a:cs typeface="Constantia"/>
              </a:rPr>
              <a:t>management 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staff</a:t>
            </a:r>
            <a:endParaRPr sz="24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0129" y="790888"/>
            <a:ext cx="5428310" cy="404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3904" y="551940"/>
            <a:ext cx="6080759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92520" y="526543"/>
            <a:ext cx="762761" cy="1121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5825" y="3049181"/>
            <a:ext cx="1697355" cy="2024380"/>
          </a:xfrm>
          <a:custGeom>
            <a:avLst/>
            <a:gdLst/>
            <a:ahLst/>
            <a:cxnLst/>
            <a:rect l="l" t="t" r="r" b="b"/>
            <a:pathLst>
              <a:path w="1697355" h="2024379">
                <a:moveTo>
                  <a:pt x="1049312" y="0"/>
                </a:moveTo>
                <a:lnTo>
                  <a:pt x="803262" y="53975"/>
                </a:lnTo>
                <a:lnTo>
                  <a:pt x="477824" y="233362"/>
                </a:lnTo>
                <a:lnTo>
                  <a:pt x="454012" y="280987"/>
                </a:lnTo>
                <a:lnTo>
                  <a:pt x="379399" y="357187"/>
                </a:lnTo>
                <a:lnTo>
                  <a:pt x="290499" y="417512"/>
                </a:lnTo>
                <a:lnTo>
                  <a:pt x="212712" y="449262"/>
                </a:lnTo>
                <a:lnTo>
                  <a:pt x="141287" y="520700"/>
                </a:lnTo>
                <a:lnTo>
                  <a:pt x="93649" y="642937"/>
                </a:lnTo>
                <a:lnTo>
                  <a:pt x="28575" y="804862"/>
                </a:lnTo>
                <a:lnTo>
                  <a:pt x="0" y="895350"/>
                </a:lnTo>
                <a:lnTo>
                  <a:pt x="28575" y="1038225"/>
                </a:lnTo>
                <a:lnTo>
                  <a:pt x="76187" y="1187437"/>
                </a:lnTo>
                <a:lnTo>
                  <a:pt x="152387" y="1376362"/>
                </a:lnTo>
                <a:lnTo>
                  <a:pt x="195249" y="1531924"/>
                </a:lnTo>
                <a:lnTo>
                  <a:pt x="301612" y="1674799"/>
                </a:lnTo>
                <a:lnTo>
                  <a:pt x="355587" y="1700199"/>
                </a:lnTo>
                <a:lnTo>
                  <a:pt x="385749" y="1779587"/>
                </a:lnTo>
                <a:lnTo>
                  <a:pt x="390512" y="2020887"/>
                </a:lnTo>
                <a:lnTo>
                  <a:pt x="1320774" y="2024062"/>
                </a:lnTo>
                <a:lnTo>
                  <a:pt x="1354124" y="1751012"/>
                </a:lnTo>
                <a:lnTo>
                  <a:pt x="1447774" y="1604962"/>
                </a:lnTo>
                <a:lnTo>
                  <a:pt x="1543024" y="1476375"/>
                </a:lnTo>
                <a:lnTo>
                  <a:pt x="1631924" y="1314450"/>
                </a:lnTo>
                <a:lnTo>
                  <a:pt x="1677962" y="1177925"/>
                </a:lnTo>
                <a:lnTo>
                  <a:pt x="1697012" y="1012825"/>
                </a:lnTo>
                <a:lnTo>
                  <a:pt x="1658912" y="833437"/>
                </a:lnTo>
                <a:lnTo>
                  <a:pt x="1600174" y="688975"/>
                </a:lnTo>
                <a:lnTo>
                  <a:pt x="1608770" y="571500"/>
                </a:lnTo>
                <a:lnTo>
                  <a:pt x="1189012" y="571500"/>
                </a:lnTo>
                <a:lnTo>
                  <a:pt x="1322362" y="249237"/>
                </a:lnTo>
                <a:lnTo>
                  <a:pt x="1346174" y="209550"/>
                </a:lnTo>
                <a:lnTo>
                  <a:pt x="1316012" y="138112"/>
                </a:lnTo>
                <a:lnTo>
                  <a:pt x="1266799" y="112712"/>
                </a:lnTo>
                <a:lnTo>
                  <a:pt x="1201712" y="85725"/>
                </a:lnTo>
                <a:lnTo>
                  <a:pt x="1112824" y="53975"/>
                </a:lnTo>
                <a:lnTo>
                  <a:pt x="1049312" y="0"/>
                </a:lnTo>
                <a:close/>
              </a:path>
              <a:path w="1697355" h="2024379">
                <a:moveTo>
                  <a:pt x="1369999" y="234962"/>
                </a:moveTo>
                <a:lnTo>
                  <a:pt x="1328712" y="255587"/>
                </a:lnTo>
                <a:lnTo>
                  <a:pt x="1279499" y="384175"/>
                </a:lnTo>
                <a:lnTo>
                  <a:pt x="1189012" y="571500"/>
                </a:lnTo>
                <a:lnTo>
                  <a:pt x="1608770" y="571500"/>
                </a:lnTo>
                <a:lnTo>
                  <a:pt x="1609699" y="558800"/>
                </a:lnTo>
                <a:lnTo>
                  <a:pt x="1585887" y="441325"/>
                </a:lnTo>
                <a:lnTo>
                  <a:pt x="1552549" y="374650"/>
                </a:lnTo>
                <a:lnTo>
                  <a:pt x="1506512" y="319087"/>
                </a:lnTo>
                <a:lnTo>
                  <a:pt x="1489049" y="280987"/>
                </a:lnTo>
                <a:lnTo>
                  <a:pt x="1423962" y="242887"/>
                </a:lnTo>
                <a:lnTo>
                  <a:pt x="1369999" y="234962"/>
                </a:lnTo>
                <a:close/>
              </a:path>
            </a:pathLst>
          </a:custGeom>
          <a:solidFill>
            <a:srgbClr val="F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5816" y="3049187"/>
            <a:ext cx="1697355" cy="2024380"/>
          </a:xfrm>
          <a:custGeom>
            <a:avLst/>
            <a:gdLst/>
            <a:ahLst/>
            <a:cxnLst/>
            <a:rect l="l" t="t" r="r" b="b"/>
            <a:pathLst>
              <a:path w="1697355" h="2024379">
                <a:moveTo>
                  <a:pt x="1320787" y="2024049"/>
                </a:moveTo>
                <a:lnTo>
                  <a:pt x="1354124" y="1750999"/>
                </a:lnTo>
                <a:lnTo>
                  <a:pt x="1447787" y="1604949"/>
                </a:lnTo>
                <a:lnTo>
                  <a:pt x="1543037" y="1476362"/>
                </a:lnTo>
                <a:lnTo>
                  <a:pt x="1631937" y="1314437"/>
                </a:lnTo>
                <a:lnTo>
                  <a:pt x="1677974" y="1177912"/>
                </a:lnTo>
                <a:lnTo>
                  <a:pt x="1697024" y="1012812"/>
                </a:lnTo>
                <a:lnTo>
                  <a:pt x="1658924" y="833424"/>
                </a:lnTo>
                <a:lnTo>
                  <a:pt x="1600187" y="688962"/>
                </a:lnTo>
                <a:lnTo>
                  <a:pt x="1609712" y="558800"/>
                </a:lnTo>
                <a:lnTo>
                  <a:pt x="1585899" y="441325"/>
                </a:lnTo>
                <a:lnTo>
                  <a:pt x="1552562" y="374650"/>
                </a:lnTo>
                <a:lnTo>
                  <a:pt x="1506524" y="319087"/>
                </a:lnTo>
                <a:lnTo>
                  <a:pt x="1489062" y="280987"/>
                </a:lnTo>
                <a:lnTo>
                  <a:pt x="1423974" y="242887"/>
                </a:lnTo>
                <a:lnTo>
                  <a:pt x="1369999" y="234950"/>
                </a:lnTo>
                <a:lnTo>
                  <a:pt x="1328724" y="255587"/>
                </a:lnTo>
                <a:lnTo>
                  <a:pt x="1279512" y="384175"/>
                </a:lnTo>
                <a:lnTo>
                  <a:pt x="1189024" y="571500"/>
                </a:lnTo>
                <a:lnTo>
                  <a:pt x="1322374" y="249237"/>
                </a:lnTo>
                <a:lnTo>
                  <a:pt x="1346187" y="209550"/>
                </a:lnTo>
                <a:lnTo>
                  <a:pt x="1316024" y="138112"/>
                </a:lnTo>
                <a:lnTo>
                  <a:pt x="1266812" y="112712"/>
                </a:lnTo>
                <a:lnTo>
                  <a:pt x="1201724" y="85725"/>
                </a:lnTo>
                <a:lnTo>
                  <a:pt x="1112824" y="53975"/>
                </a:lnTo>
                <a:lnTo>
                  <a:pt x="1090599" y="34925"/>
                </a:lnTo>
                <a:lnTo>
                  <a:pt x="1049324" y="0"/>
                </a:lnTo>
                <a:lnTo>
                  <a:pt x="803262" y="53975"/>
                </a:lnTo>
                <a:lnTo>
                  <a:pt x="477837" y="233362"/>
                </a:lnTo>
                <a:lnTo>
                  <a:pt x="454025" y="280987"/>
                </a:lnTo>
                <a:lnTo>
                  <a:pt x="379412" y="357187"/>
                </a:lnTo>
                <a:lnTo>
                  <a:pt x="290512" y="417512"/>
                </a:lnTo>
                <a:lnTo>
                  <a:pt x="212725" y="449262"/>
                </a:lnTo>
                <a:lnTo>
                  <a:pt x="141287" y="520700"/>
                </a:lnTo>
                <a:lnTo>
                  <a:pt x="93662" y="642924"/>
                </a:lnTo>
                <a:lnTo>
                  <a:pt x="28575" y="804849"/>
                </a:lnTo>
                <a:lnTo>
                  <a:pt x="0" y="895337"/>
                </a:lnTo>
                <a:lnTo>
                  <a:pt x="28575" y="1038212"/>
                </a:lnTo>
                <a:lnTo>
                  <a:pt x="76200" y="1187437"/>
                </a:lnTo>
                <a:lnTo>
                  <a:pt x="152400" y="1376349"/>
                </a:lnTo>
                <a:lnTo>
                  <a:pt x="195262" y="1531924"/>
                </a:lnTo>
                <a:lnTo>
                  <a:pt x="301625" y="1674799"/>
                </a:lnTo>
                <a:lnTo>
                  <a:pt x="355600" y="1700199"/>
                </a:lnTo>
                <a:lnTo>
                  <a:pt x="385762" y="1779574"/>
                </a:lnTo>
                <a:lnTo>
                  <a:pt x="390525" y="2020874"/>
                </a:lnTo>
                <a:lnTo>
                  <a:pt x="1320787" y="202404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76719" y="3681006"/>
            <a:ext cx="742950" cy="379730"/>
          </a:xfrm>
          <a:custGeom>
            <a:avLst/>
            <a:gdLst/>
            <a:ahLst/>
            <a:cxnLst/>
            <a:rect l="l" t="t" r="r" b="b"/>
            <a:pathLst>
              <a:path w="742950" h="379729">
                <a:moveTo>
                  <a:pt x="0" y="0"/>
                </a:moveTo>
                <a:lnTo>
                  <a:pt x="323850" y="225425"/>
                </a:lnTo>
                <a:lnTo>
                  <a:pt x="614362" y="339725"/>
                </a:lnTo>
                <a:lnTo>
                  <a:pt x="742937" y="3794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9523" y="3576232"/>
            <a:ext cx="828675" cy="885825"/>
          </a:xfrm>
          <a:custGeom>
            <a:avLst/>
            <a:gdLst/>
            <a:ahLst/>
            <a:cxnLst/>
            <a:rect l="l" t="t" r="r" b="b"/>
            <a:pathLst>
              <a:path w="828675" h="885825">
                <a:moveTo>
                  <a:pt x="0" y="0"/>
                </a:moveTo>
                <a:lnTo>
                  <a:pt x="465137" y="247650"/>
                </a:lnTo>
                <a:lnTo>
                  <a:pt x="569912" y="338137"/>
                </a:lnTo>
                <a:lnTo>
                  <a:pt x="703249" y="496887"/>
                </a:lnTo>
                <a:lnTo>
                  <a:pt x="760399" y="625475"/>
                </a:lnTo>
                <a:lnTo>
                  <a:pt x="790562" y="736600"/>
                </a:lnTo>
                <a:lnTo>
                  <a:pt x="828662" y="8858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52890" y="3088872"/>
            <a:ext cx="544830" cy="859155"/>
          </a:xfrm>
          <a:custGeom>
            <a:avLst/>
            <a:gdLst/>
            <a:ahLst/>
            <a:cxnLst/>
            <a:rect l="l" t="t" r="r" b="b"/>
            <a:pathLst>
              <a:path w="544830" h="859154">
                <a:moveTo>
                  <a:pt x="400050" y="0"/>
                </a:moveTo>
                <a:lnTo>
                  <a:pt x="342900" y="1587"/>
                </a:lnTo>
                <a:lnTo>
                  <a:pt x="290512" y="14287"/>
                </a:lnTo>
                <a:lnTo>
                  <a:pt x="249237" y="39687"/>
                </a:lnTo>
                <a:lnTo>
                  <a:pt x="169862" y="230187"/>
                </a:lnTo>
                <a:lnTo>
                  <a:pt x="114300" y="411162"/>
                </a:lnTo>
                <a:lnTo>
                  <a:pt x="61912" y="554037"/>
                </a:lnTo>
                <a:lnTo>
                  <a:pt x="0" y="706437"/>
                </a:lnTo>
                <a:lnTo>
                  <a:pt x="22225" y="801687"/>
                </a:lnTo>
                <a:lnTo>
                  <a:pt x="52387" y="833437"/>
                </a:lnTo>
                <a:lnTo>
                  <a:pt x="100012" y="858837"/>
                </a:lnTo>
                <a:lnTo>
                  <a:pt x="152400" y="852487"/>
                </a:lnTo>
                <a:lnTo>
                  <a:pt x="204787" y="830262"/>
                </a:lnTo>
                <a:lnTo>
                  <a:pt x="257175" y="744537"/>
                </a:lnTo>
                <a:lnTo>
                  <a:pt x="277812" y="625475"/>
                </a:lnTo>
                <a:lnTo>
                  <a:pt x="323850" y="549275"/>
                </a:lnTo>
                <a:lnTo>
                  <a:pt x="365125" y="458787"/>
                </a:lnTo>
                <a:lnTo>
                  <a:pt x="434975" y="368300"/>
                </a:lnTo>
                <a:lnTo>
                  <a:pt x="501650" y="252412"/>
                </a:lnTo>
                <a:lnTo>
                  <a:pt x="539750" y="192087"/>
                </a:lnTo>
                <a:lnTo>
                  <a:pt x="544512" y="134937"/>
                </a:lnTo>
                <a:lnTo>
                  <a:pt x="508000" y="58737"/>
                </a:lnTo>
                <a:lnTo>
                  <a:pt x="452437" y="20637"/>
                </a:lnTo>
                <a:lnTo>
                  <a:pt x="40005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52890" y="3088872"/>
            <a:ext cx="544830" cy="859155"/>
          </a:xfrm>
          <a:custGeom>
            <a:avLst/>
            <a:gdLst/>
            <a:ahLst/>
            <a:cxnLst/>
            <a:rect l="l" t="t" r="r" b="b"/>
            <a:pathLst>
              <a:path w="544830" h="859154">
                <a:moveTo>
                  <a:pt x="539750" y="192087"/>
                </a:moveTo>
                <a:lnTo>
                  <a:pt x="544512" y="134937"/>
                </a:lnTo>
                <a:lnTo>
                  <a:pt x="508000" y="58737"/>
                </a:lnTo>
                <a:lnTo>
                  <a:pt x="452437" y="20637"/>
                </a:lnTo>
                <a:lnTo>
                  <a:pt x="400050" y="0"/>
                </a:lnTo>
                <a:lnTo>
                  <a:pt x="342900" y="1587"/>
                </a:lnTo>
                <a:lnTo>
                  <a:pt x="290512" y="14287"/>
                </a:lnTo>
                <a:lnTo>
                  <a:pt x="249237" y="39687"/>
                </a:lnTo>
                <a:lnTo>
                  <a:pt x="169862" y="230187"/>
                </a:lnTo>
                <a:lnTo>
                  <a:pt x="114300" y="411162"/>
                </a:lnTo>
                <a:lnTo>
                  <a:pt x="61912" y="554037"/>
                </a:lnTo>
                <a:lnTo>
                  <a:pt x="0" y="706437"/>
                </a:lnTo>
                <a:lnTo>
                  <a:pt x="22225" y="801687"/>
                </a:lnTo>
                <a:lnTo>
                  <a:pt x="52387" y="833437"/>
                </a:lnTo>
                <a:lnTo>
                  <a:pt x="100012" y="858837"/>
                </a:lnTo>
                <a:lnTo>
                  <a:pt x="152400" y="852487"/>
                </a:lnTo>
                <a:lnTo>
                  <a:pt x="204787" y="830262"/>
                </a:lnTo>
                <a:lnTo>
                  <a:pt x="257175" y="744537"/>
                </a:lnTo>
                <a:lnTo>
                  <a:pt x="277812" y="625475"/>
                </a:lnTo>
                <a:lnTo>
                  <a:pt x="323850" y="549275"/>
                </a:lnTo>
                <a:lnTo>
                  <a:pt x="365125" y="458787"/>
                </a:lnTo>
                <a:lnTo>
                  <a:pt x="434975" y="368300"/>
                </a:lnTo>
                <a:lnTo>
                  <a:pt x="501650" y="252412"/>
                </a:lnTo>
                <a:lnTo>
                  <a:pt x="539750" y="192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0519" y="3701645"/>
            <a:ext cx="169862" cy="217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8234" y="1849034"/>
            <a:ext cx="400050" cy="1503680"/>
          </a:xfrm>
          <a:custGeom>
            <a:avLst/>
            <a:gdLst/>
            <a:ahLst/>
            <a:cxnLst/>
            <a:rect l="l" t="t" r="r" b="b"/>
            <a:pathLst>
              <a:path w="400050" h="1503680">
                <a:moveTo>
                  <a:pt x="215900" y="0"/>
                </a:moveTo>
                <a:lnTo>
                  <a:pt x="166687" y="20637"/>
                </a:lnTo>
                <a:lnTo>
                  <a:pt x="127000" y="96837"/>
                </a:lnTo>
                <a:lnTo>
                  <a:pt x="117475" y="220662"/>
                </a:lnTo>
                <a:lnTo>
                  <a:pt x="112712" y="365125"/>
                </a:lnTo>
                <a:lnTo>
                  <a:pt x="104775" y="458787"/>
                </a:lnTo>
                <a:lnTo>
                  <a:pt x="92075" y="555625"/>
                </a:lnTo>
                <a:lnTo>
                  <a:pt x="93662" y="669925"/>
                </a:lnTo>
                <a:lnTo>
                  <a:pt x="88900" y="800100"/>
                </a:lnTo>
                <a:lnTo>
                  <a:pt x="69850" y="898525"/>
                </a:lnTo>
                <a:lnTo>
                  <a:pt x="50800" y="1055687"/>
                </a:lnTo>
                <a:lnTo>
                  <a:pt x="26987" y="1220787"/>
                </a:lnTo>
                <a:lnTo>
                  <a:pt x="4762" y="1360487"/>
                </a:lnTo>
                <a:lnTo>
                  <a:pt x="0" y="1503362"/>
                </a:lnTo>
                <a:lnTo>
                  <a:pt x="366712" y="1497012"/>
                </a:lnTo>
                <a:lnTo>
                  <a:pt x="392112" y="1385887"/>
                </a:lnTo>
                <a:lnTo>
                  <a:pt x="398462" y="1306512"/>
                </a:lnTo>
                <a:lnTo>
                  <a:pt x="400050" y="1128712"/>
                </a:lnTo>
                <a:lnTo>
                  <a:pt x="387350" y="954087"/>
                </a:lnTo>
                <a:lnTo>
                  <a:pt x="379412" y="876300"/>
                </a:lnTo>
                <a:lnTo>
                  <a:pt x="374650" y="819150"/>
                </a:lnTo>
                <a:lnTo>
                  <a:pt x="374650" y="696912"/>
                </a:lnTo>
                <a:lnTo>
                  <a:pt x="381000" y="560387"/>
                </a:lnTo>
                <a:lnTo>
                  <a:pt x="379412" y="458787"/>
                </a:lnTo>
                <a:lnTo>
                  <a:pt x="376237" y="381000"/>
                </a:lnTo>
                <a:lnTo>
                  <a:pt x="361950" y="230187"/>
                </a:lnTo>
                <a:lnTo>
                  <a:pt x="349250" y="122237"/>
                </a:lnTo>
                <a:lnTo>
                  <a:pt x="325437" y="33337"/>
                </a:lnTo>
                <a:lnTo>
                  <a:pt x="295275" y="4762"/>
                </a:lnTo>
                <a:lnTo>
                  <a:pt x="257175" y="1587"/>
                </a:lnTo>
                <a:lnTo>
                  <a:pt x="21590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8234" y="1849034"/>
            <a:ext cx="400050" cy="1503680"/>
          </a:xfrm>
          <a:custGeom>
            <a:avLst/>
            <a:gdLst/>
            <a:ahLst/>
            <a:cxnLst/>
            <a:rect l="l" t="t" r="r" b="b"/>
            <a:pathLst>
              <a:path w="400050" h="1503680">
                <a:moveTo>
                  <a:pt x="392112" y="1385887"/>
                </a:moveTo>
                <a:lnTo>
                  <a:pt x="398462" y="1306512"/>
                </a:lnTo>
                <a:lnTo>
                  <a:pt x="400050" y="1128712"/>
                </a:lnTo>
                <a:lnTo>
                  <a:pt x="387350" y="954087"/>
                </a:lnTo>
                <a:lnTo>
                  <a:pt x="379412" y="876300"/>
                </a:lnTo>
                <a:lnTo>
                  <a:pt x="374650" y="819150"/>
                </a:lnTo>
                <a:lnTo>
                  <a:pt x="374650" y="696912"/>
                </a:lnTo>
                <a:lnTo>
                  <a:pt x="381000" y="560387"/>
                </a:lnTo>
                <a:lnTo>
                  <a:pt x="379412" y="458787"/>
                </a:lnTo>
                <a:lnTo>
                  <a:pt x="376237" y="381000"/>
                </a:lnTo>
                <a:lnTo>
                  <a:pt x="361950" y="230187"/>
                </a:lnTo>
                <a:lnTo>
                  <a:pt x="349250" y="122237"/>
                </a:lnTo>
                <a:lnTo>
                  <a:pt x="325437" y="33337"/>
                </a:lnTo>
                <a:lnTo>
                  <a:pt x="295275" y="4762"/>
                </a:lnTo>
                <a:lnTo>
                  <a:pt x="257175" y="1587"/>
                </a:lnTo>
                <a:lnTo>
                  <a:pt x="215900" y="0"/>
                </a:lnTo>
                <a:lnTo>
                  <a:pt x="166687" y="20637"/>
                </a:lnTo>
                <a:lnTo>
                  <a:pt x="127000" y="96837"/>
                </a:lnTo>
                <a:lnTo>
                  <a:pt x="117475" y="220662"/>
                </a:lnTo>
                <a:lnTo>
                  <a:pt x="112712" y="365125"/>
                </a:lnTo>
                <a:lnTo>
                  <a:pt x="104775" y="458787"/>
                </a:lnTo>
                <a:lnTo>
                  <a:pt x="92075" y="555625"/>
                </a:lnTo>
                <a:lnTo>
                  <a:pt x="93662" y="669925"/>
                </a:lnTo>
                <a:lnTo>
                  <a:pt x="88900" y="800100"/>
                </a:lnTo>
                <a:lnTo>
                  <a:pt x="69850" y="898525"/>
                </a:lnTo>
                <a:lnTo>
                  <a:pt x="50800" y="1055687"/>
                </a:lnTo>
                <a:lnTo>
                  <a:pt x="26987" y="1220787"/>
                </a:lnTo>
                <a:lnTo>
                  <a:pt x="4762" y="1360487"/>
                </a:lnTo>
                <a:lnTo>
                  <a:pt x="0" y="1503362"/>
                </a:lnTo>
                <a:lnTo>
                  <a:pt x="366712" y="1497012"/>
                </a:lnTo>
                <a:lnTo>
                  <a:pt x="392112" y="13858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21200" y="3723869"/>
            <a:ext cx="304800" cy="38100"/>
          </a:xfrm>
          <a:custGeom>
            <a:avLst/>
            <a:gdLst/>
            <a:ahLst/>
            <a:cxnLst/>
            <a:rect l="l" t="t" r="r" b="b"/>
            <a:pathLst>
              <a:path w="304800" h="38100">
                <a:moveTo>
                  <a:pt x="304800" y="19050"/>
                </a:moveTo>
                <a:lnTo>
                  <a:pt x="214312" y="33337"/>
                </a:lnTo>
                <a:lnTo>
                  <a:pt x="142875" y="38100"/>
                </a:lnTo>
                <a:lnTo>
                  <a:pt x="47625" y="1905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0461" y="4768438"/>
            <a:ext cx="249554" cy="19050"/>
          </a:xfrm>
          <a:custGeom>
            <a:avLst/>
            <a:gdLst/>
            <a:ahLst/>
            <a:cxnLst/>
            <a:rect l="l" t="t" r="r" b="b"/>
            <a:pathLst>
              <a:path w="249555" h="19050">
                <a:moveTo>
                  <a:pt x="0" y="0"/>
                </a:moveTo>
                <a:lnTo>
                  <a:pt x="96837" y="19050"/>
                </a:lnTo>
                <a:lnTo>
                  <a:pt x="201612" y="19050"/>
                </a:lnTo>
                <a:lnTo>
                  <a:pt x="249237" y="95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05302" y="3280957"/>
            <a:ext cx="511175" cy="690880"/>
          </a:xfrm>
          <a:custGeom>
            <a:avLst/>
            <a:gdLst/>
            <a:ahLst/>
            <a:cxnLst/>
            <a:rect l="l" t="t" r="r" b="b"/>
            <a:pathLst>
              <a:path w="511175" h="690879">
                <a:moveTo>
                  <a:pt x="371475" y="0"/>
                </a:moveTo>
                <a:lnTo>
                  <a:pt x="285750" y="19050"/>
                </a:lnTo>
                <a:lnTo>
                  <a:pt x="220662" y="95250"/>
                </a:lnTo>
                <a:lnTo>
                  <a:pt x="123825" y="266700"/>
                </a:lnTo>
                <a:lnTo>
                  <a:pt x="71437" y="346075"/>
                </a:lnTo>
                <a:lnTo>
                  <a:pt x="26987" y="438150"/>
                </a:lnTo>
                <a:lnTo>
                  <a:pt x="4762" y="552450"/>
                </a:lnTo>
                <a:lnTo>
                  <a:pt x="0" y="614362"/>
                </a:lnTo>
                <a:lnTo>
                  <a:pt x="19050" y="669925"/>
                </a:lnTo>
                <a:lnTo>
                  <a:pt x="63500" y="690562"/>
                </a:lnTo>
                <a:lnTo>
                  <a:pt x="133350" y="690562"/>
                </a:lnTo>
                <a:lnTo>
                  <a:pt x="182562" y="661987"/>
                </a:lnTo>
                <a:lnTo>
                  <a:pt x="225425" y="571500"/>
                </a:lnTo>
                <a:lnTo>
                  <a:pt x="263525" y="474662"/>
                </a:lnTo>
                <a:lnTo>
                  <a:pt x="288925" y="404812"/>
                </a:lnTo>
                <a:lnTo>
                  <a:pt x="330200" y="384175"/>
                </a:lnTo>
                <a:lnTo>
                  <a:pt x="381000" y="366712"/>
                </a:lnTo>
                <a:lnTo>
                  <a:pt x="457200" y="295275"/>
                </a:lnTo>
                <a:lnTo>
                  <a:pt x="500062" y="219075"/>
                </a:lnTo>
                <a:lnTo>
                  <a:pt x="511175" y="133350"/>
                </a:lnTo>
                <a:lnTo>
                  <a:pt x="492125" y="84137"/>
                </a:lnTo>
                <a:lnTo>
                  <a:pt x="457200" y="38100"/>
                </a:lnTo>
                <a:lnTo>
                  <a:pt x="420687" y="12700"/>
                </a:lnTo>
                <a:lnTo>
                  <a:pt x="371475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05302" y="3280957"/>
            <a:ext cx="511175" cy="690880"/>
          </a:xfrm>
          <a:custGeom>
            <a:avLst/>
            <a:gdLst/>
            <a:ahLst/>
            <a:cxnLst/>
            <a:rect l="l" t="t" r="r" b="b"/>
            <a:pathLst>
              <a:path w="511175" h="690879">
                <a:moveTo>
                  <a:pt x="511175" y="133350"/>
                </a:moveTo>
                <a:lnTo>
                  <a:pt x="500062" y="219075"/>
                </a:lnTo>
                <a:lnTo>
                  <a:pt x="457200" y="295275"/>
                </a:lnTo>
                <a:lnTo>
                  <a:pt x="381000" y="366712"/>
                </a:lnTo>
                <a:lnTo>
                  <a:pt x="330200" y="384175"/>
                </a:lnTo>
                <a:lnTo>
                  <a:pt x="288925" y="404812"/>
                </a:lnTo>
                <a:lnTo>
                  <a:pt x="263525" y="474662"/>
                </a:lnTo>
                <a:lnTo>
                  <a:pt x="225425" y="571500"/>
                </a:lnTo>
                <a:lnTo>
                  <a:pt x="182562" y="661987"/>
                </a:lnTo>
                <a:lnTo>
                  <a:pt x="133350" y="690562"/>
                </a:lnTo>
                <a:lnTo>
                  <a:pt x="63500" y="690562"/>
                </a:lnTo>
                <a:lnTo>
                  <a:pt x="19050" y="669925"/>
                </a:lnTo>
                <a:lnTo>
                  <a:pt x="0" y="614362"/>
                </a:lnTo>
                <a:lnTo>
                  <a:pt x="4762" y="552450"/>
                </a:lnTo>
                <a:lnTo>
                  <a:pt x="26987" y="438150"/>
                </a:lnTo>
                <a:lnTo>
                  <a:pt x="71437" y="346075"/>
                </a:lnTo>
                <a:lnTo>
                  <a:pt x="123825" y="266700"/>
                </a:lnTo>
                <a:lnTo>
                  <a:pt x="220662" y="95250"/>
                </a:lnTo>
                <a:lnTo>
                  <a:pt x="285750" y="19050"/>
                </a:lnTo>
                <a:lnTo>
                  <a:pt x="371475" y="0"/>
                </a:lnTo>
                <a:lnTo>
                  <a:pt x="420687" y="12700"/>
                </a:lnTo>
                <a:lnTo>
                  <a:pt x="457200" y="38100"/>
                </a:lnTo>
                <a:lnTo>
                  <a:pt x="492125" y="84137"/>
                </a:lnTo>
                <a:lnTo>
                  <a:pt x="511175" y="1333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22768" y="3788956"/>
            <a:ext cx="147637" cy="169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81442" y="3023784"/>
            <a:ext cx="438150" cy="862330"/>
          </a:xfrm>
          <a:custGeom>
            <a:avLst/>
            <a:gdLst/>
            <a:ahLst/>
            <a:cxnLst/>
            <a:rect l="l" t="t" r="r" b="b"/>
            <a:pathLst>
              <a:path w="438150" h="862329">
                <a:moveTo>
                  <a:pt x="276225" y="0"/>
                </a:moveTo>
                <a:lnTo>
                  <a:pt x="190500" y="28575"/>
                </a:lnTo>
                <a:lnTo>
                  <a:pt x="127000" y="66675"/>
                </a:lnTo>
                <a:lnTo>
                  <a:pt x="73025" y="161925"/>
                </a:lnTo>
                <a:lnTo>
                  <a:pt x="41275" y="381000"/>
                </a:lnTo>
                <a:lnTo>
                  <a:pt x="4762" y="542925"/>
                </a:lnTo>
                <a:lnTo>
                  <a:pt x="0" y="704850"/>
                </a:lnTo>
                <a:lnTo>
                  <a:pt x="11112" y="781050"/>
                </a:lnTo>
                <a:lnTo>
                  <a:pt x="46037" y="838200"/>
                </a:lnTo>
                <a:lnTo>
                  <a:pt x="125412" y="862012"/>
                </a:lnTo>
                <a:lnTo>
                  <a:pt x="200025" y="828675"/>
                </a:lnTo>
                <a:lnTo>
                  <a:pt x="239712" y="742950"/>
                </a:lnTo>
                <a:lnTo>
                  <a:pt x="266700" y="600075"/>
                </a:lnTo>
                <a:lnTo>
                  <a:pt x="304800" y="469900"/>
                </a:lnTo>
                <a:lnTo>
                  <a:pt x="368300" y="347662"/>
                </a:lnTo>
                <a:lnTo>
                  <a:pt x="414337" y="212725"/>
                </a:lnTo>
                <a:lnTo>
                  <a:pt x="438150" y="123825"/>
                </a:lnTo>
                <a:lnTo>
                  <a:pt x="419100" y="65087"/>
                </a:lnTo>
                <a:lnTo>
                  <a:pt x="387350" y="23812"/>
                </a:lnTo>
                <a:lnTo>
                  <a:pt x="338137" y="9525"/>
                </a:lnTo>
                <a:lnTo>
                  <a:pt x="276225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81442" y="3023784"/>
            <a:ext cx="438150" cy="862330"/>
          </a:xfrm>
          <a:custGeom>
            <a:avLst/>
            <a:gdLst/>
            <a:ahLst/>
            <a:cxnLst/>
            <a:rect l="l" t="t" r="r" b="b"/>
            <a:pathLst>
              <a:path w="438150" h="862329">
                <a:moveTo>
                  <a:pt x="438150" y="123825"/>
                </a:moveTo>
                <a:lnTo>
                  <a:pt x="419100" y="65087"/>
                </a:lnTo>
                <a:lnTo>
                  <a:pt x="387350" y="23812"/>
                </a:lnTo>
                <a:lnTo>
                  <a:pt x="338137" y="9525"/>
                </a:lnTo>
                <a:lnTo>
                  <a:pt x="276225" y="0"/>
                </a:lnTo>
                <a:lnTo>
                  <a:pt x="190500" y="28575"/>
                </a:lnTo>
                <a:lnTo>
                  <a:pt x="127000" y="66675"/>
                </a:lnTo>
                <a:lnTo>
                  <a:pt x="73025" y="161925"/>
                </a:lnTo>
                <a:lnTo>
                  <a:pt x="41275" y="381000"/>
                </a:lnTo>
                <a:lnTo>
                  <a:pt x="4762" y="542925"/>
                </a:lnTo>
                <a:lnTo>
                  <a:pt x="0" y="704850"/>
                </a:lnTo>
                <a:lnTo>
                  <a:pt x="11112" y="781050"/>
                </a:lnTo>
                <a:lnTo>
                  <a:pt x="46037" y="838200"/>
                </a:lnTo>
                <a:lnTo>
                  <a:pt x="125412" y="862012"/>
                </a:lnTo>
                <a:lnTo>
                  <a:pt x="200025" y="828675"/>
                </a:lnTo>
                <a:lnTo>
                  <a:pt x="239712" y="742950"/>
                </a:lnTo>
                <a:lnTo>
                  <a:pt x="266700" y="600075"/>
                </a:lnTo>
                <a:lnTo>
                  <a:pt x="304800" y="469900"/>
                </a:lnTo>
                <a:lnTo>
                  <a:pt x="368300" y="347662"/>
                </a:lnTo>
                <a:lnTo>
                  <a:pt x="414337" y="212725"/>
                </a:lnTo>
                <a:lnTo>
                  <a:pt x="438150" y="1238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98907" y="3627031"/>
            <a:ext cx="195262" cy="222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2638" y="3080935"/>
            <a:ext cx="796925" cy="1297305"/>
          </a:xfrm>
          <a:custGeom>
            <a:avLst/>
            <a:gdLst/>
            <a:ahLst/>
            <a:cxnLst/>
            <a:rect l="l" t="t" r="r" b="b"/>
            <a:pathLst>
              <a:path w="796925" h="1297304">
                <a:moveTo>
                  <a:pt x="725487" y="0"/>
                </a:moveTo>
                <a:lnTo>
                  <a:pt x="620712" y="28575"/>
                </a:lnTo>
                <a:lnTo>
                  <a:pt x="525462" y="85725"/>
                </a:lnTo>
                <a:lnTo>
                  <a:pt x="449262" y="133350"/>
                </a:lnTo>
                <a:lnTo>
                  <a:pt x="257175" y="180975"/>
                </a:lnTo>
                <a:lnTo>
                  <a:pt x="171450" y="228600"/>
                </a:lnTo>
                <a:lnTo>
                  <a:pt x="123825" y="333375"/>
                </a:lnTo>
                <a:lnTo>
                  <a:pt x="76200" y="552450"/>
                </a:lnTo>
                <a:lnTo>
                  <a:pt x="38100" y="723900"/>
                </a:lnTo>
                <a:lnTo>
                  <a:pt x="0" y="847725"/>
                </a:lnTo>
                <a:lnTo>
                  <a:pt x="9525" y="923925"/>
                </a:lnTo>
                <a:lnTo>
                  <a:pt x="57150" y="1085850"/>
                </a:lnTo>
                <a:lnTo>
                  <a:pt x="85725" y="1192212"/>
                </a:lnTo>
                <a:lnTo>
                  <a:pt x="133350" y="1296987"/>
                </a:lnTo>
                <a:lnTo>
                  <a:pt x="185737" y="1276350"/>
                </a:lnTo>
                <a:lnTo>
                  <a:pt x="257175" y="1239837"/>
                </a:lnTo>
                <a:lnTo>
                  <a:pt x="323850" y="1184275"/>
                </a:lnTo>
                <a:lnTo>
                  <a:pt x="395287" y="1123950"/>
                </a:lnTo>
                <a:lnTo>
                  <a:pt x="434975" y="1060450"/>
                </a:lnTo>
                <a:lnTo>
                  <a:pt x="477837" y="971550"/>
                </a:lnTo>
                <a:lnTo>
                  <a:pt x="487362" y="885825"/>
                </a:lnTo>
                <a:lnTo>
                  <a:pt x="506412" y="800100"/>
                </a:lnTo>
                <a:lnTo>
                  <a:pt x="515937" y="657225"/>
                </a:lnTo>
                <a:lnTo>
                  <a:pt x="506412" y="561975"/>
                </a:lnTo>
                <a:lnTo>
                  <a:pt x="496887" y="457200"/>
                </a:lnTo>
                <a:lnTo>
                  <a:pt x="554037" y="428625"/>
                </a:lnTo>
                <a:lnTo>
                  <a:pt x="625475" y="381000"/>
                </a:lnTo>
                <a:lnTo>
                  <a:pt x="725487" y="285750"/>
                </a:lnTo>
                <a:lnTo>
                  <a:pt x="768350" y="217487"/>
                </a:lnTo>
                <a:lnTo>
                  <a:pt x="782637" y="161925"/>
                </a:lnTo>
                <a:lnTo>
                  <a:pt x="796925" y="98425"/>
                </a:lnTo>
                <a:lnTo>
                  <a:pt x="792162" y="46037"/>
                </a:lnTo>
                <a:lnTo>
                  <a:pt x="763587" y="14287"/>
                </a:lnTo>
                <a:lnTo>
                  <a:pt x="725487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2638" y="3080935"/>
            <a:ext cx="796925" cy="1297305"/>
          </a:xfrm>
          <a:custGeom>
            <a:avLst/>
            <a:gdLst/>
            <a:ahLst/>
            <a:cxnLst/>
            <a:rect l="l" t="t" r="r" b="b"/>
            <a:pathLst>
              <a:path w="796925" h="1297304">
                <a:moveTo>
                  <a:pt x="333375" y="161925"/>
                </a:moveTo>
                <a:lnTo>
                  <a:pt x="449262" y="133350"/>
                </a:lnTo>
                <a:lnTo>
                  <a:pt x="525462" y="85725"/>
                </a:lnTo>
                <a:lnTo>
                  <a:pt x="620712" y="28575"/>
                </a:lnTo>
                <a:lnTo>
                  <a:pt x="725487" y="0"/>
                </a:lnTo>
                <a:lnTo>
                  <a:pt x="763587" y="14287"/>
                </a:lnTo>
                <a:lnTo>
                  <a:pt x="792162" y="46037"/>
                </a:lnTo>
                <a:lnTo>
                  <a:pt x="796925" y="98425"/>
                </a:lnTo>
                <a:lnTo>
                  <a:pt x="782637" y="161925"/>
                </a:lnTo>
                <a:lnTo>
                  <a:pt x="768350" y="217487"/>
                </a:lnTo>
                <a:lnTo>
                  <a:pt x="725487" y="285750"/>
                </a:lnTo>
                <a:lnTo>
                  <a:pt x="625475" y="381000"/>
                </a:lnTo>
                <a:lnTo>
                  <a:pt x="554037" y="428625"/>
                </a:lnTo>
                <a:lnTo>
                  <a:pt x="496887" y="457200"/>
                </a:lnTo>
                <a:lnTo>
                  <a:pt x="506412" y="561975"/>
                </a:lnTo>
                <a:lnTo>
                  <a:pt x="515937" y="657225"/>
                </a:lnTo>
                <a:lnTo>
                  <a:pt x="506412" y="800100"/>
                </a:lnTo>
                <a:lnTo>
                  <a:pt x="487362" y="885825"/>
                </a:lnTo>
                <a:lnTo>
                  <a:pt x="477837" y="971550"/>
                </a:lnTo>
                <a:lnTo>
                  <a:pt x="434975" y="1060450"/>
                </a:lnTo>
                <a:lnTo>
                  <a:pt x="395287" y="1123950"/>
                </a:lnTo>
                <a:lnTo>
                  <a:pt x="323850" y="1184275"/>
                </a:lnTo>
                <a:lnTo>
                  <a:pt x="257175" y="1239837"/>
                </a:lnTo>
                <a:lnTo>
                  <a:pt x="185737" y="1276350"/>
                </a:lnTo>
                <a:lnTo>
                  <a:pt x="133350" y="1296987"/>
                </a:lnTo>
                <a:lnTo>
                  <a:pt x="85725" y="1192212"/>
                </a:lnTo>
                <a:lnTo>
                  <a:pt x="57150" y="1085850"/>
                </a:lnTo>
                <a:lnTo>
                  <a:pt x="9525" y="923925"/>
                </a:lnTo>
                <a:lnTo>
                  <a:pt x="0" y="847725"/>
                </a:lnTo>
                <a:lnTo>
                  <a:pt x="38100" y="723900"/>
                </a:lnTo>
                <a:lnTo>
                  <a:pt x="76200" y="552450"/>
                </a:lnTo>
                <a:lnTo>
                  <a:pt x="123825" y="333375"/>
                </a:lnTo>
                <a:lnTo>
                  <a:pt x="171450" y="228600"/>
                </a:lnTo>
                <a:lnTo>
                  <a:pt x="257175" y="180975"/>
                </a:lnTo>
                <a:lnTo>
                  <a:pt x="333375" y="1619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00472" y="3085696"/>
            <a:ext cx="290830" cy="205104"/>
          </a:xfrm>
          <a:custGeom>
            <a:avLst/>
            <a:gdLst/>
            <a:ahLst/>
            <a:cxnLst/>
            <a:rect l="l" t="t" r="r" b="b"/>
            <a:pathLst>
              <a:path w="290830" h="205105">
                <a:moveTo>
                  <a:pt x="261937" y="0"/>
                </a:moveTo>
                <a:lnTo>
                  <a:pt x="195262" y="4762"/>
                </a:lnTo>
                <a:lnTo>
                  <a:pt x="142875" y="26987"/>
                </a:lnTo>
                <a:lnTo>
                  <a:pt x="85725" y="55562"/>
                </a:lnTo>
                <a:lnTo>
                  <a:pt x="0" y="114300"/>
                </a:lnTo>
                <a:lnTo>
                  <a:pt x="38100" y="185737"/>
                </a:lnTo>
                <a:lnTo>
                  <a:pt x="76200" y="204787"/>
                </a:lnTo>
                <a:lnTo>
                  <a:pt x="166687" y="180975"/>
                </a:lnTo>
                <a:lnTo>
                  <a:pt x="252412" y="142875"/>
                </a:lnTo>
                <a:lnTo>
                  <a:pt x="285750" y="114300"/>
                </a:lnTo>
                <a:lnTo>
                  <a:pt x="290512" y="42862"/>
                </a:lnTo>
                <a:lnTo>
                  <a:pt x="261937" y="0"/>
                </a:lnTo>
                <a:close/>
              </a:path>
            </a:pathLst>
          </a:custGeom>
          <a:solidFill>
            <a:srgbClr val="F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0472" y="3085696"/>
            <a:ext cx="290830" cy="205104"/>
          </a:xfrm>
          <a:custGeom>
            <a:avLst/>
            <a:gdLst/>
            <a:ahLst/>
            <a:cxnLst/>
            <a:rect l="l" t="t" r="r" b="b"/>
            <a:pathLst>
              <a:path w="290830" h="205105">
                <a:moveTo>
                  <a:pt x="0" y="114300"/>
                </a:moveTo>
                <a:lnTo>
                  <a:pt x="38100" y="185737"/>
                </a:lnTo>
                <a:lnTo>
                  <a:pt x="76200" y="204787"/>
                </a:lnTo>
                <a:lnTo>
                  <a:pt x="166687" y="180975"/>
                </a:lnTo>
                <a:lnTo>
                  <a:pt x="252412" y="142875"/>
                </a:lnTo>
                <a:lnTo>
                  <a:pt x="285750" y="114300"/>
                </a:lnTo>
                <a:lnTo>
                  <a:pt x="290512" y="42862"/>
                </a:lnTo>
                <a:lnTo>
                  <a:pt x="261937" y="0"/>
                </a:lnTo>
                <a:lnTo>
                  <a:pt x="195262" y="4762"/>
                </a:lnTo>
                <a:lnTo>
                  <a:pt x="142875" y="26987"/>
                </a:lnTo>
                <a:lnTo>
                  <a:pt x="85725" y="55562"/>
                </a:lnTo>
                <a:lnTo>
                  <a:pt x="0" y="114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78353" y="3631794"/>
            <a:ext cx="9525" cy="57150"/>
          </a:xfrm>
          <a:custGeom>
            <a:avLst/>
            <a:gdLst/>
            <a:ahLst/>
            <a:cxnLst/>
            <a:rect l="l" t="t" r="r" b="b"/>
            <a:pathLst>
              <a:path w="9525" h="57150">
                <a:moveTo>
                  <a:pt x="9525" y="57150"/>
                </a:moveTo>
                <a:lnTo>
                  <a:pt x="9525" y="23812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1561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3363" y="1337783"/>
            <a:ext cx="7726808" cy="1514517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85115" indent="-273050">
              <a:spcBef>
                <a:spcPts val="470"/>
              </a:spcBef>
              <a:buClr>
                <a:srgbClr val="D6903D"/>
              </a:buClr>
              <a:buSzPct val="85416"/>
              <a:buFont typeface="Wingdings 2"/>
              <a:buChar char=""/>
              <a:tabLst>
                <a:tab pos="285115" algn="l"/>
                <a:tab pos="285750" algn="l"/>
              </a:tabLst>
            </a:pP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Get</a:t>
            </a:r>
            <a:r>
              <a:rPr sz="2400" spc="-114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EFAC9"/>
                </a:solidFill>
                <a:latin typeface="Constantia"/>
                <a:cs typeface="Constantia"/>
              </a:rPr>
              <a:t>a</a:t>
            </a:r>
            <a:r>
              <a:rPr sz="2400" spc="-12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20" dirty="0">
                <a:solidFill>
                  <a:srgbClr val="FEFAC9"/>
                </a:solidFill>
                <a:latin typeface="Constantia"/>
                <a:cs typeface="Constantia"/>
              </a:rPr>
              <a:t>copy</a:t>
            </a:r>
            <a:r>
              <a:rPr sz="2400" spc="-12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of</a:t>
            </a:r>
            <a:r>
              <a:rPr sz="2400" spc="2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the</a:t>
            </a:r>
            <a:r>
              <a:rPr sz="2400" spc="-12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EFAC9"/>
                </a:solidFill>
                <a:latin typeface="Constantia"/>
                <a:cs typeface="Constantia"/>
              </a:rPr>
              <a:t>organization</a:t>
            </a:r>
            <a:r>
              <a:rPr sz="2400" spc="-7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chart</a:t>
            </a:r>
            <a:endParaRPr sz="2400" dirty="0">
              <a:latin typeface="Constantia"/>
              <a:cs typeface="Constantia"/>
            </a:endParaRPr>
          </a:p>
          <a:p>
            <a:pPr marL="650240" lvl="1" indent="-229235">
              <a:spcBef>
                <a:spcPts val="325"/>
              </a:spcBef>
              <a:buClr>
                <a:srgbClr val="B37732"/>
              </a:buClr>
              <a:buSzPct val="83333"/>
              <a:buFont typeface="Wingdings 2"/>
              <a:buChar char=""/>
              <a:tabLst>
                <a:tab pos="650875" algn="l"/>
              </a:tabLst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This</a:t>
            </a:r>
            <a:r>
              <a:rPr sz="21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will</a:t>
            </a:r>
            <a:r>
              <a:rPr sz="2100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show</a:t>
            </a:r>
            <a:r>
              <a:rPr sz="21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1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general</a:t>
            </a:r>
            <a:r>
              <a:rPr sz="21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structure</a:t>
            </a:r>
            <a:r>
              <a:rPr sz="21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100" spc="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1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organization</a:t>
            </a:r>
            <a:endParaRPr sz="2100" dirty="0">
              <a:latin typeface="Constantia"/>
              <a:cs typeface="Constantia"/>
            </a:endParaRPr>
          </a:p>
          <a:p>
            <a:pPr marL="650240" lvl="1" indent="-229235">
              <a:spcBef>
                <a:spcPts val="300"/>
              </a:spcBef>
              <a:buClr>
                <a:srgbClr val="B37732"/>
              </a:buClr>
              <a:buSzPct val="83333"/>
              <a:buFont typeface="Wingdings 2"/>
              <a:buChar char=""/>
              <a:tabLst>
                <a:tab pos="650875" algn="l"/>
              </a:tabLst>
            </a:pPr>
            <a:r>
              <a:rPr sz="2100" spc="-30" dirty="0">
                <a:solidFill>
                  <a:srgbClr val="FFFFFF"/>
                </a:solidFill>
                <a:latin typeface="Constantia"/>
                <a:cs typeface="Constantia"/>
              </a:rPr>
              <a:t>It</a:t>
            </a:r>
            <a:r>
              <a:rPr sz="21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will</a:t>
            </a:r>
            <a:r>
              <a:rPr sz="21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suggest</a:t>
            </a:r>
            <a:r>
              <a:rPr sz="21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users</a:t>
            </a:r>
            <a:r>
              <a:rPr sz="21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21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account</a:t>
            </a:r>
            <a:r>
              <a:rPr sz="2100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for</a:t>
            </a:r>
            <a:endParaRPr sz="2100" dirty="0">
              <a:latin typeface="Constantia"/>
              <a:cs typeface="Constantia"/>
            </a:endParaRPr>
          </a:p>
          <a:p>
            <a:pPr marL="650240" lvl="1" indent="-229235">
              <a:spcBef>
                <a:spcPts val="300"/>
              </a:spcBef>
              <a:buClr>
                <a:srgbClr val="B37732"/>
              </a:buClr>
              <a:buSzPct val="83333"/>
              <a:buFont typeface="Wingdings 2"/>
              <a:buChar char=""/>
              <a:tabLst>
                <a:tab pos="650875" algn="l"/>
              </a:tabLst>
            </a:pPr>
            <a:r>
              <a:rPr sz="2100" spc="-30" dirty="0">
                <a:solidFill>
                  <a:srgbClr val="FFFFFF"/>
                </a:solidFill>
                <a:latin typeface="Constantia"/>
                <a:cs typeface="Constantia"/>
              </a:rPr>
              <a:t>It</a:t>
            </a:r>
            <a:r>
              <a:rPr sz="21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will</a:t>
            </a:r>
            <a:r>
              <a:rPr sz="21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suggest</a:t>
            </a:r>
            <a:r>
              <a:rPr sz="21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geographical</a:t>
            </a: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locations</a:t>
            </a:r>
            <a:r>
              <a:rPr sz="21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21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account</a:t>
            </a:r>
            <a:r>
              <a:rPr sz="21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for</a:t>
            </a:r>
            <a:endParaRPr sz="21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0129" y="790888"/>
            <a:ext cx="5428310" cy="404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3362" y="526543"/>
            <a:ext cx="6080759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92520" y="526543"/>
            <a:ext cx="762761" cy="1121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99247" y="3309500"/>
            <a:ext cx="6035040" cy="31976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1804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3668" y="1768421"/>
            <a:ext cx="9366069" cy="30059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indent="-273050">
              <a:spcBef>
                <a:spcPts val="100"/>
              </a:spcBef>
              <a:buClr>
                <a:srgbClr val="D6903D"/>
              </a:buClr>
              <a:buSzPct val="85416"/>
              <a:buFont typeface="Wingdings 2"/>
              <a:buChar char=""/>
              <a:tabLst>
                <a:tab pos="285115" algn="l"/>
                <a:tab pos="285750" algn="l"/>
              </a:tabLst>
            </a:pP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Get</a:t>
            </a:r>
            <a:r>
              <a:rPr sz="2400" spc="-12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EFAC9"/>
                </a:solidFill>
                <a:latin typeface="Constantia"/>
                <a:cs typeface="Constantia"/>
              </a:rPr>
              <a:t>a</a:t>
            </a:r>
            <a:r>
              <a:rPr sz="2400" spc="-12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20" dirty="0">
                <a:solidFill>
                  <a:srgbClr val="FEFAC9"/>
                </a:solidFill>
                <a:latin typeface="Constantia"/>
                <a:cs typeface="Constantia"/>
              </a:rPr>
              <a:t>copy</a:t>
            </a:r>
            <a:r>
              <a:rPr sz="2400" spc="-12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of</a:t>
            </a:r>
            <a:r>
              <a:rPr sz="2400" spc="2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the</a:t>
            </a:r>
            <a:r>
              <a:rPr sz="2400" spc="-11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security</a:t>
            </a:r>
            <a:r>
              <a:rPr sz="2400" spc="-10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EFAC9"/>
                </a:solidFill>
                <a:latin typeface="Constantia"/>
                <a:cs typeface="Constantia"/>
              </a:rPr>
              <a:t>policy</a:t>
            </a:r>
            <a:endParaRPr sz="2400" dirty="0">
              <a:latin typeface="Constantia"/>
              <a:cs typeface="Constantia"/>
            </a:endParaRPr>
          </a:p>
          <a:p>
            <a:pPr marL="650240" lvl="1" indent="-229235">
              <a:spcBef>
                <a:spcPts val="70"/>
              </a:spcBef>
              <a:buClr>
                <a:srgbClr val="B37732"/>
              </a:buClr>
              <a:buSzPct val="83333"/>
              <a:buFont typeface="Wingdings 2"/>
              <a:buChar char=""/>
              <a:tabLst>
                <a:tab pos="650875" algn="l"/>
              </a:tabLst>
            </a:pPr>
            <a:r>
              <a:rPr sz="2100" spc="-35" dirty="0">
                <a:solidFill>
                  <a:srgbClr val="FFFFFF"/>
                </a:solidFill>
                <a:latin typeface="Constantia"/>
                <a:cs typeface="Constantia"/>
              </a:rPr>
              <a:t>How</a:t>
            </a:r>
            <a:r>
              <a:rPr sz="21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does</a:t>
            </a:r>
            <a:r>
              <a:rPr sz="21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1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policy</a:t>
            </a:r>
            <a:r>
              <a:rPr sz="21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affect</a:t>
            </a:r>
            <a:r>
              <a:rPr sz="21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1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new</a:t>
            </a:r>
            <a:r>
              <a:rPr sz="21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design?</a:t>
            </a:r>
            <a:endParaRPr sz="2100" dirty="0">
              <a:latin typeface="Constantia"/>
              <a:cs typeface="Constantia"/>
            </a:endParaRPr>
          </a:p>
          <a:p>
            <a:pPr marL="650240" lvl="1" indent="-229235">
              <a:spcBef>
                <a:spcPts val="50"/>
              </a:spcBef>
              <a:buClr>
                <a:srgbClr val="B37732"/>
              </a:buClr>
              <a:buSzPct val="83333"/>
              <a:buFont typeface="Wingdings 2"/>
              <a:buChar char=""/>
              <a:tabLst>
                <a:tab pos="650875" algn="l"/>
              </a:tabLst>
            </a:pPr>
            <a:r>
              <a:rPr sz="2100" spc="-35" dirty="0">
                <a:solidFill>
                  <a:srgbClr val="FFFFFF"/>
                </a:solidFill>
                <a:latin typeface="Constantia"/>
                <a:cs typeface="Constantia"/>
              </a:rPr>
              <a:t>How</a:t>
            </a:r>
            <a:r>
              <a:rPr sz="21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does</a:t>
            </a:r>
            <a:r>
              <a:rPr sz="21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1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new</a:t>
            </a:r>
            <a:r>
              <a:rPr sz="21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design</a:t>
            </a:r>
            <a:r>
              <a:rPr sz="21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affect</a:t>
            </a:r>
            <a:r>
              <a:rPr sz="21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1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policy?</a:t>
            </a:r>
            <a:endParaRPr sz="2100" dirty="0">
              <a:latin typeface="Constantia"/>
              <a:cs typeface="Constantia"/>
            </a:endParaRPr>
          </a:p>
          <a:p>
            <a:pPr marL="650240" marR="343535" lvl="1" indent="-228600">
              <a:lnSpc>
                <a:spcPts val="2270"/>
              </a:lnSpc>
              <a:spcBef>
                <a:spcPts val="330"/>
              </a:spcBef>
              <a:buClr>
                <a:srgbClr val="B37732"/>
              </a:buClr>
              <a:buSzPct val="83333"/>
              <a:buFont typeface="Wingdings 2"/>
              <a:buChar char=""/>
              <a:tabLst>
                <a:tab pos="650875" algn="l"/>
              </a:tabLst>
            </a:pP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sz="21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1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policy</a:t>
            </a:r>
            <a:r>
              <a:rPr sz="21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so</a:t>
            </a:r>
            <a:r>
              <a:rPr sz="21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strict</a:t>
            </a:r>
            <a:r>
              <a:rPr sz="21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that</a:t>
            </a:r>
            <a:r>
              <a:rPr sz="21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Constantia"/>
                <a:cs typeface="Constantia"/>
              </a:rPr>
              <a:t>you</a:t>
            </a: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(the</a:t>
            </a:r>
            <a:r>
              <a:rPr sz="21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network</a:t>
            </a:r>
            <a:r>
              <a:rPr sz="21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designer)  </a:t>
            </a:r>
            <a:r>
              <a:rPr sz="2100" spc="-45" dirty="0">
                <a:solidFill>
                  <a:srgbClr val="FFFFFF"/>
                </a:solidFill>
                <a:latin typeface="Constantia"/>
                <a:cs typeface="Constantia"/>
              </a:rPr>
              <a:t>won’t</a:t>
            </a:r>
            <a:r>
              <a:rPr sz="21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be</a:t>
            </a:r>
            <a:r>
              <a:rPr sz="21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able</a:t>
            </a:r>
            <a:r>
              <a:rPr sz="21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21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do</a:t>
            </a:r>
            <a:r>
              <a:rPr sz="21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Constantia"/>
                <a:cs typeface="Constantia"/>
              </a:rPr>
              <a:t>your</a:t>
            </a:r>
            <a:r>
              <a:rPr sz="21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job?</a:t>
            </a:r>
            <a:endParaRPr sz="2100" dirty="0">
              <a:latin typeface="Constantia"/>
              <a:cs typeface="Constantia"/>
            </a:endParaRPr>
          </a:p>
          <a:p>
            <a:pPr marL="285115" marR="5080" indent="-273050">
              <a:lnSpc>
                <a:spcPts val="2590"/>
              </a:lnSpc>
              <a:spcBef>
                <a:spcPts val="280"/>
              </a:spcBef>
              <a:buClr>
                <a:srgbClr val="D6903D"/>
              </a:buClr>
              <a:buSzPct val="85416"/>
              <a:buFont typeface="Wingdings 2"/>
              <a:buChar char=""/>
              <a:tabLst>
                <a:tab pos="285115" algn="l"/>
                <a:tab pos="285750" algn="l"/>
              </a:tabLst>
            </a:pP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Start cataloging </a:t>
            </a:r>
            <a:r>
              <a:rPr sz="2400" spc="-15" dirty="0">
                <a:solidFill>
                  <a:srgbClr val="FEFAC9"/>
                </a:solidFill>
                <a:latin typeface="Constantia"/>
                <a:cs typeface="Constantia"/>
              </a:rPr>
              <a:t>network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assets that </a:t>
            </a:r>
            <a:r>
              <a:rPr sz="2400" spc="-5" dirty="0" smtClean="0">
                <a:solidFill>
                  <a:srgbClr val="FEFAC9"/>
                </a:solidFill>
                <a:latin typeface="Constantia"/>
                <a:cs typeface="Constantia"/>
              </a:rPr>
              <a:t>security</a:t>
            </a:r>
            <a:r>
              <a:rPr lang="en-US" sz="2400" spc="-5" dirty="0" smtClean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395" dirty="0" smtClean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should  </a:t>
            </a:r>
            <a:r>
              <a:rPr sz="2400" spc="-15" dirty="0">
                <a:solidFill>
                  <a:srgbClr val="FEFAC9"/>
                </a:solidFill>
                <a:latin typeface="Constantia"/>
                <a:cs typeface="Constantia"/>
              </a:rPr>
              <a:t>protect</a:t>
            </a:r>
            <a:endParaRPr sz="2400" dirty="0">
              <a:latin typeface="Constantia"/>
              <a:cs typeface="Constantia"/>
            </a:endParaRPr>
          </a:p>
          <a:p>
            <a:pPr marL="650240" lvl="1" indent="-229235">
              <a:spcBef>
                <a:spcPts val="35"/>
              </a:spcBef>
              <a:buClr>
                <a:srgbClr val="B37732"/>
              </a:buClr>
              <a:buSzPct val="83333"/>
              <a:buFont typeface="Wingdings 2"/>
              <a:buChar char=""/>
              <a:tabLst>
                <a:tab pos="650875" algn="l"/>
              </a:tabLst>
            </a:pP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Hardware, </a:t>
            </a: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software,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applications,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100" spc="-2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data</a:t>
            </a:r>
            <a:endParaRPr sz="2100" dirty="0">
              <a:latin typeface="Constantia"/>
              <a:cs typeface="Constantia"/>
            </a:endParaRPr>
          </a:p>
          <a:p>
            <a:pPr marL="650240" marR="140335" lvl="1" indent="-228600">
              <a:lnSpc>
                <a:spcPts val="2270"/>
              </a:lnSpc>
              <a:spcBef>
                <a:spcPts val="334"/>
              </a:spcBef>
              <a:buClr>
                <a:srgbClr val="B37732"/>
              </a:buClr>
              <a:buSzPct val="83333"/>
              <a:buFont typeface="Wingdings 2"/>
              <a:buChar char=""/>
              <a:tabLst>
                <a:tab pos="650875" algn="l"/>
              </a:tabLst>
            </a:pP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Less </a:t>
            </a: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obvious,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but still important, intellectual</a:t>
            </a:r>
            <a:r>
              <a:rPr sz="2100" spc="-2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30" dirty="0">
                <a:solidFill>
                  <a:srgbClr val="FFFFFF"/>
                </a:solidFill>
                <a:latin typeface="Constantia"/>
                <a:cs typeface="Constantia"/>
              </a:rPr>
              <a:t>property,  </a:t>
            </a: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trade secrets,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and a</a:t>
            </a:r>
            <a:r>
              <a:rPr sz="2100" spc="-4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company's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reputation</a:t>
            </a:r>
            <a:endParaRPr sz="21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0129" y="790888"/>
            <a:ext cx="5428310" cy="404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3362" y="526543"/>
            <a:ext cx="6080759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92520" y="526543"/>
            <a:ext cx="762761" cy="1121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4437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3362" y="1803202"/>
            <a:ext cx="9846455" cy="38550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85115" indent="-273050">
              <a:spcBef>
                <a:spcPts val="43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Small in</a:t>
            </a:r>
            <a:r>
              <a:rPr sz="26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scope?</a:t>
            </a:r>
            <a:endParaRPr sz="2600" dirty="0">
              <a:latin typeface="Constantia"/>
              <a:cs typeface="Constantia"/>
            </a:endParaRPr>
          </a:p>
          <a:p>
            <a:pPr marL="652780" lvl="1" indent="-273050">
              <a:spcBef>
                <a:spcPts val="309"/>
              </a:spcBef>
              <a:buClr>
                <a:srgbClr val="D6903D"/>
              </a:buClr>
              <a:buSzPct val="85416"/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400" spc="-15" dirty="0">
                <a:solidFill>
                  <a:srgbClr val="FEFAC9"/>
                </a:solidFill>
                <a:latin typeface="Constantia"/>
                <a:cs typeface="Constantia"/>
              </a:rPr>
              <a:t>Allow</a:t>
            </a:r>
            <a:r>
              <a:rPr sz="2400" spc="-9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sales</a:t>
            </a:r>
            <a:r>
              <a:rPr sz="2400" spc="-8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people</a:t>
            </a:r>
            <a:r>
              <a:rPr sz="2400" spc="-9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20" dirty="0">
                <a:solidFill>
                  <a:srgbClr val="FEFAC9"/>
                </a:solidFill>
                <a:latin typeface="Constantia"/>
                <a:cs typeface="Constantia"/>
              </a:rPr>
              <a:t>to</a:t>
            </a:r>
            <a:r>
              <a:rPr sz="2400" spc="-114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20" dirty="0">
                <a:solidFill>
                  <a:srgbClr val="FEFAC9"/>
                </a:solidFill>
                <a:latin typeface="Constantia"/>
                <a:cs typeface="Constantia"/>
              </a:rPr>
              <a:t>access</a:t>
            </a:r>
            <a:r>
              <a:rPr sz="2400" spc="-4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EFAC9"/>
                </a:solidFill>
                <a:latin typeface="Constantia"/>
                <a:cs typeface="Constantia"/>
              </a:rPr>
              <a:t>network</a:t>
            </a:r>
            <a:r>
              <a:rPr sz="2400" spc="-7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via</a:t>
            </a:r>
            <a:r>
              <a:rPr sz="2400" spc="-12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EFAC9"/>
                </a:solidFill>
                <a:latin typeface="Constantia"/>
                <a:cs typeface="Constantia"/>
              </a:rPr>
              <a:t>a</a:t>
            </a:r>
            <a:r>
              <a:rPr sz="2400" spc="-12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VPN</a:t>
            </a:r>
            <a:endParaRPr sz="2400" dirty="0">
              <a:latin typeface="Constantia"/>
              <a:cs typeface="Constantia"/>
            </a:endParaRPr>
          </a:p>
          <a:p>
            <a:pPr marL="285115" indent="-273050">
              <a:spcBef>
                <a:spcPts val="59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Large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26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scope?</a:t>
            </a:r>
            <a:endParaRPr sz="2600" dirty="0">
              <a:latin typeface="Constantia"/>
              <a:cs typeface="Constantia"/>
            </a:endParaRPr>
          </a:p>
          <a:p>
            <a:pPr marL="652780" lvl="1" indent="-273050">
              <a:spcBef>
                <a:spcPts val="309"/>
              </a:spcBef>
              <a:buClr>
                <a:srgbClr val="D6903D"/>
              </a:buClr>
              <a:buSzPct val="85416"/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400" dirty="0">
                <a:solidFill>
                  <a:srgbClr val="FEFAC9"/>
                </a:solidFill>
                <a:latin typeface="Constantia"/>
                <a:cs typeface="Constantia"/>
              </a:rPr>
              <a:t>An </a:t>
            </a:r>
            <a:r>
              <a:rPr sz="2400" spc="-10" dirty="0">
                <a:solidFill>
                  <a:srgbClr val="FEFAC9"/>
                </a:solidFill>
                <a:latin typeface="Constantia"/>
                <a:cs typeface="Constantia"/>
              </a:rPr>
              <a:t>entire redesign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of </a:t>
            </a:r>
            <a:r>
              <a:rPr sz="2400" dirty="0">
                <a:solidFill>
                  <a:srgbClr val="FEFAC9"/>
                </a:solidFill>
                <a:latin typeface="Constantia"/>
                <a:cs typeface="Constantia"/>
              </a:rPr>
              <a:t>an </a:t>
            </a:r>
            <a:r>
              <a:rPr sz="2400" spc="-10" dirty="0" smtClean="0">
                <a:solidFill>
                  <a:srgbClr val="FEFAC9"/>
                </a:solidFill>
                <a:latin typeface="Constantia"/>
                <a:cs typeface="Constantia"/>
              </a:rPr>
              <a:t>enterprise</a:t>
            </a:r>
            <a:r>
              <a:rPr lang="en-US" sz="2400" spc="-10" dirty="0" smtClean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425" dirty="0" smtClean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EFAC9"/>
                </a:solidFill>
                <a:latin typeface="Constantia"/>
                <a:cs typeface="Constantia"/>
              </a:rPr>
              <a:t>network</a:t>
            </a:r>
            <a:endParaRPr sz="2400" dirty="0">
              <a:latin typeface="Constantia"/>
              <a:cs typeface="Constantia"/>
            </a:endParaRPr>
          </a:p>
          <a:p>
            <a:pPr marL="285115" indent="-273050">
              <a:spcBef>
                <a:spcPts val="59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Use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the OSI model 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sz="2600" spc="10" dirty="0" smtClean="0">
                <a:solidFill>
                  <a:srgbClr val="FFFFFF"/>
                </a:solidFill>
                <a:latin typeface="Constantia"/>
                <a:cs typeface="Constantia"/>
              </a:rPr>
              <a:t>clarify</a:t>
            </a:r>
            <a:r>
              <a:rPr lang="en-US" sz="2600" spc="10" dirty="0" smtClean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480" dirty="0" smtClean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scope</a:t>
            </a:r>
            <a:endParaRPr sz="2600" dirty="0">
              <a:latin typeface="Constantia"/>
              <a:cs typeface="Constantia"/>
            </a:endParaRPr>
          </a:p>
          <a:p>
            <a:pPr marL="652145" marR="5080" lvl="1" indent="-273050">
              <a:spcBef>
                <a:spcPts val="309"/>
              </a:spcBef>
              <a:buClr>
                <a:srgbClr val="D6903D"/>
              </a:buClr>
              <a:buSzPct val="85416"/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400" spc="-15" dirty="0">
                <a:solidFill>
                  <a:srgbClr val="FEFAC9"/>
                </a:solidFill>
                <a:latin typeface="Constantia"/>
                <a:cs typeface="Constantia"/>
              </a:rPr>
              <a:t>New </a:t>
            </a:r>
            <a:r>
              <a:rPr sz="2400" dirty="0">
                <a:solidFill>
                  <a:srgbClr val="FEFAC9"/>
                </a:solidFill>
                <a:latin typeface="Constantia"/>
                <a:cs typeface="Constantia"/>
              </a:rPr>
              <a:t>financial </a:t>
            </a:r>
            <a:r>
              <a:rPr sz="2400" spc="-10" dirty="0">
                <a:solidFill>
                  <a:srgbClr val="FEFAC9"/>
                </a:solidFill>
                <a:latin typeface="Constantia"/>
                <a:cs typeface="Constantia"/>
              </a:rPr>
              <a:t>reporting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application </a:t>
            </a:r>
            <a:r>
              <a:rPr sz="2400" spc="-15" dirty="0">
                <a:solidFill>
                  <a:srgbClr val="FEFAC9"/>
                </a:solidFill>
                <a:latin typeface="Constantia"/>
                <a:cs typeface="Constantia"/>
              </a:rPr>
              <a:t>versus </a:t>
            </a:r>
            <a:r>
              <a:rPr sz="2400" spc="-5" dirty="0" smtClean="0">
                <a:solidFill>
                  <a:srgbClr val="FEFAC9"/>
                </a:solidFill>
                <a:latin typeface="Constantia"/>
                <a:cs typeface="Constantia"/>
              </a:rPr>
              <a:t>new</a:t>
            </a:r>
            <a:r>
              <a:rPr lang="en-US" sz="2400" spc="-5" dirty="0" smtClean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325" dirty="0" smtClean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EFAC9"/>
                </a:solidFill>
                <a:latin typeface="Constantia"/>
                <a:cs typeface="Constantia"/>
              </a:rPr>
              <a:t>routing  </a:t>
            </a:r>
            <a:r>
              <a:rPr sz="2400" spc="-20" dirty="0">
                <a:solidFill>
                  <a:srgbClr val="FEFAC9"/>
                </a:solidFill>
                <a:latin typeface="Constantia"/>
                <a:cs typeface="Constantia"/>
              </a:rPr>
              <a:t>protocol </a:t>
            </a:r>
            <a:r>
              <a:rPr sz="2400" spc="-15" dirty="0">
                <a:solidFill>
                  <a:srgbClr val="FEFAC9"/>
                </a:solidFill>
                <a:latin typeface="Constantia"/>
                <a:cs typeface="Constantia"/>
              </a:rPr>
              <a:t>versus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new data link </a:t>
            </a:r>
            <a:r>
              <a:rPr sz="2400" spc="-10" dirty="0">
                <a:solidFill>
                  <a:srgbClr val="FEFAC9"/>
                </a:solidFill>
                <a:latin typeface="Constantia"/>
                <a:cs typeface="Constantia"/>
              </a:rPr>
              <a:t>(wireless, </a:t>
            </a:r>
            <a:r>
              <a:rPr sz="2400" spc="-10" dirty="0" smtClean="0">
                <a:solidFill>
                  <a:srgbClr val="FEFAC9"/>
                </a:solidFill>
                <a:latin typeface="Constantia"/>
                <a:cs typeface="Constantia"/>
              </a:rPr>
              <a:t>for</a:t>
            </a:r>
            <a:r>
              <a:rPr lang="en-US" sz="2400" spc="-10" dirty="0" smtClean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380" dirty="0" smtClean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example)</a:t>
            </a:r>
            <a:endParaRPr sz="2400" dirty="0">
              <a:latin typeface="Constantia"/>
              <a:cs typeface="Constantia"/>
            </a:endParaRPr>
          </a:p>
          <a:p>
            <a:pPr marL="285115" marR="23495" indent="-273050">
              <a:spcBef>
                <a:spcPts val="59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Does</a:t>
            </a:r>
            <a:r>
              <a:rPr sz="26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6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scope</a:t>
            </a:r>
            <a:r>
              <a:rPr sz="26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20" dirty="0">
                <a:solidFill>
                  <a:srgbClr val="FFFFFF"/>
                </a:solidFill>
                <a:latin typeface="Constantia"/>
                <a:cs typeface="Constantia"/>
              </a:rPr>
              <a:t>fit</a:t>
            </a:r>
            <a:r>
              <a:rPr sz="26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6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budget,</a:t>
            </a:r>
            <a:r>
              <a:rPr sz="26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capabilities</a:t>
            </a:r>
            <a:r>
              <a:rPr sz="26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staff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and 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consultants,</a:t>
            </a:r>
            <a:r>
              <a:rPr sz="26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schedule?</a:t>
            </a:r>
            <a:endParaRPr sz="26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76851" y="790889"/>
            <a:ext cx="6902691" cy="526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3362" y="526543"/>
            <a:ext cx="7542263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54035" y="526543"/>
            <a:ext cx="762761" cy="1121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8149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8539" y="1341648"/>
            <a:ext cx="9193711" cy="399986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85115" indent="-273050">
              <a:spcBef>
                <a:spcPts val="43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Applications</a:t>
            </a:r>
            <a:endParaRPr sz="2600" dirty="0">
              <a:latin typeface="Constantia"/>
              <a:cs typeface="Constantia"/>
            </a:endParaRPr>
          </a:p>
          <a:p>
            <a:pPr marL="652780" lvl="1" indent="-273050">
              <a:spcBef>
                <a:spcPts val="309"/>
              </a:spcBef>
              <a:buClr>
                <a:srgbClr val="D6903D"/>
              </a:buClr>
              <a:buSzPct val="85416"/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400" spc="-30" dirty="0">
                <a:solidFill>
                  <a:srgbClr val="FEFAC9"/>
                </a:solidFill>
                <a:latin typeface="Constantia"/>
                <a:cs typeface="Constantia"/>
              </a:rPr>
              <a:t>Now</a:t>
            </a:r>
            <a:r>
              <a:rPr sz="2400" spc="-10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EFAC9"/>
                </a:solidFill>
                <a:latin typeface="Constantia"/>
                <a:cs typeface="Constantia"/>
              </a:rPr>
              <a:t>and</a:t>
            </a:r>
            <a:r>
              <a:rPr sz="2400" spc="-6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EFAC9"/>
                </a:solidFill>
                <a:latin typeface="Constantia"/>
                <a:cs typeface="Constantia"/>
              </a:rPr>
              <a:t>after</a:t>
            </a:r>
            <a:r>
              <a:rPr sz="2400" spc="-114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the</a:t>
            </a:r>
            <a:r>
              <a:rPr sz="2400" spc="-9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EFAC9"/>
                </a:solidFill>
                <a:latin typeface="Constantia"/>
                <a:cs typeface="Constantia"/>
              </a:rPr>
              <a:t>project</a:t>
            </a:r>
            <a:r>
              <a:rPr sz="2400" spc="-5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is</a:t>
            </a:r>
            <a:r>
              <a:rPr sz="2400" spc="-10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EFAC9"/>
                </a:solidFill>
                <a:latin typeface="Constantia"/>
                <a:cs typeface="Constantia"/>
              </a:rPr>
              <a:t>completed</a:t>
            </a:r>
            <a:endParaRPr sz="2400" dirty="0">
              <a:latin typeface="Constantia"/>
              <a:cs typeface="Constantia"/>
            </a:endParaRPr>
          </a:p>
          <a:p>
            <a:pPr marL="652145" marR="5080" lvl="1" indent="-273050">
              <a:spcBef>
                <a:spcPts val="300"/>
              </a:spcBef>
              <a:buClr>
                <a:srgbClr val="D6903D"/>
              </a:buClr>
              <a:buSzPct val="85416"/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Include both </a:t>
            </a:r>
            <a:r>
              <a:rPr sz="2400" spc="-10" dirty="0">
                <a:solidFill>
                  <a:srgbClr val="FEFAC9"/>
                </a:solidFill>
                <a:latin typeface="Constantia"/>
                <a:cs typeface="Constantia"/>
              </a:rPr>
              <a:t>productivity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applications </a:t>
            </a:r>
            <a:r>
              <a:rPr sz="2400" dirty="0" smtClean="0">
                <a:solidFill>
                  <a:srgbClr val="FEFAC9"/>
                </a:solidFill>
                <a:latin typeface="Constantia"/>
                <a:cs typeface="Constantia"/>
              </a:rPr>
              <a:t>and</a:t>
            </a:r>
            <a:r>
              <a:rPr lang="en-US" sz="2400" dirty="0" smtClean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405" dirty="0" smtClean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EFAC9"/>
                </a:solidFill>
                <a:latin typeface="Constantia"/>
                <a:cs typeface="Constantia"/>
              </a:rPr>
              <a:t>system  </a:t>
            </a:r>
            <a:r>
              <a:rPr sz="2400" spc="-10" dirty="0">
                <a:solidFill>
                  <a:srgbClr val="FEFAC9"/>
                </a:solidFill>
                <a:latin typeface="Constantia"/>
                <a:cs typeface="Constantia"/>
              </a:rPr>
              <a:t>management</a:t>
            </a:r>
            <a:r>
              <a:rPr sz="2400" spc="-12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applications</a:t>
            </a:r>
            <a:endParaRPr sz="2400" dirty="0">
              <a:latin typeface="Constantia"/>
              <a:cs typeface="Constantia"/>
            </a:endParaRPr>
          </a:p>
          <a:p>
            <a:pPr marL="285115" indent="-273050">
              <a:spcBef>
                <a:spcPts val="59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User</a:t>
            </a:r>
            <a:r>
              <a:rPr sz="2600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communities</a:t>
            </a:r>
            <a:endParaRPr sz="2600" dirty="0">
              <a:latin typeface="Constantia"/>
              <a:cs typeface="Constantia"/>
            </a:endParaRPr>
          </a:p>
          <a:p>
            <a:pPr marL="285115" indent="-273050">
              <a:spcBef>
                <a:spcPts val="60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Data</a:t>
            </a:r>
            <a:r>
              <a:rPr sz="26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stores</a:t>
            </a:r>
            <a:endParaRPr sz="2600" dirty="0">
              <a:latin typeface="Constantia"/>
              <a:cs typeface="Constantia"/>
            </a:endParaRPr>
          </a:p>
          <a:p>
            <a:pPr marL="285115" indent="-273050">
              <a:spcBef>
                <a:spcPts val="60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Protocols</a:t>
            </a:r>
            <a:endParaRPr sz="2600" dirty="0">
              <a:latin typeface="Constantia"/>
              <a:cs typeface="Constantia"/>
            </a:endParaRPr>
          </a:p>
          <a:p>
            <a:pPr marL="285115" indent="-273050">
              <a:spcBef>
                <a:spcPts val="60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Current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logical and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physical</a:t>
            </a:r>
            <a:r>
              <a:rPr sz="2600" spc="-2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architecture</a:t>
            </a:r>
            <a:endParaRPr sz="2600" dirty="0">
              <a:latin typeface="Constantia"/>
              <a:cs typeface="Constantia"/>
            </a:endParaRPr>
          </a:p>
          <a:p>
            <a:pPr marL="285115" indent="-273050">
              <a:spcBef>
                <a:spcPts val="60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Current</a:t>
            </a:r>
            <a:r>
              <a:rPr sz="26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performance</a:t>
            </a:r>
            <a:endParaRPr sz="26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73101" y="790891"/>
            <a:ext cx="7503109" cy="405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9561" y="526543"/>
            <a:ext cx="8164828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52789" y="526543"/>
            <a:ext cx="762761" cy="1121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9147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8471" y="4471"/>
            <a:ext cx="9139529" cy="6853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8732" y="790891"/>
            <a:ext cx="4740021" cy="522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1962" y="526543"/>
            <a:ext cx="5401816" cy="1121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42177" y="526543"/>
            <a:ext cx="762761" cy="1121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29437" y="1600200"/>
            <a:ext cx="1573530" cy="3475354"/>
          </a:xfrm>
          <a:custGeom>
            <a:avLst/>
            <a:gdLst/>
            <a:ahLst/>
            <a:cxnLst/>
            <a:rect l="l" t="t" r="r" b="b"/>
            <a:pathLst>
              <a:path w="1573529" h="3475354">
                <a:moveTo>
                  <a:pt x="0" y="0"/>
                </a:moveTo>
                <a:lnTo>
                  <a:pt x="1573212" y="0"/>
                </a:lnTo>
                <a:lnTo>
                  <a:pt x="1573212" y="3475037"/>
                </a:lnTo>
                <a:lnTo>
                  <a:pt x="0" y="347503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44102" y="1624838"/>
            <a:ext cx="1295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Name of 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lication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66578" y="1624838"/>
            <a:ext cx="1295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lication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9031" y="1624838"/>
            <a:ext cx="1421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New 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licatio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13283" y="1624838"/>
            <a:ext cx="11385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Criticality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09800" y="2779712"/>
            <a:ext cx="6292850" cy="0"/>
          </a:xfrm>
          <a:custGeom>
            <a:avLst/>
            <a:gdLst/>
            <a:ahLst/>
            <a:cxnLst/>
            <a:rect l="l" t="t" r="r" b="b"/>
            <a:pathLst>
              <a:path w="6292850">
                <a:moveTo>
                  <a:pt x="0" y="0"/>
                </a:moveTo>
                <a:lnTo>
                  <a:pt x="629285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09800" y="2779713"/>
            <a:ext cx="7867650" cy="460375"/>
          </a:xfrm>
          <a:custGeom>
            <a:avLst/>
            <a:gdLst/>
            <a:ahLst/>
            <a:cxnLst/>
            <a:rect l="l" t="t" r="r" b="b"/>
            <a:pathLst>
              <a:path w="7867650" h="460375">
                <a:moveTo>
                  <a:pt x="0" y="0"/>
                </a:moveTo>
                <a:lnTo>
                  <a:pt x="7867650" y="0"/>
                </a:lnTo>
                <a:lnTo>
                  <a:pt x="7867650" y="460375"/>
                </a:lnTo>
                <a:lnTo>
                  <a:pt x="0" y="46037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09800" y="3240088"/>
            <a:ext cx="7867650" cy="459105"/>
          </a:xfrm>
          <a:custGeom>
            <a:avLst/>
            <a:gdLst/>
            <a:ahLst/>
            <a:cxnLst/>
            <a:rect l="l" t="t" r="r" b="b"/>
            <a:pathLst>
              <a:path w="7867650" h="459104">
                <a:moveTo>
                  <a:pt x="0" y="0"/>
                </a:moveTo>
                <a:lnTo>
                  <a:pt x="7867650" y="0"/>
                </a:lnTo>
                <a:lnTo>
                  <a:pt x="7867650" y="458787"/>
                </a:lnTo>
                <a:lnTo>
                  <a:pt x="0" y="45878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09800" y="3698876"/>
            <a:ext cx="7867650" cy="459105"/>
          </a:xfrm>
          <a:custGeom>
            <a:avLst/>
            <a:gdLst/>
            <a:ahLst/>
            <a:cxnLst/>
            <a:rect l="l" t="t" r="r" b="b"/>
            <a:pathLst>
              <a:path w="7867650" h="459104">
                <a:moveTo>
                  <a:pt x="0" y="0"/>
                </a:moveTo>
                <a:lnTo>
                  <a:pt x="7867650" y="0"/>
                </a:lnTo>
                <a:lnTo>
                  <a:pt x="7867650" y="458787"/>
                </a:lnTo>
                <a:lnTo>
                  <a:pt x="0" y="45878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09800" y="4157663"/>
            <a:ext cx="7867650" cy="459105"/>
          </a:xfrm>
          <a:custGeom>
            <a:avLst/>
            <a:gdLst/>
            <a:ahLst/>
            <a:cxnLst/>
            <a:rect l="l" t="t" r="r" b="b"/>
            <a:pathLst>
              <a:path w="7867650" h="459104">
                <a:moveTo>
                  <a:pt x="0" y="0"/>
                </a:moveTo>
                <a:lnTo>
                  <a:pt x="7867650" y="0"/>
                </a:lnTo>
                <a:lnTo>
                  <a:pt x="7867650" y="458787"/>
                </a:lnTo>
                <a:lnTo>
                  <a:pt x="0" y="45878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09800" y="4616451"/>
            <a:ext cx="6292850" cy="459105"/>
          </a:xfrm>
          <a:custGeom>
            <a:avLst/>
            <a:gdLst/>
            <a:ahLst/>
            <a:cxnLst/>
            <a:rect l="l" t="t" r="r" b="b"/>
            <a:pathLst>
              <a:path w="6292850" h="459104">
                <a:moveTo>
                  <a:pt x="0" y="0"/>
                </a:moveTo>
                <a:lnTo>
                  <a:pt x="6292850" y="0"/>
                </a:lnTo>
                <a:lnTo>
                  <a:pt x="6292850" y="458787"/>
                </a:lnTo>
                <a:lnTo>
                  <a:pt x="0" y="45878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56225" y="1600200"/>
            <a:ext cx="1573530" cy="3475354"/>
          </a:xfrm>
          <a:custGeom>
            <a:avLst/>
            <a:gdLst/>
            <a:ahLst/>
            <a:cxnLst/>
            <a:rect l="l" t="t" r="r" b="b"/>
            <a:pathLst>
              <a:path w="1573529" h="3475354">
                <a:moveTo>
                  <a:pt x="0" y="0"/>
                </a:moveTo>
                <a:lnTo>
                  <a:pt x="1573212" y="0"/>
                </a:lnTo>
                <a:lnTo>
                  <a:pt x="1573212" y="3475037"/>
                </a:lnTo>
                <a:lnTo>
                  <a:pt x="0" y="347503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83012" y="1600200"/>
            <a:ext cx="1573530" cy="3475354"/>
          </a:xfrm>
          <a:custGeom>
            <a:avLst/>
            <a:gdLst/>
            <a:ahLst/>
            <a:cxnLst/>
            <a:rect l="l" t="t" r="r" b="b"/>
            <a:pathLst>
              <a:path w="1573529" h="3475354">
                <a:moveTo>
                  <a:pt x="0" y="0"/>
                </a:moveTo>
                <a:lnTo>
                  <a:pt x="1573212" y="0"/>
                </a:lnTo>
                <a:lnTo>
                  <a:pt x="1573212" y="3475037"/>
                </a:lnTo>
                <a:lnTo>
                  <a:pt x="0" y="347503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09800" y="1600200"/>
            <a:ext cx="1573530" cy="3475354"/>
          </a:xfrm>
          <a:custGeom>
            <a:avLst/>
            <a:gdLst/>
            <a:ahLst/>
            <a:cxnLst/>
            <a:rect l="l" t="t" r="r" b="b"/>
            <a:pathLst>
              <a:path w="1573530" h="3475354">
                <a:moveTo>
                  <a:pt x="0" y="0"/>
                </a:moveTo>
                <a:lnTo>
                  <a:pt x="1573212" y="0"/>
                </a:lnTo>
                <a:lnTo>
                  <a:pt x="1573212" y="3475037"/>
                </a:lnTo>
                <a:lnTo>
                  <a:pt x="0" y="347503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02650" y="1600200"/>
            <a:ext cx="1574800" cy="3475354"/>
          </a:xfrm>
          <a:custGeom>
            <a:avLst/>
            <a:gdLst/>
            <a:ahLst/>
            <a:cxnLst/>
            <a:rect l="l" t="t" r="r" b="b"/>
            <a:pathLst>
              <a:path w="1574800" h="3475354">
                <a:moveTo>
                  <a:pt x="0" y="0"/>
                </a:moveTo>
                <a:lnTo>
                  <a:pt x="1574800" y="0"/>
                </a:lnTo>
                <a:lnTo>
                  <a:pt x="1574800" y="3475037"/>
                </a:lnTo>
                <a:lnTo>
                  <a:pt x="0" y="347503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8648066" y="1624838"/>
            <a:ext cx="1194435" cy="3302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mm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ts</a:t>
            </a:r>
            <a:endParaRPr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9303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6469" y="1688541"/>
            <a:ext cx="10620101" cy="192103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5115" indent="-273050">
              <a:spcBef>
                <a:spcPts val="70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Systematic</a:t>
            </a:r>
            <a:r>
              <a:rPr sz="2600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approach</a:t>
            </a:r>
            <a:endParaRPr sz="2600" dirty="0">
              <a:latin typeface="Constantia"/>
              <a:cs typeface="Constantia"/>
            </a:endParaRPr>
          </a:p>
          <a:p>
            <a:pPr marL="285115" marR="5080" indent="-273050">
              <a:spcBef>
                <a:spcPts val="60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Focus </a:t>
            </a:r>
            <a:r>
              <a:rPr sz="2600" spc="10" dirty="0" smtClean="0">
                <a:solidFill>
                  <a:srgbClr val="FFFFFF"/>
                </a:solidFill>
                <a:latin typeface="Constantia"/>
                <a:cs typeface="Constantia"/>
              </a:rPr>
              <a:t>first</a:t>
            </a:r>
            <a:r>
              <a:rPr lang="en-US" sz="2600" spc="10" dirty="0" smtClean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475" dirty="0" smtClean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on business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requirements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and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constraints, 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6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applications</a:t>
            </a:r>
            <a:endParaRPr sz="2600" dirty="0">
              <a:latin typeface="Constantia"/>
              <a:cs typeface="Constantia"/>
            </a:endParaRPr>
          </a:p>
          <a:p>
            <a:pPr marL="285115" marR="332740" indent="-273050">
              <a:spcBef>
                <a:spcPts val="60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Gain an understanding of the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customer’s</a:t>
            </a:r>
            <a:r>
              <a:rPr sz="2600" spc="-4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lang="en-US" sz="2600" spc="-465" dirty="0" smtClean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0" dirty="0" smtClean="0">
                <a:solidFill>
                  <a:srgbClr val="FFFFFF"/>
                </a:solidFill>
                <a:latin typeface="Constantia"/>
                <a:cs typeface="Constantia"/>
              </a:rPr>
              <a:t>corporate </a:t>
            </a:r>
            <a:r>
              <a:rPr sz="2600" spc="-10" dirty="0" smtClean="0">
                <a:solidFill>
                  <a:srgbClr val="FFFFFF"/>
                </a:solidFill>
                <a:latin typeface="Constantia"/>
                <a:cs typeface="Constantia"/>
              </a:rPr>
              <a:t>structure</a:t>
            </a:r>
            <a:endParaRPr sz="2600" dirty="0">
              <a:latin typeface="Constantia"/>
              <a:cs typeface="Constantia"/>
            </a:endParaRPr>
          </a:p>
          <a:p>
            <a:pPr marL="285115" marR="471170" indent="-273050">
              <a:spcBef>
                <a:spcPts val="60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Gain an understanding of the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customer’s</a:t>
            </a:r>
            <a:r>
              <a:rPr sz="2600" spc="-4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lang="en-US" sz="2600" spc="-400" dirty="0" smtClean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 smtClean="0">
                <a:solidFill>
                  <a:srgbClr val="FFFFFF"/>
                </a:solidFill>
                <a:latin typeface="Constantia"/>
                <a:cs typeface="Constantia"/>
              </a:rPr>
              <a:t>business </a:t>
            </a:r>
            <a:r>
              <a:rPr sz="2600" spc="-10" dirty="0" smtClean="0">
                <a:solidFill>
                  <a:srgbClr val="FFFFFF"/>
                </a:solidFill>
                <a:latin typeface="Constantia"/>
                <a:cs typeface="Constantia"/>
              </a:rPr>
              <a:t>style</a:t>
            </a:r>
            <a:endParaRPr sz="26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4552" y="812760"/>
            <a:ext cx="2131123" cy="501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3362" y="526543"/>
            <a:ext cx="2775203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86964" y="526543"/>
            <a:ext cx="762761" cy="1121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8288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3771" y="1762761"/>
            <a:ext cx="10998926" cy="2828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>
              <a:spcBef>
                <a:spcPts val="100"/>
              </a:spcBef>
              <a:buClr>
                <a:srgbClr val="F3A447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dirty="0">
                <a:solidFill>
                  <a:srgbClr val="FFFFFF"/>
                </a:solidFill>
                <a:latin typeface="Constantia"/>
                <a:cs typeface="Constantia"/>
              </a:rPr>
              <a:t>What</a:t>
            </a:r>
            <a:r>
              <a:rPr sz="2800" spc="-1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nstantia"/>
                <a:cs typeface="Constantia"/>
              </a:rPr>
              <a:t>are</a:t>
            </a:r>
            <a:r>
              <a:rPr sz="28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8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dirty="0">
                <a:solidFill>
                  <a:srgbClr val="FFFFFF"/>
                </a:solidFill>
                <a:latin typeface="Constantia"/>
                <a:cs typeface="Constantia"/>
              </a:rPr>
              <a:t>main</a:t>
            </a:r>
            <a:r>
              <a:rPr sz="28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dirty="0">
                <a:solidFill>
                  <a:srgbClr val="FFFFFF"/>
                </a:solidFill>
                <a:latin typeface="Constantia"/>
                <a:cs typeface="Constantia"/>
              </a:rPr>
              <a:t>phases</a:t>
            </a:r>
            <a:r>
              <a:rPr sz="28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800" spc="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nstantia"/>
                <a:cs typeface="Constantia"/>
              </a:rPr>
              <a:t>network</a:t>
            </a:r>
            <a:r>
              <a:rPr sz="2800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design</a:t>
            </a:r>
            <a:r>
              <a:rPr sz="28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per  the </a:t>
            </a:r>
            <a:r>
              <a:rPr sz="2800" spc="-15" dirty="0">
                <a:solidFill>
                  <a:srgbClr val="FFFFFF"/>
                </a:solidFill>
                <a:latin typeface="Constantia"/>
                <a:cs typeface="Constantia"/>
              </a:rPr>
              <a:t>top-down network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design</a:t>
            </a:r>
            <a:r>
              <a:rPr sz="2800" spc="-3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approach?</a:t>
            </a:r>
            <a:endParaRPr sz="2800" dirty="0">
              <a:latin typeface="Constantia"/>
              <a:cs typeface="Constantia"/>
            </a:endParaRPr>
          </a:p>
          <a:p>
            <a:pPr marL="285115" marR="5080" indent="-273050">
              <a:spcBef>
                <a:spcPts val="600"/>
              </a:spcBef>
              <a:buClr>
                <a:srgbClr val="F3A447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dirty="0">
                <a:solidFill>
                  <a:srgbClr val="FFFFFF"/>
                </a:solidFill>
                <a:latin typeface="Constantia"/>
                <a:cs typeface="Constantia"/>
              </a:rPr>
              <a:t>What</a:t>
            </a:r>
            <a:r>
              <a:rPr sz="2800" spc="-1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nstantia"/>
                <a:cs typeface="Constantia"/>
              </a:rPr>
              <a:t>are</a:t>
            </a:r>
            <a:r>
              <a:rPr sz="28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8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dirty="0">
                <a:solidFill>
                  <a:srgbClr val="FFFFFF"/>
                </a:solidFill>
                <a:latin typeface="Constantia"/>
                <a:cs typeface="Constantia"/>
              </a:rPr>
              <a:t>main</a:t>
            </a:r>
            <a:r>
              <a:rPr sz="28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dirty="0">
                <a:solidFill>
                  <a:srgbClr val="FFFFFF"/>
                </a:solidFill>
                <a:latin typeface="Constantia"/>
                <a:cs typeface="Constantia"/>
              </a:rPr>
              <a:t>phases</a:t>
            </a:r>
            <a:r>
              <a:rPr sz="28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800" spc="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nstantia"/>
                <a:cs typeface="Constantia"/>
              </a:rPr>
              <a:t>network</a:t>
            </a:r>
            <a:r>
              <a:rPr sz="2800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design</a:t>
            </a:r>
            <a:r>
              <a:rPr sz="28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per  the </a:t>
            </a:r>
            <a:r>
              <a:rPr sz="2800" spc="-15" dirty="0">
                <a:solidFill>
                  <a:srgbClr val="FFFFFF"/>
                </a:solidFill>
                <a:latin typeface="Constantia"/>
                <a:cs typeface="Constantia"/>
              </a:rPr>
              <a:t>PDIOO</a:t>
            </a:r>
            <a:r>
              <a:rPr sz="2800" spc="-1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approach?</a:t>
            </a:r>
            <a:endParaRPr sz="2800" dirty="0">
              <a:latin typeface="Constantia"/>
              <a:cs typeface="Constantia"/>
            </a:endParaRPr>
          </a:p>
          <a:p>
            <a:pPr marL="285115" marR="1366520" indent="-273050">
              <a:spcBef>
                <a:spcPts val="600"/>
              </a:spcBef>
              <a:buClr>
                <a:srgbClr val="F3A447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0" dirty="0">
                <a:solidFill>
                  <a:srgbClr val="FFFFFF"/>
                </a:solidFill>
                <a:latin typeface="Constantia"/>
                <a:cs typeface="Constantia"/>
              </a:rPr>
              <a:t>Why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is it important </a:t>
            </a:r>
            <a:r>
              <a:rPr sz="2800" spc="-25" dirty="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understand</a:t>
            </a:r>
            <a:r>
              <a:rPr sz="2800" spc="-509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lang="en-US" sz="2800" spc="-509" dirty="0" smtClean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Constantia"/>
                <a:cs typeface="Constantia"/>
              </a:rPr>
              <a:t>customer’s </a:t>
            </a:r>
            <a:r>
              <a:rPr sz="2800" dirty="0">
                <a:solidFill>
                  <a:srgbClr val="FFFFFF"/>
                </a:solidFill>
                <a:latin typeface="Constantia"/>
                <a:cs typeface="Constantia"/>
              </a:rPr>
              <a:t>business</a:t>
            </a:r>
            <a:r>
              <a:rPr sz="2800" spc="-1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style?</a:t>
            </a:r>
            <a:endParaRPr sz="2800" dirty="0">
              <a:latin typeface="Constantia"/>
              <a:cs typeface="Constantia"/>
            </a:endParaRPr>
          </a:p>
          <a:p>
            <a:pPr marL="285115" marR="1203325" indent="-273050">
              <a:spcBef>
                <a:spcPts val="600"/>
              </a:spcBef>
              <a:buClr>
                <a:srgbClr val="F3A447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dirty="0">
                <a:solidFill>
                  <a:srgbClr val="FFFFFF"/>
                </a:solidFill>
                <a:latin typeface="Constantia"/>
                <a:cs typeface="Constantia"/>
              </a:rPr>
              <a:t>What</a:t>
            </a:r>
            <a:r>
              <a:rPr sz="2800" spc="-1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nstantia"/>
                <a:cs typeface="Constantia"/>
              </a:rPr>
              <a:t>are</a:t>
            </a:r>
            <a:r>
              <a:rPr sz="28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some</a:t>
            </a:r>
            <a:r>
              <a:rPr sz="28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typical</a:t>
            </a:r>
            <a:r>
              <a:rPr sz="2800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dirty="0">
                <a:solidFill>
                  <a:srgbClr val="FFFFFF"/>
                </a:solidFill>
                <a:latin typeface="Constantia"/>
                <a:cs typeface="Constantia"/>
              </a:rPr>
              <a:t>business</a:t>
            </a:r>
            <a:r>
              <a:rPr sz="28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nstantia"/>
                <a:cs typeface="Constantia"/>
              </a:rPr>
              <a:t>goals</a:t>
            </a:r>
            <a:r>
              <a:rPr sz="28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for </a:t>
            </a:r>
            <a:r>
              <a:rPr sz="2800" spc="-5" dirty="0" smtClean="0">
                <a:solidFill>
                  <a:srgbClr val="FFFFFF"/>
                </a:solidFill>
                <a:latin typeface="Constantia"/>
                <a:cs typeface="Constantia"/>
              </a:rPr>
              <a:t>organizations</a:t>
            </a:r>
            <a:r>
              <a:rPr sz="2800" spc="-95" dirty="0" smtClean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nstantia"/>
                <a:cs typeface="Constantia"/>
              </a:rPr>
              <a:t>today?</a:t>
            </a:r>
            <a:endParaRPr sz="28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6645" y="810168"/>
            <a:ext cx="3886923" cy="487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3362" y="526543"/>
            <a:ext cx="4555235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66996" y="526543"/>
            <a:ext cx="762761" cy="1121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939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8540" y="1688845"/>
            <a:ext cx="7720330" cy="3150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5715" indent="-273050">
              <a:spcBef>
                <a:spcPts val="95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Network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design should be a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complete process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that  matches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business needs 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available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technology 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to 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deliver</a:t>
            </a:r>
            <a:r>
              <a:rPr sz="2600" spc="-1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6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system</a:t>
            </a:r>
            <a:r>
              <a:rPr sz="26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that</a:t>
            </a:r>
            <a:r>
              <a:rPr sz="26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will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maximize</a:t>
            </a:r>
            <a:r>
              <a:rPr sz="26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an</a:t>
            </a:r>
            <a:r>
              <a:rPr sz="26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organization’s  success</a:t>
            </a:r>
            <a:endParaRPr sz="2600">
              <a:latin typeface="Constantia"/>
              <a:cs typeface="Constantia"/>
            </a:endParaRPr>
          </a:p>
          <a:p>
            <a:pPr marL="652145" marR="734695" lvl="1" indent="-273050">
              <a:spcBef>
                <a:spcPts val="310"/>
              </a:spcBef>
              <a:buClr>
                <a:srgbClr val="D6903D"/>
              </a:buClr>
              <a:buSzPct val="85416"/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400" dirty="0">
                <a:solidFill>
                  <a:srgbClr val="FEFAC9"/>
                </a:solidFill>
                <a:latin typeface="Constantia"/>
                <a:cs typeface="Constantia"/>
              </a:rPr>
              <a:t>In</a:t>
            </a:r>
            <a:r>
              <a:rPr sz="2400" spc="-6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the</a:t>
            </a:r>
            <a:r>
              <a:rPr sz="2400" spc="-6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15" dirty="0">
                <a:solidFill>
                  <a:srgbClr val="FEFAC9"/>
                </a:solidFill>
                <a:latin typeface="Constantia"/>
                <a:cs typeface="Constantia"/>
              </a:rPr>
              <a:t>LAN</a:t>
            </a:r>
            <a:r>
              <a:rPr sz="2400" spc="-6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EFAC9"/>
                </a:solidFill>
                <a:latin typeface="Constantia"/>
                <a:cs typeface="Constantia"/>
              </a:rPr>
              <a:t>area</a:t>
            </a:r>
            <a:r>
              <a:rPr sz="2400" spc="-6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it</a:t>
            </a:r>
            <a:r>
              <a:rPr sz="2400" spc="-6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is</a:t>
            </a:r>
            <a:r>
              <a:rPr sz="2400" spc="-5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EFAC9"/>
                </a:solidFill>
                <a:latin typeface="Constantia"/>
                <a:cs typeface="Constantia"/>
              </a:rPr>
              <a:t>more</a:t>
            </a:r>
            <a:r>
              <a:rPr sz="2400" spc="-7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than</a:t>
            </a:r>
            <a:r>
              <a:rPr sz="2400" spc="-4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just</a:t>
            </a:r>
            <a:r>
              <a:rPr sz="2400" spc="-6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EFAC9"/>
                </a:solidFill>
                <a:latin typeface="Constantia"/>
                <a:cs typeface="Constantia"/>
              </a:rPr>
              <a:t>buying</a:t>
            </a:r>
            <a:r>
              <a:rPr sz="2400" spc="-7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EFAC9"/>
                </a:solidFill>
                <a:latin typeface="Constantia"/>
                <a:cs typeface="Constantia"/>
              </a:rPr>
              <a:t>a</a:t>
            </a:r>
            <a:r>
              <a:rPr sz="2400" spc="-7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EFAC9"/>
                </a:solidFill>
                <a:latin typeface="Constantia"/>
                <a:cs typeface="Constantia"/>
              </a:rPr>
              <a:t>few  devices</a:t>
            </a:r>
            <a:endParaRPr sz="2400">
              <a:latin typeface="Constantia"/>
              <a:cs typeface="Constantia"/>
            </a:endParaRPr>
          </a:p>
          <a:p>
            <a:pPr marL="652145" marR="5080" lvl="1" indent="-273050">
              <a:spcBef>
                <a:spcPts val="300"/>
              </a:spcBef>
              <a:buClr>
                <a:srgbClr val="D6903D"/>
              </a:buClr>
              <a:buSzPct val="85416"/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400" dirty="0">
                <a:solidFill>
                  <a:srgbClr val="FEFAC9"/>
                </a:solidFill>
                <a:latin typeface="Constantia"/>
                <a:cs typeface="Constantia"/>
              </a:rPr>
              <a:t>In</a:t>
            </a:r>
            <a:r>
              <a:rPr sz="2400" spc="-7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the</a:t>
            </a:r>
            <a:r>
              <a:rPr sz="2400" spc="-9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65" dirty="0">
                <a:solidFill>
                  <a:srgbClr val="FEFAC9"/>
                </a:solidFill>
                <a:latin typeface="Constantia"/>
                <a:cs typeface="Constantia"/>
              </a:rPr>
              <a:t>WAN</a:t>
            </a:r>
            <a:r>
              <a:rPr sz="2400" spc="-7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EFAC9"/>
                </a:solidFill>
                <a:latin typeface="Constantia"/>
                <a:cs typeface="Constantia"/>
              </a:rPr>
              <a:t>area</a:t>
            </a:r>
            <a:r>
              <a:rPr sz="2400" spc="-6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it</a:t>
            </a:r>
            <a:r>
              <a:rPr sz="2400" spc="-6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is</a:t>
            </a:r>
            <a:r>
              <a:rPr sz="2400" spc="-5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EFAC9"/>
                </a:solidFill>
                <a:latin typeface="Constantia"/>
                <a:cs typeface="Constantia"/>
              </a:rPr>
              <a:t>more</a:t>
            </a:r>
            <a:r>
              <a:rPr sz="2400" spc="-7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than</a:t>
            </a:r>
            <a:r>
              <a:rPr sz="2400" spc="-4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just</a:t>
            </a:r>
            <a:r>
              <a:rPr sz="2400" spc="-12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calling</a:t>
            </a:r>
            <a:r>
              <a:rPr sz="2400" spc="-2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the</a:t>
            </a:r>
            <a:r>
              <a:rPr sz="2400" spc="-9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phone  </a:t>
            </a:r>
            <a:r>
              <a:rPr sz="2400" spc="-15" dirty="0">
                <a:solidFill>
                  <a:srgbClr val="FEFAC9"/>
                </a:solidFill>
                <a:latin typeface="Constantia"/>
                <a:cs typeface="Constantia"/>
              </a:rPr>
              <a:t>company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78363" y="820280"/>
            <a:ext cx="815340" cy="491490"/>
          </a:xfrm>
          <a:custGeom>
            <a:avLst/>
            <a:gdLst/>
            <a:ahLst/>
            <a:cxnLst/>
            <a:rect l="l" t="t" r="r" b="b"/>
            <a:pathLst>
              <a:path w="815340" h="491490">
                <a:moveTo>
                  <a:pt x="628764" y="117208"/>
                </a:moveTo>
                <a:lnTo>
                  <a:pt x="608957" y="122056"/>
                </a:lnTo>
                <a:lnTo>
                  <a:pt x="588552" y="126711"/>
                </a:lnTo>
                <a:lnTo>
                  <a:pt x="567553" y="131170"/>
                </a:lnTo>
                <a:lnTo>
                  <a:pt x="545960" y="135432"/>
                </a:lnTo>
                <a:lnTo>
                  <a:pt x="547255" y="144284"/>
                </a:lnTo>
                <a:lnTo>
                  <a:pt x="582353" y="174728"/>
                </a:lnTo>
                <a:lnTo>
                  <a:pt x="582757" y="222452"/>
                </a:lnTo>
                <a:lnTo>
                  <a:pt x="582827" y="437100"/>
                </a:lnTo>
                <a:lnTo>
                  <a:pt x="582718" y="447192"/>
                </a:lnTo>
                <a:lnTo>
                  <a:pt x="545960" y="480529"/>
                </a:lnTo>
                <a:lnTo>
                  <a:pt x="547001" y="491210"/>
                </a:lnTo>
                <a:lnTo>
                  <a:pt x="594148" y="490473"/>
                </a:lnTo>
                <a:lnTo>
                  <a:pt x="673778" y="490423"/>
                </a:lnTo>
                <a:lnTo>
                  <a:pt x="673049" y="480529"/>
                </a:lnTo>
                <a:lnTo>
                  <a:pt x="638937" y="470890"/>
                </a:lnTo>
                <a:lnTo>
                  <a:pt x="634593" y="469849"/>
                </a:lnTo>
                <a:lnTo>
                  <a:pt x="632256" y="466724"/>
                </a:lnTo>
                <a:lnTo>
                  <a:pt x="631380" y="368020"/>
                </a:lnTo>
                <a:lnTo>
                  <a:pt x="711779" y="368020"/>
                </a:lnTo>
                <a:lnTo>
                  <a:pt x="733550" y="362642"/>
                </a:lnTo>
                <a:lnTo>
                  <a:pt x="757844" y="351045"/>
                </a:lnTo>
                <a:lnTo>
                  <a:pt x="759752" y="349529"/>
                </a:lnTo>
                <a:lnTo>
                  <a:pt x="675055" y="349529"/>
                </a:lnTo>
                <a:lnTo>
                  <a:pt x="664425" y="349219"/>
                </a:lnTo>
                <a:lnTo>
                  <a:pt x="653603" y="348291"/>
                </a:lnTo>
                <a:lnTo>
                  <a:pt x="642589" y="346743"/>
                </a:lnTo>
                <a:lnTo>
                  <a:pt x="631380" y="344576"/>
                </a:lnTo>
                <a:lnTo>
                  <a:pt x="631380" y="160172"/>
                </a:lnTo>
                <a:lnTo>
                  <a:pt x="642686" y="155162"/>
                </a:lnTo>
                <a:lnTo>
                  <a:pt x="654773" y="151582"/>
                </a:lnTo>
                <a:lnTo>
                  <a:pt x="667642" y="149433"/>
                </a:lnTo>
                <a:lnTo>
                  <a:pt x="681291" y="148716"/>
                </a:lnTo>
                <a:lnTo>
                  <a:pt x="785529" y="148716"/>
                </a:lnTo>
                <a:lnTo>
                  <a:pt x="780943" y="144551"/>
                </a:lnTo>
                <a:lnTo>
                  <a:pt x="631380" y="144551"/>
                </a:lnTo>
                <a:lnTo>
                  <a:pt x="631380" y="119024"/>
                </a:lnTo>
                <a:lnTo>
                  <a:pt x="628764" y="117208"/>
                </a:lnTo>
                <a:close/>
              </a:path>
              <a:path w="815340" h="491490">
                <a:moveTo>
                  <a:pt x="673778" y="490423"/>
                </a:moveTo>
                <a:lnTo>
                  <a:pt x="607555" y="490423"/>
                </a:lnTo>
                <a:lnTo>
                  <a:pt x="621319" y="490473"/>
                </a:lnTo>
                <a:lnTo>
                  <a:pt x="673836" y="491210"/>
                </a:lnTo>
                <a:lnTo>
                  <a:pt x="673778" y="490423"/>
                </a:lnTo>
                <a:close/>
              </a:path>
              <a:path w="815340" h="491490">
                <a:moveTo>
                  <a:pt x="711779" y="368020"/>
                </a:moveTo>
                <a:lnTo>
                  <a:pt x="631380" y="368020"/>
                </a:lnTo>
                <a:lnTo>
                  <a:pt x="642169" y="369728"/>
                </a:lnTo>
                <a:lnTo>
                  <a:pt x="652762" y="370946"/>
                </a:lnTo>
                <a:lnTo>
                  <a:pt x="663157" y="371676"/>
                </a:lnTo>
                <a:lnTo>
                  <a:pt x="673354" y="371919"/>
                </a:lnTo>
                <a:lnTo>
                  <a:pt x="705386" y="369600"/>
                </a:lnTo>
                <a:lnTo>
                  <a:pt x="711779" y="368020"/>
                </a:lnTo>
                <a:close/>
              </a:path>
              <a:path w="815340" h="491490">
                <a:moveTo>
                  <a:pt x="785529" y="148716"/>
                </a:moveTo>
                <a:lnTo>
                  <a:pt x="681291" y="148716"/>
                </a:lnTo>
                <a:lnTo>
                  <a:pt x="699650" y="150231"/>
                </a:lnTo>
                <a:lnTo>
                  <a:pt x="715733" y="154773"/>
                </a:lnTo>
                <a:lnTo>
                  <a:pt x="750171" y="186514"/>
                </a:lnTo>
                <a:lnTo>
                  <a:pt x="761873" y="244817"/>
                </a:lnTo>
                <a:lnTo>
                  <a:pt x="760506" y="268621"/>
                </a:lnTo>
                <a:lnTo>
                  <a:pt x="749582" y="307431"/>
                </a:lnTo>
                <a:lnTo>
                  <a:pt x="712871" y="342757"/>
                </a:lnTo>
                <a:lnTo>
                  <a:pt x="675055" y="349529"/>
                </a:lnTo>
                <a:lnTo>
                  <a:pt x="759752" y="349529"/>
                </a:lnTo>
                <a:lnTo>
                  <a:pt x="794454" y="314586"/>
                </a:lnTo>
                <a:lnTo>
                  <a:pt x="812951" y="264122"/>
                </a:lnTo>
                <a:lnTo>
                  <a:pt x="815263" y="233883"/>
                </a:lnTo>
                <a:lnTo>
                  <a:pt x="813468" y="209179"/>
                </a:lnTo>
                <a:lnTo>
                  <a:pt x="808081" y="186904"/>
                </a:lnTo>
                <a:lnTo>
                  <a:pt x="799104" y="167055"/>
                </a:lnTo>
                <a:lnTo>
                  <a:pt x="786536" y="149631"/>
                </a:lnTo>
                <a:lnTo>
                  <a:pt x="785529" y="148716"/>
                </a:lnTo>
                <a:close/>
              </a:path>
              <a:path w="815340" h="491490">
                <a:moveTo>
                  <a:pt x="709028" y="117208"/>
                </a:moveTo>
                <a:lnTo>
                  <a:pt x="690109" y="118916"/>
                </a:lnTo>
                <a:lnTo>
                  <a:pt x="670861" y="124040"/>
                </a:lnTo>
                <a:lnTo>
                  <a:pt x="651285" y="132585"/>
                </a:lnTo>
                <a:lnTo>
                  <a:pt x="631380" y="144551"/>
                </a:lnTo>
                <a:lnTo>
                  <a:pt x="780943" y="144551"/>
                </a:lnTo>
                <a:lnTo>
                  <a:pt x="770895" y="135432"/>
                </a:lnTo>
                <a:lnTo>
                  <a:pt x="752797" y="125314"/>
                </a:lnTo>
                <a:lnTo>
                  <a:pt x="732167" y="119234"/>
                </a:lnTo>
                <a:lnTo>
                  <a:pt x="709028" y="117208"/>
                </a:lnTo>
                <a:close/>
              </a:path>
              <a:path w="815340" h="491490">
                <a:moveTo>
                  <a:pt x="408266" y="117208"/>
                </a:moveTo>
                <a:lnTo>
                  <a:pt x="356546" y="126287"/>
                </a:lnTo>
                <a:lnTo>
                  <a:pt x="316103" y="153530"/>
                </a:lnTo>
                <a:lnTo>
                  <a:pt x="289991" y="195110"/>
                </a:lnTo>
                <a:lnTo>
                  <a:pt x="281292" y="247167"/>
                </a:lnTo>
                <a:lnTo>
                  <a:pt x="283368" y="273709"/>
                </a:lnTo>
                <a:lnTo>
                  <a:pt x="299985" y="318829"/>
                </a:lnTo>
                <a:lnTo>
                  <a:pt x="332444" y="352508"/>
                </a:lnTo>
                <a:lnTo>
                  <a:pt x="376050" y="369762"/>
                </a:lnTo>
                <a:lnTo>
                  <a:pt x="401739" y="371919"/>
                </a:lnTo>
                <a:lnTo>
                  <a:pt x="428166" y="369633"/>
                </a:lnTo>
                <a:lnTo>
                  <a:pt x="452162" y="362773"/>
                </a:lnTo>
                <a:lnTo>
                  <a:pt x="473215" y="351612"/>
                </a:lnTo>
                <a:lnTo>
                  <a:pt x="406819" y="351612"/>
                </a:lnTo>
                <a:lnTo>
                  <a:pt x="390016" y="349698"/>
                </a:lnTo>
                <a:lnTo>
                  <a:pt x="352844" y="321005"/>
                </a:lnTo>
                <a:lnTo>
                  <a:pt x="335818" y="264916"/>
                </a:lnTo>
                <a:lnTo>
                  <a:pt x="334789" y="239356"/>
                </a:lnTo>
                <a:lnTo>
                  <a:pt x="335794" y="217178"/>
                </a:lnTo>
                <a:lnTo>
                  <a:pt x="344686" y="178112"/>
                </a:lnTo>
                <a:lnTo>
                  <a:pt x="374094" y="144224"/>
                </a:lnTo>
                <a:lnTo>
                  <a:pt x="403440" y="137782"/>
                </a:lnTo>
                <a:lnTo>
                  <a:pt x="479869" y="137782"/>
                </a:lnTo>
                <a:lnTo>
                  <a:pt x="477730" y="136030"/>
                </a:lnTo>
                <a:lnTo>
                  <a:pt x="457217" y="125572"/>
                </a:lnTo>
                <a:lnTo>
                  <a:pt x="434063" y="119299"/>
                </a:lnTo>
                <a:lnTo>
                  <a:pt x="408266" y="117208"/>
                </a:lnTo>
                <a:close/>
              </a:path>
              <a:path w="815340" h="491490">
                <a:moveTo>
                  <a:pt x="183362" y="24218"/>
                </a:moveTo>
                <a:lnTo>
                  <a:pt x="132308" y="24218"/>
                </a:lnTo>
                <a:lnTo>
                  <a:pt x="132200" y="309552"/>
                </a:lnTo>
                <a:lnTo>
                  <a:pt x="132007" y="324650"/>
                </a:lnTo>
                <a:lnTo>
                  <a:pt x="131794" y="334392"/>
                </a:lnTo>
                <a:lnTo>
                  <a:pt x="131622" y="338848"/>
                </a:lnTo>
                <a:lnTo>
                  <a:pt x="129362" y="341541"/>
                </a:lnTo>
                <a:lnTo>
                  <a:pt x="125018" y="342747"/>
                </a:lnTo>
                <a:lnTo>
                  <a:pt x="86474" y="354215"/>
                </a:lnTo>
                <a:lnTo>
                  <a:pt x="87515" y="365404"/>
                </a:lnTo>
                <a:lnTo>
                  <a:pt x="141918" y="364677"/>
                </a:lnTo>
                <a:lnTo>
                  <a:pt x="229681" y="364629"/>
                </a:lnTo>
                <a:lnTo>
                  <a:pt x="229196" y="354215"/>
                </a:lnTo>
                <a:lnTo>
                  <a:pt x="190652" y="342747"/>
                </a:lnTo>
                <a:lnTo>
                  <a:pt x="186309" y="341541"/>
                </a:lnTo>
                <a:lnTo>
                  <a:pt x="184061" y="338848"/>
                </a:lnTo>
                <a:lnTo>
                  <a:pt x="183877" y="334392"/>
                </a:lnTo>
                <a:lnTo>
                  <a:pt x="183669" y="324650"/>
                </a:lnTo>
                <a:lnTo>
                  <a:pt x="183475" y="309552"/>
                </a:lnTo>
                <a:lnTo>
                  <a:pt x="183362" y="24218"/>
                </a:lnTo>
                <a:close/>
              </a:path>
              <a:path w="815340" h="491490">
                <a:moveTo>
                  <a:pt x="229681" y="364629"/>
                </a:moveTo>
                <a:lnTo>
                  <a:pt x="158356" y="364629"/>
                </a:lnTo>
                <a:lnTo>
                  <a:pt x="174439" y="364677"/>
                </a:lnTo>
                <a:lnTo>
                  <a:pt x="229717" y="365404"/>
                </a:lnTo>
                <a:lnTo>
                  <a:pt x="229681" y="364629"/>
                </a:lnTo>
                <a:close/>
              </a:path>
              <a:path w="815340" h="491490">
                <a:moveTo>
                  <a:pt x="479869" y="137782"/>
                </a:moveTo>
                <a:lnTo>
                  <a:pt x="403440" y="137782"/>
                </a:lnTo>
                <a:lnTo>
                  <a:pt x="419926" y="139572"/>
                </a:lnTo>
                <a:lnTo>
                  <a:pt x="434332" y="144945"/>
                </a:lnTo>
                <a:lnTo>
                  <a:pt x="464966" y="182070"/>
                </a:lnTo>
                <a:lnTo>
                  <a:pt x="474172" y="221265"/>
                </a:lnTo>
                <a:lnTo>
                  <a:pt x="475219" y="247167"/>
                </a:lnTo>
                <a:lnTo>
                  <a:pt x="474229" y="269637"/>
                </a:lnTo>
                <a:lnTo>
                  <a:pt x="465475" y="309552"/>
                </a:lnTo>
                <a:lnTo>
                  <a:pt x="436305" y="344870"/>
                </a:lnTo>
                <a:lnTo>
                  <a:pt x="406819" y="351612"/>
                </a:lnTo>
                <a:lnTo>
                  <a:pt x="473215" y="351612"/>
                </a:lnTo>
                <a:lnTo>
                  <a:pt x="508546" y="315609"/>
                </a:lnTo>
                <a:lnTo>
                  <a:pt x="526472" y="267622"/>
                </a:lnTo>
                <a:lnTo>
                  <a:pt x="528713" y="239356"/>
                </a:lnTo>
                <a:lnTo>
                  <a:pt x="526644" y="213105"/>
                </a:lnTo>
                <a:lnTo>
                  <a:pt x="520436" y="189576"/>
                </a:lnTo>
                <a:lnTo>
                  <a:pt x="510089" y="168765"/>
                </a:lnTo>
                <a:lnTo>
                  <a:pt x="495604" y="150672"/>
                </a:lnTo>
                <a:lnTo>
                  <a:pt x="479869" y="137782"/>
                </a:lnTo>
                <a:close/>
              </a:path>
              <a:path w="815340" h="491490">
                <a:moveTo>
                  <a:pt x="1828" y="0"/>
                </a:moveTo>
                <a:lnTo>
                  <a:pt x="0" y="2082"/>
                </a:lnTo>
                <a:lnTo>
                  <a:pt x="6781" y="95326"/>
                </a:lnTo>
                <a:lnTo>
                  <a:pt x="17195" y="93497"/>
                </a:lnTo>
                <a:lnTo>
                  <a:pt x="40373" y="24218"/>
                </a:lnTo>
                <a:lnTo>
                  <a:pt x="314822" y="24218"/>
                </a:lnTo>
                <a:lnTo>
                  <a:pt x="318795" y="2082"/>
                </a:lnTo>
                <a:lnTo>
                  <a:pt x="318014" y="1041"/>
                </a:lnTo>
                <a:lnTo>
                  <a:pt x="124498" y="1041"/>
                </a:lnTo>
                <a:lnTo>
                  <a:pt x="1828" y="0"/>
                </a:lnTo>
                <a:close/>
              </a:path>
              <a:path w="815340" h="491490">
                <a:moveTo>
                  <a:pt x="314822" y="24218"/>
                </a:moveTo>
                <a:lnTo>
                  <a:pt x="275297" y="24218"/>
                </a:lnTo>
                <a:lnTo>
                  <a:pt x="291973" y="95326"/>
                </a:lnTo>
                <a:lnTo>
                  <a:pt x="302387" y="93497"/>
                </a:lnTo>
                <a:lnTo>
                  <a:pt x="314822" y="24218"/>
                </a:lnTo>
                <a:close/>
              </a:path>
              <a:path w="815340" h="491490">
                <a:moveTo>
                  <a:pt x="317233" y="0"/>
                </a:moveTo>
                <a:lnTo>
                  <a:pt x="194043" y="1041"/>
                </a:lnTo>
                <a:lnTo>
                  <a:pt x="318014" y="1041"/>
                </a:lnTo>
                <a:lnTo>
                  <a:pt x="317233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08220" y="967473"/>
            <a:ext cx="133540" cy="203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11523" y="956539"/>
            <a:ext cx="143687" cy="216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24325" y="937489"/>
            <a:ext cx="269875" cy="374015"/>
          </a:xfrm>
          <a:custGeom>
            <a:avLst/>
            <a:gdLst/>
            <a:ahLst/>
            <a:cxnLst/>
            <a:rect l="l" t="t" r="r" b="b"/>
            <a:pathLst>
              <a:path w="269875" h="374015">
                <a:moveTo>
                  <a:pt x="82804" y="0"/>
                </a:moveTo>
                <a:lnTo>
                  <a:pt x="85420" y="1816"/>
                </a:lnTo>
                <a:lnTo>
                  <a:pt x="85420" y="27343"/>
                </a:lnTo>
                <a:lnTo>
                  <a:pt x="105325" y="15376"/>
                </a:lnTo>
                <a:lnTo>
                  <a:pt x="124901" y="6832"/>
                </a:lnTo>
                <a:lnTo>
                  <a:pt x="144148" y="1707"/>
                </a:lnTo>
                <a:lnTo>
                  <a:pt x="163068" y="0"/>
                </a:lnTo>
                <a:lnTo>
                  <a:pt x="186206" y="2026"/>
                </a:lnTo>
                <a:lnTo>
                  <a:pt x="224959" y="18237"/>
                </a:lnTo>
                <a:lnTo>
                  <a:pt x="253144" y="49846"/>
                </a:lnTo>
                <a:lnTo>
                  <a:pt x="267508" y="91971"/>
                </a:lnTo>
                <a:lnTo>
                  <a:pt x="269303" y="116674"/>
                </a:lnTo>
                <a:lnTo>
                  <a:pt x="266991" y="146914"/>
                </a:lnTo>
                <a:lnTo>
                  <a:pt x="248493" y="197377"/>
                </a:lnTo>
                <a:lnTo>
                  <a:pt x="211884" y="233837"/>
                </a:lnTo>
                <a:lnTo>
                  <a:pt x="159426" y="252391"/>
                </a:lnTo>
                <a:lnTo>
                  <a:pt x="127393" y="254711"/>
                </a:lnTo>
                <a:lnTo>
                  <a:pt x="117197" y="254468"/>
                </a:lnTo>
                <a:lnTo>
                  <a:pt x="106802" y="253738"/>
                </a:lnTo>
                <a:lnTo>
                  <a:pt x="96209" y="252519"/>
                </a:lnTo>
                <a:lnTo>
                  <a:pt x="85420" y="250812"/>
                </a:lnTo>
                <a:lnTo>
                  <a:pt x="85420" y="307847"/>
                </a:lnTo>
                <a:lnTo>
                  <a:pt x="86296" y="349516"/>
                </a:lnTo>
                <a:lnTo>
                  <a:pt x="92976" y="353682"/>
                </a:lnTo>
                <a:lnTo>
                  <a:pt x="127088" y="363321"/>
                </a:lnTo>
                <a:lnTo>
                  <a:pt x="127876" y="374002"/>
                </a:lnTo>
                <a:lnTo>
                  <a:pt x="108497" y="373659"/>
                </a:lnTo>
                <a:lnTo>
                  <a:pt x="90992" y="373413"/>
                </a:lnTo>
                <a:lnTo>
                  <a:pt x="75359" y="373264"/>
                </a:lnTo>
                <a:lnTo>
                  <a:pt x="61595" y="373214"/>
                </a:lnTo>
                <a:lnTo>
                  <a:pt x="48188" y="373264"/>
                </a:lnTo>
                <a:lnTo>
                  <a:pt x="33628" y="373413"/>
                </a:lnTo>
                <a:lnTo>
                  <a:pt x="17912" y="373659"/>
                </a:lnTo>
                <a:lnTo>
                  <a:pt x="1041" y="374002"/>
                </a:lnTo>
                <a:lnTo>
                  <a:pt x="0" y="363321"/>
                </a:lnTo>
                <a:lnTo>
                  <a:pt x="29946" y="354469"/>
                </a:lnTo>
                <a:lnTo>
                  <a:pt x="34112" y="353250"/>
                </a:lnTo>
                <a:lnTo>
                  <a:pt x="36283" y="350558"/>
                </a:lnTo>
                <a:lnTo>
                  <a:pt x="36949" y="306885"/>
                </a:lnTo>
                <a:lnTo>
                  <a:pt x="36982" y="288836"/>
                </a:lnTo>
                <a:lnTo>
                  <a:pt x="36982" y="182829"/>
                </a:lnTo>
                <a:lnTo>
                  <a:pt x="36916" y="130444"/>
                </a:lnTo>
                <a:lnTo>
                  <a:pt x="36718" y="88674"/>
                </a:lnTo>
                <a:lnTo>
                  <a:pt x="35941" y="36982"/>
                </a:lnTo>
                <a:lnTo>
                  <a:pt x="1295" y="27076"/>
                </a:lnTo>
                <a:lnTo>
                  <a:pt x="0" y="18224"/>
                </a:lnTo>
                <a:lnTo>
                  <a:pt x="21592" y="13962"/>
                </a:lnTo>
                <a:lnTo>
                  <a:pt x="42592" y="9502"/>
                </a:lnTo>
                <a:lnTo>
                  <a:pt x="62997" y="4847"/>
                </a:lnTo>
                <a:lnTo>
                  <a:pt x="82804" y="0"/>
                </a:lnTo>
                <a:close/>
              </a:path>
            </a:pathLst>
          </a:custGeom>
          <a:ln w="3175">
            <a:solidFill>
              <a:srgbClr val="3B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59656" y="937488"/>
            <a:ext cx="247650" cy="255270"/>
          </a:xfrm>
          <a:custGeom>
            <a:avLst/>
            <a:gdLst/>
            <a:ahLst/>
            <a:cxnLst/>
            <a:rect l="l" t="t" r="r" b="b"/>
            <a:pathLst>
              <a:path w="247650" h="255269">
                <a:moveTo>
                  <a:pt x="126974" y="0"/>
                </a:moveTo>
                <a:lnTo>
                  <a:pt x="175925" y="8364"/>
                </a:lnTo>
                <a:lnTo>
                  <a:pt x="214312" y="33464"/>
                </a:lnTo>
                <a:lnTo>
                  <a:pt x="239144" y="72367"/>
                </a:lnTo>
                <a:lnTo>
                  <a:pt x="247421" y="122148"/>
                </a:lnTo>
                <a:lnTo>
                  <a:pt x="245180" y="150414"/>
                </a:lnTo>
                <a:lnTo>
                  <a:pt x="227254" y="198400"/>
                </a:lnTo>
                <a:lnTo>
                  <a:pt x="192436" y="234131"/>
                </a:lnTo>
                <a:lnTo>
                  <a:pt x="146873" y="252425"/>
                </a:lnTo>
                <a:lnTo>
                  <a:pt x="120446" y="254711"/>
                </a:lnTo>
                <a:lnTo>
                  <a:pt x="94757" y="252553"/>
                </a:lnTo>
                <a:lnTo>
                  <a:pt x="51152" y="235299"/>
                </a:lnTo>
                <a:lnTo>
                  <a:pt x="18693" y="201621"/>
                </a:lnTo>
                <a:lnTo>
                  <a:pt x="2076" y="156500"/>
                </a:lnTo>
                <a:lnTo>
                  <a:pt x="0" y="129959"/>
                </a:lnTo>
                <a:lnTo>
                  <a:pt x="2174" y="102619"/>
                </a:lnTo>
                <a:lnTo>
                  <a:pt x="19577" y="55803"/>
                </a:lnTo>
                <a:lnTo>
                  <a:pt x="53622" y="20429"/>
                </a:lnTo>
                <a:lnTo>
                  <a:pt x="99704" y="2269"/>
                </a:lnTo>
                <a:lnTo>
                  <a:pt x="126974" y="0"/>
                </a:lnTo>
                <a:close/>
              </a:path>
            </a:pathLst>
          </a:custGeom>
          <a:ln w="3175">
            <a:solidFill>
              <a:srgbClr val="3B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78364" y="820280"/>
            <a:ext cx="319405" cy="365760"/>
          </a:xfrm>
          <a:custGeom>
            <a:avLst/>
            <a:gdLst/>
            <a:ahLst/>
            <a:cxnLst/>
            <a:rect l="l" t="t" r="r" b="b"/>
            <a:pathLst>
              <a:path w="319405" h="365759">
                <a:moveTo>
                  <a:pt x="1828" y="0"/>
                </a:moveTo>
                <a:lnTo>
                  <a:pt x="33520" y="457"/>
                </a:lnTo>
                <a:lnTo>
                  <a:pt x="64530" y="782"/>
                </a:lnTo>
                <a:lnTo>
                  <a:pt x="94856" y="976"/>
                </a:lnTo>
                <a:lnTo>
                  <a:pt x="124498" y="1041"/>
                </a:lnTo>
                <a:lnTo>
                  <a:pt x="194043" y="1041"/>
                </a:lnTo>
                <a:lnTo>
                  <a:pt x="223618" y="976"/>
                </a:lnTo>
                <a:lnTo>
                  <a:pt x="254009" y="782"/>
                </a:lnTo>
                <a:lnTo>
                  <a:pt x="285215" y="457"/>
                </a:lnTo>
                <a:lnTo>
                  <a:pt x="317233" y="0"/>
                </a:lnTo>
                <a:lnTo>
                  <a:pt x="318795" y="2082"/>
                </a:lnTo>
                <a:lnTo>
                  <a:pt x="302387" y="93497"/>
                </a:lnTo>
                <a:lnTo>
                  <a:pt x="291973" y="95326"/>
                </a:lnTo>
                <a:lnTo>
                  <a:pt x="275297" y="24218"/>
                </a:lnTo>
                <a:lnTo>
                  <a:pt x="183362" y="24218"/>
                </a:lnTo>
                <a:lnTo>
                  <a:pt x="183362" y="284149"/>
                </a:lnTo>
                <a:lnTo>
                  <a:pt x="183395" y="298832"/>
                </a:lnTo>
                <a:lnTo>
                  <a:pt x="184061" y="338848"/>
                </a:lnTo>
                <a:lnTo>
                  <a:pt x="190652" y="342747"/>
                </a:lnTo>
                <a:lnTo>
                  <a:pt x="229196" y="354215"/>
                </a:lnTo>
                <a:lnTo>
                  <a:pt x="229717" y="365404"/>
                </a:lnTo>
                <a:lnTo>
                  <a:pt x="210119" y="365063"/>
                </a:lnTo>
                <a:lnTo>
                  <a:pt x="191693" y="364821"/>
                </a:lnTo>
                <a:lnTo>
                  <a:pt x="174439" y="364677"/>
                </a:lnTo>
                <a:lnTo>
                  <a:pt x="158356" y="364629"/>
                </a:lnTo>
                <a:lnTo>
                  <a:pt x="141918" y="364677"/>
                </a:lnTo>
                <a:lnTo>
                  <a:pt x="124631" y="364821"/>
                </a:lnTo>
                <a:lnTo>
                  <a:pt x="106496" y="365063"/>
                </a:lnTo>
                <a:lnTo>
                  <a:pt x="87515" y="365404"/>
                </a:lnTo>
                <a:lnTo>
                  <a:pt x="86474" y="354215"/>
                </a:lnTo>
                <a:lnTo>
                  <a:pt x="125018" y="342747"/>
                </a:lnTo>
                <a:lnTo>
                  <a:pt x="129362" y="341541"/>
                </a:lnTo>
                <a:lnTo>
                  <a:pt x="131622" y="338848"/>
                </a:lnTo>
                <a:lnTo>
                  <a:pt x="132277" y="298832"/>
                </a:lnTo>
                <a:lnTo>
                  <a:pt x="132308" y="284149"/>
                </a:lnTo>
                <a:lnTo>
                  <a:pt x="132308" y="24218"/>
                </a:lnTo>
                <a:lnTo>
                  <a:pt x="40373" y="24218"/>
                </a:lnTo>
                <a:lnTo>
                  <a:pt x="17195" y="93497"/>
                </a:lnTo>
                <a:lnTo>
                  <a:pt x="6781" y="95326"/>
                </a:lnTo>
                <a:lnTo>
                  <a:pt x="0" y="2082"/>
                </a:lnTo>
                <a:lnTo>
                  <a:pt x="1828" y="0"/>
                </a:lnTo>
                <a:close/>
              </a:path>
            </a:pathLst>
          </a:custGeom>
          <a:ln w="3175">
            <a:solidFill>
              <a:srgbClr val="3B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3362" y="526543"/>
            <a:ext cx="1469135" cy="1121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23617" y="1055471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5">
                <a:moveTo>
                  <a:pt x="0" y="0"/>
                </a:moveTo>
                <a:lnTo>
                  <a:pt x="144805" y="0"/>
                </a:lnTo>
              </a:path>
            </a:pathLst>
          </a:custGeom>
          <a:ln w="33858">
            <a:solidFill>
              <a:srgbClr val="F9F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23617" y="1038542"/>
            <a:ext cx="145415" cy="34290"/>
          </a:xfrm>
          <a:custGeom>
            <a:avLst/>
            <a:gdLst/>
            <a:ahLst/>
            <a:cxnLst/>
            <a:rect l="l" t="t" r="r" b="b"/>
            <a:pathLst>
              <a:path w="145415" h="34290">
                <a:moveTo>
                  <a:pt x="0" y="0"/>
                </a:moveTo>
                <a:lnTo>
                  <a:pt x="144805" y="0"/>
                </a:lnTo>
                <a:lnTo>
                  <a:pt x="144805" y="33858"/>
                </a:lnTo>
                <a:lnTo>
                  <a:pt x="0" y="3385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3B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80896" y="526543"/>
            <a:ext cx="820673" cy="1121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03239" y="790889"/>
            <a:ext cx="4965903" cy="5260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59965" y="526543"/>
            <a:ext cx="5626607" cy="11216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44970" y="526543"/>
            <a:ext cx="762761" cy="11216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800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4740" y="1383740"/>
            <a:ext cx="7426959" cy="35763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5115" indent="-273050">
              <a:spcBef>
                <a:spcPts val="70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40" dirty="0">
                <a:solidFill>
                  <a:srgbClr val="FFFFFF"/>
                </a:solidFill>
                <a:latin typeface="Constantia"/>
                <a:cs typeface="Constantia"/>
              </a:rPr>
              <a:t>Don’t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just start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connecting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lang="en-US" sz="2600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459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dots</a:t>
            </a:r>
            <a:endParaRPr sz="2600" dirty="0">
              <a:latin typeface="Constantia"/>
              <a:cs typeface="Constantia"/>
            </a:endParaRPr>
          </a:p>
          <a:p>
            <a:pPr marL="285115" indent="-273050">
              <a:spcBef>
                <a:spcPts val="60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Analyze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business and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technical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goals</a:t>
            </a:r>
            <a:r>
              <a:rPr lang="en-US" sz="2600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3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10" dirty="0">
                <a:solidFill>
                  <a:srgbClr val="FFFFFF"/>
                </a:solidFill>
                <a:latin typeface="Constantia"/>
                <a:cs typeface="Constantia"/>
              </a:rPr>
              <a:t>first</a:t>
            </a:r>
            <a:endParaRPr sz="2600" dirty="0">
              <a:latin typeface="Constantia"/>
              <a:cs typeface="Constantia"/>
            </a:endParaRPr>
          </a:p>
          <a:p>
            <a:pPr marL="285115" marR="5080" indent="-273050">
              <a:spcBef>
                <a:spcPts val="60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Explore</a:t>
            </a:r>
            <a:r>
              <a:rPr sz="26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divisional</a:t>
            </a:r>
            <a:r>
              <a:rPr sz="26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6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group</a:t>
            </a:r>
            <a:r>
              <a:rPr sz="26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structures</a:t>
            </a:r>
            <a:r>
              <a:rPr sz="26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26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10" dirty="0">
                <a:solidFill>
                  <a:srgbClr val="FFFFFF"/>
                </a:solidFill>
                <a:latin typeface="Constantia"/>
                <a:cs typeface="Constantia"/>
              </a:rPr>
              <a:t>find</a:t>
            </a:r>
            <a:r>
              <a:rPr sz="26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out 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who</a:t>
            </a:r>
            <a:r>
              <a:rPr sz="26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6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network</a:t>
            </a:r>
            <a:r>
              <a:rPr sz="26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serves</a:t>
            </a:r>
            <a:r>
              <a:rPr sz="26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6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where</a:t>
            </a:r>
            <a:r>
              <a:rPr sz="26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they</a:t>
            </a:r>
            <a:r>
              <a:rPr sz="26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reside</a:t>
            </a:r>
            <a:endParaRPr sz="2600" dirty="0">
              <a:latin typeface="Constantia"/>
              <a:cs typeface="Constantia"/>
            </a:endParaRPr>
          </a:p>
          <a:p>
            <a:pPr marL="285115" marR="269875" indent="-273050">
              <a:spcBef>
                <a:spcPts val="60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Determine what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applications will run on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the 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network</a:t>
            </a:r>
            <a:r>
              <a:rPr sz="26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how</a:t>
            </a:r>
            <a:r>
              <a:rPr sz="26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those</a:t>
            </a:r>
            <a:r>
              <a:rPr sz="26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applications</a:t>
            </a:r>
            <a:r>
              <a:rPr sz="26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Constantia"/>
                <a:cs typeface="Constantia"/>
              </a:rPr>
              <a:t>behave</a:t>
            </a:r>
            <a:r>
              <a:rPr sz="26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r>
              <a:rPr sz="26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 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network</a:t>
            </a:r>
            <a:endParaRPr sz="2600" dirty="0">
              <a:latin typeface="Constantia"/>
              <a:cs typeface="Constantia"/>
            </a:endParaRPr>
          </a:p>
          <a:p>
            <a:pPr marL="285115" indent="-273050">
              <a:spcBef>
                <a:spcPts val="60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Focus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on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Layer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7 and 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above</a:t>
            </a:r>
            <a:r>
              <a:rPr sz="2600" spc="-3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10" dirty="0">
                <a:solidFill>
                  <a:srgbClr val="FFFFFF"/>
                </a:solidFill>
                <a:latin typeface="Constantia"/>
                <a:cs typeface="Constantia"/>
              </a:rPr>
              <a:t>first</a:t>
            </a:r>
            <a:endParaRPr sz="26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4552" y="790891"/>
            <a:ext cx="3276333" cy="522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3362" y="526543"/>
            <a:ext cx="3944872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56634" y="526543"/>
            <a:ext cx="762761" cy="1121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106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8471" y="4471"/>
            <a:ext cx="9139529" cy="6853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96635" y="790892"/>
            <a:ext cx="5218379" cy="523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3363" y="526543"/>
            <a:ext cx="5883401" cy="1121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95162" y="526543"/>
            <a:ext cx="762761" cy="1121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35487" y="2079168"/>
            <a:ext cx="3088005" cy="708025"/>
          </a:xfrm>
          <a:custGeom>
            <a:avLst/>
            <a:gdLst/>
            <a:ahLst/>
            <a:cxnLst/>
            <a:rect l="l" t="t" r="r" b="b"/>
            <a:pathLst>
              <a:path w="3088004" h="708025">
                <a:moveTo>
                  <a:pt x="0" y="0"/>
                </a:moveTo>
                <a:lnTo>
                  <a:pt x="3087751" y="0"/>
                </a:lnTo>
                <a:lnTo>
                  <a:pt x="3087751" y="707567"/>
                </a:lnTo>
                <a:lnTo>
                  <a:pt x="0" y="70756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35487" y="2786749"/>
            <a:ext cx="3088005" cy="708025"/>
          </a:xfrm>
          <a:custGeom>
            <a:avLst/>
            <a:gdLst/>
            <a:ahLst/>
            <a:cxnLst/>
            <a:rect l="l" t="t" r="r" b="b"/>
            <a:pathLst>
              <a:path w="3088004" h="708025">
                <a:moveTo>
                  <a:pt x="0" y="0"/>
                </a:moveTo>
                <a:lnTo>
                  <a:pt x="3087751" y="0"/>
                </a:lnTo>
                <a:lnTo>
                  <a:pt x="3087751" y="707567"/>
                </a:lnTo>
                <a:lnTo>
                  <a:pt x="0" y="70756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35487" y="4201884"/>
            <a:ext cx="3088005" cy="708025"/>
          </a:xfrm>
          <a:custGeom>
            <a:avLst/>
            <a:gdLst/>
            <a:ahLst/>
            <a:cxnLst/>
            <a:rect l="l" t="t" r="r" b="b"/>
            <a:pathLst>
              <a:path w="3088004" h="708025">
                <a:moveTo>
                  <a:pt x="0" y="0"/>
                </a:moveTo>
                <a:lnTo>
                  <a:pt x="3087751" y="0"/>
                </a:lnTo>
                <a:lnTo>
                  <a:pt x="3087751" y="707567"/>
                </a:lnTo>
                <a:lnTo>
                  <a:pt x="0" y="70756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35487" y="3494317"/>
            <a:ext cx="3088005" cy="708025"/>
          </a:xfrm>
          <a:custGeom>
            <a:avLst/>
            <a:gdLst/>
            <a:ahLst/>
            <a:cxnLst/>
            <a:rect l="l" t="t" r="r" b="b"/>
            <a:pathLst>
              <a:path w="3088004" h="708025">
                <a:moveTo>
                  <a:pt x="0" y="0"/>
                </a:moveTo>
                <a:lnTo>
                  <a:pt x="3087751" y="0"/>
                </a:lnTo>
                <a:lnTo>
                  <a:pt x="3087751" y="707567"/>
                </a:lnTo>
                <a:lnTo>
                  <a:pt x="0" y="70756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35487" y="1371601"/>
            <a:ext cx="3088005" cy="708025"/>
          </a:xfrm>
          <a:custGeom>
            <a:avLst/>
            <a:gdLst/>
            <a:ahLst/>
            <a:cxnLst/>
            <a:rect l="l" t="t" r="r" b="b"/>
            <a:pathLst>
              <a:path w="3088004" h="708025">
                <a:moveTo>
                  <a:pt x="0" y="0"/>
                </a:moveTo>
                <a:lnTo>
                  <a:pt x="3087751" y="0"/>
                </a:lnTo>
                <a:lnTo>
                  <a:pt x="3087751" y="707567"/>
                </a:lnTo>
                <a:lnTo>
                  <a:pt x="0" y="70756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35487" y="4909452"/>
            <a:ext cx="3088005" cy="708025"/>
          </a:xfrm>
          <a:custGeom>
            <a:avLst/>
            <a:gdLst/>
            <a:ahLst/>
            <a:cxnLst/>
            <a:rect l="l" t="t" r="r" b="b"/>
            <a:pathLst>
              <a:path w="3088004" h="708025">
                <a:moveTo>
                  <a:pt x="0" y="0"/>
                </a:moveTo>
                <a:lnTo>
                  <a:pt x="3087751" y="0"/>
                </a:lnTo>
                <a:lnTo>
                  <a:pt x="3087751" y="707567"/>
                </a:lnTo>
                <a:lnTo>
                  <a:pt x="0" y="70756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35487" y="5617033"/>
            <a:ext cx="3088005" cy="708025"/>
          </a:xfrm>
          <a:custGeom>
            <a:avLst/>
            <a:gdLst/>
            <a:ahLst/>
            <a:cxnLst/>
            <a:rect l="l" t="t" r="r" b="b"/>
            <a:pathLst>
              <a:path w="3088004" h="708025">
                <a:moveTo>
                  <a:pt x="0" y="0"/>
                </a:moveTo>
                <a:lnTo>
                  <a:pt x="3087751" y="0"/>
                </a:lnTo>
                <a:lnTo>
                  <a:pt x="3087751" y="707567"/>
                </a:lnTo>
                <a:lnTo>
                  <a:pt x="0" y="70756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27967" y="1588265"/>
            <a:ext cx="1463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Application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91696" y="2294487"/>
            <a:ext cx="1532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Presentation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80645" y="3001928"/>
            <a:ext cx="957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Session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59336" y="3709368"/>
            <a:ext cx="1199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Transport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15419" y="4416809"/>
            <a:ext cx="1091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twor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34036" y="5124250"/>
            <a:ext cx="1250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Link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31572" y="5767378"/>
            <a:ext cx="1059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Physical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60139" y="5771077"/>
            <a:ext cx="730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Layer</a:t>
            </a:r>
            <a:r>
              <a:rPr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660139" y="1591355"/>
            <a:ext cx="730250" cy="2997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</a:rPr>
              <a:t>Layer</a:t>
            </a:r>
            <a:r>
              <a:rPr sz="1800" spc="-70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7</a:t>
            </a:r>
            <a:endParaRPr sz="1800"/>
          </a:p>
        </p:txBody>
      </p:sp>
      <p:sp>
        <p:nvSpPr>
          <p:cNvPr id="22" name="object 22"/>
          <p:cNvSpPr txBox="1"/>
          <p:nvPr/>
        </p:nvSpPr>
        <p:spPr>
          <a:xfrm>
            <a:off x="3660139" y="2297501"/>
            <a:ext cx="730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Layer</a:t>
            </a:r>
            <a:r>
              <a:rPr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60139" y="3005018"/>
            <a:ext cx="730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Layer</a:t>
            </a:r>
            <a:r>
              <a:rPr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60139" y="3712535"/>
            <a:ext cx="730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Layer</a:t>
            </a:r>
            <a:r>
              <a:rPr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60139" y="4420051"/>
            <a:ext cx="730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Layer</a:t>
            </a:r>
            <a:r>
              <a:rPr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60139" y="5127569"/>
            <a:ext cx="730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Layer</a:t>
            </a:r>
            <a:r>
              <a:rPr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749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834" y="1745010"/>
            <a:ext cx="10267406" cy="355289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407670" indent="-274320">
              <a:lnSpc>
                <a:spcPts val="2590"/>
              </a:lnSpc>
              <a:spcBef>
                <a:spcPts val="425"/>
              </a:spcBef>
              <a:buClr>
                <a:srgbClr val="F3A44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4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focus</a:t>
            </a:r>
            <a:r>
              <a:rPr sz="24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sz="24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placed</a:t>
            </a:r>
            <a:r>
              <a:rPr sz="24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r>
              <a:rPr sz="24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understanding</a:t>
            </a:r>
            <a:r>
              <a:rPr sz="24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data</a:t>
            </a:r>
            <a:r>
              <a:rPr sz="24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flow,</a:t>
            </a:r>
            <a:r>
              <a:rPr sz="24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data</a:t>
            </a:r>
            <a:r>
              <a:rPr sz="24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types, 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4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processes</a:t>
            </a:r>
            <a:r>
              <a:rPr sz="24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that</a:t>
            </a:r>
            <a:r>
              <a:rPr sz="2400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access</a:t>
            </a:r>
            <a:r>
              <a:rPr sz="24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sz="2400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change</a:t>
            </a:r>
            <a:r>
              <a:rPr sz="24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4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data.</a:t>
            </a:r>
            <a:endParaRPr sz="2400" dirty="0">
              <a:latin typeface="Constantia"/>
              <a:cs typeface="Constantia"/>
            </a:endParaRPr>
          </a:p>
          <a:p>
            <a:pPr marL="286385" marR="179705" indent="-274320">
              <a:lnSpc>
                <a:spcPts val="2590"/>
              </a:lnSpc>
              <a:spcBef>
                <a:spcPts val="605"/>
              </a:spcBef>
              <a:buClr>
                <a:srgbClr val="F3A44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4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focus</a:t>
            </a:r>
            <a:r>
              <a:rPr sz="24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sz="24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placed</a:t>
            </a:r>
            <a:r>
              <a:rPr sz="24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r>
              <a:rPr sz="24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understanding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4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location</a:t>
            </a:r>
            <a:r>
              <a:rPr sz="24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 needs  of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user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communities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that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access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or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change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data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and 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processes.</a:t>
            </a:r>
            <a:endParaRPr sz="2400" dirty="0">
              <a:latin typeface="Constantia"/>
              <a:cs typeface="Constantia"/>
            </a:endParaRPr>
          </a:p>
          <a:p>
            <a:pPr marL="286385" marR="49530" indent="-274320">
              <a:lnSpc>
                <a:spcPts val="2590"/>
              </a:lnSpc>
              <a:spcBef>
                <a:spcPts val="605"/>
              </a:spcBef>
              <a:buClr>
                <a:srgbClr val="F3A44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Several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techniques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and models can be used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characterize 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400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existing</a:t>
            </a:r>
            <a:r>
              <a:rPr sz="24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system,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 new</a:t>
            </a:r>
            <a:r>
              <a:rPr sz="24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user</a:t>
            </a:r>
            <a:r>
              <a:rPr sz="24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requirements,</a:t>
            </a:r>
            <a:r>
              <a:rPr sz="24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4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4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structure  for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future</a:t>
            </a:r>
            <a:r>
              <a:rPr sz="2400" spc="-2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system.</a:t>
            </a:r>
            <a:endParaRPr sz="2400" dirty="0">
              <a:latin typeface="Constantia"/>
              <a:cs typeface="Constantia"/>
            </a:endParaRPr>
          </a:p>
          <a:p>
            <a:pPr marL="287020" indent="-274320">
              <a:spcBef>
                <a:spcPts val="280"/>
              </a:spcBef>
              <a:buClr>
                <a:srgbClr val="F3A44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logical model is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developed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before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physical</a:t>
            </a:r>
            <a:r>
              <a:rPr sz="2400" spc="-3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model.</a:t>
            </a:r>
            <a:endParaRPr sz="2400" dirty="0">
              <a:latin typeface="Constantia"/>
              <a:cs typeface="Constantia"/>
            </a:endParaRPr>
          </a:p>
          <a:p>
            <a:pPr marL="652145" marR="253365" lvl="1" indent="-274320">
              <a:lnSpc>
                <a:spcPts val="2160"/>
              </a:lnSpc>
              <a:spcBef>
                <a:spcPts val="360"/>
              </a:spcBef>
              <a:buClr>
                <a:srgbClr val="D6903D"/>
              </a:buClr>
              <a:buSzPct val="85000"/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000" spc="-5" dirty="0">
                <a:solidFill>
                  <a:srgbClr val="FEFAC9"/>
                </a:solidFill>
                <a:latin typeface="Constantia"/>
                <a:cs typeface="Constantia"/>
              </a:rPr>
              <a:t>The logical model </a:t>
            </a:r>
            <a:r>
              <a:rPr sz="2000" spc="-10" dirty="0">
                <a:solidFill>
                  <a:srgbClr val="FEFAC9"/>
                </a:solidFill>
                <a:latin typeface="Constantia"/>
                <a:cs typeface="Constantia"/>
              </a:rPr>
              <a:t>represents </a:t>
            </a:r>
            <a:r>
              <a:rPr sz="2000" spc="-5" dirty="0">
                <a:solidFill>
                  <a:srgbClr val="FEFAC9"/>
                </a:solidFill>
                <a:latin typeface="Constantia"/>
                <a:cs typeface="Constantia"/>
              </a:rPr>
              <a:t>the basic building </a:t>
            </a:r>
            <a:r>
              <a:rPr sz="2000" spc="-10" dirty="0">
                <a:solidFill>
                  <a:srgbClr val="FEFAC9"/>
                </a:solidFill>
                <a:latin typeface="Constantia"/>
                <a:cs typeface="Constantia"/>
              </a:rPr>
              <a:t>blocks, divided</a:t>
            </a:r>
            <a:r>
              <a:rPr sz="2000" spc="-19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EFAC9"/>
                </a:solidFill>
                <a:latin typeface="Constantia"/>
                <a:cs typeface="Constantia"/>
              </a:rPr>
              <a:t>by  </a:t>
            </a:r>
            <a:r>
              <a:rPr sz="2000" spc="-5" dirty="0">
                <a:solidFill>
                  <a:srgbClr val="FEFAC9"/>
                </a:solidFill>
                <a:latin typeface="Constantia"/>
                <a:cs typeface="Constantia"/>
              </a:rPr>
              <a:t>function, and the </a:t>
            </a:r>
            <a:r>
              <a:rPr sz="2000" spc="-10" dirty="0">
                <a:solidFill>
                  <a:srgbClr val="FEFAC9"/>
                </a:solidFill>
                <a:latin typeface="Constantia"/>
                <a:cs typeface="Constantia"/>
              </a:rPr>
              <a:t>structure </a:t>
            </a:r>
            <a:r>
              <a:rPr sz="2000" spc="-5" dirty="0">
                <a:solidFill>
                  <a:srgbClr val="FEFAC9"/>
                </a:solidFill>
                <a:latin typeface="Constantia"/>
                <a:cs typeface="Constantia"/>
              </a:rPr>
              <a:t>of the</a:t>
            </a:r>
            <a:r>
              <a:rPr sz="2000" spc="-34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EFAC9"/>
                </a:solidFill>
                <a:latin typeface="Constantia"/>
                <a:cs typeface="Constantia"/>
              </a:rPr>
              <a:t>system.</a:t>
            </a:r>
            <a:endParaRPr sz="2000" dirty="0">
              <a:latin typeface="Constantia"/>
              <a:cs typeface="Constantia"/>
            </a:endParaRPr>
          </a:p>
          <a:p>
            <a:pPr marL="652145" marR="5080" lvl="1" indent="-274320">
              <a:lnSpc>
                <a:spcPts val="2160"/>
              </a:lnSpc>
              <a:spcBef>
                <a:spcPts val="300"/>
              </a:spcBef>
              <a:buClr>
                <a:srgbClr val="D6903D"/>
              </a:buClr>
              <a:buSzPct val="85000"/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000" spc="-5" dirty="0">
                <a:solidFill>
                  <a:srgbClr val="FEFAC9"/>
                </a:solidFill>
                <a:latin typeface="Constantia"/>
                <a:cs typeface="Constantia"/>
              </a:rPr>
              <a:t>The</a:t>
            </a:r>
            <a:r>
              <a:rPr sz="2000" spc="-7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EFAC9"/>
                </a:solidFill>
                <a:latin typeface="Constantia"/>
                <a:cs typeface="Constantia"/>
              </a:rPr>
              <a:t>physical</a:t>
            </a:r>
            <a:r>
              <a:rPr sz="2000" spc="1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FEFAC9"/>
                </a:solidFill>
                <a:latin typeface="Constantia"/>
                <a:cs typeface="Constantia"/>
              </a:rPr>
              <a:t>model</a:t>
            </a:r>
            <a:r>
              <a:rPr sz="2000" spc="-2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EFAC9"/>
                </a:solidFill>
                <a:latin typeface="Constantia"/>
                <a:cs typeface="Constantia"/>
              </a:rPr>
              <a:t>represents</a:t>
            </a:r>
            <a:r>
              <a:rPr sz="2000" spc="-9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EFAC9"/>
                </a:solidFill>
                <a:latin typeface="Constantia"/>
                <a:cs typeface="Constantia"/>
              </a:rPr>
              <a:t>devices</a:t>
            </a:r>
            <a:r>
              <a:rPr sz="2000" spc="-8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FEFAC9"/>
                </a:solidFill>
                <a:latin typeface="Constantia"/>
                <a:cs typeface="Constantia"/>
              </a:rPr>
              <a:t>and</a:t>
            </a:r>
            <a:r>
              <a:rPr sz="2000" spc="-3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EFAC9"/>
                </a:solidFill>
                <a:latin typeface="Constantia"/>
                <a:cs typeface="Constantia"/>
              </a:rPr>
              <a:t>specific</a:t>
            </a:r>
            <a:r>
              <a:rPr sz="2000" spc="-5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FEFAC9"/>
                </a:solidFill>
                <a:latin typeface="Constantia"/>
                <a:cs typeface="Constantia"/>
              </a:rPr>
              <a:t>technologies</a:t>
            </a:r>
            <a:r>
              <a:rPr sz="2000" spc="-10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FEFAC9"/>
                </a:solidFill>
                <a:latin typeface="Constantia"/>
                <a:cs typeface="Constantia"/>
              </a:rPr>
              <a:t>and  implementations.</a:t>
            </a:r>
            <a:endParaRPr sz="20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4554" y="790889"/>
            <a:ext cx="3964431" cy="526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5248" y="574945"/>
            <a:ext cx="4623041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4814" y="526543"/>
            <a:ext cx="762761" cy="1121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8229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6023" y="2029437"/>
            <a:ext cx="10332719" cy="199670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85115" marR="5080" indent="-273050">
              <a:lnSpc>
                <a:spcPts val="2810"/>
              </a:lnSpc>
              <a:spcBef>
                <a:spcPts val="45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SDLC: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Does it mean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Synchronous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Data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Link</a:t>
            </a:r>
            <a:r>
              <a:rPr sz="2600" spc="-3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Control 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or 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Systems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Development Life</a:t>
            </a:r>
            <a:r>
              <a:rPr sz="2600" spc="-2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Cycle?</a:t>
            </a:r>
            <a:endParaRPr sz="2600" dirty="0">
              <a:latin typeface="Constantia"/>
              <a:cs typeface="Constantia"/>
            </a:endParaRPr>
          </a:p>
          <a:p>
            <a:pPr marL="285115" indent="-273050">
              <a:spcBef>
                <a:spcPts val="244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6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latter</a:t>
            </a:r>
            <a:r>
              <a:rPr sz="26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for</a:t>
            </a:r>
            <a:r>
              <a:rPr sz="26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6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purposes</a:t>
            </a:r>
            <a:r>
              <a:rPr sz="26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600" spc="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this</a:t>
            </a:r>
            <a:r>
              <a:rPr sz="26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class!</a:t>
            </a:r>
            <a:endParaRPr sz="2600" dirty="0">
              <a:latin typeface="Constantia"/>
              <a:cs typeface="Constantia"/>
            </a:endParaRPr>
          </a:p>
          <a:p>
            <a:pPr marL="285115" marR="151130" indent="-273050">
              <a:lnSpc>
                <a:spcPts val="2810"/>
              </a:lnSpc>
              <a:spcBef>
                <a:spcPts val="635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35" dirty="0">
                <a:solidFill>
                  <a:srgbClr val="FFFFFF"/>
                </a:solidFill>
                <a:latin typeface="Constantia"/>
                <a:cs typeface="Constantia"/>
              </a:rPr>
              <a:t>Typical</a:t>
            </a:r>
            <a:r>
              <a:rPr sz="26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systems</a:t>
            </a:r>
            <a:r>
              <a:rPr sz="26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are</a:t>
            </a:r>
            <a:r>
              <a:rPr sz="2600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developed</a:t>
            </a:r>
            <a:r>
              <a:rPr sz="26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6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continue</a:t>
            </a:r>
            <a:r>
              <a:rPr sz="26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2600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exist  </a:t>
            </a:r>
            <a:r>
              <a:rPr sz="2600" spc="-30" dirty="0">
                <a:solidFill>
                  <a:srgbClr val="FFFFFF"/>
                </a:solidFill>
                <a:latin typeface="Constantia"/>
                <a:cs typeface="Constantia"/>
              </a:rPr>
              <a:t>over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 period of time,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often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called a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systems  development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life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cycle</a:t>
            </a:r>
            <a:r>
              <a:rPr sz="2600" spc="-2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(SDLC)</a:t>
            </a:r>
            <a:endParaRPr sz="26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23156" y="943293"/>
            <a:ext cx="7211326" cy="523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1962" y="678943"/>
            <a:ext cx="7877554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17915" y="678943"/>
            <a:ext cx="762761" cy="1121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241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8471" y="4471"/>
            <a:ext cx="9139529" cy="6853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29771" y="1223962"/>
            <a:ext cx="1325245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 indent="25654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Analyze  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equi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ents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0" y="990600"/>
            <a:ext cx="5949950" cy="5327650"/>
          </a:xfrm>
          <a:custGeom>
            <a:avLst/>
            <a:gdLst/>
            <a:ahLst/>
            <a:cxnLst/>
            <a:rect l="l" t="t" r="r" b="b"/>
            <a:pathLst>
              <a:path w="5949950" h="5327650">
                <a:moveTo>
                  <a:pt x="0" y="2663825"/>
                </a:moveTo>
                <a:lnTo>
                  <a:pt x="432" y="2617941"/>
                </a:lnTo>
                <a:lnTo>
                  <a:pt x="1725" y="2572246"/>
                </a:lnTo>
                <a:lnTo>
                  <a:pt x="3871" y="2526744"/>
                </a:lnTo>
                <a:lnTo>
                  <a:pt x="6863" y="2481442"/>
                </a:lnTo>
                <a:lnTo>
                  <a:pt x="10695" y="2436347"/>
                </a:lnTo>
                <a:lnTo>
                  <a:pt x="15359" y="2391463"/>
                </a:lnTo>
                <a:lnTo>
                  <a:pt x="20849" y="2346799"/>
                </a:lnTo>
                <a:lnTo>
                  <a:pt x="27157" y="2302358"/>
                </a:lnTo>
                <a:lnTo>
                  <a:pt x="34278" y="2258149"/>
                </a:lnTo>
                <a:lnTo>
                  <a:pt x="42203" y="2214177"/>
                </a:lnTo>
                <a:lnTo>
                  <a:pt x="50926" y="2170449"/>
                </a:lnTo>
                <a:lnTo>
                  <a:pt x="60440" y="2126970"/>
                </a:lnTo>
                <a:lnTo>
                  <a:pt x="70738" y="2083747"/>
                </a:lnTo>
                <a:lnTo>
                  <a:pt x="81814" y="2040785"/>
                </a:lnTo>
                <a:lnTo>
                  <a:pt x="93659" y="1998092"/>
                </a:lnTo>
                <a:lnTo>
                  <a:pt x="106268" y="1955673"/>
                </a:lnTo>
                <a:lnTo>
                  <a:pt x="119633" y="1913535"/>
                </a:lnTo>
                <a:lnTo>
                  <a:pt x="133748" y="1871683"/>
                </a:lnTo>
                <a:lnTo>
                  <a:pt x="148605" y="1830124"/>
                </a:lnTo>
                <a:lnTo>
                  <a:pt x="164198" y="1788865"/>
                </a:lnTo>
                <a:lnTo>
                  <a:pt x="180520" y="1747911"/>
                </a:lnTo>
                <a:lnTo>
                  <a:pt x="197563" y="1707268"/>
                </a:lnTo>
                <a:lnTo>
                  <a:pt x="215321" y="1666943"/>
                </a:lnTo>
                <a:lnTo>
                  <a:pt x="233787" y="1626942"/>
                </a:lnTo>
                <a:lnTo>
                  <a:pt x="252954" y="1587271"/>
                </a:lnTo>
                <a:lnTo>
                  <a:pt x="272815" y="1547937"/>
                </a:lnTo>
                <a:lnTo>
                  <a:pt x="293364" y="1508945"/>
                </a:lnTo>
                <a:lnTo>
                  <a:pt x="314592" y="1470301"/>
                </a:lnTo>
                <a:lnTo>
                  <a:pt x="336494" y="1432013"/>
                </a:lnTo>
                <a:lnTo>
                  <a:pt x="359062" y="1394086"/>
                </a:lnTo>
                <a:lnTo>
                  <a:pt x="382290" y="1356526"/>
                </a:lnTo>
                <a:lnTo>
                  <a:pt x="406170" y="1319339"/>
                </a:lnTo>
                <a:lnTo>
                  <a:pt x="430696" y="1282533"/>
                </a:lnTo>
                <a:lnTo>
                  <a:pt x="455860" y="1246112"/>
                </a:lnTo>
                <a:lnTo>
                  <a:pt x="481656" y="1210083"/>
                </a:lnTo>
                <a:lnTo>
                  <a:pt x="508078" y="1174453"/>
                </a:lnTo>
                <a:lnTo>
                  <a:pt x="535117" y="1139227"/>
                </a:lnTo>
                <a:lnTo>
                  <a:pt x="562766" y="1104412"/>
                </a:lnTo>
                <a:lnTo>
                  <a:pt x="591021" y="1070014"/>
                </a:lnTo>
                <a:lnTo>
                  <a:pt x="619872" y="1036039"/>
                </a:lnTo>
                <a:lnTo>
                  <a:pt x="649313" y="1002493"/>
                </a:lnTo>
                <a:lnTo>
                  <a:pt x="679338" y="969383"/>
                </a:lnTo>
                <a:lnTo>
                  <a:pt x="709939" y="936714"/>
                </a:lnTo>
                <a:lnTo>
                  <a:pt x="741110" y="904494"/>
                </a:lnTo>
                <a:lnTo>
                  <a:pt x="772843" y="872727"/>
                </a:lnTo>
                <a:lnTo>
                  <a:pt x="805131" y="841421"/>
                </a:lnTo>
                <a:lnTo>
                  <a:pt x="837969" y="810581"/>
                </a:lnTo>
                <a:lnTo>
                  <a:pt x="871348" y="780214"/>
                </a:lnTo>
                <a:lnTo>
                  <a:pt x="905262" y="750326"/>
                </a:lnTo>
                <a:lnTo>
                  <a:pt x="939704" y="720923"/>
                </a:lnTo>
                <a:lnTo>
                  <a:pt x="974667" y="692012"/>
                </a:lnTo>
                <a:lnTo>
                  <a:pt x="1010144" y="663598"/>
                </a:lnTo>
                <a:lnTo>
                  <a:pt x="1046128" y="635687"/>
                </a:lnTo>
                <a:lnTo>
                  <a:pt x="1082613" y="608287"/>
                </a:lnTo>
                <a:lnTo>
                  <a:pt x="1119590" y="581402"/>
                </a:lnTo>
                <a:lnTo>
                  <a:pt x="1157054" y="555040"/>
                </a:lnTo>
                <a:lnTo>
                  <a:pt x="1194998" y="529206"/>
                </a:lnTo>
                <a:lnTo>
                  <a:pt x="1233414" y="503907"/>
                </a:lnTo>
                <a:lnTo>
                  <a:pt x="1272296" y="479149"/>
                </a:lnTo>
                <a:lnTo>
                  <a:pt x="1311636" y="454938"/>
                </a:lnTo>
                <a:lnTo>
                  <a:pt x="1351428" y="431280"/>
                </a:lnTo>
                <a:lnTo>
                  <a:pt x="1391665" y="408182"/>
                </a:lnTo>
                <a:lnTo>
                  <a:pt x="1432340" y="385650"/>
                </a:lnTo>
                <a:lnTo>
                  <a:pt x="1473446" y="363689"/>
                </a:lnTo>
                <a:lnTo>
                  <a:pt x="1514976" y="342306"/>
                </a:lnTo>
                <a:lnTo>
                  <a:pt x="1556923" y="321508"/>
                </a:lnTo>
                <a:lnTo>
                  <a:pt x="1599280" y="301300"/>
                </a:lnTo>
                <a:lnTo>
                  <a:pt x="1642041" y="281689"/>
                </a:lnTo>
                <a:lnTo>
                  <a:pt x="1685198" y="262681"/>
                </a:lnTo>
                <a:lnTo>
                  <a:pt x="1728745" y="244282"/>
                </a:lnTo>
                <a:lnTo>
                  <a:pt x="1772674" y="226498"/>
                </a:lnTo>
                <a:lnTo>
                  <a:pt x="1816978" y="209336"/>
                </a:lnTo>
                <a:lnTo>
                  <a:pt x="1861652" y="192801"/>
                </a:lnTo>
                <a:lnTo>
                  <a:pt x="1906687" y="176900"/>
                </a:lnTo>
                <a:lnTo>
                  <a:pt x="1952077" y="161639"/>
                </a:lnTo>
                <a:lnTo>
                  <a:pt x="1997815" y="147025"/>
                </a:lnTo>
                <a:lnTo>
                  <a:pt x="2043894" y="133063"/>
                </a:lnTo>
                <a:lnTo>
                  <a:pt x="2090307" y="119760"/>
                </a:lnTo>
                <a:lnTo>
                  <a:pt x="2137047" y="107121"/>
                </a:lnTo>
                <a:lnTo>
                  <a:pt x="2184107" y="95154"/>
                </a:lnTo>
                <a:lnTo>
                  <a:pt x="2231481" y="83864"/>
                </a:lnTo>
                <a:lnTo>
                  <a:pt x="2279161" y="73257"/>
                </a:lnTo>
                <a:lnTo>
                  <a:pt x="2327140" y="63340"/>
                </a:lnTo>
                <a:lnTo>
                  <a:pt x="2375412" y="54119"/>
                </a:lnTo>
                <a:lnTo>
                  <a:pt x="2423970" y="45600"/>
                </a:lnTo>
                <a:lnTo>
                  <a:pt x="2472806" y="37789"/>
                </a:lnTo>
                <a:lnTo>
                  <a:pt x="2521914" y="30693"/>
                </a:lnTo>
                <a:lnTo>
                  <a:pt x="2571287" y="24317"/>
                </a:lnTo>
                <a:lnTo>
                  <a:pt x="2620918" y="18668"/>
                </a:lnTo>
                <a:lnTo>
                  <a:pt x="2670800" y="13752"/>
                </a:lnTo>
                <a:lnTo>
                  <a:pt x="2720926" y="9576"/>
                </a:lnTo>
                <a:lnTo>
                  <a:pt x="2771289" y="6145"/>
                </a:lnTo>
                <a:lnTo>
                  <a:pt x="2821882" y="3466"/>
                </a:lnTo>
                <a:lnTo>
                  <a:pt x="2872699" y="1544"/>
                </a:lnTo>
                <a:lnTo>
                  <a:pt x="2923732" y="387"/>
                </a:lnTo>
                <a:lnTo>
                  <a:pt x="2974975" y="0"/>
                </a:lnTo>
                <a:lnTo>
                  <a:pt x="3026217" y="387"/>
                </a:lnTo>
                <a:lnTo>
                  <a:pt x="3077250" y="1544"/>
                </a:lnTo>
                <a:lnTo>
                  <a:pt x="3128067" y="3466"/>
                </a:lnTo>
                <a:lnTo>
                  <a:pt x="3178660" y="6145"/>
                </a:lnTo>
                <a:lnTo>
                  <a:pt x="3229023" y="9576"/>
                </a:lnTo>
                <a:lnTo>
                  <a:pt x="3279149" y="13752"/>
                </a:lnTo>
                <a:lnTo>
                  <a:pt x="3329031" y="18668"/>
                </a:lnTo>
                <a:lnTo>
                  <a:pt x="3378662" y="24317"/>
                </a:lnTo>
                <a:lnTo>
                  <a:pt x="3428035" y="30693"/>
                </a:lnTo>
                <a:lnTo>
                  <a:pt x="3477143" y="37789"/>
                </a:lnTo>
                <a:lnTo>
                  <a:pt x="3525979" y="45600"/>
                </a:lnTo>
                <a:lnTo>
                  <a:pt x="3574537" y="54119"/>
                </a:lnTo>
                <a:lnTo>
                  <a:pt x="3622809" y="63340"/>
                </a:lnTo>
                <a:lnTo>
                  <a:pt x="3670788" y="73257"/>
                </a:lnTo>
                <a:lnTo>
                  <a:pt x="3718468" y="83864"/>
                </a:lnTo>
                <a:lnTo>
                  <a:pt x="3765842" y="95154"/>
                </a:lnTo>
                <a:lnTo>
                  <a:pt x="3812902" y="107121"/>
                </a:lnTo>
                <a:lnTo>
                  <a:pt x="3859642" y="119760"/>
                </a:lnTo>
                <a:lnTo>
                  <a:pt x="3906055" y="133063"/>
                </a:lnTo>
                <a:lnTo>
                  <a:pt x="3952134" y="147025"/>
                </a:lnTo>
                <a:lnTo>
                  <a:pt x="3997872" y="161639"/>
                </a:lnTo>
                <a:lnTo>
                  <a:pt x="4043262" y="176900"/>
                </a:lnTo>
                <a:lnTo>
                  <a:pt x="4088297" y="192801"/>
                </a:lnTo>
                <a:lnTo>
                  <a:pt x="4132971" y="209336"/>
                </a:lnTo>
                <a:lnTo>
                  <a:pt x="4177275" y="226498"/>
                </a:lnTo>
                <a:lnTo>
                  <a:pt x="4221204" y="244282"/>
                </a:lnTo>
                <a:lnTo>
                  <a:pt x="4264751" y="262681"/>
                </a:lnTo>
                <a:lnTo>
                  <a:pt x="4307908" y="281689"/>
                </a:lnTo>
                <a:lnTo>
                  <a:pt x="4350669" y="301300"/>
                </a:lnTo>
                <a:lnTo>
                  <a:pt x="4393026" y="321508"/>
                </a:lnTo>
                <a:lnTo>
                  <a:pt x="4434973" y="342306"/>
                </a:lnTo>
                <a:lnTo>
                  <a:pt x="4476503" y="363689"/>
                </a:lnTo>
                <a:lnTo>
                  <a:pt x="4517609" y="385650"/>
                </a:lnTo>
                <a:lnTo>
                  <a:pt x="4558284" y="408182"/>
                </a:lnTo>
                <a:lnTo>
                  <a:pt x="4598521" y="431280"/>
                </a:lnTo>
                <a:lnTo>
                  <a:pt x="4638313" y="454938"/>
                </a:lnTo>
                <a:lnTo>
                  <a:pt x="4677653" y="479149"/>
                </a:lnTo>
                <a:lnTo>
                  <a:pt x="4716535" y="503907"/>
                </a:lnTo>
                <a:lnTo>
                  <a:pt x="4754951" y="529206"/>
                </a:lnTo>
                <a:lnTo>
                  <a:pt x="4792895" y="555040"/>
                </a:lnTo>
                <a:lnTo>
                  <a:pt x="4830359" y="581402"/>
                </a:lnTo>
                <a:lnTo>
                  <a:pt x="4867336" y="608287"/>
                </a:lnTo>
                <a:lnTo>
                  <a:pt x="4903821" y="635687"/>
                </a:lnTo>
                <a:lnTo>
                  <a:pt x="4939805" y="663598"/>
                </a:lnTo>
                <a:lnTo>
                  <a:pt x="4975282" y="692012"/>
                </a:lnTo>
                <a:lnTo>
                  <a:pt x="5010245" y="720923"/>
                </a:lnTo>
                <a:lnTo>
                  <a:pt x="5044687" y="750326"/>
                </a:lnTo>
                <a:lnTo>
                  <a:pt x="5078601" y="780214"/>
                </a:lnTo>
                <a:lnTo>
                  <a:pt x="5111980" y="810581"/>
                </a:lnTo>
                <a:lnTo>
                  <a:pt x="5144818" y="841421"/>
                </a:lnTo>
                <a:lnTo>
                  <a:pt x="5177106" y="872727"/>
                </a:lnTo>
                <a:lnTo>
                  <a:pt x="5208839" y="904494"/>
                </a:lnTo>
                <a:lnTo>
                  <a:pt x="5240010" y="936714"/>
                </a:lnTo>
                <a:lnTo>
                  <a:pt x="5270611" y="969383"/>
                </a:lnTo>
                <a:lnTo>
                  <a:pt x="5300636" y="1002493"/>
                </a:lnTo>
                <a:lnTo>
                  <a:pt x="5330077" y="1036039"/>
                </a:lnTo>
                <a:lnTo>
                  <a:pt x="5358928" y="1070014"/>
                </a:lnTo>
                <a:lnTo>
                  <a:pt x="5387183" y="1104412"/>
                </a:lnTo>
                <a:lnTo>
                  <a:pt x="5414832" y="1139227"/>
                </a:lnTo>
                <a:lnTo>
                  <a:pt x="5441871" y="1174453"/>
                </a:lnTo>
                <a:lnTo>
                  <a:pt x="5468293" y="1210083"/>
                </a:lnTo>
                <a:lnTo>
                  <a:pt x="5494089" y="1246112"/>
                </a:lnTo>
                <a:lnTo>
                  <a:pt x="5519253" y="1282533"/>
                </a:lnTo>
                <a:lnTo>
                  <a:pt x="5543779" y="1319339"/>
                </a:lnTo>
                <a:lnTo>
                  <a:pt x="5567659" y="1356526"/>
                </a:lnTo>
                <a:lnTo>
                  <a:pt x="5590887" y="1394086"/>
                </a:lnTo>
                <a:lnTo>
                  <a:pt x="5613455" y="1432013"/>
                </a:lnTo>
                <a:lnTo>
                  <a:pt x="5635357" y="1470301"/>
                </a:lnTo>
                <a:lnTo>
                  <a:pt x="5656585" y="1508945"/>
                </a:lnTo>
                <a:lnTo>
                  <a:pt x="5677134" y="1547937"/>
                </a:lnTo>
                <a:lnTo>
                  <a:pt x="5696995" y="1587271"/>
                </a:lnTo>
                <a:lnTo>
                  <a:pt x="5716162" y="1626942"/>
                </a:lnTo>
                <a:lnTo>
                  <a:pt x="5734628" y="1666943"/>
                </a:lnTo>
                <a:lnTo>
                  <a:pt x="5752386" y="1707268"/>
                </a:lnTo>
                <a:lnTo>
                  <a:pt x="5769429" y="1747911"/>
                </a:lnTo>
                <a:lnTo>
                  <a:pt x="5785751" y="1788865"/>
                </a:lnTo>
                <a:lnTo>
                  <a:pt x="5801344" y="1830124"/>
                </a:lnTo>
                <a:lnTo>
                  <a:pt x="5816201" y="1871683"/>
                </a:lnTo>
                <a:lnTo>
                  <a:pt x="5830316" y="1913535"/>
                </a:lnTo>
                <a:lnTo>
                  <a:pt x="5843681" y="1955673"/>
                </a:lnTo>
                <a:lnTo>
                  <a:pt x="5856290" y="1998092"/>
                </a:lnTo>
                <a:lnTo>
                  <a:pt x="5868135" y="2040785"/>
                </a:lnTo>
                <a:lnTo>
                  <a:pt x="5879211" y="2083747"/>
                </a:lnTo>
                <a:lnTo>
                  <a:pt x="5889509" y="2126970"/>
                </a:lnTo>
                <a:lnTo>
                  <a:pt x="5899023" y="2170449"/>
                </a:lnTo>
                <a:lnTo>
                  <a:pt x="5907746" y="2214177"/>
                </a:lnTo>
                <a:lnTo>
                  <a:pt x="5915671" y="2258149"/>
                </a:lnTo>
                <a:lnTo>
                  <a:pt x="5922792" y="2302358"/>
                </a:lnTo>
                <a:lnTo>
                  <a:pt x="5929100" y="2346799"/>
                </a:lnTo>
                <a:lnTo>
                  <a:pt x="5934590" y="2391463"/>
                </a:lnTo>
                <a:lnTo>
                  <a:pt x="5939254" y="2436347"/>
                </a:lnTo>
                <a:lnTo>
                  <a:pt x="5943086" y="2481442"/>
                </a:lnTo>
                <a:lnTo>
                  <a:pt x="5946078" y="2526744"/>
                </a:lnTo>
                <a:lnTo>
                  <a:pt x="5948224" y="2572246"/>
                </a:lnTo>
                <a:lnTo>
                  <a:pt x="5949517" y="2617941"/>
                </a:lnTo>
                <a:lnTo>
                  <a:pt x="5949950" y="2663825"/>
                </a:lnTo>
                <a:lnTo>
                  <a:pt x="5949517" y="2709708"/>
                </a:lnTo>
                <a:lnTo>
                  <a:pt x="5948224" y="2755403"/>
                </a:lnTo>
                <a:lnTo>
                  <a:pt x="5946078" y="2800905"/>
                </a:lnTo>
                <a:lnTo>
                  <a:pt x="5943086" y="2846207"/>
                </a:lnTo>
                <a:lnTo>
                  <a:pt x="5939254" y="2891302"/>
                </a:lnTo>
                <a:lnTo>
                  <a:pt x="5934590" y="2936186"/>
                </a:lnTo>
                <a:lnTo>
                  <a:pt x="5929100" y="2980850"/>
                </a:lnTo>
                <a:lnTo>
                  <a:pt x="5922792" y="3025291"/>
                </a:lnTo>
                <a:lnTo>
                  <a:pt x="5915671" y="3069500"/>
                </a:lnTo>
                <a:lnTo>
                  <a:pt x="5907746" y="3113472"/>
                </a:lnTo>
                <a:lnTo>
                  <a:pt x="5899023" y="3157200"/>
                </a:lnTo>
                <a:lnTo>
                  <a:pt x="5889509" y="3200679"/>
                </a:lnTo>
                <a:lnTo>
                  <a:pt x="5879211" y="3243902"/>
                </a:lnTo>
                <a:lnTo>
                  <a:pt x="5868135" y="3286864"/>
                </a:lnTo>
                <a:lnTo>
                  <a:pt x="5856290" y="3329557"/>
                </a:lnTo>
                <a:lnTo>
                  <a:pt x="5843681" y="3371976"/>
                </a:lnTo>
                <a:lnTo>
                  <a:pt x="5830316" y="3414114"/>
                </a:lnTo>
                <a:lnTo>
                  <a:pt x="5816201" y="3455966"/>
                </a:lnTo>
                <a:lnTo>
                  <a:pt x="5801344" y="3497525"/>
                </a:lnTo>
                <a:lnTo>
                  <a:pt x="5785751" y="3538784"/>
                </a:lnTo>
                <a:lnTo>
                  <a:pt x="5769429" y="3579738"/>
                </a:lnTo>
                <a:lnTo>
                  <a:pt x="5752386" y="3620381"/>
                </a:lnTo>
                <a:lnTo>
                  <a:pt x="5734628" y="3660706"/>
                </a:lnTo>
                <a:lnTo>
                  <a:pt x="5716162" y="3700707"/>
                </a:lnTo>
                <a:lnTo>
                  <a:pt x="5696995" y="3740378"/>
                </a:lnTo>
                <a:lnTo>
                  <a:pt x="5677134" y="3779712"/>
                </a:lnTo>
                <a:lnTo>
                  <a:pt x="5656585" y="3818704"/>
                </a:lnTo>
                <a:lnTo>
                  <a:pt x="5635357" y="3857348"/>
                </a:lnTo>
                <a:lnTo>
                  <a:pt x="5613455" y="3895636"/>
                </a:lnTo>
                <a:lnTo>
                  <a:pt x="5590887" y="3933563"/>
                </a:lnTo>
                <a:lnTo>
                  <a:pt x="5567659" y="3971123"/>
                </a:lnTo>
                <a:lnTo>
                  <a:pt x="5543779" y="4008310"/>
                </a:lnTo>
                <a:lnTo>
                  <a:pt x="5519253" y="4045116"/>
                </a:lnTo>
                <a:lnTo>
                  <a:pt x="5494089" y="4081537"/>
                </a:lnTo>
                <a:lnTo>
                  <a:pt x="5468293" y="4117566"/>
                </a:lnTo>
                <a:lnTo>
                  <a:pt x="5441871" y="4153196"/>
                </a:lnTo>
                <a:lnTo>
                  <a:pt x="5414832" y="4188422"/>
                </a:lnTo>
                <a:lnTo>
                  <a:pt x="5387183" y="4223237"/>
                </a:lnTo>
                <a:lnTo>
                  <a:pt x="5358928" y="4257635"/>
                </a:lnTo>
                <a:lnTo>
                  <a:pt x="5330077" y="4291610"/>
                </a:lnTo>
                <a:lnTo>
                  <a:pt x="5300636" y="4325156"/>
                </a:lnTo>
                <a:lnTo>
                  <a:pt x="5270611" y="4358266"/>
                </a:lnTo>
                <a:lnTo>
                  <a:pt x="5240010" y="4390935"/>
                </a:lnTo>
                <a:lnTo>
                  <a:pt x="5208839" y="4423155"/>
                </a:lnTo>
                <a:lnTo>
                  <a:pt x="5177106" y="4454922"/>
                </a:lnTo>
                <a:lnTo>
                  <a:pt x="5144818" y="4486228"/>
                </a:lnTo>
                <a:lnTo>
                  <a:pt x="5111980" y="4517068"/>
                </a:lnTo>
                <a:lnTo>
                  <a:pt x="5078601" y="4547435"/>
                </a:lnTo>
                <a:lnTo>
                  <a:pt x="5044687" y="4577323"/>
                </a:lnTo>
                <a:lnTo>
                  <a:pt x="5010245" y="4606726"/>
                </a:lnTo>
                <a:lnTo>
                  <a:pt x="4975282" y="4635637"/>
                </a:lnTo>
                <a:lnTo>
                  <a:pt x="4939805" y="4664051"/>
                </a:lnTo>
                <a:lnTo>
                  <a:pt x="4903821" y="4691962"/>
                </a:lnTo>
                <a:lnTo>
                  <a:pt x="4867336" y="4719362"/>
                </a:lnTo>
                <a:lnTo>
                  <a:pt x="4830359" y="4746247"/>
                </a:lnTo>
                <a:lnTo>
                  <a:pt x="4792895" y="4772609"/>
                </a:lnTo>
                <a:lnTo>
                  <a:pt x="4754951" y="4798443"/>
                </a:lnTo>
                <a:lnTo>
                  <a:pt x="4716535" y="4823742"/>
                </a:lnTo>
                <a:lnTo>
                  <a:pt x="4677653" y="4848500"/>
                </a:lnTo>
                <a:lnTo>
                  <a:pt x="4638313" y="4872711"/>
                </a:lnTo>
                <a:lnTo>
                  <a:pt x="4598521" y="4896369"/>
                </a:lnTo>
                <a:lnTo>
                  <a:pt x="4558284" y="4919467"/>
                </a:lnTo>
                <a:lnTo>
                  <a:pt x="4517609" y="4941999"/>
                </a:lnTo>
                <a:lnTo>
                  <a:pt x="4476503" y="4963960"/>
                </a:lnTo>
                <a:lnTo>
                  <a:pt x="4434973" y="4985343"/>
                </a:lnTo>
                <a:lnTo>
                  <a:pt x="4393026" y="5006141"/>
                </a:lnTo>
                <a:lnTo>
                  <a:pt x="4350669" y="5026349"/>
                </a:lnTo>
                <a:lnTo>
                  <a:pt x="4307908" y="5045960"/>
                </a:lnTo>
                <a:lnTo>
                  <a:pt x="4264751" y="5064968"/>
                </a:lnTo>
                <a:lnTo>
                  <a:pt x="4221204" y="5083367"/>
                </a:lnTo>
                <a:lnTo>
                  <a:pt x="4177275" y="5101151"/>
                </a:lnTo>
                <a:lnTo>
                  <a:pt x="4132971" y="5118313"/>
                </a:lnTo>
                <a:lnTo>
                  <a:pt x="4088297" y="5134848"/>
                </a:lnTo>
                <a:lnTo>
                  <a:pt x="4043262" y="5150749"/>
                </a:lnTo>
                <a:lnTo>
                  <a:pt x="3997872" y="5166010"/>
                </a:lnTo>
                <a:lnTo>
                  <a:pt x="3952134" y="5180624"/>
                </a:lnTo>
                <a:lnTo>
                  <a:pt x="3906055" y="5194586"/>
                </a:lnTo>
                <a:lnTo>
                  <a:pt x="3859642" y="5207889"/>
                </a:lnTo>
                <a:lnTo>
                  <a:pt x="3812902" y="5220528"/>
                </a:lnTo>
                <a:lnTo>
                  <a:pt x="3765842" y="5232495"/>
                </a:lnTo>
                <a:lnTo>
                  <a:pt x="3718468" y="5243785"/>
                </a:lnTo>
                <a:lnTo>
                  <a:pt x="3670788" y="5254392"/>
                </a:lnTo>
                <a:lnTo>
                  <a:pt x="3622809" y="5264309"/>
                </a:lnTo>
                <a:lnTo>
                  <a:pt x="3574537" y="5273530"/>
                </a:lnTo>
                <a:lnTo>
                  <a:pt x="3525979" y="5282049"/>
                </a:lnTo>
                <a:lnTo>
                  <a:pt x="3477143" y="5289860"/>
                </a:lnTo>
                <a:lnTo>
                  <a:pt x="3428035" y="5296956"/>
                </a:lnTo>
                <a:lnTo>
                  <a:pt x="3378662" y="5303332"/>
                </a:lnTo>
                <a:lnTo>
                  <a:pt x="3329031" y="5308981"/>
                </a:lnTo>
                <a:lnTo>
                  <a:pt x="3279149" y="5313897"/>
                </a:lnTo>
                <a:lnTo>
                  <a:pt x="3229023" y="5318073"/>
                </a:lnTo>
                <a:lnTo>
                  <a:pt x="3178660" y="5321504"/>
                </a:lnTo>
                <a:lnTo>
                  <a:pt x="3128067" y="5324183"/>
                </a:lnTo>
                <a:lnTo>
                  <a:pt x="3077250" y="5326105"/>
                </a:lnTo>
                <a:lnTo>
                  <a:pt x="3026217" y="5327262"/>
                </a:lnTo>
                <a:lnTo>
                  <a:pt x="2974975" y="5327650"/>
                </a:lnTo>
                <a:lnTo>
                  <a:pt x="2923732" y="5327262"/>
                </a:lnTo>
                <a:lnTo>
                  <a:pt x="2872699" y="5326105"/>
                </a:lnTo>
                <a:lnTo>
                  <a:pt x="2821882" y="5324183"/>
                </a:lnTo>
                <a:lnTo>
                  <a:pt x="2771289" y="5321504"/>
                </a:lnTo>
                <a:lnTo>
                  <a:pt x="2720926" y="5318073"/>
                </a:lnTo>
                <a:lnTo>
                  <a:pt x="2670800" y="5313897"/>
                </a:lnTo>
                <a:lnTo>
                  <a:pt x="2620918" y="5308981"/>
                </a:lnTo>
                <a:lnTo>
                  <a:pt x="2571287" y="5303332"/>
                </a:lnTo>
                <a:lnTo>
                  <a:pt x="2521914" y="5296956"/>
                </a:lnTo>
                <a:lnTo>
                  <a:pt x="2472806" y="5289860"/>
                </a:lnTo>
                <a:lnTo>
                  <a:pt x="2423970" y="5282049"/>
                </a:lnTo>
                <a:lnTo>
                  <a:pt x="2375412" y="5273530"/>
                </a:lnTo>
                <a:lnTo>
                  <a:pt x="2327140" y="5264309"/>
                </a:lnTo>
                <a:lnTo>
                  <a:pt x="2279161" y="5254392"/>
                </a:lnTo>
                <a:lnTo>
                  <a:pt x="2231481" y="5243785"/>
                </a:lnTo>
                <a:lnTo>
                  <a:pt x="2184107" y="5232495"/>
                </a:lnTo>
                <a:lnTo>
                  <a:pt x="2137047" y="5220528"/>
                </a:lnTo>
                <a:lnTo>
                  <a:pt x="2090307" y="5207889"/>
                </a:lnTo>
                <a:lnTo>
                  <a:pt x="2043894" y="5194586"/>
                </a:lnTo>
                <a:lnTo>
                  <a:pt x="1997815" y="5180624"/>
                </a:lnTo>
                <a:lnTo>
                  <a:pt x="1952077" y="5166010"/>
                </a:lnTo>
                <a:lnTo>
                  <a:pt x="1906687" y="5150749"/>
                </a:lnTo>
                <a:lnTo>
                  <a:pt x="1861652" y="5134848"/>
                </a:lnTo>
                <a:lnTo>
                  <a:pt x="1816978" y="5118313"/>
                </a:lnTo>
                <a:lnTo>
                  <a:pt x="1772674" y="5101151"/>
                </a:lnTo>
                <a:lnTo>
                  <a:pt x="1728745" y="5083367"/>
                </a:lnTo>
                <a:lnTo>
                  <a:pt x="1685198" y="5064968"/>
                </a:lnTo>
                <a:lnTo>
                  <a:pt x="1642041" y="5045960"/>
                </a:lnTo>
                <a:lnTo>
                  <a:pt x="1599280" y="5026349"/>
                </a:lnTo>
                <a:lnTo>
                  <a:pt x="1556923" y="5006141"/>
                </a:lnTo>
                <a:lnTo>
                  <a:pt x="1514976" y="4985343"/>
                </a:lnTo>
                <a:lnTo>
                  <a:pt x="1473446" y="4963960"/>
                </a:lnTo>
                <a:lnTo>
                  <a:pt x="1432340" y="4941999"/>
                </a:lnTo>
                <a:lnTo>
                  <a:pt x="1391665" y="4919467"/>
                </a:lnTo>
                <a:lnTo>
                  <a:pt x="1351428" y="4896369"/>
                </a:lnTo>
                <a:lnTo>
                  <a:pt x="1311636" y="4872711"/>
                </a:lnTo>
                <a:lnTo>
                  <a:pt x="1272296" y="4848500"/>
                </a:lnTo>
                <a:lnTo>
                  <a:pt x="1233414" y="4823742"/>
                </a:lnTo>
                <a:lnTo>
                  <a:pt x="1194998" y="4798443"/>
                </a:lnTo>
                <a:lnTo>
                  <a:pt x="1157054" y="4772609"/>
                </a:lnTo>
                <a:lnTo>
                  <a:pt x="1119590" y="4746247"/>
                </a:lnTo>
                <a:lnTo>
                  <a:pt x="1082613" y="4719362"/>
                </a:lnTo>
                <a:lnTo>
                  <a:pt x="1046128" y="4691962"/>
                </a:lnTo>
                <a:lnTo>
                  <a:pt x="1010144" y="4664051"/>
                </a:lnTo>
                <a:lnTo>
                  <a:pt x="974667" y="4635637"/>
                </a:lnTo>
                <a:lnTo>
                  <a:pt x="939704" y="4606726"/>
                </a:lnTo>
                <a:lnTo>
                  <a:pt x="905262" y="4577323"/>
                </a:lnTo>
                <a:lnTo>
                  <a:pt x="871348" y="4547435"/>
                </a:lnTo>
                <a:lnTo>
                  <a:pt x="837969" y="4517068"/>
                </a:lnTo>
                <a:lnTo>
                  <a:pt x="805131" y="4486228"/>
                </a:lnTo>
                <a:lnTo>
                  <a:pt x="772843" y="4454922"/>
                </a:lnTo>
                <a:lnTo>
                  <a:pt x="741110" y="4423155"/>
                </a:lnTo>
                <a:lnTo>
                  <a:pt x="709939" y="4390935"/>
                </a:lnTo>
                <a:lnTo>
                  <a:pt x="679338" y="4358266"/>
                </a:lnTo>
                <a:lnTo>
                  <a:pt x="649313" y="4325156"/>
                </a:lnTo>
                <a:lnTo>
                  <a:pt x="619872" y="4291610"/>
                </a:lnTo>
                <a:lnTo>
                  <a:pt x="591021" y="4257635"/>
                </a:lnTo>
                <a:lnTo>
                  <a:pt x="562766" y="4223237"/>
                </a:lnTo>
                <a:lnTo>
                  <a:pt x="535117" y="4188422"/>
                </a:lnTo>
                <a:lnTo>
                  <a:pt x="508078" y="4153196"/>
                </a:lnTo>
                <a:lnTo>
                  <a:pt x="481656" y="4117566"/>
                </a:lnTo>
                <a:lnTo>
                  <a:pt x="455860" y="4081537"/>
                </a:lnTo>
                <a:lnTo>
                  <a:pt x="430696" y="4045116"/>
                </a:lnTo>
                <a:lnTo>
                  <a:pt x="406170" y="4008310"/>
                </a:lnTo>
                <a:lnTo>
                  <a:pt x="382290" y="3971123"/>
                </a:lnTo>
                <a:lnTo>
                  <a:pt x="359062" y="3933563"/>
                </a:lnTo>
                <a:lnTo>
                  <a:pt x="336494" y="3895636"/>
                </a:lnTo>
                <a:lnTo>
                  <a:pt x="314592" y="3857348"/>
                </a:lnTo>
                <a:lnTo>
                  <a:pt x="293364" y="3818704"/>
                </a:lnTo>
                <a:lnTo>
                  <a:pt x="272815" y="3779712"/>
                </a:lnTo>
                <a:lnTo>
                  <a:pt x="252954" y="3740378"/>
                </a:lnTo>
                <a:lnTo>
                  <a:pt x="233787" y="3700707"/>
                </a:lnTo>
                <a:lnTo>
                  <a:pt x="215321" y="3660706"/>
                </a:lnTo>
                <a:lnTo>
                  <a:pt x="197563" y="3620381"/>
                </a:lnTo>
                <a:lnTo>
                  <a:pt x="180520" y="3579738"/>
                </a:lnTo>
                <a:lnTo>
                  <a:pt x="164198" y="3538784"/>
                </a:lnTo>
                <a:lnTo>
                  <a:pt x="148605" y="3497525"/>
                </a:lnTo>
                <a:lnTo>
                  <a:pt x="133748" y="3455966"/>
                </a:lnTo>
                <a:lnTo>
                  <a:pt x="119633" y="3414114"/>
                </a:lnTo>
                <a:lnTo>
                  <a:pt x="106268" y="3371976"/>
                </a:lnTo>
                <a:lnTo>
                  <a:pt x="93659" y="3329557"/>
                </a:lnTo>
                <a:lnTo>
                  <a:pt x="81814" y="3286864"/>
                </a:lnTo>
                <a:lnTo>
                  <a:pt x="70738" y="3243902"/>
                </a:lnTo>
                <a:lnTo>
                  <a:pt x="60440" y="3200679"/>
                </a:lnTo>
                <a:lnTo>
                  <a:pt x="50926" y="3157200"/>
                </a:lnTo>
                <a:lnTo>
                  <a:pt x="42203" y="3113472"/>
                </a:lnTo>
                <a:lnTo>
                  <a:pt x="34278" y="3069500"/>
                </a:lnTo>
                <a:lnTo>
                  <a:pt x="27157" y="3025291"/>
                </a:lnTo>
                <a:lnTo>
                  <a:pt x="20849" y="2980850"/>
                </a:lnTo>
                <a:lnTo>
                  <a:pt x="15359" y="2936186"/>
                </a:lnTo>
                <a:lnTo>
                  <a:pt x="10695" y="2891302"/>
                </a:lnTo>
                <a:lnTo>
                  <a:pt x="6863" y="2846207"/>
                </a:lnTo>
                <a:lnTo>
                  <a:pt x="3871" y="2800905"/>
                </a:lnTo>
                <a:lnTo>
                  <a:pt x="1725" y="2755403"/>
                </a:lnTo>
                <a:lnTo>
                  <a:pt x="432" y="2709708"/>
                </a:lnTo>
                <a:lnTo>
                  <a:pt x="0" y="266382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13275" y="2028819"/>
            <a:ext cx="2957830" cy="2957830"/>
          </a:xfrm>
          <a:custGeom>
            <a:avLst/>
            <a:gdLst/>
            <a:ahLst/>
            <a:cxnLst/>
            <a:rect l="l" t="t" r="r" b="b"/>
            <a:pathLst>
              <a:path w="2957829" h="2957829">
                <a:moveTo>
                  <a:pt x="1478762" y="0"/>
                </a:moveTo>
                <a:lnTo>
                  <a:pt x="1430903" y="759"/>
                </a:lnTo>
                <a:lnTo>
                  <a:pt x="1383424" y="3023"/>
                </a:lnTo>
                <a:lnTo>
                  <a:pt x="1336347" y="6769"/>
                </a:lnTo>
                <a:lnTo>
                  <a:pt x="1289696" y="11973"/>
                </a:lnTo>
                <a:lnTo>
                  <a:pt x="1243494" y="18612"/>
                </a:lnTo>
                <a:lnTo>
                  <a:pt x="1197763" y="26664"/>
                </a:lnTo>
                <a:lnTo>
                  <a:pt x="1152526" y="36105"/>
                </a:lnTo>
                <a:lnTo>
                  <a:pt x="1107807" y="46913"/>
                </a:lnTo>
                <a:lnTo>
                  <a:pt x="1063628" y="59065"/>
                </a:lnTo>
                <a:lnTo>
                  <a:pt x="1020012" y="72537"/>
                </a:lnTo>
                <a:lnTo>
                  <a:pt x="976982" y="87307"/>
                </a:lnTo>
                <a:lnTo>
                  <a:pt x="934562" y="103352"/>
                </a:lnTo>
                <a:lnTo>
                  <a:pt x="892774" y="120648"/>
                </a:lnTo>
                <a:lnTo>
                  <a:pt x="851641" y="139174"/>
                </a:lnTo>
                <a:lnTo>
                  <a:pt x="811186" y="158905"/>
                </a:lnTo>
                <a:lnTo>
                  <a:pt x="771432" y="179819"/>
                </a:lnTo>
                <a:lnTo>
                  <a:pt x="732402" y="201894"/>
                </a:lnTo>
                <a:lnTo>
                  <a:pt x="694119" y="225105"/>
                </a:lnTo>
                <a:lnTo>
                  <a:pt x="656605" y="249431"/>
                </a:lnTo>
                <a:lnTo>
                  <a:pt x="619885" y="274848"/>
                </a:lnTo>
                <a:lnTo>
                  <a:pt x="583980" y="301333"/>
                </a:lnTo>
                <a:lnTo>
                  <a:pt x="548914" y="328863"/>
                </a:lnTo>
                <a:lnTo>
                  <a:pt x="514709" y="357415"/>
                </a:lnTo>
                <a:lnTo>
                  <a:pt x="481390" y="386967"/>
                </a:lnTo>
                <a:lnTo>
                  <a:pt x="448977" y="417496"/>
                </a:lnTo>
                <a:lnTo>
                  <a:pt x="417496" y="448977"/>
                </a:lnTo>
                <a:lnTo>
                  <a:pt x="386967" y="481390"/>
                </a:lnTo>
                <a:lnTo>
                  <a:pt x="357415" y="514709"/>
                </a:lnTo>
                <a:lnTo>
                  <a:pt x="328863" y="548914"/>
                </a:lnTo>
                <a:lnTo>
                  <a:pt x="301333" y="583980"/>
                </a:lnTo>
                <a:lnTo>
                  <a:pt x="274848" y="619885"/>
                </a:lnTo>
                <a:lnTo>
                  <a:pt x="249431" y="656605"/>
                </a:lnTo>
                <a:lnTo>
                  <a:pt x="225105" y="694119"/>
                </a:lnTo>
                <a:lnTo>
                  <a:pt x="201894" y="732402"/>
                </a:lnTo>
                <a:lnTo>
                  <a:pt x="179819" y="771432"/>
                </a:lnTo>
                <a:lnTo>
                  <a:pt x="158905" y="811186"/>
                </a:lnTo>
                <a:lnTo>
                  <a:pt x="139174" y="851641"/>
                </a:lnTo>
                <a:lnTo>
                  <a:pt x="120648" y="892774"/>
                </a:lnTo>
                <a:lnTo>
                  <a:pt x="103352" y="934562"/>
                </a:lnTo>
                <a:lnTo>
                  <a:pt x="87307" y="976982"/>
                </a:lnTo>
                <a:lnTo>
                  <a:pt x="72537" y="1020012"/>
                </a:lnTo>
                <a:lnTo>
                  <a:pt x="59065" y="1063628"/>
                </a:lnTo>
                <a:lnTo>
                  <a:pt x="46913" y="1107807"/>
                </a:lnTo>
                <a:lnTo>
                  <a:pt x="36105" y="1152526"/>
                </a:lnTo>
                <a:lnTo>
                  <a:pt x="26664" y="1197763"/>
                </a:lnTo>
                <a:lnTo>
                  <a:pt x="18612" y="1243494"/>
                </a:lnTo>
                <a:lnTo>
                  <a:pt x="11973" y="1289696"/>
                </a:lnTo>
                <a:lnTo>
                  <a:pt x="6769" y="1336347"/>
                </a:lnTo>
                <a:lnTo>
                  <a:pt x="3023" y="1383424"/>
                </a:lnTo>
                <a:lnTo>
                  <a:pt x="759" y="1430903"/>
                </a:lnTo>
                <a:lnTo>
                  <a:pt x="0" y="1478762"/>
                </a:lnTo>
                <a:lnTo>
                  <a:pt x="759" y="1526621"/>
                </a:lnTo>
                <a:lnTo>
                  <a:pt x="3023" y="1574100"/>
                </a:lnTo>
                <a:lnTo>
                  <a:pt x="6769" y="1621177"/>
                </a:lnTo>
                <a:lnTo>
                  <a:pt x="11973" y="1667828"/>
                </a:lnTo>
                <a:lnTo>
                  <a:pt x="18612" y="1714031"/>
                </a:lnTo>
                <a:lnTo>
                  <a:pt x="26664" y="1759762"/>
                </a:lnTo>
                <a:lnTo>
                  <a:pt x="36105" y="1804998"/>
                </a:lnTo>
                <a:lnTo>
                  <a:pt x="46913" y="1849718"/>
                </a:lnTo>
                <a:lnTo>
                  <a:pt x="59065" y="1893897"/>
                </a:lnTo>
                <a:lnTo>
                  <a:pt x="72537" y="1937512"/>
                </a:lnTo>
                <a:lnTo>
                  <a:pt x="87307" y="1980542"/>
                </a:lnTo>
                <a:lnTo>
                  <a:pt x="103352" y="2022962"/>
                </a:lnTo>
                <a:lnTo>
                  <a:pt x="120648" y="2064750"/>
                </a:lnTo>
                <a:lnTo>
                  <a:pt x="139174" y="2105883"/>
                </a:lnTo>
                <a:lnTo>
                  <a:pt x="158905" y="2146338"/>
                </a:lnTo>
                <a:lnTo>
                  <a:pt x="179819" y="2186092"/>
                </a:lnTo>
                <a:lnTo>
                  <a:pt x="201894" y="2225122"/>
                </a:lnTo>
                <a:lnTo>
                  <a:pt x="225105" y="2263405"/>
                </a:lnTo>
                <a:lnTo>
                  <a:pt x="249431" y="2300919"/>
                </a:lnTo>
                <a:lnTo>
                  <a:pt x="274848" y="2337639"/>
                </a:lnTo>
                <a:lnTo>
                  <a:pt x="301333" y="2373544"/>
                </a:lnTo>
                <a:lnTo>
                  <a:pt x="328863" y="2408610"/>
                </a:lnTo>
                <a:lnTo>
                  <a:pt x="357415" y="2442815"/>
                </a:lnTo>
                <a:lnTo>
                  <a:pt x="386967" y="2476135"/>
                </a:lnTo>
                <a:lnTo>
                  <a:pt x="417496" y="2508547"/>
                </a:lnTo>
                <a:lnTo>
                  <a:pt x="448977" y="2540029"/>
                </a:lnTo>
                <a:lnTo>
                  <a:pt x="481390" y="2570557"/>
                </a:lnTo>
                <a:lnTo>
                  <a:pt x="514709" y="2600109"/>
                </a:lnTo>
                <a:lnTo>
                  <a:pt x="548914" y="2628661"/>
                </a:lnTo>
                <a:lnTo>
                  <a:pt x="583980" y="2656192"/>
                </a:lnTo>
                <a:lnTo>
                  <a:pt x="619885" y="2682677"/>
                </a:lnTo>
                <a:lnTo>
                  <a:pt x="656605" y="2708093"/>
                </a:lnTo>
                <a:lnTo>
                  <a:pt x="694119" y="2732419"/>
                </a:lnTo>
                <a:lnTo>
                  <a:pt x="732402" y="2755630"/>
                </a:lnTo>
                <a:lnTo>
                  <a:pt x="771432" y="2777705"/>
                </a:lnTo>
                <a:lnTo>
                  <a:pt x="811186" y="2798619"/>
                </a:lnTo>
                <a:lnTo>
                  <a:pt x="851641" y="2818351"/>
                </a:lnTo>
                <a:lnTo>
                  <a:pt x="892774" y="2836876"/>
                </a:lnTo>
                <a:lnTo>
                  <a:pt x="934562" y="2854173"/>
                </a:lnTo>
                <a:lnTo>
                  <a:pt x="976982" y="2870217"/>
                </a:lnTo>
                <a:lnTo>
                  <a:pt x="1020012" y="2884987"/>
                </a:lnTo>
                <a:lnTo>
                  <a:pt x="1063628" y="2898460"/>
                </a:lnTo>
                <a:lnTo>
                  <a:pt x="1107807" y="2910611"/>
                </a:lnTo>
                <a:lnTo>
                  <a:pt x="1152526" y="2921419"/>
                </a:lnTo>
                <a:lnTo>
                  <a:pt x="1197763" y="2930860"/>
                </a:lnTo>
                <a:lnTo>
                  <a:pt x="1243494" y="2938912"/>
                </a:lnTo>
                <a:lnTo>
                  <a:pt x="1289696" y="2945552"/>
                </a:lnTo>
                <a:lnTo>
                  <a:pt x="1336347" y="2950755"/>
                </a:lnTo>
                <a:lnTo>
                  <a:pt x="1383424" y="2954501"/>
                </a:lnTo>
                <a:lnTo>
                  <a:pt x="1430903" y="2956765"/>
                </a:lnTo>
                <a:lnTo>
                  <a:pt x="1478762" y="2957525"/>
                </a:lnTo>
                <a:lnTo>
                  <a:pt x="1526620" y="2956765"/>
                </a:lnTo>
                <a:lnTo>
                  <a:pt x="1574099" y="2954501"/>
                </a:lnTo>
                <a:lnTo>
                  <a:pt x="1621175" y="2950755"/>
                </a:lnTo>
                <a:lnTo>
                  <a:pt x="1667825" y="2945552"/>
                </a:lnTo>
                <a:lnTo>
                  <a:pt x="1714027" y="2938912"/>
                </a:lnTo>
                <a:lnTo>
                  <a:pt x="1759758" y="2930860"/>
                </a:lnTo>
                <a:lnTo>
                  <a:pt x="1804994" y="2921419"/>
                </a:lnTo>
                <a:lnTo>
                  <a:pt x="1849713" y="2910611"/>
                </a:lnTo>
                <a:lnTo>
                  <a:pt x="1893891" y="2898460"/>
                </a:lnTo>
                <a:lnTo>
                  <a:pt x="1937506" y="2884987"/>
                </a:lnTo>
                <a:lnTo>
                  <a:pt x="1980535" y="2870217"/>
                </a:lnTo>
                <a:lnTo>
                  <a:pt x="2022955" y="2854173"/>
                </a:lnTo>
                <a:lnTo>
                  <a:pt x="2064743" y="2836876"/>
                </a:lnTo>
                <a:lnTo>
                  <a:pt x="2105875" y="2818351"/>
                </a:lnTo>
                <a:lnTo>
                  <a:pt x="2146330" y="2798619"/>
                </a:lnTo>
                <a:lnTo>
                  <a:pt x="2186084" y="2777705"/>
                </a:lnTo>
                <a:lnTo>
                  <a:pt x="2225113" y="2755630"/>
                </a:lnTo>
                <a:lnTo>
                  <a:pt x="2263396" y="2732419"/>
                </a:lnTo>
                <a:lnTo>
                  <a:pt x="2300909" y="2708093"/>
                </a:lnTo>
                <a:lnTo>
                  <a:pt x="2337630" y="2682677"/>
                </a:lnTo>
                <a:lnTo>
                  <a:pt x="2373534" y="2656192"/>
                </a:lnTo>
                <a:lnTo>
                  <a:pt x="2408600" y="2628661"/>
                </a:lnTo>
                <a:lnTo>
                  <a:pt x="2442804" y="2600109"/>
                </a:lnTo>
                <a:lnTo>
                  <a:pt x="2476124" y="2570557"/>
                </a:lnTo>
                <a:lnTo>
                  <a:pt x="2508536" y="2540029"/>
                </a:lnTo>
                <a:lnTo>
                  <a:pt x="2540017" y="2508547"/>
                </a:lnTo>
                <a:lnTo>
                  <a:pt x="2570546" y="2476135"/>
                </a:lnTo>
                <a:lnTo>
                  <a:pt x="2600097" y="2442815"/>
                </a:lnTo>
                <a:lnTo>
                  <a:pt x="2628650" y="2408610"/>
                </a:lnTo>
                <a:lnTo>
                  <a:pt x="2656180" y="2373544"/>
                </a:lnTo>
                <a:lnTo>
                  <a:pt x="2682665" y="2337639"/>
                </a:lnTo>
                <a:lnTo>
                  <a:pt x="2708081" y="2300919"/>
                </a:lnTo>
                <a:lnTo>
                  <a:pt x="2732407" y="2263405"/>
                </a:lnTo>
                <a:lnTo>
                  <a:pt x="2755618" y="2225122"/>
                </a:lnTo>
                <a:lnTo>
                  <a:pt x="2777693" y="2186092"/>
                </a:lnTo>
                <a:lnTo>
                  <a:pt x="2798607" y="2146338"/>
                </a:lnTo>
                <a:lnTo>
                  <a:pt x="2818338" y="2105883"/>
                </a:lnTo>
                <a:lnTo>
                  <a:pt x="2836864" y="2064750"/>
                </a:lnTo>
                <a:lnTo>
                  <a:pt x="2854160" y="2022962"/>
                </a:lnTo>
                <a:lnTo>
                  <a:pt x="2870205" y="1980542"/>
                </a:lnTo>
                <a:lnTo>
                  <a:pt x="2884975" y="1937512"/>
                </a:lnTo>
                <a:lnTo>
                  <a:pt x="2898447" y="1893897"/>
                </a:lnTo>
                <a:lnTo>
                  <a:pt x="2910599" y="1849718"/>
                </a:lnTo>
                <a:lnTo>
                  <a:pt x="2921406" y="1804998"/>
                </a:lnTo>
                <a:lnTo>
                  <a:pt x="2930848" y="1759762"/>
                </a:lnTo>
                <a:lnTo>
                  <a:pt x="2938900" y="1714031"/>
                </a:lnTo>
                <a:lnTo>
                  <a:pt x="2945539" y="1667828"/>
                </a:lnTo>
                <a:lnTo>
                  <a:pt x="2950743" y="1621177"/>
                </a:lnTo>
                <a:lnTo>
                  <a:pt x="2954488" y="1574100"/>
                </a:lnTo>
                <a:lnTo>
                  <a:pt x="2956752" y="1526621"/>
                </a:lnTo>
                <a:lnTo>
                  <a:pt x="2957512" y="1478762"/>
                </a:lnTo>
                <a:lnTo>
                  <a:pt x="2956752" y="1430903"/>
                </a:lnTo>
                <a:lnTo>
                  <a:pt x="2954488" y="1383424"/>
                </a:lnTo>
                <a:lnTo>
                  <a:pt x="2950743" y="1336347"/>
                </a:lnTo>
                <a:lnTo>
                  <a:pt x="2945539" y="1289696"/>
                </a:lnTo>
                <a:lnTo>
                  <a:pt x="2938900" y="1243494"/>
                </a:lnTo>
                <a:lnTo>
                  <a:pt x="2930848" y="1197763"/>
                </a:lnTo>
                <a:lnTo>
                  <a:pt x="2921406" y="1152526"/>
                </a:lnTo>
                <a:lnTo>
                  <a:pt x="2910599" y="1107807"/>
                </a:lnTo>
                <a:lnTo>
                  <a:pt x="2898447" y="1063628"/>
                </a:lnTo>
                <a:lnTo>
                  <a:pt x="2884975" y="1020012"/>
                </a:lnTo>
                <a:lnTo>
                  <a:pt x="2870205" y="976982"/>
                </a:lnTo>
                <a:lnTo>
                  <a:pt x="2854160" y="934562"/>
                </a:lnTo>
                <a:lnTo>
                  <a:pt x="2836864" y="892774"/>
                </a:lnTo>
                <a:lnTo>
                  <a:pt x="2818338" y="851641"/>
                </a:lnTo>
                <a:lnTo>
                  <a:pt x="2798607" y="811186"/>
                </a:lnTo>
                <a:lnTo>
                  <a:pt x="2777693" y="771432"/>
                </a:lnTo>
                <a:lnTo>
                  <a:pt x="2755618" y="732402"/>
                </a:lnTo>
                <a:lnTo>
                  <a:pt x="2732407" y="694119"/>
                </a:lnTo>
                <a:lnTo>
                  <a:pt x="2708081" y="656605"/>
                </a:lnTo>
                <a:lnTo>
                  <a:pt x="2682665" y="619885"/>
                </a:lnTo>
                <a:lnTo>
                  <a:pt x="2656180" y="583980"/>
                </a:lnTo>
                <a:lnTo>
                  <a:pt x="2628650" y="548914"/>
                </a:lnTo>
                <a:lnTo>
                  <a:pt x="2600097" y="514709"/>
                </a:lnTo>
                <a:lnTo>
                  <a:pt x="2570546" y="481390"/>
                </a:lnTo>
                <a:lnTo>
                  <a:pt x="2540017" y="448977"/>
                </a:lnTo>
                <a:lnTo>
                  <a:pt x="2508536" y="417496"/>
                </a:lnTo>
                <a:lnTo>
                  <a:pt x="2476124" y="386967"/>
                </a:lnTo>
                <a:lnTo>
                  <a:pt x="2442804" y="357415"/>
                </a:lnTo>
                <a:lnTo>
                  <a:pt x="2408600" y="328863"/>
                </a:lnTo>
                <a:lnTo>
                  <a:pt x="2373534" y="301333"/>
                </a:lnTo>
                <a:lnTo>
                  <a:pt x="2337630" y="274848"/>
                </a:lnTo>
                <a:lnTo>
                  <a:pt x="2300909" y="249431"/>
                </a:lnTo>
                <a:lnTo>
                  <a:pt x="2263396" y="225105"/>
                </a:lnTo>
                <a:lnTo>
                  <a:pt x="2225113" y="201894"/>
                </a:lnTo>
                <a:lnTo>
                  <a:pt x="2186084" y="179819"/>
                </a:lnTo>
                <a:lnTo>
                  <a:pt x="2146330" y="158905"/>
                </a:lnTo>
                <a:lnTo>
                  <a:pt x="2105875" y="139174"/>
                </a:lnTo>
                <a:lnTo>
                  <a:pt x="2064743" y="120648"/>
                </a:lnTo>
                <a:lnTo>
                  <a:pt x="2022955" y="103352"/>
                </a:lnTo>
                <a:lnTo>
                  <a:pt x="1980535" y="87307"/>
                </a:lnTo>
                <a:lnTo>
                  <a:pt x="1937506" y="72537"/>
                </a:lnTo>
                <a:lnTo>
                  <a:pt x="1893891" y="59065"/>
                </a:lnTo>
                <a:lnTo>
                  <a:pt x="1849713" y="46913"/>
                </a:lnTo>
                <a:lnTo>
                  <a:pt x="1804994" y="36105"/>
                </a:lnTo>
                <a:lnTo>
                  <a:pt x="1759758" y="26664"/>
                </a:lnTo>
                <a:lnTo>
                  <a:pt x="1714027" y="18612"/>
                </a:lnTo>
                <a:lnTo>
                  <a:pt x="1667825" y="11973"/>
                </a:lnTo>
                <a:lnTo>
                  <a:pt x="1621175" y="6769"/>
                </a:lnTo>
                <a:lnTo>
                  <a:pt x="1574099" y="3023"/>
                </a:lnTo>
                <a:lnTo>
                  <a:pt x="1526620" y="759"/>
                </a:lnTo>
                <a:lnTo>
                  <a:pt x="1478762" y="0"/>
                </a:lnTo>
                <a:close/>
              </a:path>
            </a:pathLst>
          </a:custGeom>
          <a:solidFill>
            <a:srgbClr val="7F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13275" y="2028819"/>
            <a:ext cx="2957830" cy="2957830"/>
          </a:xfrm>
          <a:custGeom>
            <a:avLst/>
            <a:gdLst/>
            <a:ahLst/>
            <a:cxnLst/>
            <a:rect l="l" t="t" r="r" b="b"/>
            <a:pathLst>
              <a:path w="2957829" h="2957829">
                <a:moveTo>
                  <a:pt x="0" y="1478762"/>
                </a:moveTo>
                <a:lnTo>
                  <a:pt x="759" y="1430903"/>
                </a:lnTo>
                <a:lnTo>
                  <a:pt x="3023" y="1383424"/>
                </a:lnTo>
                <a:lnTo>
                  <a:pt x="6769" y="1336347"/>
                </a:lnTo>
                <a:lnTo>
                  <a:pt x="11973" y="1289696"/>
                </a:lnTo>
                <a:lnTo>
                  <a:pt x="18612" y="1243494"/>
                </a:lnTo>
                <a:lnTo>
                  <a:pt x="26664" y="1197763"/>
                </a:lnTo>
                <a:lnTo>
                  <a:pt x="36105" y="1152526"/>
                </a:lnTo>
                <a:lnTo>
                  <a:pt x="46913" y="1107807"/>
                </a:lnTo>
                <a:lnTo>
                  <a:pt x="59065" y="1063628"/>
                </a:lnTo>
                <a:lnTo>
                  <a:pt x="72537" y="1020012"/>
                </a:lnTo>
                <a:lnTo>
                  <a:pt x="87307" y="976982"/>
                </a:lnTo>
                <a:lnTo>
                  <a:pt x="103352" y="934562"/>
                </a:lnTo>
                <a:lnTo>
                  <a:pt x="120648" y="892774"/>
                </a:lnTo>
                <a:lnTo>
                  <a:pt x="139174" y="851641"/>
                </a:lnTo>
                <a:lnTo>
                  <a:pt x="158905" y="811186"/>
                </a:lnTo>
                <a:lnTo>
                  <a:pt x="179819" y="771432"/>
                </a:lnTo>
                <a:lnTo>
                  <a:pt x="201894" y="732402"/>
                </a:lnTo>
                <a:lnTo>
                  <a:pt x="225105" y="694119"/>
                </a:lnTo>
                <a:lnTo>
                  <a:pt x="249431" y="656605"/>
                </a:lnTo>
                <a:lnTo>
                  <a:pt x="274848" y="619885"/>
                </a:lnTo>
                <a:lnTo>
                  <a:pt x="301333" y="583980"/>
                </a:lnTo>
                <a:lnTo>
                  <a:pt x="328863" y="548914"/>
                </a:lnTo>
                <a:lnTo>
                  <a:pt x="357415" y="514709"/>
                </a:lnTo>
                <a:lnTo>
                  <a:pt x="386967" y="481390"/>
                </a:lnTo>
                <a:lnTo>
                  <a:pt x="417496" y="448977"/>
                </a:lnTo>
                <a:lnTo>
                  <a:pt x="448977" y="417496"/>
                </a:lnTo>
                <a:lnTo>
                  <a:pt x="481390" y="386967"/>
                </a:lnTo>
                <a:lnTo>
                  <a:pt x="514709" y="357415"/>
                </a:lnTo>
                <a:lnTo>
                  <a:pt x="548914" y="328863"/>
                </a:lnTo>
                <a:lnTo>
                  <a:pt x="583980" y="301333"/>
                </a:lnTo>
                <a:lnTo>
                  <a:pt x="619885" y="274848"/>
                </a:lnTo>
                <a:lnTo>
                  <a:pt x="656605" y="249431"/>
                </a:lnTo>
                <a:lnTo>
                  <a:pt x="694119" y="225105"/>
                </a:lnTo>
                <a:lnTo>
                  <a:pt x="732402" y="201894"/>
                </a:lnTo>
                <a:lnTo>
                  <a:pt x="771432" y="179819"/>
                </a:lnTo>
                <a:lnTo>
                  <a:pt x="811186" y="158905"/>
                </a:lnTo>
                <a:lnTo>
                  <a:pt x="851641" y="139174"/>
                </a:lnTo>
                <a:lnTo>
                  <a:pt x="892774" y="120648"/>
                </a:lnTo>
                <a:lnTo>
                  <a:pt x="934562" y="103352"/>
                </a:lnTo>
                <a:lnTo>
                  <a:pt x="976982" y="87307"/>
                </a:lnTo>
                <a:lnTo>
                  <a:pt x="1020012" y="72537"/>
                </a:lnTo>
                <a:lnTo>
                  <a:pt x="1063628" y="59065"/>
                </a:lnTo>
                <a:lnTo>
                  <a:pt x="1107807" y="46913"/>
                </a:lnTo>
                <a:lnTo>
                  <a:pt x="1152526" y="36105"/>
                </a:lnTo>
                <a:lnTo>
                  <a:pt x="1197763" y="26664"/>
                </a:lnTo>
                <a:lnTo>
                  <a:pt x="1243494" y="18612"/>
                </a:lnTo>
                <a:lnTo>
                  <a:pt x="1289696" y="11973"/>
                </a:lnTo>
                <a:lnTo>
                  <a:pt x="1336347" y="6769"/>
                </a:lnTo>
                <a:lnTo>
                  <a:pt x="1383424" y="3023"/>
                </a:lnTo>
                <a:lnTo>
                  <a:pt x="1430903" y="759"/>
                </a:lnTo>
                <a:lnTo>
                  <a:pt x="1478762" y="0"/>
                </a:lnTo>
                <a:lnTo>
                  <a:pt x="1526620" y="759"/>
                </a:lnTo>
                <a:lnTo>
                  <a:pt x="1574099" y="3023"/>
                </a:lnTo>
                <a:lnTo>
                  <a:pt x="1621175" y="6769"/>
                </a:lnTo>
                <a:lnTo>
                  <a:pt x="1667825" y="11973"/>
                </a:lnTo>
                <a:lnTo>
                  <a:pt x="1714027" y="18612"/>
                </a:lnTo>
                <a:lnTo>
                  <a:pt x="1759758" y="26664"/>
                </a:lnTo>
                <a:lnTo>
                  <a:pt x="1804994" y="36105"/>
                </a:lnTo>
                <a:lnTo>
                  <a:pt x="1849713" y="46913"/>
                </a:lnTo>
                <a:lnTo>
                  <a:pt x="1893891" y="59065"/>
                </a:lnTo>
                <a:lnTo>
                  <a:pt x="1937506" y="72537"/>
                </a:lnTo>
                <a:lnTo>
                  <a:pt x="1980535" y="87307"/>
                </a:lnTo>
                <a:lnTo>
                  <a:pt x="2022955" y="103352"/>
                </a:lnTo>
                <a:lnTo>
                  <a:pt x="2064743" y="120648"/>
                </a:lnTo>
                <a:lnTo>
                  <a:pt x="2105875" y="139174"/>
                </a:lnTo>
                <a:lnTo>
                  <a:pt x="2146330" y="158905"/>
                </a:lnTo>
                <a:lnTo>
                  <a:pt x="2186084" y="179819"/>
                </a:lnTo>
                <a:lnTo>
                  <a:pt x="2225113" y="201894"/>
                </a:lnTo>
                <a:lnTo>
                  <a:pt x="2263396" y="225105"/>
                </a:lnTo>
                <a:lnTo>
                  <a:pt x="2300909" y="249431"/>
                </a:lnTo>
                <a:lnTo>
                  <a:pt x="2337630" y="274848"/>
                </a:lnTo>
                <a:lnTo>
                  <a:pt x="2373534" y="301333"/>
                </a:lnTo>
                <a:lnTo>
                  <a:pt x="2408600" y="328863"/>
                </a:lnTo>
                <a:lnTo>
                  <a:pt x="2442804" y="357415"/>
                </a:lnTo>
                <a:lnTo>
                  <a:pt x="2476124" y="386967"/>
                </a:lnTo>
                <a:lnTo>
                  <a:pt x="2508536" y="417496"/>
                </a:lnTo>
                <a:lnTo>
                  <a:pt x="2540017" y="448977"/>
                </a:lnTo>
                <a:lnTo>
                  <a:pt x="2570546" y="481390"/>
                </a:lnTo>
                <a:lnTo>
                  <a:pt x="2600097" y="514709"/>
                </a:lnTo>
                <a:lnTo>
                  <a:pt x="2628650" y="548914"/>
                </a:lnTo>
                <a:lnTo>
                  <a:pt x="2656180" y="583980"/>
                </a:lnTo>
                <a:lnTo>
                  <a:pt x="2682665" y="619885"/>
                </a:lnTo>
                <a:lnTo>
                  <a:pt x="2708081" y="656605"/>
                </a:lnTo>
                <a:lnTo>
                  <a:pt x="2732407" y="694119"/>
                </a:lnTo>
                <a:lnTo>
                  <a:pt x="2755618" y="732402"/>
                </a:lnTo>
                <a:lnTo>
                  <a:pt x="2777693" y="771432"/>
                </a:lnTo>
                <a:lnTo>
                  <a:pt x="2798607" y="811186"/>
                </a:lnTo>
                <a:lnTo>
                  <a:pt x="2818338" y="851641"/>
                </a:lnTo>
                <a:lnTo>
                  <a:pt x="2836864" y="892774"/>
                </a:lnTo>
                <a:lnTo>
                  <a:pt x="2854160" y="934562"/>
                </a:lnTo>
                <a:lnTo>
                  <a:pt x="2870205" y="976982"/>
                </a:lnTo>
                <a:lnTo>
                  <a:pt x="2884975" y="1020012"/>
                </a:lnTo>
                <a:lnTo>
                  <a:pt x="2898447" y="1063628"/>
                </a:lnTo>
                <a:lnTo>
                  <a:pt x="2910599" y="1107807"/>
                </a:lnTo>
                <a:lnTo>
                  <a:pt x="2921406" y="1152526"/>
                </a:lnTo>
                <a:lnTo>
                  <a:pt x="2930848" y="1197763"/>
                </a:lnTo>
                <a:lnTo>
                  <a:pt x="2938900" y="1243494"/>
                </a:lnTo>
                <a:lnTo>
                  <a:pt x="2945539" y="1289696"/>
                </a:lnTo>
                <a:lnTo>
                  <a:pt x="2950743" y="1336347"/>
                </a:lnTo>
                <a:lnTo>
                  <a:pt x="2954488" y="1383424"/>
                </a:lnTo>
                <a:lnTo>
                  <a:pt x="2956752" y="1430903"/>
                </a:lnTo>
                <a:lnTo>
                  <a:pt x="2957512" y="1478762"/>
                </a:lnTo>
                <a:lnTo>
                  <a:pt x="2956752" y="1526621"/>
                </a:lnTo>
                <a:lnTo>
                  <a:pt x="2954488" y="1574100"/>
                </a:lnTo>
                <a:lnTo>
                  <a:pt x="2950743" y="1621177"/>
                </a:lnTo>
                <a:lnTo>
                  <a:pt x="2945539" y="1667828"/>
                </a:lnTo>
                <a:lnTo>
                  <a:pt x="2938900" y="1714031"/>
                </a:lnTo>
                <a:lnTo>
                  <a:pt x="2930848" y="1759762"/>
                </a:lnTo>
                <a:lnTo>
                  <a:pt x="2921406" y="1804998"/>
                </a:lnTo>
                <a:lnTo>
                  <a:pt x="2910599" y="1849718"/>
                </a:lnTo>
                <a:lnTo>
                  <a:pt x="2898447" y="1893897"/>
                </a:lnTo>
                <a:lnTo>
                  <a:pt x="2884975" y="1937512"/>
                </a:lnTo>
                <a:lnTo>
                  <a:pt x="2870205" y="1980542"/>
                </a:lnTo>
                <a:lnTo>
                  <a:pt x="2854160" y="2022962"/>
                </a:lnTo>
                <a:lnTo>
                  <a:pt x="2836864" y="2064750"/>
                </a:lnTo>
                <a:lnTo>
                  <a:pt x="2818338" y="2105883"/>
                </a:lnTo>
                <a:lnTo>
                  <a:pt x="2798607" y="2146338"/>
                </a:lnTo>
                <a:lnTo>
                  <a:pt x="2777693" y="2186092"/>
                </a:lnTo>
                <a:lnTo>
                  <a:pt x="2755618" y="2225122"/>
                </a:lnTo>
                <a:lnTo>
                  <a:pt x="2732407" y="2263405"/>
                </a:lnTo>
                <a:lnTo>
                  <a:pt x="2708081" y="2300919"/>
                </a:lnTo>
                <a:lnTo>
                  <a:pt x="2682665" y="2337639"/>
                </a:lnTo>
                <a:lnTo>
                  <a:pt x="2656180" y="2373544"/>
                </a:lnTo>
                <a:lnTo>
                  <a:pt x="2628650" y="2408610"/>
                </a:lnTo>
                <a:lnTo>
                  <a:pt x="2600097" y="2442815"/>
                </a:lnTo>
                <a:lnTo>
                  <a:pt x="2570546" y="2476135"/>
                </a:lnTo>
                <a:lnTo>
                  <a:pt x="2540017" y="2508547"/>
                </a:lnTo>
                <a:lnTo>
                  <a:pt x="2508536" y="2540029"/>
                </a:lnTo>
                <a:lnTo>
                  <a:pt x="2476124" y="2570557"/>
                </a:lnTo>
                <a:lnTo>
                  <a:pt x="2442804" y="2600109"/>
                </a:lnTo>
                <a:lnTo>
                  <a:pt x="2408600" y="2628661"/>
                </a:lnTo>
                <a:lnTo>
                  <a:pt x="2373534" y="2656192"/>
                </a:lnTo>
                <a:lnTo>
                  <a:pt x="2337630" y="2682677"/>
                </a:lnTo>
                <a:lnTo>
                  <a:pt x="2300909" y="2708093"/>
                </a:lnTo>
                <a:lnTo>
                  <a:pt x="2263396" y="2732419"/>
                </a:lnTo>
                <a:lnTo>
                  <a:pt x="2225113" y="2755630"/>
                </a:lnTo>
                <a:lnTo>
                  <a:pt x="2186084" y="2777705"/>
                </a:lnTo>
                <a:lnTo>
                  <a:pt x="2146330" y="2798619"/>
                </a:lnTo>
                <a:lnTo>
                  <a:pt x="2105875" y="2818351"/>
                </a:lnTo>
                <a:lnTo>
                  <a:pt x="2064743" y="2836876"/>
                </a:lnTo>
                <a:lnTo>
                  <a:pt x="2022955" y="2854173"/>
                </a:lnTo>
                <a:lnTo>
                  <a:pt x="1980535" y="2870217"/>
                </a:lnTo>
                <a:lnTo>
                  <a:pt x="1937506" y="2884987"/>
                </a:lnTo>
                <a:lnTo>
                  <a:pt x="1893891" y="2898460"/>
                </a:lnTo>
                <a:lnTo>
                  <a:pt x="1849713" y="2910611"/>
                </a:lnTo>
                <a:lnTo>
                  <a:pt x="1804994" y="2921419"/>
                </a:lnTo>
                <a:lnTo>
                  <a:pt x="1759758" y="2930860"/>
                </a:lnTo>
                <a:lnTo>
                  <a:pt x="1714027" y="2938912"/>
                </a:lnTo>
                <a:lnTo>
                  <a:pt x="1667825" y="2945552"/>
                </a:lnTo>
                <a:lnTo>
                  <a:pt x="1621175" y="2950755"/>
                </a:lnTo>
                <a:lnTo>
                  <a:pt x="1574099" y="2954501"/>
                </a:lnTo>
                <a:lnTo>
                  <a:pt x="1526620" y="2956765"/>
                </a:lnTo>
                <a:lnTo>
                  <a:pt x="1478762" y="2957525"/>
                </a:lnTo>
                <a:lnTo>
                  <a:pt x="1430903" y="2956765"/>
                </a:lnTo>
                <a:lnTo>
                  <a:pt x="1383424" y="2954501"/>
                </a:lnTo>
                <a:lnTo>
                  <a:pt x="1336347" y="2950755"/>
                </a:lnTo>
                <a:lnTo>
                  <a:pt x="1289696" y="2945552"/>
                </a:lnTo>
                <a:lnTo>
                  <a:pt x="1243494" y="2938912"/>
                </a:lnTo>
                <a:lnTo>
                  <a:pt x="1197763" y="2930860"/>
                </a:lnTo>
                <a:lnTo>
                  <a:pt x="1152526" y="2921419"/>
                </a:lnTo>
                <a:lnTo>
                  <a:pt x="1107807" y="2910611"/>
                </a:lnTo>
                <a:lnTo>
                  <a:pt x="1063628" y="2898460"/>
                </a:lnTo>
                <a:lnTo>
                  <a:pt x="1020012" y="2884987"/>
                </a:lnTo>
                <a:lnTo>
                  <a:pt x="976982" y="2870217"/>
                </a:lnTo>
                <a:lnTo>
                  <a:pt x="934562" y="2854173"/>
                </a:lnTo>
                <a:lnTo>
                  <a:pt x="892774" y="2836876"/>
                </a:lnTo>
                <a:lnTo>
                  <a:pt x="851641" y="2818351"/>
                </a:lnTo>
                <a:lnTo>
                  <a:pt x="811186" y="2798619"/>
                </a:lnTo>
                <a:lnTo>
                  <a:pt x="771432" y="2777705"/>
                </a:lnTo>
                <a:lnTo>
                  <a:pt x="732402" y="2755630"/>
                </a:lnTo>
                <a:lnTo>
                  <a:pt x="694119" y="2732419"/>
                </a:lnTo>
                <a:lnTo>
                  <a:pt x="656605" y="2708093"/>
                </a:lnTo>
                <a:lnTo>
                  <a:pt x="619885" y="2682677"/>
                </a:lnTo>
                <a:lnTo>
                  <a:pt x="583980" y="2656192"/>
                </a:lnTo>
                <a:lnTo>
                  <a:pt x="548914" y="2628661"/>
                </a:lnTo>
                <a:lnTo>
                  <a:pt x="514709" y="2600109"/>
                </a:lnTo>
                <a:lnTo>
                  <a:pt x="481390" y="2570557"/>
                </a:lnTo>
                <a:lnTo>
                  <a:pt x="448977" y="2540029"/>
                </a:lnTo>
                <a:lnTo>
                  <a:pt x="417496" y="2508547"/>
                </a:lnTo>
                <a:lnTo>
                  <a:pt x="386967" y="2476135"/>
                </a:lnTo>
                <a:lnTo>
                  <a:pt x="357415" y="2442815"/>
                </a:lnTo>
                <a:lnTo>
                  <a:pt x="328863" y="2408610"/>
                </a:lnTo>
                <a:lnTo>
                  <a:pt x="301333" y="2373544"/>
                </a:lnTo>
                <a:lnTo>
                  <a:pt x="274848" y="2337639"/>
                </a:lnTo>
                <a:lnTo>
                  <a:pt x="249431" y="2300919"/>
                </a:lnTo>
                <a:lnTo>
                  <a:pt x="225105" y="2263405"/>
                </a:lnTo>
                <a:lnTo>
                  <a:pt x="201894" y="2225122"/>
                </a:lnTo>
                <a:lnTo>
                  <a:pt x="179819" y="2186092"/>
                </a:lnTo>
                <a:lnTo>
                  <a:pt x="158905" y="2146338"/>
                </a:lnTo>
                <a:lnTo>
                  <a:pt x="139174" y="2105883"/>
                </a:lnTo>
                <a:lnTo>
                  <a:pt x="120648" y="2064750"/>
                </a:lnTo>
                <a:lnTo>
                  <a:pt x="103352" y="2022962"/>
                </a:lnTo>
                <a:lnTo>
                  <a:pt x="87307" y="1980542"/>
                </a:lnTo>
                <a:lnTo>
                  <a:pt x="72537" y="1937512"/>
                </a:lnTo>
                <a:lnTo>
                  <a:pt x="59065" y="1893897"/>
                </a:lnTo>
                <a:lnTo>
                  <a:pt x="46913" y="1849718"/>
                </a:lnTo>
                <a:lnTo>
                  <a:pt x="36105" y="1804998"/>
                </a:lnTo>
                <a:lnTo>
                  <a:pt x="26664" y="1759762"/>
                </a:lnTo>
                <a:lnTo>
                  <a:pt x="18612" y="1714031"/>
                </a:lnTo>
                <a:lnTo>
                  <a:pt x="11973" y="1667828"/>
                </a:lnTo>
                <a:lnTo>
                  <a:pt x="6769" y="1621177"/>
                </a:lnTo>
                <a:lnTo>
                  <a:pt x="3023" y="1574100"/>
                </a:lnTo>
                <a:lnTo>
                  <a:pt x="759" y="1526621"/>
                </a:lnTo>
                <a:lnTo>
                  <a:pt x="0" y="1478762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58101" y="2400300"/>
            <a:ext cx="8121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" marR="5080" indent="-76200"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elop  logical  design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13168" y="4265676"/>
            <a:ext cx="8261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" algn="just"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elop  physic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al 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design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71414" y="5130927"/>
            <a:ext cx="14325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spcBef>
                <a:spcPts val="100"/>
              </a:spcBef>
            </a:pPr>
            <a:r>
              <a:rPr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Test,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optimize,  and document  design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44061" y="2401061"/>
            <a:ext cx="114554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Monitor and  optimize 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network 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erfor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74542" y="4337050"/>
            <a:ext cx="1092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Imple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t 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and test  network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77013" y="2097087"/>
            <a:ext cx="1038225" cy="0"/>
          </a:xfrm>
          <a:custGeom>
            <a:avLst/>
            <a:gdLst/>
            <a:ahLst/>
            <a:cxnLst/>
            <a:rect l="l" t="t" r="r" b="b"/>
            <a:pathLst>
              <a:path w="1038225">
                <a:moveTo>
                  <a:pt x="0" y="0"/>
                </a:moveTo>
                <a:lnTo>
                  <a:pt x="1038225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99947" y="1198563"/>
            <a:ext cx="415290" cy="898525"/>
          </a:xfrm>
          <a:custGeom>
            <a:avLst/>
            <a:gdLst/>
            <a:ahLst/>
            <a:cxnLst/>
            <a:rect l="l" t="t" r="r" b="b"/>
            <a:pathLst>
              <a:path w="415289" h="898525">
                <a:moveTo>
                  <a:pt x="415289" y="898525"/>
                </a:move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01470" y="3046615"/>
            <a:ext cx="834390" cy="984250"/>
          </a:xfrm>
          <a:custGeom>
            <a:avLst/>
            <a:gdLst/>
            <a:ahLst/>
            <a:cxnLst/>
            <a:rect l="l" t="t" r="r" b="b"/>
            <a:pathLst>
              <a:path w="834390" h="984250">
                <a:moveTo>
                  <a:pt x="0" y="983843"/>
                </a:moveTo>
                <a:lnTo>
                  <a:pt x="83411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38676" y="5210175"/>
            <a:ext cx="346075" cy="900430"/>
          </a:xfrm>
          <a:custGeom>
            <a:avLst/>
            <a:gdLst/>
            <a:ahLst/>
            <a:cxnLst/>
            <a:rect l="l" t="t" r="r" b="b"/>
            <a:pathLst>
              <a:path w="346075" h="900429">
                <a:moveTo>
                  <a:pt x="346075" y="900112"/>
                </a:move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76078" y="3476859"/>
            <a:ext cx="844550" cy="1012825"/>
          </a:xfrm>
          <a:custGeom>
            <a:avLst/>
            <a:gdLst/>
            <a:ahLst/>
            <a:cxnLst/>
            <a:rect l="l" t="t" r="r" b="b"/>
            <a:pathLst>
              <a:path w="844550" h="1012825">
                <a:moveTo>
                  <a:pt x="0" y="1012355"/>
                </a:moveTo>
                <a:lnTo>
                  <a:pt x="843978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19184" y="3490283"/>
            <a:ext cx="872490" cy="857250"/>
          </a:xfrm>
          <a:custGeom>
            <a:avLst/>
            <a:gdLst/>
            <a:ahLst/>
            <a:cxnLst/>
            <a:rect l="l" t="t" r="r" b="b"/>
            <a:pathLst>
              <a:path w="872489" h="857250">
                <a:moveTo>
                  <a:pt x="0" y="0"/>
                </a:moveTo>
                <a:lnTo>
                  <a:pt x="872274" y="856919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44630" y="1629397"/>
            <a:ext cx="1248410" cy="100965"/>
          </a:xfrm>
          <a:custGeom>
            <a:avLst/>
            <a:gdLst/>
            <a:ahLst/>
            <a:cxnLst/>
            <a:rect l="l" t="t" r="r" b="b"/>
            <a:pathLst>
              <a:path w="1248410" h="100964">
                <a:moveTo>
                  <a:pt x="0" y="100355"/>
                </a:moveTo>
                <a:lnTo>
                  <a:pt x="1248384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93952" y="1617615"/>
            <a:ext cx="314960" cy="1021080"/>
          </a:xfrm>
          <a:custGeom>
            <a:avLst/>
            <a:gdLst/>
            <a:ahLst/>
            <a:cxnLst/>
            <a:rect l="l" t="t" r="r" b="b"/>
            <a:pathLst>
              <a:path w="314960" h="1021080">
                <a:moveTo>
                  <a:pt x="314947" y="0"/>
                </a:moveTo>
                <a:lnTo>
                  <a:pt x="0" y="1020851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45388" y="3205162"/>
            <a:ext cx="554355" cy="830580"/>
          </a:xfrm>
          <a:custGeom>
            <a:avLst/>
            <a:gdLst/>
            <a:ahLst/>
            <a:cxnLst/>
            <a:rect l="l" t="t" r="r" b="b"/>
            <a:pathLst>
              <a:path w="554354" h="830579">
                <a:moveTo>
                  <a:pt x="0" y="0"/>
                </a:moveTo>
                <a:lnTo>
                  <a:pt x="554037" y="83026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38676" y="4933951"/>
            <a:ext cx="1038225" cy="276225"/>
          </a:xfrm>
          <a:custGeom>
            <a:avLst/>
            <a:gdLst/>
            <a:ahLst/>
            <a:cxnLst/>
            <a:rect l="l" t="t" r="r" b="b"/>
            <a:pathLst>
              <a:path w="1038225" h="276225">
                <a:moveTo>
                  <a:pt x="0" y="276225"/>
                </a:moveTo>
                <a:lnTo>
                  <a:pt x="1038225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31050" y="4379913"/>
            <a:ext cx="138430" cy="1108075"/>
          </a:xfrm>
          <a:custGeom>
            <a:avLst/>
            <a:gdLst/>
            <a:ahLst/>
            <a:cxnLst/>
            <a:rect l="l" t="t" r="r" b="b"/>
            <a:pathLst>
              <a:path w="138429" h="1108075">
                <a:moveTo>
                  <a:pt x="138112" y="0"/>
                </a:moveTo>
                <a:lnTo>
                  <a:pt x="0" y="1108075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31049" y="5418137"/>
            <a:ext cx="1106805" cy="69850"/>
          </a:xfrm>
          <a:custGeom>
            <a:avLst/>
            <a:gdLst/>
            <a:ahLst/>
            <a:cxnLst/>
            <a:rect l="l" t="t" r="r" b="b"/>
            <a:pathLst>
              <a:path w="1106804" h="69850">
                <a:moveTo>
                  <a:pt x="0" y="69850"/>
                </a:moveTo>
                <a:lnTo>
                  <a:pt x="1106487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02163" y="363080"/>
            <a:ext cx="815340" cy="491490"/>
          </a:xfrm>
          <a:custGeom>
            <a:avLst/>
            <a:gdLst/>
            <a:ahLst/>
            <a:cxnLst/>
            <a:rect l="l" t="t" r="r" b="b"/>
            <a:pathLst>
              <a:path w="815340" h="491490">
                <a:moveTo>
                  <a:pt x="628764" y="117208"/>
                </a:moveTo>
                <a:lnTo>
                  <a:pt x="608957" y="122056"/>
                </a:lnTo>
                <a:lnTo>
                  <a:pt x="588552" y="126711"/>
                </a:lnTo>
                <a:lnTo>
                  <a:pt x="567553" y="131170"/>
                </a:lnTo>
                <a:lnTo>
                  <a:pt x="545960" y="135432"/>
                </a:lnTo>
                <a:lnTo>
                  <a:pt x="547255" y="144284"/>
                </a:lnTo>
                <a:lnTo>
                  <a:pt x="582353" y="174728"/>
                </a:lnTo>
                <a:lnTo>
                  <a:pt x="582757" y="222452"/>
                </a:lnTo>
                <a:lnTo>
                  <a:pt x="582827" y="437100"/>
                </a:lnTo>
                <a:lnTo>
                  <a:pt x="582718" y="447192"/>
                </a:lnTo>
                <a:lnTo>
                  <a:pt x="545960" y="480529"/>
                </a:lnTo>
                <a:lnTo>
                  <a:pt x="547001" y="491210"/>
                </a:lnTo>
                <a:lnTo>
                  <a:pt x="594148" y="490473"/>
                </a:lnTo>
                <a:lnTo>
                  <a:pt x="673778" y="490423"/>
                </a:lnTo>
                <a:lnTo>
                  <a:pt x="673049" y="480529"/>
                </a:lnTo>
                <a:lnTo>
                  <a:pt x="638937" y="470890"/>
                </a:lnTo>
                <a:lnTo>
                  <a:pt x="634593" y="469849"/>
                </a:lnTo>
                <a:lnTo>
                  <a:pt x="632256" y="466724"/>
                </a:lnTo>
                <a:lnTo>
                  <a:pt x="631380" y="368020"/>
                </a:lnTo>
                <a:lnTo>
                  <a:pt x="711779" y="368020"/>
                </a:lnTo>
                <a:lnTo>
                  <a:pt x="733550" y="362642"/>
                </a:lnTo>
                <a:lnTo>
                  <a:pt x="757844" y="351045"/>
                </a:lnTo>
                <a:lnTo>
                  <a:pt x="759752" y="349529"/>
                </a:lnTo>
                <a:lnTo>
                  <a:pt x="675055" y="349529"/>
                </a:lnTo>
                <a:lnTo>
                  <a:pt x="664425" y="349219"/>
                </a:lnTo>
                <a:lnTo>
                  <a:pt x="653603" y="348291"/>
                </a:lnTo>
                <a:lnTo>
                  <a:pt x="642589" y="346743"/>
                </a:lnTo>
                <a:lnTo>
                  <a:pt x="631380" y="344576"/>
                </a:lnTo>
                <a:lnTo>
                  <a:pt x="631380" y="160172"/>
                </a:lnTo>
                <a:lnTo>
                  <a:pt x="642686" y="155162"/>
                </a:lnTo>
                <a:lnTo>
                  <a:pt x="654773" y="151582"/>
                </a:lnTo>
                <a:lnTo>
                  <a:pt x="667642" y="149433"/>
                </a:lnTo>
                <a:lnTo>
                  <a:pt x="681291" y="148716"/>
                </a:lnTo>
                <a:lnTo>
                  <a:pt x="785529" y="148716"/>
                </a:lnTo>
                <a:lnTo>
                  <a:pt x="780943" y="144551"/>
                </a:lnTo>
                <a:lnTo>
                  <a:pt x="631380" y="144551"/>
                </a:lnTo>
                <a:lnTo>
                  <a:pt x="631380" y="119024"/>
                </a:lnTo>
                <a:lnTo>
                  <a:pt x="628764" y="117208"/>
                </a:lnTo>
                <a:close/>
              </a:path>
              <a:path w="815340" h="491490">
                <a:moveTo>
                  <a:pt x="673778" y="490423"/>
                </a:moveTo>
                <a:lnTo>
                  <a:pt x="607555" y="490423"/>
                </a:lnTo>
                <a:lnTo>
                  <a:pt x="621319" y="490473"/>
                </a:lnTo>
                <a:lnTo>
                  <a:pt x="673836" y="491210"/>
                </a:lnTo>
                <a:lnTo>
                  <a:pt x="673778" y="490423"/>
                </a:lnTo>
                <a:close/>
              </a:path>
              <a:path w="815340" h="491490">
                <a:moveTo>
                  <a:pt x="711779" y="368020"/>
                </a:moveTo>
                <a:lnTo>
                  <a:pt x="631380" y="368020"/>
                </a:lnTo>
                <a:lnTo>
                  <a:pt x="642169" y="369728"/>
                </a:lnTo>
                <a:lnTo>
                  <a:pt x="652762" y="370946"/>
                </a:lnTo>
                <a:lnTo>
                  <a:pt x="663157" y="371676"/>
                </a:lnTo>
                <a:lnTo>
                  <a:pt x="673354" y="371919"/>
                </a:lnTo>
                <a:lnTo>
                  <a:pt x="705386" y="369600"/>
                </a:lnTo>
                <a:lnTo>
                  <a:pt x="711779" y="368020"/>
                </a:lnTo>
                <a:close/>
              </a:path>
              <a:path w="815340" h="491490">
                <a:moveTo>
                  <a:pt x="785529" y="148716"/>
                </a:moveTo>
                <a:lnTo>
                  <a:pt x="681291" y="148716"/>
                </a:lnTo>
                <a:lnTo>
                  <a:pt x="699650" y="150231"/>
                </a:lnTo>
                <a:lnTo>
                  <a:pt x="715733" y="154773"/>
                </a:lnTo>
                <a:lnTo>
                  <a:pt x="750171" y="186514"/>
                </a:lnTo>
                <a:lnTo>
                  <a:pt x="761873" y="244817"/>
                </a:lnTo>
                <a:lnTo>
                  <a:pt x="760506" y="268621"/>
                </a:lnTo>
                <a:lnTo>
                  <a:pt x="749582" y="307431"/>
                </a:lnTo>
                <a:lnTo>
                  <a:pt x="712871" y="342757"/>
                </a:lnTo>
                <a:lnTo>
                  <a:pt x="675055" y="349529"/>
                </a:lnTo>
                <a:lnTo>
                  <a:pt x="759752" y="349529"/>
                </a:lnTo>
                <a:lnTo>
                  <a:pt x="794454" y="314586"/>
                </a:lnTo>
                <a:lnTo>
                  <a:pt x="812951" y="264122"/>
                </a:lnTo>
                <a:lnTo>
                  <a:pt x="815263" y="233883"/>
                </a:lnTo>
                <a:lnTo>
                  <a:pt x="813468" y="209179"/>
                </a:lnTo>
                <a:lnTo>
                  <a:pt x="808081" y="186904"/>
                </a:lnTo>
                <a:lnTo>
                  <a:pt x="799104" y="167055"/>
                </a:lnTo>
                <a:lnTo>
                  <a:pt x="786536" y="149631"/>
                </a:lnTo>
                <a:lnTo>
                  <a:pt x="785529" y="148716"/>
                </a:lnTo>
                <a:close/>
              </a:path>
              <a:path w="815340" h="491490">
                <a:moveTo>
                  <a:pt x="709028" y="117208"/>
                </a:moveTo>
                <a:lnTo>
                  <a:pt x="690109" y="118916"/>
                </a:lnTo>
                <a:lnTo>
                  <a:pt x="670861" y="124040"/>
                </a:lnTo>
                <a:lnTo>
                  <a:pt x="651285" y="132585"/>
                </a:lnTo>
                <a:lnTo>
                  <a:pt x="631380" y="144551"/>
                </a:lnTo>
                <a:lnTo>
                  <a:pt x="780943" y="144551"/>
                </a:lnTo>
                <a:lnTo>
                  <a:pt x="770895" y="135432"/>
                </a:lnTo>
                <a:lnTo>
                  <a:pt x="752797" y="125314"/>
                </a:lnTo>
                <a:lnTo>
                  <a:pt x="732167" y="119234"/>
                </a:lnTo>
                <a:lnTo>
                  <a:pt x="709028" y="117208"/>
                </a:lnTo>
                <a:close/>
              </a:path>
              <a:path w="815340" h="491490">
                <a:moveTo>
                  <a:pt x="408266" y="117208"/>
                </a:moveTo>
                <a:lnTo>
                  <a:pt x="356546" y="126287"/>
                </a:lnTo>
                <a:lnTo>
                  <a:pt x="316103" y="153530"/>
                </a:lnTo>
                <a:lnTo>
                  <a:pt x="289991" y="195110"/>
                </a:lnTo>
                <a:lnTo>
                  <a:pt x="281292" y="247167"/>
                </a:lnTo>
                <a:lnTo>
                  <a:pt x="283368" y="273709"/>
                </a:lnTo>
                <a:lnTo>
                  <a:pt x="299985" y="318829"/>
                </a:lnTo>
                <a:lnTo>
                  <a:pt x="332444" y="352508"/>
                </a:lnTo>
                <a:lnTo>
                  <a:pt x="376050" y="369762"/>
                </a:lnTo>
                <a:lnTo>
                  <a:pt x="401739" y="371919"/>
                </a:lnTo>
                <a:lnTo>
                  <a:pt x="428166" y="369633"/>
                </a:lnTo>
                <a:lnTo>
                  <a:pt x="452162" y="362773"/>
                </a:lnTo>
                <a:lnTo>
                  <a:pt x="473215" y="351612"/>
                </a:lnTo>
                <a:lnTo>
                  <a:pt x="406819" y="351612"/>
                </a:lnTo>
                <a:lnTo>
                  <a:pt x="390016" y="349698"/>
                </a:lnTo>
                <a:lnTo>
                  <a:pt x="352844" y="321005"/>
                </a:lnTo>
                <a:lnTo>
                  <a:pt x="335818" y="264916"/>
                </a:lnTo>
                <a:lnTo>
                  <a:pt x="334789" y="239356"/>
                </a:lnTo>
                <a:lnTo>
                  <a:pt x="335794" y="217178"/>
                </a:lnTo>
                <a:lnTo>
                  <a:pt x="344686" y="178112"/>
                </a:lnTo>
                <a:lnTo>
                  <a:pt x="374094" y="144224"/>
                </a:lnTo>
                <a:lnTo>
                  <a:pt x="403440" y="137782"/>
                </a:lnTo>
                <a:lnTo>
                  <a:pt x="479869" y="137782"/>
                </a:lnTo>
                <a:lnTo>
                  <a:pt x="477730" y="136030"/>
                </a:lnTo>
                <a:lnTo>
                  <a:pt x="457217" y="125572"/>
                </a:lnTo>
                <a:lnTo>
                  <a:pt x="434063" y="119299"/>
                </a:lnTo>
                <a:lnTo>
                  <a:pt x="408266" y="117208"/>
                </a:lnTo>
                <a:close/>
              </a:path>
              <a:path w="815340" h="491490">
                <a:moveTo>
                  <a:pt x="183362" y="24218"/>
                </a:moveTo>
                <a:lnTo>
                  <a:pt x="132308" y="24218"/>
                </a:lnTo>
                <a:lnTo>
                  <a:pt x="132200" y="309552"/>
                </a:lnTo>
                <a:lnTo>
                  <a:pt x="132007" y="324650"/>
                </a:lnTo>
                <a:lnTo>
                  <a:pt x="131794" y="334392"/>
                </a:lnTo>
                <a:lnTo>
                  <a:pt x="131622" y="338848"/>
                </a:lnTo>
                <a:lnTo>
                  <a:pt x="129362" y="341541"/>
                </a:lnTo>
                <a:lnTo>
                  <a:pt x="125018" y="342747"/>
                </a:lnTo>
                <a:lnTo>
                  <a:pt x="86474" y="354215"/>
                </a:lnTo>
                <a:lnTo>
                  <a:pt x="87515" y="365404"/>
                </a:lnTo>
                <a:lnTo>
                  <a:pt x="141918" y="364677"/>
                </a:lnTo>
                <a:lnTo>
                  <a:pt x="229681" y="364629"/>
                </a:lnTo>
                <a:lnTo>
                  <a:pt x="229196" y="354215"/>
                </a:lnTo>
                <a:lnTo>
                  <a:pt x="190652" y="342747"/>
                </a:lnTo>
                <a:lnTo>
                  <a:pt x="186309" y="341541"/>
                </a:lnTo>
                <a:lnTo>
                  <a:pt x="184061" y="338848"/>
                </a:lnTo>
                <a:lnTo>
                  <a:pt x="183877" y="334392"/>
                </a:lnTo>
                <a:lnTo>
                  <a:pt x="183669" y="324650"/>
                </a:lnTo>
                <a:lnTo>
                  <a:pt x="183475" y="309552"/>
                </a:lnTo>
                <a:lnTo>
                  <a:pt x="183362" y="24218"/>
                </a:lnTo>
                <a:close/>
              </a:path>
              <a:path w="815340" h="491490">
                <a:moveTo>
                  <a:pt x="229681" y="364629"/>
                </a:moveTo>
                <a:lnTo>
                  <a:pt x="158356" y="364629"/>
                </a:lnTo>
                <a:lnTo>
                  <a:pt x="174439" y="364677"/>
                </a:lnTo>
                <a:lnTo>
                  <a:pt x="229717" y="365404"/>
                </a:lnTo>
                <a:lnTo>
                  <a:pt x="229681" y="364629"/>
                </a:lnTo>
                <a:close/>
              </a:path>
              <a:path w="815340" h="491490">
                <a:moveTo>
                  <a:pt x="479869" y="137782"/>
                </a:moveTo>
                <a:lnTo>
                  <a:pt x="403440" y="137782"/>
                </a:lnTo>
                <a:lnTo>
                  <a:pt x="419926" y="139572"/>
                </a:lnTo>
                <a:lnTo>
                  <a:pt x="434332" y="144945"/>
                </a:lnTo>
                <a:lnTo>
                  <a:pt x="464966" y="182070"/>
                </a:lnTo>
                <a:lnTo>
                  <a:pt x="474172" y="221265"/>
                </a:lnTo>
                <a:lnTo>
                  <a:pt x="475219" y="247167"/>
                </a:lnTo>
                <a:lnTo>
                  <a:pt x="474229" y="269637"/>
                </a:lnTo>
                <a:lnTo>
                  <a:pt x="465475" y="309552"/>
                </a:lnTo>
                <a:lnTo>
                  <a:pt x="436305" y="344870"/>
                </a:lnTo>
                <a:lnTo>
                  <a:pt x="406819" y="351612"/>
                </a:lnTo>
                <a:lnTo>
                  <a:pt x="473215" y="351612"/>
                </a:lnTo>
                <a:lnTo>
                  <a:pt x="508546" y="315609"/>
                </a:lnTo>
                <a:lnTo>
                  <a:pt x="526472" y="267622"/>
                </a:lnTo>
                <a:lnTo>
                  <a:pt x="528713" y="239356"/>
                </a:lnTo>
                <a:lnTo>
                  <a:pt x="526644" y="213105"/>
                </a:lnTo>
                <a:lnTo>
                  <a:pt x="520436" y="189576"/>
                </a:lnTo>
                <a:lnTo>
                  <a:pt x="510089" y="168765"/>
                </a:lnTo>
                <a:lnTo>
                  <a:pt x="495604" y="150672"/>
                </a:lnTo>
                <a:lnTo>
                  <a:pt x="479869" y="137782"/>
                </a:lnTo>
                <a:close/>
              </a:path>
              <a:path w="815340" h="491490">
                <a:moveTo>
                  <a:pt x="1828" y="0"/>
                </a:moveTo>
                <a:lnTo>
                  <a:pt x="0" y="2082"/>
                </a:lnTo>
                <a:lnTo>
                  <a:pt x="6781" y="95326"/>
                </a:lnTo>
                <a:lnTo>
                  <a:pt x="17195" y="93497"/>
                </a:lnTo>
                <a:lnTo>
                  <a:pt x="40373" y="24218"/>
                </a:lnTo>
                <a:lnTo>
                  <a:pt x="314822" y="24218"/>
                </a:lnTo>
                <a:lnTo>
                  <a:pt x="318795" y="2082"/>
                </a:lnTo>
                <a:lnTo>
                  <a:pt x="318014" y="1041"/>
                </a:lnTo>
                <a:lnTo>
                  <a:pt x="124498" y="1041"/>
                </a:lnTo>
                <a:lnTo>
                  <a:pt x="1828" y="0"/>
                </a:lnTo>
                <a:close/>
              </a:path>
              <a:path w="815340" h="491490">
                <a:moveTo>
                  <a:pt x="314822" y="24218"/>
                </a:moveTo>
                <a:lnTo>
                  <a:pt x="275297" y="24218"/>
                </a:lnTo>
                <a:lnTo>
                  <a:pt x="291973" y="95326"/>
                </a:lnTo>
                <a:lnTo>
                  <a:pt x="302387" y="93497"/>
                </a:lnTo>
                <a:lnTo>
                  <a:pt x="314822" y="24218"/>
                </a:lnTo>
                <a:close/>
              </a:path>
              <a:path w="815340" h="491490">
                <a:moveTo>
                  <a:pt x="317233" y="0"/>
                </a:moveTo>
                <a:lnTo>
                  <a:pt x="194043" y="1041"/>
                </a:lnTo>
                <a:lnTo>
                  <a:pt x="318014" y="1041"/>
                </a:lnTo>
                <a:lnTo>
                  <a:pt x="317233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32020" y="510273"/>
            <a:ext cx="133540" cy="203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35324" y="499339"/>
            <a:ext cx="143687" cy="2168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48125" y="480289"/>
            <a:ext cx="269875" cy="374015"/>
          </a:xfrm>
          <a:custGeom>
            <a:avLst/>
            <a:gdLst/>
            <a:ahLst/>
            <a:cxnLst/>
            <a:rect l="l" t="t" r="r" b="b"/>
            <a:pathLst>
              <a:path w="269875" h="374015">
                <a:moveTo>
                  <a:pt x="82804" y="0"/>
                </a:moveTo>
                <a:lnTo>
                  <a:pt x="85420" y="1816"/>
                </a:lnTo>
                <a:lnTo>
                  <a:pt x="85420" y="27343"/>
                </a:lnTo>
                <a:lnTo>
                  <a:pt x="105325" y="15376"/>
                </a:lnTo>
                <a:lnTo>
                  <a:pt x="124901" y="6832"/>
                </a:lnTo>
                <a:lnTo>
                  <a:pt x="144148" y="1707"/>
                </a:lnTo>
                <a:lnTo>
                  <a:pt x="163068" y="0"/>
                </a:lnTo>
                <a:lnTo>
                  <a:pt x="186206" y="2026"/>
                </a:lnTo>
                <a:lnTo>
                  <a:pt x="224959" y="18237"/>
                </a:lnTo>
                <a:lnTo>
                  <a:pt x="253144" y="49846"/>
                </a:lnTo>
                <a:lnTo>
                  <a:pt x="267508" y="91971"/>
                </a:lnTo>
                <a:lnTo>
                  <a:pt x="269303" y="116674"/>
                </a:lnTo>
                <a:lnTo>
                  <a:pt x="266991" y="146914"/>
                </a:lnTo>
                <a:lnTo>
                  <a:pt x="248493" y="197377"/>
                </a:lnTo>
                <a:lnTo>
                  <a:pt x="211884" y="233837"/>
                </a:lnTo>
                <a:lnTo>
                  <a:pt x="159426" y="252391"/>
                </a:lnTo>
                <a:lnTo>
                  <a:pt x="127393" y="254711"/>
                </a:lnTo>
                <a:lnTo>
                  <a:pt x="117197" y="254468"/>
                </a:lnTo>
                <a:lnTo>
                  <a:pt x="106802" y="253738"/>
                </a:lnTo>
                <a:lnTo>
                  <a:pt x="96209" y="252519"/>
                </a:lnTo>
                <a:lnTo>
                  <a:pt x="85420" y="250812"/>
                </a:lnTo>
                <a:lnTo>
                  <a:pt x="85420" y="307847"/>
                </a:lnTo>
                <a:lnTo>
                  <a:pt x="86296" y="349516"/>
                </a:lnTo>
                <a:lnTo>
                  <a:pt x="92976" y="353682"/>
                </a:lnTo>
                <a:lnTo>
                  <a:pt x="127088" y="363321"/>
                </a:lnTo>
                <a:lnTo>
                  <a:pt x="127876" y="374002"/>
                </a:lnTo>
                <a:lnTo>
                  <a:pt x="108497" y="373659"/>
                </a:lnTo>
                <a:lnTo>
                  <a:pt x="90992" y="373413"/>
                </a:lnTo>
                <a:lnTo>
                  <a:pt x="75359" y="373264"/>
                </a:lnTo>
                <a:lnTo>
                  <a:pt x="61595" y="373214"/>
                </a:lnTo>
                <a:lnTo>
                  <a:pt x="48188" y="373264"/>
                </a:lnTo>
                <a:lnTo>
                  <a:pt x="33628" y="373413"/>
                </a:lnTo>
                <a:lnTo>
                  <a:pt x="17912" y="373659"/>
                </a:lnTo>
                <a:lnTo>
                  <a:pt x="1041" y="374002"/>
                </a:lnTo>
                <a:lnTo>
                  <a:pt x="0" y="363321"/>
                </a:lnTo>
                <a:lnTo>
                  <a:pt x="29946" y="354469"/>
                </a:lnTo>
                <a:lnTo>
                  <a:pt x="34112" y="353250"/>
                </a:lnTo>
                <a:lnTo>
                  <a:pt x="36283" y="350558"/>
                </a:lnTo>
                <a:lnTo>
                  <a:pt x="36949" y="306885"/>
                </a:lnTo>
                <a:lnTo>
                  <a:pt x="36982" y="288836"/>
                </a:lnTo>
                <a:lnTo>
                  <a:pt x="36982" y="182829"/>
                </a:lnTo>
                <a:lnTo>
                  <a:pt x="36916" y="130444"/>
                </a:lnTo>
                <a:lnTo>
                  <a:pt x="36718" y="88674"/>
                </a:lnTo>
                <a:lnTo>
                  <a:pt x="35941" y="36982"/>
                </a:lnTo>
                <a:lnTo>
                  <a:pt x="1295" y="27076"/>
                </a:lnTo>
                <a:lnTo>
                  <a:pt x="0" y="18224"/>
                </a:lnTo>
                <a:lnTo>
                  <a:pt x="21592" y="13962"/>
                </a:lnTo>
                <a:lnTo>
                  <a:pt x="42592" y="9502"/>
                </a:lnTo>
                <a:lnTo>
                  <a:pt x="62997" y="4847"/>
                </a:lnTo>
                <a:lnTo>
                  <a:pt x="82804" y="0"/>
                </a:lnTo>
                <a:close/>
              </a:path>
            </a:pathLst>
          </a:custGeom>
          <a:ln w="3175">
            <a:solidFill>
              <a:srgbClr val="3B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83456" y="480288"/>
            <a:ext cx="247650" cy="255270"/>
          </a:xfrm>
          <a:custGeom>
            <a:avLst/>
            <a:gdLst/>
            <a:ahLst/>
            <a:cxnLst/>
            <a:rect l="l" t="t" r="r" b="b"/>
            <a:pathLst>
              <a:path w="247650" h="255270">
                <a:moveTo>
                  <a:pt x="126974" y="0"/>
                </a:moveTo>
                <a:lnTo>
                  <a:pt x="175925" y="8364"/>
                </a:lnTo>
                <a:lnTo>
                  <a:pt x="214312" y="33464"/>
                </a:lnTo>
                <a:lnTo>
                  <a:pt x="239144" y="72367"/>
                </a:lnTo>
                <a:lnTo>
                  <a:pt x="247421" y="122148"/>
                </a:lnTo>
                <a:lnTo>
                  <a:pt x="245180" y="150414"/>
                </a:lnTo>
                <a:lnTo>
                  <a:pt x="227254" y="198400"/>
                </a:lnTo>
                <a:lnTo>
                  <a:pt x="192436" y="234131"/>
                </a:lnTo>
                <a:lnTo>
                  <a:pt x="146873" y="252425"/>
                </a:lnTo>
                <a:lnTo>
                  <a:pt x="120446" y="254711"/>
                </a:lnTo>
                <a:lnTo>
                  <a:pt x="94757" y="252553"/>
                </a:lnTo>
                <a:lnTo>
                  <a:pt x="51152" y="235299"/>
                </a:lnTo>
                <a:lnTo>
                  <a:pt x="18693" y="201621"/>
                </a:lnTo>
                <a:lnTo>
                  <a:pt x="2076" y="156500"/>
                </a:lnTo>
                <a:lnTo>
                  <a:pt x="0" y="129959"/>
                </a:lnTo>
                <a:lnTo>
                  <a:pt x="2174" y="102619"/>
                </a:lnTo>
                <a:lnTo>
                  <a:pt x="19577" y="55803"/>
                </a:lnTo>
                <a:lnTo>
                  <a:pt x="53622" y="20429"/>
                </a:lnTo>
                <a:lnTo>
                  <a:pt x="99704" y="2269"/>
                </a:lnTo>
                <a:lnTo>
                  <a:pt x="126974" y="0"/>
                </a:lnTo>
                <a:close/>
              </a:path>
            </a:pathLst>
          </a:custGeom>
          <a:ln w="3175">
            <a:solidFill>
              <a:srgbClr val="3B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02164" y="363080"/>
            <a:ext cx="319405" cy="365760"/>
          </a:xfrm>
          <a:custGeom>
            <a:avLst/>
            <a:gdLst/>
            <a:ahLst/>
            <a:cxnLst/>
            <a:rect l="l" t="t" r="r" b="b"/>
            <a:pathLst>
              <a:path w="319405" h="365759">
                <a:moveTo>
                  <a:pt x="1828" y="0"/>
                </a:moveTo>
                <a:lnTo>
                  <a:pt x="33520" y="457"/>
                </a:lnTo>
                <a:lnTo>
                  <a:pt x="64530" y="782"/>
                </a:lnTo>
                <a:lnTo>
                  <a:pt x="94856" y="976"/>
                </a:lnTo>
                <a:lnTo>
                  <a:pt x="124498" y="1041"/>
                </a:lnTo>
                <a:lnTo>
                  <a:pt x="194043" y="1041"/>
                </a:lnTo>
                <a:lnTo>
                  <a:pt x="223618" y="976"/>
                </a:lnTo>
                <a:lnTo>
                  <a:pt x="254009" y="782"/>
                </a:lnTo>
                <a:lnTo>
                  <a:pt x="285215" y="457"/>
                </a:lnTo>
                <a:lnTo>
                  <a:pt x="317233" y="0"/>
                </a:lnTo>
                <a:lnTo>
                  <a:pt x="318795" y="2082"/>
                </a:lnTo>
                <a:lnTo>
                  <a:pt x="302387" y="93497"/>
                </a:lnTo>
                <a:lnTo>
                  <a:pt x="291973" y="95326"/>
                </a:lnTo>
                <a:lnTo>
                  <a:pt x="275297" y="24218"/>
                </a:lnTo>
                <a:lnTo>
                  <a:pt x="183362" y="24218"/>
                </a:lnTo>
                <a:lnTo>
                  <a:pt x="183362" y="284149"/>
                </a:lnTo>
                <a:lnTo>
                  <a:pt x="183395" y="298832"/>
                </a:lnTo>
                <a:lnTo>
                  <a:pt x="184061" y="338848"/>
                </a:lnTo>
                <a:lnTo>
                  <a:pt x="190652" y="342747"/>
                </a:lnTo>
                <a:lnTo>
                  <a:pt x="229196" y="354215"/>
                </a:lnTo>
                <a:lnTo>
                  <a:pt x="229717" y="365404"/>
                </a:lnTo>
                <a:lnTo>
                  <a:pt x="210119" y="365063"/>
                </a:lnTo>
                <a:lnTo>
                  <a:pt x="191693" y="364821"/>
                </a:lnTo>
                <a:lnTo>
                  <a:pt x="174439" y="364677"/>
                </a:lnTo>
                <a:lnTo>
                  <a:pt x="158356" y="364629"/>
                </a:lnTo>
                <a:lnTo>
                  <a:pt x="141918" y="364677"/>
                </a:lnTo>
                <a:lnTo>
                  <a:pt x="124631" y="364821"/>
                </a:lnTo>
                <a:lnTo>
                  <a:pt x="106496" y="365063"/>
                </a:lnTo>
                <a:lnTo>
                  <a:pt x="87515" y="365404"/>
                </a:lnTo>
                <a:lnTo>
                  <a:pt x="86474" y="354215"/>
                </a:lnTo>
                <a:lnTo>
                  <a:pt x="125018" y="342747"/>
                </a:lnTo>
                <a:lnTo>
                  <a:pt x="129362" y="341541"/>
                </a:lnTo>
                <a:lnTo>
                  <a:pt x="131622" y="338848"/>
                </a:lnTo>
                <a:lnTo>
                  <a:pt x="132277" y="298832"/>
                </a:lnTo>
                <a:lnTo>
                  <a:pt x="132308" y="284149"/>
                </a:lnTo>
                <a:lnTo>
                  <a:pt x="132308" y="24218"/>
                </a:lnTo>
                <a:lnTo>
                  <a:pt x="40373" y="24218"/>
                </a:lnTo>
                <a:lnTo>
                  <a:pt x="17195" y="93497"/>
                </a:lnTo>
                <a:lnTo>
                  <a:pt x="6781" y="95326"/>
                </a:lnTo>
                <a:lnTo>
                  <a:pt x="0" y="2082"/>
                </a:lnTo>
                <a:lnTo>
                  <a:pt x="1828" y="0"/>
                </a:lnTo>
                <a:close/>
              </a:path>
            </a:pathLst>
          </a:custGeom>
          <a:ln w="3175">
            <a:solidFill>
              <a:srgbClr val="3B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77162" y="69343"/>
            <a:ext cx="1469135" cy="1121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47417" y="598271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5">
                <a:moveTo>
                  <a:pt x="0" y="0"/>
                </a:moveTo>
                <a:lnTo>
                  <a:pt x="144805" y="0"/>
                </a:lnTo>
              </a:path>
            </a:pathLst>
          </a:custGeom>
          <a:ln w="33858">
            <a:solidFill>
              <a:srgbClr val="F9F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47417" y="581342"/>
            <a:ext cx="145415" cy="34290"/>
          </a:xfrm>
          <a:custGeom>
            <a:avLst/>
            <a:gdLst/>
            <a:ahLst/>
            <a:cxnLst/>
            <a:rect l="l" t="t" r="r" b="b"/>
            <a:pathLst>
              <a:path w="145415" h="34290">
                <a:moveTo>
                  <a:pt x="0" y="0"/>
                </a:moveTo>
                <a:lnTo>
                  <a:pt x="144805" y="0"/>
                </a:lnTo>
                <a:lnTo>
                  <a:pt x="144805" y="33858"/>
                </a:lnTo>
                <a:lnTo>
                  <a:pt x="0" y="3385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3B4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04696" y="69343"/>
            <a:ext cx="820673" cy="11216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27039" y="333689"/>
            <a:ext cx="6231597" cy="5260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83764" y="69343"/>
            <a:ext cx="6899897" cy="11216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942071" y="69343"/>
            <a:ext cx="762761" cy="11216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7513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0" y="1494047"/>
            <a:ext cx="5723890" cy="20802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85115" indent="-273050">
              <a:spcBef>
                <a:spcPts val="430"/>
              </a:spcBef>
              <a:buClr>
                <a:srgbClr val="F3A44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Phase 1 –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Analyze</a:t>
            </a:r>
            <a:r>
              <a:rPr sz="2600" spc="-1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Requirements</a:t>
            </a:r>
            <a:endParaRPr sz="2600" dirty="0">
              <a:latin typeface="Constantia"/>
              <a:cs typeface="Constantia"/>
            </a:endParaRPr>
          </a:p>
          <a:p>
            <a:pPr marL="652780" lvl="1" indent="-273050">
              <a:spcBef>
                <a:spcPts val="309"/>
              </a:spcBef>
              <a:buClr>
                <a:srgbClr val="D6903D"/>
              </a:buClr>
              <a:buSzPct val="85416"/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400" spc="-10" dirty="0">
                <a:solidFill>
                  <a:srgbClr val="FEFAC9"/>
                </a:solidFill>
                <a:latin typeface="Constantia"/>
                <a:cs typeface="Constantia"/>
              </a:rPr>
              <a:t>Analyze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business </a:t>
            </a:r>
            <a:r>
              <a:rPr sz="2400" spc="-15" dirty="0">
                <a:solidFill>
                  <a:srgbClr val="FEFAC9"/>
                </a:solidFill>
                <a:latin typeface="Constantia"/>
                <a:cs typeface="Constantia"/>
              </a:rPr>
              <a:t>goals </a:t>
            </a:r>
            <a:r>
              <a:rPr sz="2400" dirty="0">
                <a:solidFill>
                  <a:srgbClr val="FEFAC9"/>
                </a:solidFill>
                <a:latin typeface="Constantia"/>
                <a:cs typeface="Constantia"/>
              </a:rPr>
              <a:t>and</a:t>
            </a:r>
            <a:r>
              <a:rPr sz="2400" spc="-34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EFAC9"/>
                </a:solidFill>
                <a:latin typeface="Constantia"/>
                <a:cs typeface="Constantia"/>
              </a:rPr>
              <a:t>constraints</a:t>
            </a:r>
            <a:endParaRPr sz="2400" dirty="0">
              <a:latin typeface="Constantia"/>
              <a:cs typeface="Constantia"/>
            </a:endParaRPr>
          </a:p>
          <a:p>
            <a:pPr marL="652780" lvl="1" indent="-273050">
              <a:spcBef>
                <a:spcPts val="300"/>
              </a:spcBef>
              <a:buClr>
                <a:srgbClr val="D6903D"/>
              </a:buClr>
              <a:buSzPct val="85416"/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400" spc="-10" dirty="0">
                <a:solidFill>
                  <a:srgbClr val="FEFAC9"/>
                </a:solidFill>
                <a:latin typeface="Constantia"/>
                <a:cs typeface="Constantia"/>
              </a:rPr>
              <a:t>Analyze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technical </a:t>
            </a:r>
            <a:r>
              <a:rPr sz="2400" spc="-15" dirty="0">
                <a:solidFill>
                  <a:srgbClr val="FEFAC9"/>
                </a:solidFill>
                <a:latin typeface="Constantia"/>
                <a:cs typeface="Constantia"/>
              </a:rPr>
              <a:t>goals </a:t>
            </a:r>
            <a:r>
              <a:rPr sz="2400" dirty="0">
                <a:solidFill>
                  <a:srgbClr val="FEFAC9"/>
                </a:solidFill>
                <a:latin typeface="Constantia"/>
                <a:cs typeface="Constantia"/>
              </a:rPr>
              <a:t>and</a:t>
            </a:r>
            <a:r>
              <a:rPr sz="2400" spc="-285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EFAC9"/>
                </a:solidFill>
                <a:latin typeface="Constantia"/>
                <a:cs typeface="Constantia"/>
              </a:rPr>
              <a:t>tradeoffs</a:t>
            </a:r>
            <a:endParaRPr sz="2400" dirty="0">
              <a:latin typeface="Constantia"/>
              <a:cs typeface="Constantia"/>
            </a:endParaRPr>
          </a:p>
          <a:p>
            <a:pPr marL="652780" lvl="1" indent="-273050">
              <a:spcBef>
                <a:spcPts val="300"/>
              </a:spcBef>
              <a:buClr>
                <a:srgbClr val="D6903D"/>
              </a:buClr>
              <a:buSzPct val="85416"/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400" spc="-10" dirty="0">
                <a:solidFill>
                  <a:srgbClr val="FEFAC9"/>
                </a:solidFill>
                <a:latin typeface="Constantia"/>
                <a:cs typeface="Constantia"/>
              </a:rPr>
              <a:t>Characterize </a:t>
            </a:r>
            <a:r>
              <a:rPr sz="2400" spc="-5" dirty="0">
                <a:solidFill>
                  <a:srgbClr val="FEFAC9"/>
                </a:solidFill>
                <a:latin typeface="Constantia"/>
                <a:cs typeface="Constantia"/>
              </a:rPr>
              <a:t>the existing</a:t>
            </a:r>
            <a:r>
              <a:rPr sz="2400" spc="-204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EFAC9"/>
                </a:solidFill>
                <a:latin typeface="Constantia"/>
                <a:cs typeface="Constantia"/>
              </a:rPr>
              <a:t>network</a:t>
            </a:r>
            <a:endParaRPr sz="2400" dirty="0">
              <a:latin typeface="Constantia"/>
              <a:cs typeface="Constantia"/>
            </a:endParaRPr>
          </a:p>
          <a:p>
            <a:pPr marL="652780" lvl="1" indent="-273050">
              <a:spcBef>
                <a:spcPts val="300"/>
              </a:spcBef>
              <a:buClr>
                <a:srgbClr val="D6903D"/>
              </a:buClr>
              <a:buSzPct val="85416"/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400" spc="-10" dirty="0">
                <a:solidFill>
                  <a:srgbClr val="FEFAC9"/>
                </a:solidFill>
                <a:latin typeface="Constantia"/>
                <a:cs typeface="Constantia"/>
              </a:rPr>
              <a:t>Characterize </a:t>
            </a:r>
            <a:r>
              <a:rPr sz="2400" spc="-15" dirty="0">
                <a:solidFill>
                  <a:srgbClr val="FEFAC9"/>
                </a:solidFill>
                <a:latin typeface="Constantia"/>
                <a:cs typeface="Constantia"/>
              </a:rPr>
              <a:t>network</a:t>
            </a:r>
            <a:r>
              <a:rPr sz="2400" spc="-90" dirty="0">
                <a:solidFill>
                  <a:srgbClr val="FEFAC9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EFAC9"/>
                </a:solidFill>
                <a:latin typeface="Constantia"/>
                <a:cs typeface="Constantia"/>
              </a:rPr>
              <a:t>traffic</a:t>
            </a:r>
            <a:endParaRPr sz="24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0134" y="790889"/>
            <a:ext cx="4794110" cy="526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3362" y="526543"/>
            <a:ext cx="5455919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67679" y="526543"/>
            <a:ext cx="762761" cy="1121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5043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10257</TotalTime>
  <Words>1034</Words>
  <Application>Microsoft Office PowerPoint</Application>
  <PresentationFormat>Widescreen</PresentationFormat>
  <Paragraphs>145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Century Gothic</vt:lpstr>
      <vt:lpstr>CiscoSerif-Regular</vt:lpstr>
      <vt:lpstr>Constantia</vt:lpstr>
      <vt:lpstr>Times New Roman</vt:lpstr>
      <vt:lpstr>Wingdings 2</vt:lpstr>
      <vt:lpstr>Wingdings 3</vt:lpstr>
      <vt:lpstr>Ion</vt:lpstr>
      <vt:lpstr>Network Design and Management</vt:lpstr>
      <vt:lpstr>PowerPoint Presentation</vt:lpstr>
      <vt:lpstr>PowerPoint Presentation</vt:lpstr>
      <vt:lpstr>PowerPoint Presentation</vt:lpstr>
      <vt:lpstr>Layer 7</vt:lpstr>
      <vt:lpstr>PowerPoint Presentation</vt:lpstr>
      <vt:lpstr>PowerPoint Presentation</vt:lpstr>
      <vt:lpstr>Analyze 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Farooq</dc:creator>
  <cp:lastModifiedBy>Farooq</cp:lastModifiedBy>
  <cp:revision>12</cp:revision>
  <dcterms:created xsi:type="dcterms:W3CDTF">2020-11-19T07:53:10Z</dcterms:created>
  <dcterms:modified xsi:type="dcterms:W3CDTF">2020-11-26T10:50:57Z</dcterms:modified>
</cp:coreProperties>
</file>