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72" r:id="rId5"/>
    <p:sldId id="259" r:id="rId6"/>
    <p:sldId id="260" r:id="rId7"/>
    <p:sldId id="261" r:id="rId8"/>
    <p:sldId id="271" r:id="rId9"/>
    <p:sldId id="270" r:id="rId10"/>
    <p:sldId id="262" r:id="rId11"/>
    <p:sldId id="263" r:id="rId12"/>
    <p:sldId id="269" r:id="rId13"/>
    <p:sldId id="264" r:id="rId14"/>
    <p:sldId id="265" r:id="rId15"/>
    <p:sldId id="266" r:id="rId16"/>
    <p:sldId id="267"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025"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29432155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17462309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199850792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 xmlns:p14="http://schemas.microsoft.com/office/powerpoint/2010/main" val="116901323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320110199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4"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19684036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4"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63005037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226454542"/>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29820976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extLst>
    <p:ext uri="{DCECCB84-F9BA-43D5-87BE-67443E8EF086}">
      <p15:sldGuideLst xmlns=""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76752300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216434338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extLst>
    <p:ext uri="{DCECCB84-F9BA-43D5-87BE-67443E8EF086}">
      <p15:sldGuideLst xmlns=""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209969004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396018715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3"/>
          <p:cNvSpPr>
            <a:spLocks noGrp="1"/>
          </p:cNvSpPr>
          <p:nvPr>
            <p:ph type="ftr" sz="quarter" idx="11"/>
          </p:nvPr>
        </p:nvSpPr>
        <p:spPr/>
        <p:txBody>
          <a:bodyPr/>
          <a:lstStyle/>
          <a:p>
            <a:endParaRPr lang="en-GB" dirty="0"/>
          </a:p>
        </p:txBody>
      </p:sp>
      <p:sp>
        <p:nvSpPr>
          <p:cNvPr id="6" name="Slide Number Placeholder 4"/>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305968757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2"/>
          <p:cNvSpPr>
            <a:spLocks noGrp="1"/>
          </p:cNvSpPr>
          <p:nvPr>
            <p:ph type="ftr" sz="quarter" idx="11"/>
          </p:nvPr>
        </p:nvSpPr>
        <p:spPr/>
        <p:txBody>
          <a:bodyPr/>
          <a:lstStyle/>
          <a:p>
            <a:endParaRPr lang="en-GB" dirty="0"/>
          </a:p>
        </p:txBody>
      </p:sp>
      <p:sp>
        <p:nvSpPr>
          <p:cNvPr id="6" name="Slide Number Placeholder 3"/>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119031713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5" name="Footer Placeholder 5"/>
          <p:cNvSpPr>
            <a:spLocks noGrp="1"/>
          </p:cNvSpPr>
          <p:nvPr>
            <p:ph type="ftr" sz="quarter" idx="11"/>
          </p:nvPr>
        </p:nvSpPr>
        <p:spPr/>
        <p:txBody>
          <a:bodyPr/>
          <a:lstStyle/>
          <a:p>
            <a:endParaRPr lang="en-GB" dirty="0"/>
          </a:p>
        </p:txBody>
      </p:sp>
      <p:sp>
        <p:nvSpPr>
          <p:cNvPr id="6" name="Slide Number Placeholder 6"/>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160195223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2372C1-7475-4C4D-8126-B939010BB56D}" type="datetimeFigureOut">
              <a:rPr lang="en-GB" smtClean="0"/>
              <a:pPr/>
              <a:t>25/10/2020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264987176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D2372C1-7475-4C4D-8126-B939010BB56D}" type="datetimeFigureOut">
              <a:rPr lang="en-GB" smtClean="0"/>
              <a:pPr/>
              <a:t>25/10/2020</a:t>
            </a:fld>
            <a:endParaRPr lang="en-GB"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B3F5DCB-9683-43E6-9AD4-54A62A225F38}" type="slidenum">
              <a:rPr lang="en-GB" smtClean="0"/>
              <a:pPr/>
              <a:t>‹#›</a:t>
            </a:fld>
            <a:endParaRPr lang="en-GB" dirty="0"/>
          </a:p>
        </p:txBody>
      </p:sp>
    </p:spTree>
    <p:extLst>
      <p:ext uri="{BB962C8B-B14F-4D97-AF65-F5344CB8AC3E}">
        <p14:creationId xmlns="" xmlns:p14="http://schemas.microsoft.com/office/powerpoint/2010/main" val="1836614549"/>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a:solidFill>
                  <a:srgbClr val="FF0000"/>
                </a:solidFill>
                <a:latin typeface="Algerian" panose="04020705040A02060702" pitchFamily="82" charset="0"/>
              </a:rPr>
              <a:t>D</a:t>
            </a:r>
            <a:r>
              <a:rPr lang="en-US" i="1" dirty="0" smtClean="0">
                <a:solidFill>
                  <a:srgbClr val="FF0000"/>
                </a:solidFill>
                <a:latin typeface="Algerian" panose="04020705040A02060702" pitchFamily="82" charset="0"/>
              </a:rPr>
              <a:t>ormancy</a:t>
            </a:r>
            <a:endParaRPr lang="en-GB" i="1" dirty="0">
              <a:solidFill>
                <a:srgbClr val="FF0000"/>
              </a:solidFill>
              <a:latin typeface="Algerian" panose="04020705040A02060702" pitchFamily="82" charset="0"/>
            </a:endParaRPr>
          </a:p>
        </p:txBody>
      </p:sp>
    </p:spTree>
    <p:extLst>
      <p:ext uri="{BB962C8B-B14F-4D97-AF65-F5344CB8AC3E}">
        <p14:creationId xmlns="" xmlns:p14="http://schemas.microsoft.com/office/powerpoint/2010/main" val="277762130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5505" y="1191124"/>
            <a:ext cx="9492915" cy="5041233"/>
          </a:xfrm>
        </p:spPr>
        <p:txBody>
          <a:bodyPr>
            <a:normAutofit/>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GB" sz="3200" b="1" i="1" u="sng" dirty="0">
                <a:solidFill>
                  <a:srgbClr val="92D050"/>
                </a:solidFill>
                <a:latin typeface="Times New Roman" panose="02020603050405020304" pitchFamily="18" charset="0"/>
                <a:cs typeface="Times New Roman" panose="02020603050405020304" pitchFamily="18" charset="0"/>
              </a:rPr>
              <a:t>Endogenous </a:t>
            </a:r>
            <a:r>
              <a:rPr lang="en-GB" sz="3200" b="1" i="1" u="sng" dirty="0" smtClean="0">
                <a:solidFill>
                  <a:srgbClr val="92D050"/>
                </a:solidFill>
                <a:latin typeface="Times New Roman" panose="02020603050405020304" pitchFamily="18" charset="0"/>
                <a:cs typeface="Times New Roman" panose="02020603050405020304" pitchFamily="18" charset="0"/>
              </a:rPr>
              <a:t>dormancy</a:t>
            </a:r>
            <a:r>
              <a:rPr lang="en-GB" sz="3200" dirty="0">
                <a:solidFill>
                  <a:srgbClr val="92D050"/>
                </a:solidFill>
                <a:latin typeface="Times New Roman" panose="02020603050405020304" pitchFamily="18" charset="0"/>
                <a:cs typeface="Times New Roman" panose="02020603050405020304" pitchFamily="18" charset="0"/>
              </a:rPr>
              <a:t>:</a:t>
            </a:r>
          </a:p>
          <a:p>
            <a:pPr marL="0" indent="0">
              <a:buNone/>
            </a:pPr>
            <a:r>
              <a:rPr lang="en-GB" sz="2400" dirty="0" smtClean="0">
                <a:latin typeface="Times New Roman" panose="02020603050405020304" pitchFamily="18" charset="0"/>
                <a:cs typeface="Times New Roman" panose="02020603050405020304" pitchFamily="18" charset="0"/>
              </a:rPr>
              <a:t>                                 Dormancy </a:t>
            </a:r>
            <a:r>
              <a:rPr lang="en-GB" sz="2400" dirty="0">
                <a:latin typeface="Times New Roman" panose="02020603050405020304" pitchFamily="18" charset="0"/>
                <a:cs typeface="Times New Roman" panose="02020603050405020304" pitchFamily="18" charset="0"/>
              </a:rPr>
              <a:t>Caused by the internal factors.</a:t>
            </a:r>
          </a:p>
          <a:p>
            <a:pPr marL="0" indent="0">
              <a:buNone/>
            </a:pPr>
            <a:r>
              <a:rPr lang="en-GB" dirty="0">
                <a:latin typeface="Times New Roman" panose="02020603050405020304" pitchFamily="18" charset="0"/>
                <a:cs typeface="Times New Roman" panose="02020603050405020304" pitchFamily="18" charset="0"/>
              </a:rPr>
              <a:t> </a:t>
            </a:r>
            <a:endParaRPr lang="en-GB" dirty="0" smtClean="0">
              <a:latin typeface="Times New Roman" panose="02020603050405020304" pitchFamily="18" charset="0"/>
              <a:cs typeface="Times New Roman" panose="02020603050405020304" pitchFamily="18" charset="0"/>
            </a:endParaRPr>
          </a:p>
          <a:p>
            <a:pPr marL="0" indent="0">
              <a:buNone/>
            </a:pPr>
            <a:r>
              <a:rPr lang="en-GB" sz="3200" dirty="0" smtClean="0">
                <a:latin typeface="Times New Roman" panose="02020603050405020304" pitchFamily="18" charset="0"/>
                <a:cs typeface="Times New Roman" panose="02020603050405020304" pitchFamily="18" charset="0"/>
              </a:rPr>
              <a:t>Divided </a:t>
            </a:r>
            <a:r>
              <a:rPr lang="en-GB" sz="3200" dirty="0">
                <a:latin typeface="Times New Roman" panose="02020603050405020304" pitchFamily="18" charset="0"/>
                <a:cs typeface="Times New Roman" panose="02020603050405020304" pitchFamily="18" charset="0"/>
              </a:rPr>
              <a:t>into three types:</a:t>
            </a:r>
          </a:p>
          <a:p>
            <a:pPr marL="514350" lvl="0" indent="-514350">
              <a:buFont typeface="+mj-lt"/>
              <a:buAutoNum type="alphaLcPeriod"/>
            </a:pPr>
            <a:r>
              <a:rPr lang="en-GB" sz="2400" dirty="0">
                <a:latin typeface="Times New Roman" panose="02020603050405020304" pitchFamily="18" charset="0"/>
                <a:cs typeface="Times New Roman" panose="02020603050405020304" pitchFamily="18" charset="0"/>
              </a:rPr>
              <a:t>Physiological dormancy</a:t>
            </a:r>
          </a:p>
          <a:p>
            <a:pPr marL="514350" lvl="0" indent="-514350">
              <a:buFont typeface="+mj-lt"/>
              <a:buAutoNum type="alphaLcPeriod"/>
            </a:pPr>
            <a:r>
              <a:rPr lang="en-GB" sz="2400" dirty="0">
                <a:latin typeface="Times New Roman" panose="02020603050405020304" pitchFamily="18" charset="0"/>
                <a:cs typeface="Times New Roman" panose="02020603050405020304" pitchFamily="18" charset="0"/>
              </a:rPr>
              <a:t>Morphological dormancy</a:t>
            </a:r>
          </a:p>
          <a:p>
            <a:pPr marL="514350" lvl="0" indent="-514350">
              <a:buFont typeface="+mj-lt"/>
              <a:buAutoNum type="alphaLcPeriod"/>
            </a:pPr>
            <a:r>
              <a:rPr lang="en-GB" sz="2400" dirty="0">
                <a:latin typeface="Times New Roman" panose="02020603050405020304" pitchFamily="18" charset="0"/>
                <a:cs typeface="Times New Roman" panose="02020603050405020304" pitchFamily="18" charset="0"/>
              </a:rPr>
              <a:t>Combined </a:t>
            </a:r>
          </a:p>
          <a:p>
            <a:pPr marL="0" indent="0">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3020239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3947" y="1275347"/>
            <a:ext cx="8650706" cy="4920915"/>
          </a:xfrm>
        </p:spPr>
        <p:txBody>
          <a:bodyPr>
            <a:normAutofit/>
          </a:bodyPr>
          <a:lstStyle/>
          <a:p>
            <a:pPr marL="0" indent="0">
              <a:buNone/>
            </a:pPr>
            <a:r>
              <a:rPr lang="en-GB" sz="3200" b="1" dirty="0" smtClean="0">
                <a:solidFill>
                  <a:schemeClr val="accent2"/>
                </a:solidFill>
                <a:latin typeface="Times New Roman" panose="02020603050405020304" pitchFamily="18" charset="0"/>
                <a:cs typeface="Times New Roman" panose="02020603050405020304" pitchFamily="18" charset="0"/>
              </a:rPr>
              <a:t>a)Physiological </a:t>
            </a:r>
            <a:r>
              <a:rPr lang="en-GB" sz="3200" b="1" dirty="0">
                <a:solidFill>
                  <a:schemeClr val="accent2"/>
                </a:solidFill>
                <a:latin typeface="Times New Roman" panose="02020603050405020304" pitchFamily="18" charset="0"/>
                <a:cs typeface="Times New Roman" panose="02020603050405020304" pitchFamily="18" charset="0"/>
              </a:rPr>
              <a:t>dormancy</a:t>
            </a:r>
            <a:r>
              <a:rPr lang="en-GB" sz="3200" b="1" dirty="0" smtClean="0">
                <a:solidFill>
                  <a:schemeClr val="accent2"/>
                </a:solidFill>
                <a:latin typeface="Times New Roman" panose="02020603050405020304" pitchFamily="18" charset="0"/>
                <a:cs typeface="Times New Roman" panose="02020603050405020304" pitchFamily="18" charset="0"/>
              </a:rPr>
              <a:t>:</a:t>
            </a:r>
            <a:endParaRPr lang="en-GB" sz="3200" dirty="0">
              <a:solidFill>
                <a:schemeClr val="accent2"/>
              </a:solidFill>
              <a:latin typeface="Times New Roman" panose="02020603050405020304" pitchFamily="18" charset="0"/>
              <a:cs typeface="Times New Roman" panose="02020603050405020304" pitchFamily="18" charset="0"/>
            </a:endParaRPr>
          </a:p>
          <a:p>
            <a:pPr marL="0" indent="0">
              <a:buNone/>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Physiological dormancy prevents embryo growth and seed germination until chemical changes occur</a:t>
            </a:r>
            <a:r>
              <a:rPr lang="en-GB" sz="2400" dirty="0" smtClean="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a:t>
            </a: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These </a:t>
            </a:r>
            <a:r>
              <a:rPr lang="en-GB" sz="2400" dirty="0">
                <a:latin typeface="Times New Roman" panose="02020603050405020304" pitchFamily="18" charset="0"/>
                <a:cs typeface="Times New Roman" panose="02020603050405020304" pitchFamily="18" charset="0"/>
              </a:rPr>
              <a:t>chemicals include inhibitors that often retard embryo growth to the point where it is not strong enough to break through the seed coat or other tissues</a:t>
            </a:r>
            <a:r>
              <a:rPr lang="en-GB"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Physiological dormancy is indicated when an increase in germination rate occurs after an application of </a:t>
            </a:r>
            <a:r>
              <a:rPr lang="en-GB" sz="2400" dirty="0" smtClean="0">
                <a:solidFill>
                  <a:srgbClr val="FFFF00"/>
                </a:solidFill>
                <a:latin typeface="Times New Roman" panose="02020603050405020304" pitchFamily="18" charset="0"/>
                <a:cs typeface="Times New Roman" panose="02020603050405020304" pitchFamily="18" charset="0"/>
              </a:rPr>
              <a:t>gibberellic acid </a:t>
            </a:r>
            <a:r>
              <a:rPr lang="en-GB" sz="2400" dirty="0" smtClean="0">
                <a:latin typeface="Times New Roman" panose="02020603050405020304" pitchFamily="18" charset="0"/>
                <a:cs typeface="Times New Roman" panose="02020603050405020304" pitchFamily="18" charset="0"/>
              </a:rPr>
              <a:t>(GA3</a:t>
            </a:r>
            <a:r>
              <a:rPr lang="en-GB" sz="2400" dirty="0">
                <a:latin typeface="Times New Roman" panose="02020603050405020304" pitchFamily="18" charset="0"/>
                <a:cs typeface="Times New Roman" panose="02020603050405020304" pitchFamily="18" charset="0"/>
              </a:rPr>
              <a:t>) or after Dry after-ripening or dry storage. </a:t>
            </a: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It </a:t>
            </a:r>
            <a:r>
              <a:rPr lang="en-GB" sz="2400" dirty="0">
                <a:latin typeface="Times New Roman" panose="02020603050405020304" pitchFamily="18" charset="0"/>
                <a:cs typeface="Times New Roman" panose="02020603050405020304" pitchFamily="18" charset="0"/>
              </a:rPr>
              <a:t>is also indicated when dormant seed embryos are excised and produce healthy </a:t>
            </a:r>
            <a:r>
              <a:rPr lang="en-GB" sz="2400" dirty="0" smtClean="0">
                <a:latin typeface="Times New Roman" panose="02020603050405020304" pitchFamily="18" charset="0"/>
                <a:cs typeface="Times New Roman" panose="02020603050405020304" pitchFamily="18" charset="0"/>
              </a:rPr>
              <a:t>seedlings.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14631066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1757" y="1347537"/>
            <a:ext cx="8831179" cy="4142872"/>
          </a:xfrm>
        </p:spPr>
        <p:txBody>
          <a:bodyPr/>
          <a:lstStyle/>
          <a:p>
            <a:pPr marL="0" indent="0">
              <a:buNone/>
            </a:pPr>
            <a:endParaRPr lang="en-GB" dirty="0" smtClean="0"/>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when </a:t>
            </a:r>
            <a:r>
              <a:rPr lang="en-GB" sz="2400" dirty="0">
                <a:latin typeface="Times New Roman" panose="02020603050405020304" pitchFamily="18" charset="0"/>
                <a:cs typeface="Times New Roman" panose="02020603050405020304" pitchFamily="18" charset="0"/>
              </a:rPr>
              <a:t>up to 3 months of cold </a:t>
            </a:r>
            <a:r>
              <a:rPr lang="en-GB" sz="2400" dirty="0">
                <a:solidFill>
                  <a:srgbClr val="FFFF00"/>
                </a:solidFill>
                <a:latin typeface="Times New Roman" panose="02020603050405020304" pitchFamily="18" charset="0"/>
                <a:cs typeface="Times New Roman" panose="02020603050405020304" pitchFamily="18" charset="0"/>
              </a:rPr>
              <a:t>(0–10 °C) </a:t>
            </a:r>
            <a:r>
              <a:rPr lang="en-GB" sz="2400" dirty="0">
                <a:latin typeface="Times New Roman" panose="02020603050405020304" pitchFamily="18" charset="0"/>
                <a:cs typeface="Times New Roman" panose="02020603050405020304" pitchFamily="18" charset="0"/>
              </a:rPr>
              <a:t>or warm </a:t>
            </a:r>
            <a:r>
              <a:rPr lang="en-GB" sz="2400" dirty="0">
                <a:solidFill>
                  <a:srgbClr val="FFFF00"/>
                </a:solidFill>
                <a:latin typeface="Times New Roman" panose="02020603050405020304" pitchFamily="18" charset="0"/>
                <a:cs typeface="Times New Roman" panose="02020603050405020304" pitchFamily="18" charset="0"/>
              </a:rPr>
              <a:t>(=15 °C) </a:t>
            </a:r>
            <a:r>
              <a:rPr lang="en-GB" sz="2400" dirty="0">
                <a:latin typeface="Times New Roman" panose="02020603050405020304" pitchFamily="18" charset="0"/>
                <a:cs typeface="Times New Roman" panose="02020603050405020304" pitchFamily="18" charset="0"/>
              </a:rPr>
              <a:t>stratification increases germination: or when dry after-ripening shortens the cold stratification period required</a:t>
            </a:r>
            <a:r>
              <a:rPr lang="en-GB"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In some seeds physiological dormancy is indicated when scarification increases germination.</a:t>
            </a:r>
          </a:p>
          <a:p>
            <a:pPr marL="0" indent="0">
              <a:buNone/>
            </a:pPr>
            <a:endParaRPr lang="en-GB" sz="2400" dirty="0"/>
          </a:p>
        </p:txBody>
      </p:sp>
    </p:spTree>
    <p:extLst>
      <p:ext uri="{BB962C8B-B14F-4D97-AF65-F5344CB8AC3E}">
        <p14:creationId xmlns="" xmlns:p14="http://schemas.microsoft.com/office/powerpoint/2010/main" val="391854941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4105" y="1251284"/>
            <a:ext cx="8650706" cy="4908884"/>
          </a:xfrm>
        </p:spPr>
        <p:txBody>
          <a:bodyPr>
            <a:normAutofit lnSpcReduction="10000"/>
          </a:bodyPr>
          <a:lstStyle/>
          <a:p>
            <a:pPr marL="0" indent="0">
              <a:buNone/>
            </a:pPr>
            <a:r>
              <a:rPr lang="en-GB" sz="2800" dirty="0">
                <a:latin typeface="Times New Roman" panose="02020603050405020304" pitchFamily="18" charset="0"/>
                <a:cs typeface="Times New Roman" panose="02020603050405020304" pitchFamily="18" charset="0"/>
              </a:rPr>
              <a:t>Conditions that affect physiological dormancy of seeds include:</a:t>
            </a:r>
          </a:p>
          <a:p>
            <a:pPr marL="0" indent="0">
              <a:buNone/>
            </a:pPr>
            <a:r>
              <a:rPr lang="en-GB" sz="2800" b="1" dirty="0" smtClean="0">
                <a:latin typeface="Times New Roman" panose="02020603050405020304" pitchFamily="18" charset="0"/>
                <a:cs typeface="Times New Roman" panose="02020603050405020304" pitchFamily="18" charset="0"/>
              </a:rPr>
              <a:t> </a:t>
            </a:r>
          </a:p>
          <a:p>
            <a:pPr marL="0" indent="0">
              <a:buNone/>
            </a:pPr>
            <a:r>
              <a:rPr lang="en-GB" sz="2400" b="1" dirty="0" smtClean="0">
                <a:solidFill>
                  <a:schemeClr val="accent6">
                    <a:lumMod val="60000"/>
                    <a:lumOff val="40000"/>
                  </a:schemeClr>
                </a:solidFill>
                <a:latin typeface="Times New Roman" panose="02020603050405020304" pitchFamily="18" charset="0"/>
                <a:cs typeface="Times New Roman" panose="02020603050405020304" pitchFamily="18" charset="0"/>
              </a:rPr>
              <a:t>Photo </a:t>
            </a:r>
            <a:r>
              <a:rPr lang="en-GB" sz="2400" b="1" dirty="0">
                <a:solidFill>
                  <a:schemeClr val="accent6">
                    <a:lumMod val="60000"/>
                    <a:lumOff val="40000"/>
                  </a:schemeClr>
                </a:solidFill>
                <a:latin typeface="Times New Roman" panose="02020603050405020304" pitchFamily="18" charset="0"/>
                <a:cs typeface="Times New Roman" panose="02020603050405020304" pitchFamily="18" charset="0"/>
              </a:rPr>
              <a:t>dormancy</a:t>
            </a:r>
            <a:r>
              <a:rPr lang="en-GB" sz="2400" dirty="0">
                <a:latin typeface="Times New Roman" panose="02020603050405020304" pitchFamily="18" charset="0"/>
                <a:cs typeface="Times New Roman" panose="02020603050405020304" pitchFamily="18" charset="0"/>
              </a:rPr>
              <a:t> or light sensitivity affects germination of some seeds. </a:t>
            </a: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These </a:t>
            </a:r>
            <a:r>
              <a:rPr lang="en-GB" sz="2400" dirty="0">
                <a:latin typeface="Times New Roman" panose="02020603050405020304" pitchFamily="18" charset="0"/>
                <a:cs typeface="Times New Roman" panose="02020603050405020304" pitchFamily="18" charset="0"/>
              </a:rPr>
              <a:t>photoblastic seeds need a period of darkness or light to germinate. </a:t>
            </a: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In </a:t>
            </a:r>
            <a:r>
              <a:rPr lang="en-GB" sz="2400" dirty="0">
                <a:latin typeface="Times New Roman" panose="02020603050405020304" pitchFamily="18" charset="0"/>
                <a:cs typeface="Times New Roman" panose="02020603050405020304" pitchFamily="18" charset="0"/>
              </a:rPr>
              <a:t>species with thin seed coats, light may be able to penetrate into the dormant embryo. </a:t>
            </a: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presence of light or the absence of light may trigger the germination process, inhibiting germination in some seeds buried too deeply or in others not buried in the soil</a:t>
            </a:r>
          </a:p>
        </p:txBody>
      </p:sp>
    </p:spTree>
    <p:extLst>
      <p:ext uri="{BB962C8B-B14F-4D97-AF65-F5344CB8AC3E}">
        <p14:creationId xmlns="" xmlns:p14="http://schemas.microsoft.com/office/powerpoint/2010/main" val="111113663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6507" y="1450026"/>
            <a:ext cx="8077198" cy="3410732"/>
          </a:xfrm>
        </p:spPr>
        <p:txBody>
          <a:bodyPr/>
          <a:lstStyle/>
          <a:p>
            <a:pPr marL="0" indent="0">
              <a:buNone/>
            </a:pPr>
            <a:endParaRPr lang="en-GB" b="1" dirty="0" smtClean="0">
              <a:latin typeface="Times New Roman" panose="02020603050405020304" pitchFamily="18" charset="0"/>
              <a:cs typeface="Times New Roman" panose="02020603050405020304" pitchFamily="18" charset="0"/>
            </a:endParaRPr>
          </a:p>
          <a:p>
            <a:pPr marL="0" indent="0">
              <a:buNone/>
            </a:pPr>
            <a:r>
              <a:rPr lang="en-GB" sz="2400" b="1" dirty="0" smtClean="0">
                <a:solidFill>
                  <a:schemeClr val="accent6">
                    <a:lumMod val="60000"/>
                    <a:lumOff val="40000"/>
                  </a:schemeClr>
                </a:solidFill>
                <a:latin typeface="Times New Roman" panose="02020603050405020304" pitchFamily="18" charset="0"/>
                <a:cs typeface="Times New Roman" panose="02020603050405020304" pitchFamily="18" charset="0"/>
              </a:rPr>
              <a:t>Thermo-dormancy</a:t>
            </a:r>
            <a:r>
              <a:rPr lang="en-GB" sz="2400" b="1"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or</a:t>
            </a:r>
            <a:r>
              <a:rPr lang="en-GB" sz="2400" b="1"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seed sensitivity to the heat or cold</a:t>
            </a:r>
            <a:r>
              <a:rPr lang="en-GB"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some seeds include </a:t>
            </a:r>
            <a:r>
              <a:rPr lang="en-GB" sz="2400" dirty="0">
                <a:solidFill>
                  <a:srgbClr val="FFFF00"/>
                </a:solidFill>
                <a:latin typeface="Times New Roman" panose="02020603050405020304" pitchFamily="18" charset="0"/>
                <a:cs typeface="Times New Roman" panose="02020603050405020304" pitchFamily="18" charset="0"/>
              </a:rPr>
              <a:t>AMARANTH</a:t>
            </a:r>
            <a:r>
              <a:rPr lang="en-GB" sz="2400" dirty="0">
                <a:latin typeface="Times New Roman" panose="02020603050405020304" pitchFamily="18" charset="0"/>
                <a:cs typeface="Times New Roman" panose="02020603050405020304" pitchFamily="18" charset="0"/>
              </a:rPr>
              <a:t> germinate on the act of high dormancy germinate at warm soil other need cool soil to germinate.</a:t>
            </a:r>
          </a:p>
          <a:p>
            <a:pPr marL="0" indent="0">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34794964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6822" y="1413931"/>
            <a:ext cx="8185484" cy="4577795"/>
          </a:xfrm>
        </p:spPr>
        <p:txBody>
          <a:bodyPr>
            <a:normAutofit/>
          </a:bodyPr>
          <a:lstStyle/>
          <a:p>
            <a:pPr marL="0" indent="0">
              <a:buNone/>
            </a:pPr>
            <a:r>
              <a:rPr lang="en-GB" sz="3200" b="1" dirty="0" smtClean="0">
                <a:solidFill>
                  <a:schemeClr val="accent2"/>
                </a:solidFill>
                <a:latin typeface="Times New Roman" panose="02020603050405020304" pitchFamily="18" charset="0"/>
                <a:cs typeface="Times New Roman" panose="02020603050405020304" pitchFamily="18" charset="0"/>
              </a:rPr>
              <a:t>b)Morphological </a:t>
            </a:r>
            <a:r>
              <a:rPr lang="en-GB" sz="3200" b="1" dirty="0">
                <a:solidFill>
                  <a:schemeClr val="accent2"/>
                </a:solidFill>
                <a:latin typeface="Times New Roman" panose="02020603050405020304" pitchFamily="18" charset="0"/>
                <a:cs typeface="Times New Roman" panose="02020603050405020304" pitchFamily="18" charset="0"/>
              </a:rPr>
              <a:t>dormancy:</a:t>
            </a:r>
            <a:endParaRPr lang="en-GB" sz="3200" dirty="0">
              <a:solidFill>
                <a:schemeClr val="accent2"/>
              </a:solidFill>
              <a:latin typeface="Times New Roman" panose="02020603050405020304" pitchFamily="18" charset="0"/>
              <a:cs typeface="Times New Roman" panose="02020603050405020304" pitchFamily="18" charset="0"/>
            </a:endParaRPr>
          </a:p>
          <a:p>
            <a:pPr marL="0" indent="0">
              <a:buNone/>
            </a:pPr>
            <a:r>
              <a:rPr lang="en-GB" sz="2400" b="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In morphological dormancy, the embryo is </a:t>
            </a:r>
            <a:r>
              <a:rPr lang="en-GB" sz="2400" dirty="0">
                <a:solidFill>
                  <a:srgbClr val="FFFF00"/>
                </a:solidFill>
                <a:latin typeface="Times New Roman" panose="02020603050405020304" pitchFamily="18" charset="0"/>
                <a:cs typeface="Times New Roman" panose="02020603050405020304" pitchFamily="18" charset="0"/>
              </a:rPr>
              <a:t>underdeveloped </a:t>
            </a:r>
            <a:r>
              <a:rPr lang="en-GB" sz="2400" dirty="0">
                <a:latin typeface="Times New Roman" panose="02020603050405020304" pitchFamily="18" charset="0"/>
                <a:cs typeface="Times New Roman" panose="02020603050405020304" pitchFamily="18" charset="0"/>
              </a:rPr>
              <a:t>or </a:t>
            </a:r>
            <a:r>
              <a:rPr lang="en-GB" sz="2400" dirty="0">
                <a:solidFill>
                  <a:srgbClr val="FFFF00"/>
                </a:solidFill>
                <a:latin typeface="Times New Roman" panose="02020603050405020304" pitchFamily="18" charset="0"/>
                <a:cs typeface="Times New Roman" panose="02020603050405020304" pitchFamily="18" charset="0"/>
              </a:rPr>
              <a:t>undifferentiated</a:t>
            </a:r>
            <a:r>
              <a:rPr lang="en-GB" sz="2400" dirty="0">
                <a:latin typeface="Times New Roman" panose="02020603050405020304" pitchFamily="18" charset="0"/>
                <a:cs typeface="Times New Roman" panose="02020603050405020304" pitchFamily="18" charset="0"/>
              </a:rPr>
              <a:t>. </a:t>
            </a: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Some </a:t>
            </a:r>
            <a:r>
              <a:rPr lang="en-GB" sz="2400" dirty="0">
                <a:latin typeface="Times New Roman" panose="02020603050405020304" pitchFamily="18" charset="0"/>
                <a:cs typeface="Times New Roman" panose="02020603050405020304" pitchFamily="18" charset="0"/>
              </a:rPr>
              <a:t>seeds have fully differentiated embryos that need to grow more before seed germination, or the embryos are not differentiated into different tissues at the time of fruit ripening.</a:t>
            </a:r>
          </a:p>
          <a:p>
            <a:pPr lvl="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Immature embryos – some plants release their seeds before the tissues of the embryos have fully differentiated, and the seeds ripen after they take in water while on the ground, germination can be delayed from a few weeks to a few months.</a:t>
            </a:r>
          </a:p>
          <a:p>
            <a:pPr marL="0" indent="0">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9881938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59568" y="1401900"/>
            <a:ext cx="8843211" cy="4409353"/>
          </a:xfrm>
        </p:spPr>
        <p:txBody>
          <a:bodyPr/>
          <a:lstStyle/>
          <a:p>
            <a:pPr marL="0" indent="0">
              <a:buNone/>
            </a:pPr>
            <a:r>
              <a:rPr lang="en-GB" sz="3200" b="1" dirty="0" smtClean="0">
                <a:solidFill>
                  <a:schemeClr val="accent2"/>
                </a:solidFill>
                <a:latin typeface="Times New Roman" panose="02020603050405020304" pitchFamily="18" charset="0"/>
                <a:cs typeface="Times New Roman" panose="02020603050405020304" pitchFamily="18" charset="0"/>
              </a:rPr>
              <a:t>c)Combined </a:t>
            </a:r>
            <a:r>
              <a:rPr lang="en-GB" sz="3200" b="1" dirty="0">
                <a:solidFill>
                  <a:schemeClr val="accent2"/>
                </a:solidFill>
                <a:latin typeface="Times New Roman" panose="02020603050405020304" pitchFamily="18" charset="0"/>
                <a:cs typeface="Times New Roman" panose="02020603050405020304" pitchFamily="18" charset="0"/>
              </a:rPr>
              <a:t>dormancy</a:t>
            </a:r>
            <a:r>
              <a:rPr lang="en-GB" sz="3200" dirty="0">
                <a:solidFill>
                  <a:schemeClr val="accent2"/>
                </a:solidFill>
                <a:latin typeface="Times New Roman" panose="02020603050405020304" pitchFamily="18" charset="0"/>
                <a:cs typeface="Times New Roman" panose="02020603050405020304" pitchFamily="18" charset="0"/>
              </a:rPr>
              <a:t>:</a:t>
            </a:r>
          </a:p>
          <a:p>
            <a:pPr marL="0" indent="0">
              <a:buNone/>
            </a:pPr>
            <a:r>
              <a:rPr lang="en-GB"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Seeds </a:t>
            </a:r>
            <a:r>
              <a:rPr lang="en-GB" sz="2400" dirty="0">
                <a:latin typeface="Times New Roman" panose="02020603050405020304" pitchFamily="18" charset="0"/>
                <a:cs typeface="Times New Roman" panose="02020603050405020304" pitchFamily="18" charset="0"/>
              </a:rPr>
              <a:t>have both morphological and physiological dormancy</a:t>
            </a:r>
            <a:r>
              <a:rPr lang="en-GB" sz="2400" dirty="0" smtClean="0">
                <a:latin typeface="Times New Roman" panose="02020603050405020304" pitchFamily="18" charset="0"/>
                <a:cs typeface="Times New Roman" panose="02020603050405020304" pitchFamily="18" charset="0"/>
              </a:rPr>
              <a:t>.</a:t>
            </a:r>
          </a:p>
          <a:p>
            <a:pPr marL="0" indent="0">
              <a:buNone/>
            </a:pPr>
            <a:endParaRPr lang="en-GB" sz="24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v"/>
            </a:pPr>
            <a:r>
              <a:rPr lang="en-GB" sz="2400" b="1" dirty="0">
                <a:solidFill>
                  <a:srgbClr val="FFFF00"/>
                </a:solidFill>
                <a:latin typeface="Times New Roman" panose="02020603050405020304" pitchFamily="18" charset="0"/>
                <a:cs typeface="Times New Roman" panose="02020603050405020304" pitchFamily="18" charset="0"/>
              </a:rPr>
              <a:t>Morph-physiological</a:t>
            </a:r>
            <a:r>
              <a:rPr lang="en-GB" sz="2400" dirty="0">
                <a:latin typeface="Times New Roman" panose="02020603050405020304" pitchFamily="18" charset="0"/>
                <a:cs typeface="Times New Roman" panose="02020603050405020304" pitchFamily="18" charset="0"/>
              </a:rPr>
              <a:t> or </a:t>
            </a:r>
            <a:r>
              <a:rPr lang="en-GB" sz="2400" b="1" dirty="0">
                <a:solidFill>
                  <a:srgbClr val="FFFF00"/>
                </a:solidFill>
                <a:latin typeface="Times New Roman" panose="02020603050405020304" pitchFamily="18" charset="0"/>
                <a:cs typeface="Times New Roman" panose="02020603050405020304" pitchFamily="18" charset="0"/>
              </a:rPr>
              <a:t>morph physiological dormancy</a:t>
            </a:r>
            <a:r>
              <a:rPr lang="en-GB" sz="2400" dirty="0">
                <a:latin typeface="Times New Roman" panose="02020603050405020304" pitchFamily="18" charset="0"/>
                <a:cs typeface="Times New Roman" panose="02020603050405020304" pitchFamily="18" charset="0"/>
              </a:rPr>
              <a:t> occurs when seeds with underdeveloped embryos, also have physiological components to dormancy. </a:t>
            </a:r>
            <a:endParaRPr lang="en-GB" sz="2400" dirty="0" smtClean="0">
              <a:latin typeface="Times New Roman" panose="02020603050405020304" pitchFamily="18" charset="0"/>
              <a:cs typeface="Times New Roman" panose="02020603050405020304" pitchFamily="18" charset="0"/>
            </a:endParaRPr>
          </a:p>
          <a:p>
            <a:pPr lvl="0">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These </a:t>
            </a:r>
            <a:r>
              <a:rPr lang="en-GB" sz="2400" dirty="0">
                <a:latin typeface="Times New Roman" panose="02020603050405020304" pitchFamily="18" charset="0"/>
                <a:cs typeface="Times New Roman" panose="02020603050405020304" pitchFamily="18" charset="0"/>
              </a:rPr>
              <a:t>seeds therefore require dormancy-breaking treatments as well as a period of time to develop fully grown embryos.</a:t>
            </a:r>
          </a:p>
          <a:p>
            <a:pPr marL="0" indent="0">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78283468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6032" y="1474089"/>
            <a:ext cx="8859252" cy="4337164"/>
          </a:xfrm>
        </p:spPr>
        <p:txBody>
          <a:bodyPr/>
          <a:lstStyle/>
          <a:p>
            <a:pPr marL="0" indent="0">
              <a:buNone/>
            </a:pPr>
            <a:r>
              <a:rPr lang="en-GB" sz="3200" b="1" i="1" u="sng" dirty="0">
                <a:solidFill>
                  <a:srgbClr val="92D050"/>
                </a:solidFill>
                <a:latin typeface="Times New Roman" panose="02020603050405020304" pitchFamily="18" charset="0"/>
                <a:cs typeface="Times New Roman" panose="02020603050405020304" pitchFamily="18" charset="0"/>
              </a:rPr>
              <a:t>Secondary dormancy:</a:t>
            </a:r>
            <a:endParaRPr lang="en-GB" sz="3200" b="1" i="1" dirty="0">
              <a:solidFill>
                <a:srgbClr val="92D050"/>
              </a:solidFill>
              <a:latin typeface="Times New Roman" panose="02020603050405020304" pitchFamily="18" charset="0"/>
              <a:cs typeface="Times New Roman" panose="02020603050405020304" pitchFamily="18" charset="0"/>
            </a:endParaRPr>
          </a:p>
          <a:p>
            <a:pPr marL="0" indent="0">
              <a:buNone/>
            </a:pPr>
            <a:r>
              <a:rPr lang="en-GB" sz="2400" dirty="0">
                <a:latin typeface="Times New Roman" panose="02020603050405020304" pitchFamily="18" charset="0"/>
                <a:cs typeface="Times New Roman" panose="02020603050405020304" pitchFamily="18" charset="0"/>
              </a:rPr>
              <a:t>Secondary dormancy occurs in some </a:t>
            </a:r>
            <a:r>
              <a:rPr lang="en-GB" sz="2400" dirty="0">
                <a:solidFill>
                  <a:srgbClr val="FFFF00"/>
                </a:solidFill>
                <a:latin typeface="Times New Roman" panose="02020603050405020304" pitchFamily="18" charset="0"/>
                <a:cs typeface="Times New Roman" panose="02020603050405020304" pitchFamily="18" charset="0"/>
              </a:rPr>
              <a:t>non-dormant</a:t>
            </a:r>
            <a:r>
              <a:rPr lang="en-GB" sz="2400" dirty="0">
                <a:latin typeface="Times New Roman" panose="02020603050405020304" pitchFamily="18" charset="0"/>
                <a:cs typeface="Times New Roman" panose="02020603050405020304" pitchFamily="18" charset="0"/>
              </a:rPr>
              <a:t> and </a:t>
            </a:r>
            <a:r>
              <a:rPr lang="en-GB" sz="2400" dirty="0">
                <a:solidFill>
                  <a:srgbClr val="FFFF00"/>
                </a:solidFill>
                <a:latin typeface="Times New Roman" panose="02020603050405020304" pitchFamily="18" charset="0"/>
                <a:cs typeface="Times New Roman" panose="02020603050405020304" pitchFamily="18" charset="0"/>
              </a:rPr>
              <a:t>post dormant </a:t>
            </a:r>
            <a:r>
              <a:rPr lang="en-GB" sz="2400" dirty="0">
                <a:latin typeface="Times New Roman" panose="02020603050405020304" pitchFamily="18" charset="0"/>
                <a:cs typeface="Times New Roman" panose="02020603050405020304" pitchFamily="18" charset="0"/>
              </a:rPr>
              <a:t>seeds that are exposed to conditions that are not favourable for germination, like high temperatures</a:t>
            </a:r>
            <a:r>
              <a:rPr lang="en-GB"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It is caused by conditions that occur after the seed has been dispersed. </a:t>
            </a: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mechanisms of secondary dormancy are not yet fully understood but might involve the loss of sensitivity in receptors in the plasma membrane.</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08246053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2075" y="914400"/>
            <a:ext cx="8867272" cy="4596063"/>
          </a:xfrm>
        </p:spPr>
        <p:txBody>
          <a:bodyPr/>
          <a:lstStyle/>
          <a:p>
            <a:pPr marL="0" indent="0">
              <a:buNone/>
            </a:pPr>
            <a:endParaRPr lang="en-US" sz="1600" dirty="0" smtClean="0">
              <a:solidFill>
                <a:schemeClr val="tx1"/>
              </a:solidFill>
            </a:endParaRPr>
          </a:p>
          <a:p>
            <a:pPr marL="0" indent="0">
              <a:buNone/>
            </a:pPr>
            <a:r>
              <a:rPr lang="en-US" dirty="0" smtClean="0"/>
              <a:t>    </a:t>
            </a:r>
          </a:p>
          <a:p>
            <a:pPr marL="0" indent="0">
              <a:buNone/>
            </a:pPr>
            <a:endParaRPr lang="en-US" dirty="0"/>
          </a:p>
          <a:p>
            <a:pPr marL="0" indent="0">
              <a:buNone/>
            </a:pPr>
            <a:r>
              <a:rPr lang="en-US" sz="2400" dirty="0" smtClean="0">
                <a:solidFill>
                  <a:srgbClr val="FFFF00"/>
                </a:solidFill>
              </a:rPr>
              <a:t>  </a:t>
            </a:r>
            <a:r>
              <a:rPr lang="en-GB" sz="2800" b="1" dirty="0">
                <a:solidFill>
                  <a:srgbClr val="FFFF00"/>
                </a:solidFill>
                <a:latin typeface="Times New Roman" panose="02020603050405020304" pitchFamily="18" charset="0"/>
                <a:cs typeface="Times New Roman" panose="02020603050405020304" pitchFamily="18" charset="0"/>
              </a:rPr>
              <a:t>Dormancy</a:t>
            </a:r>
            <a:r>
              <a:rPr lang="en-GB" sz="2400" dirty="0">
                <a:latin typeface="Times New Roman" panose="02020603050405020304" pitchFamily="18" charset="0"/>
                <a:cs typeface="Times New Roman" panose="02020603050405020304" pitchFamily="18" charset="0"/>
              </a:rPr>
              <a:t> is a period in an organism's life cycle when growth, development, and (in animals) physical activity are temporarily stopped</a:t>
            </a:r>
            <a:r>
              <a:rPr lang="en-GB" sz="2400" dirty="0" smtClean="0">
                <a:latin typeface="Times New Roman" panose="02020603050405020304" pitchFamily="18" charset="0"/>
                <a:cs typeface="Times New Roman" panose="02020603050405020304" pitchFamily="18" charset="0"/>
              </a:rPr>
              <a:t>.</a:t>
            </a:r>
          </a:p>
          <a:p>
            <a:pPr lvl="0">
              <a:buFont typeface="Wingdings" panose="05000000000000000000" pitchFamily="2" charset="2"/>
              <a:buChar char="v"/>
            </a:pPr>
            <a:r>
              <a:rPr lang="en-US" sz="2400" dirty="0">
                <a:solidFill>
                  <a:schemeClr val="tx1"/>
                </a:solidFill>
                <a:latin typeface="Times New Roman" panose="02020603050405020304" pitchFamily="18" charset="0"/>
                <a:cs typeface="Times New Roman" panose="02020603050405020304" pitchFamily="18" charset="0"/>
              </a:rPr>
              <a:t> </a:t>
            </a:r>
            <a:r>
              <a:rPr lang="en-GB" sz="2400" dirty="0">
                <a:solidFill>
                  <a:schemeClr val="tx1"/>
                </a:solidFill>
                <a:latin typeface="Times New Roman" panose="02020603050405020304" pitchFamily="18" charset="0"/>
                <a:cs typeface="Times New Roman" panose="02020603050405020304" pitchFamily="18" charset="0"/>
              </a:rPr>
              <a:t>This minimizes metabolic activity and therefore helps an organism to conserve energy. </a:t>
            </a:r>
          </a:p>
          <a:p>
            <a:pPr lvl="0">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Dormancy tends to be closely associated with environmental conditions.</a:t>
            </a:r>
          </a:p>
          <a:p>
            <a:pPr marL="0" indent="0">
              <a:buNone/>
            </a:pPr>
            <a:endParaRPr lang="en-GB" sz="2400" dirty="0"/>
          </a:p>
          <a:p>
            <a:pPr marL="0" indent="0">
              <a:buNone/>
            </a:pPr>
            <a:endParaRPr lang="en-GB" dirty="0"/>
          </a:p>
        </p:txBody>
      </p:sp>
    </p:spTree>
    <p:extLst>
      <p:ext uri="{BB962C8B-B14F-4D97-AF65-F5344CB8AC3E}">
        <p14:creationId xmlns="" xmlns:p14="http://schemas.microsoft.com/office/powerpoint/2010/main" val="388945092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6980" y="1642533"/>
            <a:ext cx="7824535" cy="3506983"/>
          </a:xfrm>
        </p:spPr>
        <p:txBody>
          <a:bodyPr/>
          <a:lstStyle/>
          <a:p>
            <a:pPr marL="0" indent="0">
              <a:buNone/>
            </a:pPr>
            <a:r>
              <a:rPr lang="en-GB" sz="3600" dirty="0">
                <a:latin typeface="Times New Roman" panose="02020603050405020304" pitchFamily="18" charset="0"/>
                <a:cs typeface="Times New Roman" panose="02020603050405020304" pitchFamily="18" charset="0"/>
              </a:rPr>
              <a:t>Types of dormancy:</a:t>
            </a:r>
          </a:p>
          <a:p>
            <a:pPr marL="0" indent="0">
              <a:buNone/>
            </a:pPr>
            <a:r>
              <a:rPr lang="en-GB" sz="2400" dirty="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              There </a:t>
            </a:r>
            <a:r>
              <a:rPr lang="en-GB" sz="2400" dirty="0">
                <a:latin typeface="Times New Roman" panose="02020603050405020304" pitchFamily="18" charset="0"/>
                <a:cs typeface="Times New Roman" panose="02020603050405020304" pitchFamily="18" charset="0"/>
              </a:rPr>
              <a:t>are </a:t>
            </a:r>
            <a:r>
              <a:rPr lang="en-GB" sz="2400" dirty="0">
                <a:solidFill>
                  <a:srgbClr val="FFFF00"/>
                </a:solidFill>
                <a:latin typeface="Times New Roman" panose="02020603050405020304" pitchFamily="18" charset="0"/>
                <a:cs typeface="Times New Roman" panose="02020603050405020304" pitchFamily="18" charset="0"/>
              </a:rPr>
              <a:t>two</a:t>
            </a:r>
            <a:r>
              <a:rPr lang="en-GB" sz="2400" dirty="0">
                <a:latin typeface="Times New Roman" panose="02020603050405020304" pitchFamily="18" charset="0"/>
                <a:cs typeface="Times New Roman" panose="02020603050405020304" pitchFamily="18" charset="0"/>
              </a:rPr>
              <a:t> main types of dormancy</a:t>
            </a:r>
            <a:r>
              <a:rPr lang="en-GB" sz="2400" dirty="0" smtClean="0">
                <a:latin typeface="Times New Roman" panose="02020603050405020304" pitchFamily="18" charset="0"/>
                <a:cs typeface="Times New Roman" panose="02020603050405020304" pitchFamily="18" charset="0"/>
              </a:rPr>
              <a:t>.</a:t>
            </a:r>
          </a:p>
          <a:p>
            <a:pPr marL="0" indent="0">
              <a:buNone/>
            </a:pPr>
            <a:endParaRPr lang="en-GB" sz="24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q"/>
            </a:pPr>
            <a:r>
              <a:rPr lang="en-GB" sz="2400" dirty="0">
                <a:latin typeface="Times New Roman" panose="02020603050405020304" pitchFamily="18" charset="0"/>
                <a:cs typeface="Times New Roman" panose="02020603050405020304" pitchFamily="18" charset="0"/>
              </a:rPr>
              <a:t>Endogenous</a:t>
            </a:r>
          </a:p>
          <a:p>
            <a:pPr lvl="0">
              <a:buFont typeface="Wingdings" panose="05000000000000000000" pitchFamily="2" charset="2"/>
              <a:buChar char="q"/>
            </a:pPr>
            <a:r>
              <a:rPr lang="en-GB" sz="2400" dirty="0">
                <a:latin typeface="Times New Roman" panose="02020603050405020304" pitchFamily="18" charset="0"/>
                <a:cs typeface="Times New Roman" panose="02020603050405020304" pitchFamily="18" charset="0"/>
              </a:rPr>
              <a:t>Exogenous</a:t>
            </a:r>
          </a:p>
          <a:p>
            <a:pPr marL="0" indent="0">
              <a:buNone/>
            </a:pPr>
            <a:endParaRPr lang="en-GB" dirty="0"/>
          </a:p>
        </p:txBody>
      </p:sp>
    </p:spTree>
    <p:extLst>
      <p:ext uri="{BB962C8B-B14F-4D97-AF65-F5344CB8AC3E}">
        <p14:creationId xmlns="" xmlns:p14="http://schemas.microsoft.com/office/powerpoint/2010/main" val="1727913487"/>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7221" y="878305"/>
            <a:ext cx="10154653" cy="5558590"/>
          </a:xfrm>
        </p:spPr>
        <p:txBody>
          <a:bodyPr>
            <a:normAutofit/>
          </a:bodyPr>
          <a:lstStyle/>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Physical</a:t>
            </a:r>
          </a:p>
          <a:p>
            <a:pPr marL="0" indent="0">
              <a:buNone/>
            </a:pPr>
            <a:r>
              <a:rPr lang="en-US" sz="2200" dirty="0" smtClean="0">
                <a:latin typeface="Times New Roman" panose="02020603050405020304" pitchFamily="18" charset="0"/>
                <a:cs typeface="Times New Roman" panose="02020603050405020304" pitchFamily="18" charset="0"/>
              </a:rPr>
              <a:t>                                    Endogenous                  Mechanical  </a:t>
            </a:r>
          </a:p>
          <a:p>
            <a:pPr marL="0" indent="0">
              <a:buNone/>
            </a:pPr>
            <a:r>
              <a:rPr lang="en-US" sz="2200" dirty="0" smtClean="0">
                <a:latin typeface="Times New Roman" panose="02020603050405020304" pitchFamily="18" charset="0"/>
                <a:cs typeface="Times New Roman" panose="02020603050405020304" pitchFamily="18" charset="0"/>
              </a:rPr>
              <a:t>                                                                          Chemical</a:t>
            </a:r>
          </a:p>
          <a:p>
            <a:pPr marL="0" indent="0">
              <a:buNone/>
            </a:pPr>
            <a:r>
              <a:rPr lang="en-US" sz="2200" b="1" i="1" dirty="0" smtClean="0">
                <a:solidFill>
                  <a:srgbClr val="FFFF00"/>
                </a:solidFill>
                <a:latin typeface="Times New Roman" panose="02020603050405020304" pitchFamily="18" charset="0"/>
                <a:cs typeface="Times New Roman" panose="02020603050405020304" pitchFamily="18" charset="0"/>
              </a:rPr>
              <a:t>Dormancy</a:t>
            </a:r>
            <a:r>
              <a:rPr lang="en-US" sz="2200" dirty="0" smtClean="0">
                <a:latin typeface="Times New Roman" panose="02020603050405020304" pitchFamily="18" charset="0"/>
                <a:cs typeface="Times New Roman" panose="02020603050405020304" pitchFamily="18" charset="0"/>
              </a:rPr>
              <a:t>                                                                                         Photo-dormancy</a:t>
            </a:r>
          </a:p>
          <a:p>
            <a:pPr marL="0" indent="0">
              <a:buNone/>
            </a:pPr>
            <a:r>
              <a:rPr lang="en-US" sz="2200" dirty="0" smtClean="0">
                <a:latin typeface="Times New Roman" panose="02020603050405020304" pitchFamily="18" charset="0"/>
                <a:cs typeface="Times New Roman" panose="02020603050405020304" pitchFamily="18" charset="0"/>
              </a:rPr>
              <a:t>                                                                       Physiological</a:t>
            </a:r>
          </a:p>
          <a:p>
            <a:pPr marL="0" indent="0">
              <a:buNone/>
            </a:pPr>
            <a:r>
              <a:rPr lang="en-US" sz="2200" dirty="0" smtClean="0">
                <a:latin typeface="Times New Roman" panose="02020603050405020304" pitchFamily="18" charset="0"/>
                <a:cs typeface="Times New Roman" panose="02020603050405020304" pitchFamily="18" charset="0"/>
              </a:rPr>
              <a:t>                                   Exogenous                 Morphological             Thermo-dormancy</a:t>
            </a:r>
          </a:p>
          <a:p>
            <a:pPr marL="0" indent="0">
              <a:buNone/>
            </a:pPr>
            <a:r>
              <a:rPr lang="en-US" sz="2200" dirty="0" smtClean="0">
                <a:latin typeface="Times New Roman" panose="02020603050405020304" pitchFamily="18" charset="0"/>
                <a:cs typeface="Times New Roman" panose="02020603050405020304" pitchFamily="18" charset="0"/>
              </a:rPr>
              <a:t>                                                                       Combined</a:t>
            </a:r>
            <a:endParaRPr lang="en-US" sz="2200" dirty="0">
              <a:latin typeface="Times New Roman" panose="02020603050405020304" pitchFamily="18" charset="0"/>
              <a:cs typeface="Times New Roman" panose="02020603050405020304" pitchFamily="18" charset="0"/>
            </a:endParaRPr>
          </a:p>
        </p:txBody>
      </p:sp>
      <p:sp>
        <p:nvSpPr>
          <p:cNvPr id="7" name="Striped Right Arrow 6"/>
          <p:cNvSpPr/>
          <p:nvPr/>
        </p:nvSpPr>
        <p:spPr>
          <a:xfrm rot="19660846">
            <a:off x="2535903" y="3371182"/>
            <a:ext cx="1162479" cy="19363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Striped Right Arrow 7"/>
          <p:cNvSpPr/>
          <p:nvPr/>
        </p:nvSpPr>
        <p:spPr>
          <a:xfrm rot="2296225">
            <a:off x="2511589" y="4271730"/>
            <a:ext cx="1157976" cy="19966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Striped Right Arrow 14"/>
          <p:cNvSpPr/>
          <p:nvPr/>
        </p:nvSpPr>
        <p:spPr>
          <a:xfrm rot="1073935">
            <a:off x="5078437" y="5027132"/>
            <a:ext cx="1010948" cy="12482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Striped Right Arrow 15"/>
          <p:cNvSpPr/>
          <p:nvPr/>
        </p:nvSpPr>
        <p:spPr>
          <a:xfrm>
            <a:off x="5124090" y="4751590"/>
            <a:ext cx="1010948" cy="10547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Striped Right Arrow 16"/>
          <p:cNvSpPr/>
          <p:nvPr/>
        </p:nvSpPr>
        <p:spPr>
          <a:xfrm rot="20559748">
            <a:off x="5094678" y="4453885"/>
            <a:ext cx="1010948" cy="12482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Striped Right Arrow 17"/>
          <p:cNvSpPr/>
          <p:nvPr/>
        </p:nvSpPr>
        <p:spPr>
          <a:xfrm rot="20244555">
            <a:off x="7863386" y="4014190"/>
            <a:ext cx="827183" cy="13718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Striped Right Arrow 19"/>
          <p:cNvSpPr/>
          <p:nvPr/>
        </p:nvSpPr>
        <p:spPr>
          <a:xfrm rot="1157414">
            <a:off x="7858562" y="4517037"/>
            <a:ext cx="827183" cy="13718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Striped Right Arrow 20"/>
          <p:cNvSpPr/>
          <p:nvPr/>
        </p:nvSpPr>
        <p:spPr>
          <a:xfrm rot="20559748">
            <a:off x="5297966" y="2639089"/>
            <a:ext cx="1010948" cy="12482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2" name="Striped Right Arrow 21"/>
          <p:cNvSpPr/>
          <p:nvPr/>
        </p:nvSpPr>
        <p:spPr>
          <a:xfrm>
            <a:off x="5337008" y="2936817"/>
            <a:ext cx="1010948" cy="10547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Striped Right Arrow 22"/>
          <p:cNvSpPr/>
          <p:nvPr/>
        </p:nvSpPr>
        <p:spPr>
          <a:xfrm rot="1073935">
            <a:off x="5298882" y="3227761"/>
            <a:ext cx="1010948" cy="124823"/>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 xmlns:p14="http://schemas.microsoft.com/office/powerpoint/2010/main" val="283987492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60359" y="1347536"/>
            <a:ext cx="8722894" cy="4644190"/>
          </a:xfrm>
        </p:spPr>
        <p:txBody>
          <a:bodyPr>
            <a:normAutofit/>
          </a:bodyPr>
          <a:lstStyle/>
          <a:p>
            <a:pPr marL="0" indent="0">
              <a:buNone/>
            </a:pPr>
            <a:r>
              <a:rPr lang="en-GB" sz="3200" b="1" i="1" u="sng" dirty="0">
                <a:solidFill>
                  <a:srgbClr val="92D050"/>
                </a:solidFill>
                <a:latin typeface="Times New Roman" panose="02020603050405020304" pitchFamily="18" charset="0"/>
                <a:cs typeface="Times New Roman" panose="02020603050405020304" pitchFamily="18" charset="0"/>
              </a:rPr>
              <a:t>Exogenous dormancy:</a:t>
            </a:r>
            <a:endParaRPr lang="en-GB" sz="3200" b="1" i="1" dirty="0">
              <a:solidFill>
                <a:srgbClr val="92D050"/>
              </a:solidFill>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Dormancy </a:t>
            </a:r>
            <a:r>
              <a:rPr lang="en-GB" sz="2400" dirty="0">
                <a:latin typeface="Times New Roman" panose="02020603050405020304" pitchFamily="18" charset="0"/>
                <a:cs typeface="Times New Roman" panose="02020603050405020304" pitchFamily="18" charset="0"/>
              </a:rPr>
              <a:t>caused by the external environment</a:t>
            </a:r>
            <a:r>
              <a:rPr lang="en-GB" sz="2400" dirty="0" smtClean="0">
                <a:latin typeface="Times New Roman" panose="02020603050405020304" pitchFamily="18" charset="0"/>
                <a:cs typeface="Times New Roman" panose="02020603050405020304" pitchFamily="18" charset="0"/>
              </a:rPr>
              <a:t>.</a:t>
            </a:r>
          </a:p>
          <a:p>
            <a:pPr marL="0" indent="0">
              <a:buNone/>
            </a:pPr>
            <a:r>
              <a:rPr lang="en-GB" dirty="0" smtClean="0">
                <a:latin typeface="Times New Roman" panose="02020603050405020304" pitchFamily="18" charset="0"/>
                <a:cs typeface="Times New Roman" panose="02020603050405020304" pitchFamily="18" charset="0"/>
              </a:rPr>
              <a:t> </a:t>
            </a:r>
          </a:p>
          <a:p>
            <a:pPr marL="0" indent="0">
              <a:buNone/>
            </a:pPr>
            <a:r>
              <a:rPr lang="en-GB" sz="2800" dirty="0" smtClean="0">
                <a:latin typeface="Times New Roman" panose="02020603050405020304" pitchFamily="18" charset="0"/>
                <a:cs typeface="Times New Roman" panose="02020603050405020304" pitchFamily="18" charset="0"/>
              </a:rPr>
              <a:t>  </a:t>
            </a:r>
            <a:r>
              <a:rPr lang="en-GB" sz="3200" dirty="0">
                <a:latin typeface="Times New Roman" panose="02020603050405020304" pitchFamily="18" charset="0"/>
                <a:cs typeface="Times New Roman" panose="02020603050405020304" pitchFamily="18" charset="0"/>
              </a:rPr>
              <a:t>It is furfur divided into three types</a:t>
            </a:r>
            <a:r>
              <a:rPr lang="en-GB" dirty="0">
                <a:latin typeface="Times New Roman" panose="02020603050405020304" pitchFamily="18" charset="0"/>
                <a:cs typeface="Times New Roman" panose="02020603050405020304" pitchFamily="18" charset="0"/>
              </a:rPr>
              <a:t>.</a:t>
            </a:r>
          </a:p>
          <a:p>
            <a:pPr marL="457200" lvl="0" indent="-457200">
              <a:buFont typeface="+mj-lt"/>
              <a:buAutoNum type="alphaLcPeriod"/>
            </a:pPr>
            <a:r>
              <a:rPr lang="en-GB" sz="2400" dirty="0">
                <a:latin typeface="Times New Roman" panose="02020603050405020304" pitchFamily="18" charset="0"/>
                <a:cs typeface="Times New Roman" panose="02020603050405020304" pitchFamily="18" charset="0"/>
              </a:rPr>
              <a:t>Physical dormancy</a:t>
            </a:r>
          </a:p>
          <a:p>
            <a:pPr marL="457200" lvl="0" indent="-457200">
              <a:buFont typeface="+mj-lt"/>
              <a:buAutoNum type="alphaLcPeriod"/>
            </a:pPr>
            <a:r>
              <a:rPr lang="en-GB" sz="2400" dirty="0">
                <a:latin typeface="Times New Roman" panose="02020603050405020304" pitchFamily="18" charset="0"/>
                <a:cs typeface="Times New Roman" panose="02020603050405020304" pitchFamily="18" charset="0"/>
              </a:rPr>
              <a:t>Chemical dormancy</a:t>
            </a:r>
          </a:p>
          <a:p>
            <a:pPr marL="457200" indent="-457200">
              <a:buFont typeface="+mj-lt"/>
              <a:buAutoNum type="alphaLcPeriod"/>
            </a:pPr>
            <a:r>
              <a:rPr lang="en-GB" sz="2400" dirty="0">
                <a:latin typeface="Times New Roman" panose="02020603050405020304" pitchFamily="18" charset="0"/>
                <a:cs typeface="Times New Roman" panose="02020603050405020304" pitchFamily="18" charset="0"/>
              </a:rPr>
              <a:t>Mechanical dormancy</a:t>
            </a:r>
          </a:p>
        </p:txBody>
      </p:sp>
    </p:spTree>
    <p:extLst>
      <p:ext uri="{BB962C8B-B14F-4D97-AF65-F5344CB8AC3E}">
        <p14:creationId xmlns="" xmlns:p14="http://schemas.microsoft.com/office/powerpoint/2010/main" val="317845244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0517" y="1215191"/>
            <a:ext cx="8422104" cy="4475746"/>
          </a:xfrm>
        </p:spPr>
        <p:txBody>
          <a:bodyPr/>
          <a:lstStyle/>
          <a:p>
            <a:pPr marL="0" indent="0">
              <a:buNone/>
            </a:pPr>
            <a:r>
              <a:rPr lang="en-GB" sz="3200" b="1" dirty="0" smtClean="0">
                <a:solidFill>
                  <a:schemeClr val="accent2"/>
                </a:solidFill>
                <a:latin typeface="Times New Roman" panose="02020603050405020304" pitchFamily="18" charset="0"/>
                <a:cs typeface="Times New Roman" panose="02020603050405020304" pitchFamily="18" charset="0"/>
              </a:rPr>
              <a:t>a)Physical </a:t>
            </a:r>
            <a:r>
              <a:rPr lang="en-GB" sz="3200" b="1" dirty="0">
                <a:solidFill>
                  <a:schemeClr val="accent2"/>
                </a:solidFill>
                <a:latin typeface="Times New Roman" panose="02020603050405020304" pitchFamily="18" charset="0"/>
                <a:cs typeface="Times New Roman" panose="02020603050405020304" pitchFamily="18" charset="0"/>
              </a:rPr>
              <a:t>dormancy</a:t>
            </a:r>
            <a:r>
              <a:rPr lang="en-GB" sz="3200" dirty="0">
                <a:solidFill>
                  <a:schemeClr val="accent2"/>
                </a:solidFill>
                <a:latin typeface="Times New Roman" panose="02020603050405020304" pitchFamily="18" charset="0"/>
                <a:cs typeface="Times New Roman" panose="02020603050405020304" pitchFamily="18" charset="0"/>
              </a:rPr>
              <a:t>:</a:t>
            </a:r>
          </a:p>
          <a:p>
            <a:pPr marL="0" indent="0">
              <a:buNone/>
            </a:pPr>
            <a:r>
              <a:rPr lang="en-GB" sz="2400" dirty="0" smtClean="0">
                <a:latin typeface="Times New Roman" panose="02020603050405020304" pitchFamily="18" charset="0"/>
                <a:cs typeface="Times New Roman" panose="02020603050405020304" pitchFamily="18" charset="0"/>
              </a:rPr>
              <a:t>                                                Dormancy</a:t>
            </a:r>
            <a:r>
              <a:rPr lang="en-GB" sz="2400" dirty="0">
                <a:latin typeface="Times New Roman" panose="02020603050405020304" pitchFamily="18" charset="0"/>
                <a:cs typeface="Times New Roman" panose="02020603050405020304" pitchFamily="18" charset="0"/>
              </a:rPr>
              <a:t> that is caused by an impermeable seed coat is known as </a:t>
            </a:r>
            <a:r>
              <a:rPr lang="en-GB" sz="2400" b="1" dirty="0">
                <a:solidFill>
                  <a:srgbClr val="FFFF00"/>
                </a:solidFill>
                <a:latin typeface="Times New Roman" panose="02020603050405020304" pitchFamily="18" charset="0"/>
                <a:cs typeface="Times New Roman" panose="02020603050405020304" pitchFamily="18" charset="0"/>
              </a:rPr>
              <a:t>physical dormancy</a:t>
            </a:r>
            <a:r>
              <a:rPr lang="en-GB" sz="2400" dirty="0">
                <a:latin typeface="Times New Roman" panose="02020603050405020304" pitchFamily="18" charset="0"/>
                <a:cs typeface="Times New Roman" panose="02020603050405020304" pitchFamily="18" charset="0"/>
              </a:rPr>
              <a:t>. </a:t>
            </a:r>
            <a:endParaRPr lang="en-GB" sz="2400" dirty="0" smtClean="0">
              <a:latin typeface="Times New Roman" panose="02020603050405020304" pitchFamily="18" charset="0"/>
              <a:cs typeface="Times New Roman" panose="02020603050405020304" pitchFamily="18" charset="0"/>
            </a:endParaRPr>
          </a:p>
          <a:p>
            <a:pPr marL="0" indent="0">
              <a:buNone/>
            </a:pPr>
            <a:endParaRPr lang="en-GB"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Physical </a:t>
            </a:r>
            <a:r>
              <a:rPr lang="en-GB" sz="2400" dirty="0">
                <a:latin typeface="Times New Roman" panose="02020603050405020304" pitchFamily="18" charset="0"/>
                <a:cs typeface="Times New Roman" panose="02020603050405020304" pitchFamily="18" charset="0"/>
              </a:rPr>
              <a:t>dormancy is the result of impermeable layer(s) that develops during maturation and drying of the seed or fruit</a:t>
            </a:r>
            <a:r>
              <a:rPr lang="en-GB"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This impermeable layer prevents the seed from taking up water or gases.</a:t>
            </a:r>
          </a:p>
          <a:p>
            <a:pPr marL="0" indent="0">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03958475"/>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16506" y="1365806"/>
            <a:ext cx="8233610" cy="3831836"/>
          </a:xfrm>
        </p:spPr>
        <p:txBody>
          <a:bodyPr/>
          <a:lstStyle/>
          <a:p>
            <a:pPr marL="0" indent="0">
              <a:buNone/>
            </a:pPr>
            <a:r>
              <a:rPr lang="en-GB" sz="3200" b="1" dirty="0" smtClean="0">
                <a:latin typeface="Times New Roman" panose="02020603050405020304" pitchFamily="18" charset="0"/>
                <a:cs typeface="Times New Roman" panose="02020603050405020304" pitchFamily="18" charset="0"/>
              </a:rPr>
              <a:t>    </a:t>
            </a:r>
            <a:r>
              <a:rPr lang="en-GB" sz="3200" b="1" dirty="0" smtClean="0">
                <a:solidFill>
                  <a:schemeClr val="accent2"/>
                </a:solidFill>
                <a:latin typeface="Times New Roman" panose="02020603050405020304" pitchFamily="18" charset="0"/>
                <a:cs typeface="Times New Roman" panose="02020603050405020304" pitchFamily="18" charset="0"/>
              </a:rPr>
              <a:t>b)Chemical </a:t>
            </a:r>
            <a:r>
              <a:rPr lang="en-GB" sz="3200" b="1" dirty="0">
                <a:solidFill>
                  <a:schemeClr val="accent2"/>
                </a:solidFill>
                <a:latin typeface="Times New Roman" panose="02020603050405020304" pitchFamily="18" charset="0"/>
                <a:cs typeface="Times New Roman" panose="02020603050405020304" pitchFamily="18" charset="0"/>
              </a:rPr>
              <a:t>dormancy</a:t>
            </a:r>
            <a:r>
              <a:rPr lang="en-GB" sz="3200" dirty="0">
                <a:solidFill>
                  <a:schemeClr val="accent2"/>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It include growth regulators that are present in the coverings around the embryo</a:t>
            </a:r>
            <a:r>
              <a:rPr lang="en-GB"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E.g.  Gibberellins, Abscisic acid </a:t>
            </a:r>
            <a:endParaRPr lang="en-GB" sz="2400" dirty="0">
              <a:latin typeface="Times New Roman" panose="02020603050405020304" pitchFamily="18" charset="0"/>
              <a:cs typeface="Times New Roman" panose="02020603050405020304" pitchFamily="18" charset="0"/>
            </a:endParaRPr>
          </a:p>
          <a:p>
            <a:pPr marL="0" indent="0">
              <a:buNone/>
            </a:pPr>
            <a:endParaRPr lang="en-GB" sz="2400" dirty="0"/>
          </a:p>
        </p:txBody>
      </p:sp>
    </p:spTree>
    <p:extLst>
      <p:ext uri="{BB962C8B-B14F-4D97-AF65-F5344CB8AC3E}">
        <p14:creationId xmlns="" xmlns:p14="http://schemas.microsoft.com/office/powerpoint/2010/main" val="414337982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164" y="1174613"/>
            <a:ext cx="8946541" cy="4195481"/>
          </a:xfrm>
        </p:spPr>
        <p:txBody>
          <a:bodyPr/>
          <a:lstStyle/>
          <a:p>
            <a:pPr marL="0" indent="0">
              <a:buNone/>
            </a:pPr>
            <a:r>
              <a:rPr lang="en-GB" sz="3200" b="1" dirty="0" smtClean="0">
                <a:solidFill>
                  <a:schemeClr val="accent2"/>
                </a:solidFill>
                <a:latin typeface="Times New Roman" panose="02020603050405020304" pitchFamily="18" charset="0"/>
                <a:cs typeface="Times New Roman" panose="02020603050405020304" pitchFamily="18" charset="0"/>
              </a:rPr>
              <a:t>c)Mechanical </a:t>
            </a:r>
            <a:r>
              <a:rPr lang="en-GB" sz="3200" b="1" dirty="0">
                <a:solidFill>
                  <a:schemeClr val="accent2"/>
                </a:solidFill>
                <a:latin typeface="Times New Roman" panose="02020603050405020304" pitchFamily="18" charset="0"/>
                <a:cs typeface="Times New Roman" panose="02020603050405020304" pitchFamily="18" charset="0"/>
              </a:rPr>
              <a:t>dormancy:</a:t>
            </a:r>
            <a:endParaRPr lang="en-GB" sz="3200" dirty="0">
              <a:solidFill>
                <a:schemeClr val="accent2"/>
              </a:solidFill>
              <a:latin typeface="Times New Roman" panose="02020603050405020304" pitchFamily="18" charset="0"/>
              <a:cs typeface="Times New Roman" panose="02020603050405020304" pitchFamily="18" charset="0"/>
            </a:endParaRPr>
          </a:p>
          <a:p>
            <a:pPr marL="0" indent="0">
              <a:buNone/>
            </a:pPr>
            <a:r>
              <a:rPr lang="en-GB" sz="2800" dirty="0">
                <a:latin typeface="Times New Roman" panose="02020603050405020304" pitchFamily="18" charset="0"/>
                <a:cs typeface="Times New Roman" panose="02020603050405020304" pitchFamily="18" charset="0"/>
              </a:rPr>
              <a:t>                                   </a:t>
            </a:r>
            <a:r>
              <a:rPr lang="en-GB" sz="2800" dirty="0" smtClean="0">
                <a:latin typeface="Times New Roman" panose="02020603050405020304" pitchFamily="18" charset="0"/>
                <a:cs typeface="Times New Roman" panose="02020603050405020304" pitchFamily="18" charset="0"/>
              </a:rPr>
              <a:t>            </a:t>
            </a:r>
            <a:r>
              <a:rPr lang="en-GB" sz="2400" dirty="0" smtClean="0">
                <a:latin typeface="Times New Roman" panose="02020603050405020304" pitchFamily="18" charset="0"/>
                <a:cs typeface="Times New Roman" panose="02020603050405020304" pitchFamily="18" charset="0"/>
              </a:rPr>
              <a:t>It </a:t>
            </a:r>
            <a:r>
              <a:rPr lang="en-GB" sz="2400" dirty="0">
                <a:latin typeface="Times New Roman" panose="02020603050405020304" pitchFamily="18" charset="0"/>
                <a:cs typeface="Times New Roman" panose="02020603050405020304" pitchFamily="18" charset="0"/>
              </a:rPr>
              <a:t>occurs when seed coat or other layers are too hard to allow the embryo to expand during germination.</a:t>
            </a:r>
          </a:p>
          <a:p>
            <a:pPr>
              <a:buFont typeface="Wingdings" panose="05000000000000000000" pitchFamily="2" charset="2"/>
              <a:buChar char="v"/>
            </a:pPr>
            <a:r>
              <a:rPr lang="en-GB" sz="2400" dirty="0">
                <a:latin typeface="Times New Roman" panose="02020603050405020304" pitchFamily="18" charset="0"/>
                <a:cs typeface="Times New Roman" panose="02020603050405020304" pitchFamily="18" charset="0"/>
              </a:rPr>
              <a:t>These exogenous factors cause low embryo growth.</a:t>
            </a:r>
          </a:p>
          <a:p>
            <a:pPr>
              <a:buFont typeface="Wingdings" panose="05000000000000000000" pitchFamily="2" charset="2"/>
              <a:buChar char="v"/>
            </a:pP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242442212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03947" y="1227221"/>
            <a:ext cx="8734927" cy="5101390"/>
          </a:xfrm>
        </p:spPr>
        <p:txBody>
          <a:bodyPr/>
          <a:lstStyle/>
          <a:p>
            <a:pPr marL="0" indent="0">
              <a:buNone/>
            </a:pPr>
            <a:endParaRPr lang="en-US" dirty="0" smtClean="0"/>
          </a:p>
          <a:p>
            <a:pPr marL="0" indent="0">
              <a:buNone/>
            </a:pPr>
            <a:r>
              <a:rPr lang="en-US" sz="3200" dirty="0" smtClean="0">
                <a:latin typeface="Times New Roman" panose="02020603050405020304" pitchFamily="18" charset="0"/>
                <a:cs typeface="Times New Roman" panose="02020603050405020304" pitchFamily="18" charset="0"/>
              </a:rPr>
              <a:t>How to break the dormancy cause by the exogenous factors</a:t>
            </a:r>
            <a:r>
              <a:rPr lang="en-US" sz="2800" dirty="0" smtClean="0">
                <a:latin typeface="Times New Roman" panose="02020603050405020304" pitchFamily="18" charset="0"/>
                <a:cs typeface="Times New Roman" panose="02020603050405020304" pitchFamily="18" charset="0"/>
              </a:rPr>
              <a:t>:</a:t>
            </a:r>
          </a:p>
          <a:p>
            <a:pPr marL="0" indent="0">
              <a:buNone/>
            </a:pPr>
            <a:endParaRPr lang="en-US" sz="28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by </a:t>
            </a:r>
            <a:r>
              <a:rPr lang="en-US" sz="2400" dirty="0" smtClean="0">
                <a:solidFill>
                  <a:srgbClr val="FFFF00"/>
                </a:solidFill>
                <a:latin typeface="Times New Roman" panose="02020603050405020304" pitchFamily="18" charset="0"/>
                <a:cs typeface="Times New Roman" panose="02020603050405020304" pitchFamily="18" charset="0"/>
              </a:rPr>
              <a:t>soaking </a:t>
            </a:r>
            <a:r>
              <a:rPr lang="en-US" sz="2400" dirty="0" smtClean="0">
                <a:latin typeface="Times New Roman" panose="02020603050405020304" pitchFamily="18" charset="0"/>
                <a:cs typeface="Times New Roman" panose="02020603050405020304" pitchFamily="18" charset="0"/>
              </a:rPr>
              <a:t>and </a:t>
            </a:r>
            <a:r>
              <a:rPr lang="en-US" sz="2400" dirty="0" smtClean="0">
                <a:solidFill>
                  <a:srgbClr val="FFFF00"/>
                </a:solidFill>
                <a:latin typeface="Times New Roman" panose="02020603050405020304" pitchFamily="18" charset="0"/>
                <a:cs typeface="Times New Roman" panose="02020603050405020304" pitchFamily="18" charset="0"/>
              </a:rPr>
              <a:t>washing</a:t>
            </a:r>
            <a:r>
              <a:rPr lang="en-US" sz="2400" dirty="0" smtClean="0">
                <a:latin typeface="Times New Roman" panose="02020603050405020304" pitchFamily="18" charset="0"/>
                <a:cs typeface="Times New Roman" panose="02020603050405020304" pitchFamily="18" charset="0"/>
              </a:rPr>
              <a:t> the seeds dormancy can break.</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By washing, chemicals in the coverings released out.</a:t>
            </a:r>
          </a:p>
          <a:p>
            <a:pPr>
              <a:buFont typeface="Wingdings" panose="05000000000000000000" pitchFamily="2" charset="2"/>
              <a:buChar char="v"/>
            </a:pPr>
            <a:r>
              <a:rPr lang="en-US" sz="2400" dirty="0" smtClean="0">
                <a:latin typeface="Times New Roman" panose="02020603050405020304" pitchFamily="18" charset="0"/>
                <a:cs typeface="Times New Roman" panose="02020603050405020304" pitchFamily="18" charset="0"/>
              </a:rPr>
              <a:t>Other chemicals washed out by </a:t>
            </a:r>
            <a:r>
              <a:rPr lang="en-US" sz="2400" dirty="0" smtClean="0">
                <a:solidFill>
                  <a:srgbClr val="FFFF00"/>
                </a:solidFill>
                <a:latin typeface="Times New Roman" panose="02020603050405020304" pitchFamily="18" charset="0"/>
                <a:cs typeface="Times New Roman" panose="02020603050405020304" pitchFamily="18" charset="0"/>
              </a:rPr>
              <a:t>rain water </a:t>
            </a:r>
            <a:r>
              <a:rPr lang="en-US" sz="2400" dirty="0" smtClean="0">
                <a:latin typeface="Times New Roman" panose="02020603050405020304" pitchFamily="18" charset="0"/>
                <a:cs typeface="Times New Roman" panose="02020603050405020304" pitchFamily="18" charset="0"/>
              </a:rPr>
              <a:t>or </a:t>
            </a:r>
            <a:r>
              <a:rPr lang="en-US" sz="2400" dirty="0" smtClean="0">
                <a:solidFill>
                  <a:srgbClr val="FFFF00"/>
                </a:solidFill>
                <a:latin typeface="Times New Roman" panose="02020603050405020304" pitchFamily="18" charset="0"/>
                <a:cs typeface="Times New Roman" panose="02020603050405020304" pitchFamily="18" charset="0"/>
              </a:rPr>
              <a:t>snow melt</a:t>
            </a:r>
            <a:r>
              <a:rPr lang="en-US" sz="2400" dirty="0" smtClean="0">
                <a:latin typeface="Times New Roman" panose="02020603050405020304" pitchFamily="18" charset="0"/>
                <a:cs typeface="Times New Roman" panose="02020603050405020304" pitchFamily="18" charset="0"/>
              </a:rPr>
              <a:t>.</a:t>
            </a:r>
          </a:p>
          <a:p>
            <a:pPr>
              <a:buFont typeface="Wingdings" panose="05000000000000000000" pitchFamily="2" charset="2"/>
              <a:buChar char="v"/>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55649924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197</TotalTime>
  <Words>431</Words>
  <Application>Microsoft Office PowerPoint</Application>
  <PresentationFormat>Custom</PresentationFormat>
  <Paragraphs>84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Ion</vt:lpstr>
      <vt:lpstr>Dormancy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dormancy</dc:title>
  <dc:creator>princess honey</dc:creator>
  <cp:lastModifiedBy>Chemistry</cp:lastModifiedBy>
  <cp:revision>22</cp:revision>
  <dcterms:created xsi:type="dcterms:W3CDTF">2016-12-19T13:56:35Z</dcterms:created>
  <dcterms:modified xsi:type="dcterms:W3CDTF">2020-10-25T13:58:27Z</dcterms:modified>
</cp:coreProperties>
</file>