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33"/>
  </p:notesMasterIdLst>
  <p:sldIdLst>
    <p:sldId id="327" r:id="rId2"/>
    <p:sldId id="314" r:id="rId3"/>
    <p:sldId id="368" r:id="rId4"/>
    <p:sldId id="424" r:id="rId5"/>
    <p:sldId id="425" r:id="rId6"/>
    <p:sldId id="438" r:id="rId7"/>
    <p:sldId id="427" r:id="rId8"/>
    <p:sldId id="423" r:id="rId9"/>
    <p:sldId id="416" r:id="rId10"/>
    <p:sldId id="426" r:id="rId11"/>
    <p:sldId id="418" r:id="rId12"/>
    <p:sldId id="428" r:id="rId13"/>
    <p:sldId id="446" r:id="rId14"/>
    <p:sldId id="429" r:id="rId15"/>
    <p:sldId id="448" r:id="rId16"/>
    <p:sldId id="430" r:id="rId17"/>
    <p:sldId id="447" r:id="rId18"/>
    <p:sldId id="431" r:id="rId19"/>
    <p:sldId id="432" r:id="rId20"/>
    <p:sldId id="433" r:id="rId21"/>
    <p:sldId id="434" r:id="rId22"/>
    <p:sldId id="435" r:id="rId23"/>
    <p:sldId id="436" r:id="rId24"/>
    <p:sldId id="439" r:id="rId25"/>
    <p:sldId id="440" r:id="rId26"/>
    <p:sldId id="441" r:id="rId27"/>
    <p:sldId id="442" r:id="rId28"/>
    <p:sldId id="443" r:id="rId29"/>
    <p:sldId id="444" r:id="rId30"/>
    <p:sldId id="445" r:id="rId31"/>
    <p:sldId id="329" r:id="rId3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14"/>
            <p14:sldId id="368"/>
            <p14:sldId id="424"/>
            <p14:sldId id="425"/>
            <p14:sldId id="438"/>
            <p14:sldId id="427"/>
            <p14:sldId id="423"/>
            <p14:sldId id="416"/>
            <p14:sldId id="426"/>
            <p14:sldId id="418"/>
            <p14:sldId id="428"/>
            <p14:sldId id="446"/>
            <p14:sldId id="429"/>
            <p14:sldId id="448"/>
            <p14:sldId id="430"/>
            <p14:sldId id="447"/>
            <p14:sldId id="431"/>
            <p14:sldId id="432"/>
            <p14:sldId id="433"/>
            <p14:sldId id="434"/>
            <p14:sldId id="435"/>
            <p14:sldId id="436"/>
            <p14:sldId id="439"/>
            <p14:sldId id="440"/>
            <p14:sldId id="441"/>
            <p14:sldId id="442"/>
            <p14:sldId id="443"/>
            <p14:sldId id="444"/>
            <p14:sldId id="445"/>
          </p14:sldIdLst>
        </p14:section>
        <p14:section name="Untitled Section" id="{15FBEDD5-7809-4B27-8193-8E6ACF6D2E2A}">
          <p14:sldIdLst>
            <p14:sldId id="329"/>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89228" autoAdjust="0"/>
  </p:normalViewPr>
  <p:slideViewPr>
    <p:cSldViewPr>
      <p:cViewPr varScale="1">
        <p:scale>
          <a:sx n="74" d="100"/>
          <a:sy n="74" d="100"/>
        </p:scale>
        <p:origin x="576" y="72"/>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sorterViewPr>
    <p:cViewPr>
      <p:scale>
        <a:sx n="100" d="100"/>
        <a:sy n="100" d="100"/>
      </p:scale>
      <p:origin x="0" y="-81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4/19/2020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7982" y="6356351"/>
            <a:ext cx="2742486" cy="365125"/>
          </a:xfrm>
          <a:prstGeom prst="rect">
            <a:avLst/>
          </a:prstGeom>
        </p:spPr>
        <p:txBody>
          <a:bodyPr/>
          <a:lstStyle/>
          <a:p>
            <a:endParaRPr lang="en-US"/>
          </a:p>
        </p:txBody>
      </p:sp>
      <p:sp>
        <p:nvSpPr>
          <p:cNvPr id="5" name="Footer Placeholder 4"/>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89357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7982" y="6356351"/>
            <a:ext cx="2742486" cy="365125"/>
          </a:xfrm>
          <a:prstGeom prst="rect">
            <a:avLst/>
          </a:prstGeom>
        </p:spPr>
        <p:txBody>
          <a:bodyPr/>
          <a:lstStyle/>
          <a:p>
            <a:endParaRPr lang="en-US"/>
          </a:p>
        </p:txBody>
      </p:sp>
      <p:sp>
        <p:nvSpPr>
          <p:cNvPr id="5" name="Footer Placeholder 4"/>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04809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7982" y="6356351"/>
            <a:ext cx="2742486" cy="365125"/>
          </a:xfrm>
          <a:prstGeom prst="rect">
            <a:avLst/>
          </a:prstGeom>
        </p:spPr>
        <p:txBody>
          <a:bodyPr/>
          <a:lstStyle/>
          <a:p>
            <a:endParaRPr lang="en-US"/>
          </a:p>
        </p:txBody>
      </p:sp>
      <p:sp>
        <p:nvSpPr>
          <p:cNvPr id="5" name="Footer Placeholder 4"/>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4199134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7982" y="6356351"/>
            <a:ext cx="2742486" cy="365125"/>
          </a:xfrm>
          <a:prstGeom prst="rect">
            <a:avLst/>
          </a:prstGeom>
        </p:spPr>
        <p:txBody>
          <a:bodyPr/>
          <a:lstStyle/>
          <a:p>
            <a:endParaRPr lang="en-US"/>
          </a:p>
        </p:txBody>
      </p:sp>
      <p:sp>
        <p:nvSpPr>
          <p:cNvPr id="5" name="Footer Placeholder 4"/>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9294812" y="76200"/>
            <a:ext cx="2742486" cy="365125"/>
          </a:xfrm>
        </p:spPr>
        <p:txBody>
          <a:bodyPr/>
          <a:lstStyle>
            <a:lvl1pPr>
              <a:defRPr sz="1600"/>
            </a:lvl1pPr>
          </a:lstStyle>
          <a:p>
            <a:fld id="{C781AA1B-AE58-423A-A191-EC85F87580CB}" type="slidenum">
              <a:rPr lang="en-US" smtClean="0"/>
              <a:pPr/>
              <a:t>‹#›</a:t>
            </a:fld>
            <a:endParaRPr lang="en-US" dirty="0"/>
          </a:p>
        </p:txBody>
      </p:sp>
    </p:spTree>
    <p:extLst>
      <p:ext uri="{BB962C8B-B14F-4D97-AF65-F5344CB8AC3E}">
        <p14:creationId xmlns:p14="http://schemas.microsoft.com/office/powerpoint/2010/main" val="13264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a:t>Click to edit Master title style</a:t>
            </a:r>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7982" y="6356351"/>
            <a:ext cx="2742486" cy="365125"/>
          </a:xfrm>
          <a:prstGeom prst="rect">
            <a:avLst/>
          </a:prstGeom>
        </p:spPr>
        <p:txBody>
          <a:bodyPr/>
          <a:lstStyle/>
          <a:p>
            <a:endParaRPr lang="en-US"/>
          </a:p>
        </p:txBody>
      </p:sp>
      <p:sp>
        <p:nvSpPr>
          <p:cNvPr id="5" name="Footer Placeholder 4"/>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7687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798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059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7982" y="6356351"/>
            <a:ext cx="2742486" cy="365125"/>
          </a:xfrm>
          <a:prstGeom prst="rect">
            <a:avLst/>
          </a:prstGeom>
        </p:spPr>
        <p:txBody>
          <a:bodyPr/>
          <a:lstStyle/>
          <a:p>
            <a:endParaRPr lang="en-US"/>
          </a:p>
        </p:txBody>
      </p:sp>
      <p:sp>
        <p:nvSpPr>
          <p:cNvPr id="6" name="Footer Placeholder 5"/>
          <p:cNvSpPr>
            <a:spLocks noGrp="1"/>
          </p:cNvSpPr>
          <p:nvPr>
            <p:ph type="ftr" sz="quarter" idx="11"/>
          </p:nvPr>
        </p:nvSpPr>
        <p:spPr>
          <a:xfrm>
            <a:off x="4037549" y="6356351"/>
            <a:ext cx="4113728"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684455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7982" y="6356351"/>
            <a:ext cx="2742486" cy="365125"/>
          </a:xfrm>
          <a:prstGeom prst="rect">
            <a:avLst/>
          </a:prstGeom>
        </p:spPr>
        <p:txBody>
          <a:bodyPr/>
          <a:lstStyle/>
          <a:p>
            <a:endParaRPr lang="en-US"/>
          </a:p>
        </p:txBody>
      </p:sp>
      <p:sp>
        <p:nvSpPr>
          <p:cNvPr id="8" name="Footer Placeholder 7"/>
          <p:cNvSpPr>
            <a:spLocks noGrp="1"/>
          </p:cNvSpPr>
          <p:nvPr>
            <p:ph type="ftr" sz="quarter" idx="11"/>
          </p:nvPr>
        </p:nvSpPr>
        <p:spPr>
          <a:xfrm>
            <a:off x="4037549" y="6356351"/>
            <a:ext cx="4113728"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70659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7982" y="6356351"/>
            <a:ext cx="2742486" cy="365125"/>
          </a:xfrm>
          <a:prstGeom prst="rect">
            <a:avLst/>
          </a:prstGeom>
        </p:spPr>
        <p:txBody>
          <a:bodyPr/>
          <a:lstStyle/>
          <a:p>
            <a:endParaRPr lang="en-US"/>
          </a:p>
        </p:txBody>
      </p:sp>
      <p:sp>
        <p:nvSpPr>
          <p:cNvPr id="4" name="Footer Placeholder 3"/>
          <p:cNvSpPr>
            <a:spLocks noGrp="1"/>
          </p:cNvSpPr>
          <p:nvPr>
            <p:ph type="ftr" sz="quarter" idx="11"/>
          </p:nvPr>
        </p:nvSpPr>
        <p:spPr>
          <a:xfrm>
            <a:off x="4037549" y="6356351"/>
            <a:ext cx="4113728"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80098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7982" y="6356351"/>
            <a:ext cx="2742486" cy="365125"/>
          </a:xfrm>
          <a:prstGeom prst="rect">
            <a:avLst/>
          </a:prstGeom>
        </p:spPr>
        <p:txBody>
          <a:bodyPr/>
          <a:lstStyle/>
          <a:p>
            <a:endParaRPr lang="en-US"/>
          </a:p>
        </p:txBody>
      </p:sp>
      <p:sp>
        <p:nvSpPr>
          <p:cNvPr id="3" name="Footer Placeholder 2"/>
          <p:cNvSpPr>
            <a:spLocks noGrp="1"/>
          </p:cNvSpPr>
          <p:nvPr>
            <p:ph type="ftr" sz="quarter" idx="11"/>
          </p:nvPr>
        </p:nvSpPr>
        <p:spPr>
          <a:xfrm>
            <a:off x="4037549" y="6356351"/>
            <a:ext cx="4113728"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421575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837982" y="6356351"/>
            <a:ext cx="2742486" cy="365125"/>
          </a:xfrm>
          <a:prstGeom prst="rect">
            <a:avLst/>
          </a:prstGeom>
        </p:spPr>
        <p:txBody>
          <a:bodyPr/>
          <a:lstStyle/>
          <a:p>
            <a:endParaRPr lang="en-US"/>
          </a:p>
        </p:txBody>
      </p:sp>
      <p:sp>
        <p:nvSpPr>
          <p:cNvPr id="6" name="Footer Placeholder 5"/>
          <p:cNvSpPr>
            <a:spLocks noGrp="1"/>
          </p:cNvSpPr>
          <p:nvPr>
            <p:ph type="ftr" sz="quarter" idx="11"/>
          </p:nvPr>
        </p:nvSpPr>
        <p:spPr>
          <a:xfrm>
            <a:off x="4037549" y="6356351"/>
            <a:ext cx="4113728"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41840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837982" y="6356351"/>
            <a:ext cx="2742486" cy="365125"/>
          </a:xfrm>
          <a:prstGeom prst="rect">
            <a:avLst/>
          </a:prstGeom>
        </p:spPr>
        <p:txBody>
          <a:bodyPr/>
          <a:lstStyle/>
          <a:p>
            <a:endParaRPr lang="en-US"/>
          </a:p>
        </p:txBody>
      </p:sp>
      <p:sp>
        <p:nvSpPr>
          <p:cNvPr id="6" name="Footer Placeholder 5"/>
          <p:cNvSpPr>
            <a:spLocks noGrp="1"/>
          </p:cNvSpPr>
          <p:nvPr>
            <p:ph type="ftr" sz="quarter" idx="11"/>
          </p:nvPr>
        </p:nvSpPr>
        <p:spPr>
          <a:xfrm>
            <a:off x="4037549" y="6356351"/>
            <a:ext cx="4113728"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62627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13899"/>
            <a:ext cx="12188825" cy="10096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9154" y="1351128"/>
            <a:ext cx="11979613" cy="54045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9446339" y="32227"/>
            <a:ext cx="2742486" cy="365125"/>
          </a:xfrm>
          <a:prstGeom prst="rect">
            <a:avLst/>
          </a:prstGeom>
        </p:spPr>
        <p:txBody>
          <a:bodyPr vert="horz" lIns="91440" tIns="45720" rIns="91440" bIns="45720" rtlCol="0" anchor="ctr"/>
          <a:lstStyle>
            <a:lvl1pPr algn="r">
              <a:defRPr sz="1400" b="1">
                <a:solidFill>
                  <a:schemeClr val="tx1"/>
                </a:solidFill>
              </a:defRPr>
            </a:lvl1pPr>
          </a:lstStyle>
          <a:p>
            <a:fld id="{C781AA1B-AE58-423A-A191-EC85F87580CB}" type="slidenum">
              <a:rPr lang="en-US" smtClean="0"/>
              <a:pPr/>
              <a:t>‹#›</a:t>
            </a:fld>
            <a:endParaRPr lang="en-US" dirty="0"/>
          </a:p>
        </p:txBody>
      </p:sp>
    </p:spTree>
    <p:extLst>
      <p:ext uri="{BB962C8B-B14F-4D97-AF65-F5344CB8AC3E}">
        <p14:creationId xmlns:p14="http://schemas.microsoft.com/office/powerpoint/2010/main" val="310663521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ftr="0" dt="0"/>
  <p:txStyles>
    <p:titleStyle>
      <a:lvl1pPr algn="ctr" defTabSz="914126" rtl="0" eaLnBrk="1" latinLnBrk="0" hangingPunct="1">
        <a:lnSpc>
          <a:spcPct val="90000"/>
        </a:lnSpc>
        <a:spcBef>
          <a:spcPct val="0"/>
        </a:spcBef>
        <a:buNone/>
        <a:defRPr sz="3999" b="1" kern="1200">
          <a:solidFill>
            <a:srgbClr val="0070C0"/>
          </a:solidFill>
          <a:latin typeface="+mn-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cs typeface="Times New Roman" panose="02020603050405020304" pitchFamily="18" charset="0"/>
              </a:rPr>
              <a:t>INTRODUCTION TO </a:t>
            </a:r>
            <a:r>
              <a:rPr lang="en-US" sz="4000" dirty="0" smtClean="0">
                <a:cs typeface="Times New Roman" panose="02020603050405020304" pitchFamily="18" charset="0"/>
              </a:rPr>
              <a:t>CEREALS….</a:t>
            </a:r>
            <a:endParaRPr lang="en-US" dirty="0"/>
          </a:p>
        </p:txBody>
      </p:sp>
      <p:sp>
        <p:nvSpPr>
          <p:cNvPr id="3" name="Content Placeholder 2"/>
          <p:cNvSpPr>
            <a:spLocks noGrp="1"/>
          </p:cNvSpPr>
          <p:nvPr>
            <p:ph idx="1"/>
          </p:nvPr>
        </p:nvSpPr>
        <p:spPr>
          <a:xfrm>
            <a:off x="109154" y="1529687"/>
            <a:ext cx="11979613" cy="5404513"/>
          </a:xfrm>
        </p:spPr>
        <p:txBody>
          <a:bodyPr/>
          <a:lstStyle/>
          <a:p>
            <a:pPr marL="0" indent="0">
              <a:buNone/>
            </a:pPr>
            <a:r>
              <a:rPr lang="en-US" dirty="0" smtClean="0"/>
              <a:t>2. RICE</a:t>
            </a:r>
          </a:p>
          <a:p>
            <a:r>
              <a:rPr lang="en-US" dirty="0"/>
              <a:t>swamp grass which is widely cultivated as a source of food, especially in </a:t>
            </a:r>
            <a:r>
              <a:rPr lang="en-US" dirty="0" smtClean="0"/>
              <a:t>Asia</a:t>
            </a:r>
          </a:p>
          <a:p>
            <a:r>
              <a:rPr lang="en-US" dirty="0" smtClean="0"/>
              <a:t>It has high carbohydrate content</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10</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812" y="2895600"/>
            <a:ext cx="7772400" cy="3352800"/>
          </a:xfrm>
          <a:prstGeom prst="rect">
            <a:avLst/>
          </a:prstGeom>
        </p:spPr>
      </p:pic>
    </p:spTree>
    <p:extLst>
      <p:ext uri="{BB962C8B-B14F-4D97-AF65-F5344CB8AC3E}">
        <p14:creationId xmlns:p14="http://schemas.microsoft.com/office/powerpoint/2010/main" val="2363739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11</a:t>
            </a:fld>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0612" y="1143000"/>
            <a:ext cx="7162800" cy="5344319"/>
          </a:xfrm>
        </p:spPr>
      </p:pic>
    </p:spTree>
    <p:extLst>
      <p:ext uri="{BB962C8B-B14F-4D97-AF65-F5344CB8AC3E}">
        <p14:creationId xmlns:p14="http://schemas.microsoft.com/office/powerpoint/2010/main" val="93473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CEREALS…</a:t>
            </a:r>
          </a:p>
        </p:txBody>
      </p:sp>
      <p:sp>
        <p:nvSpPr>
          <p:cNvPr id="3" name="Content Placeholder 2"/>
          <p:cNvSpPr>
            <a:spLocks noGrp="1"/>
          </p:cNvSpPr>
          <p:nvPr>
            <p:ph idx="1"/>
          </p:nvPr>
        </p:nvSpPr>
        <p:spPr/>
        <p:txBody>
          <a:bodyPr/>
          <a:lstStyle/>
          <a:p>
            <a:pPr marL="0" indent="0">
              <a:buNone/>
            </a:pPr>
            <a:r>
              <a:rPr lang="en-US" dirty="0" smtClean="0"/>
              <a:t>3.OATS</a:t>
            </a:r>
          </a:p>
          <a:p>
            <a:pPr>
              <a:lnSpc>
                <a:spcPct val="150000"/>
              </a:lnSpc>
            </a:pPr>
            <a:r>
              <a:rPr lang="en-US" dirty="0" smtClean="0"/>
              <a:t>Popular </a:t>
            </a:r>
            <a:r>
              <a:rPr lang="en-US" dirty="0"/>
              <a:t>worldwide as a breakfast food and livestock </a:t>
            </a:r>
            <a:r>
              <a:rPr lang="en-US" dirty="0" smtClean="0"/>
              <a:t>feed</a:t>
            </a:r>
          </a:p>
          <a:p>
            <a:pPr>
              <a:lnSpc>
                <a:spcPct val="150000"/>
              </a:lnSpc>
            </a:pPr>
            <a:r>
              <a:rPr lang="en-US" dirty="0" smtClean="0"/>
              <a:t>It is known as queen of cereals</a:t>
            </a:r>
            <a:endParaRPr lang="en-US" dirty="0"/>
          </a:p>
          <a:p>
            <a:pPr>
              <a:lnSpc>
                <a:spcPct val="150000"/>
              </a:lnSpc>
            </a:pPr>
            <a:r>
              <a:rPr lang="en-US" dirty="0" smtClean="0"/>
              <a:t>It is purifying</a:t>
            </a:r>
          </a:p>
          <a:p>
            <a:pPr>
              <a:lnSpc>
                <a:spcPct val="150000"/>
              </a:lnSpc>
            </a:pPr>
            <a:r>
              <a:rPr lang="en-US" dirty="0" smtClean="0"/>
              <a:t>Helps the central nervous system</a:t>
            </a:r>
          </a:p>
          <a:p>
            <a:pPr>
              <a:lnSpc>
                <a:spcPct val="150000"/>
              </a:lnSpc>
            </a:pPr>
            <a:r>
              <a:rPr lang="en-US" dirty="0" smtClean="0"/>
              <a:t>Improves digestion</a:t>
            </a:r>
          </a:p>
          <a:p>
            <a:pPr>
              <a:lnSpc>
                <a:spcPct val="150000"/>
              </a:lnSpc>
            </a:pPr>
            <a:r>
              <a:rPr lang="en-US" dirty="0" smtClean="0"/>
              <a:t>Prevents osteoporosis</a:t>
            </a:r>
          </a:p>
          <a:p>
            <a:pPr marL="0" indent="0">
              <a:buNone/>
            </a:pPr>
            <a:endParaRPr lang="en-US" dirty="0" smtClean="0"/>
          </a:p>
        </p:txBody>
      </p:sp>
      <p:sp>
        <p:nvSpPr>
          <p:cNvPr id="4" name="Slide Number Placeholder 3"/>
          <p:cNvSpPr>
            <a:spLocks noGrp="1"/>
          </p:cNvSpPr>
          <p:nvPr>
            <p:ph type="sldNum" sz="quarter" idx="12"/>
          </p:nvPr>
        </p:nvSpPr>
        <p:spPr/>
        <p:txBody>
          <a:bodyPr/>
          <a:lstStyle/>
          <a:p>
            <a:fld id="{C781AA1B-AE58-423A-A191-EC85F87580CB}" type="slidenum">
              <a:rPr lang="en-US" smtClean="0"/>
              <a:pPr/>
              <a:t>12</a:t>
            </a:fld>
            <a:endParaRPr lang="en-US" dirty="0"/>
          </a:p>
        </p:txBody>
      </p:sp>
    </p:spTree>
    <p:extLst>
      <p:ext uri="{BB962C8B-B14F-4D97-AF65-F5344CB8AC3E}">
        <p14:creationId xmlns:p14="http://schemas.microsoft.com/office/powerpoint/2010/main" val="2292609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781AA1B-AE58-423A-A191-EC85F87580CB}" type="slidenum">
              <a:rPr lang="en-US" smtClean="0"/>
              <a:pPr/>
              <a:t>13</a:t>
            </a:fld>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1012" y="441325"/>
            <a:ext cx="7848600" cy="5893595"/>
          </a:xfrm>
          <a:prstGeom prst="rect">
            <a:avLst/>
          </a:prstGeom>
        </p:spPr>
      </p:pic>
    </p:spTree>
    <p:extLst>
      <p:ext uri="{BB962C8B-B14F-4D97-AF65-F5344CB8AC3E}">
        <p14:creationId xmlns:p14="http://schemas.microsoft.com/office/powerpoint/2010/main" val="2529183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3" name="Content Placeholder 2"/>
          <p:cNvSpPr>
            <a:spLocks noGrp="1"/>
          </p:cNvSpPr>
          <p:nvPr>
            <p:ph idx="1"/>
          </p:nvPr>
        </p:nvSpPr>
        <p:spPr/>
        <p:txBody>
          <a:bodyPr/>
          <a:lstStyle/>
          <a:p>
            <a:pPr marL="0" indent="0">
              <a:buNone/>
            </a:pPr>
            <a:r>
              <a:rPr lang="en-US" dirty="0" smtClean="0"/>
              <a:t>4.MAIZE</a:t>
            </a:r>
          </a:p>
          <a:p>
            <a:pPr>
              <a:lnSpc>
                <a:spcPct val="150000"/>
              </a:lnSpc>
            </a:pPr>
            <a:r>
              <a:rPr lang="en-US" dirty="0"/>
              <a:t>a Central American cereal plant that yields large grains (corn or sweetcorn) set in rows on a </a:t>
            </a:r>
            <a:r>
              <a:rPr lang="en-US" dirty="0" smtClean="0"/>
              <a:t>cob</a:t>
            </a:r>
          </a:p>
          <a:p>
            <a:pPr>
              <a:lnSpc>
                <a:spcPct val="150000"/>
              </a:lnSpc>
            </a:pPr>
            <a:r>
              <a:rPr lang="en-US" dirty="0" smtClean="0"/>
              <a:t>Natural source of selenium</a:t>
            </a:r>
          </a:p>
          <a:p>
            <a:pPr>
              <a:lnSpc>
                <a:spcPct val="150000"/>
              </a:lnSpc>
            </a:pPr>
            <a:r>
              <a:rPr lang="en-US" dirty="0" smtClean="0"/>
              <a:t>Antioxidants production</a:t>
            </a:r>
          </a:p>
          <a:p>
            <a:pPr>
              <a:lnSpc>
                <a:spcPct val="150000"/>
              </a:lnSpc>
            </a:pPr>
            <a:r>
              <a:rPr lang="en-US" dirty="0" smtClean="0"/>
              <a:t>Regulation of metabolism of thyroid hormones</a:t>
            </a:r>
          </a:p>
          <a:p>
            <a:pPr marL="0" indent="0">
              <a:lnSpc>
                <a:spcPct val="150000"/>
              </a:lnSpc>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14</a:t>
            </a:fld>
            <a:endParaRPr lang="en-US" dirty="0"/>
          </a:p>
        </p:txBody>
      </p:sp>
    </p:spTree>
    <p:extLst>
      <p:ext uri="{BB962C8B-B14F-4D97-AF65-F5344CB8AC3E}">
        <p14:creationId xmlns:p14="http://schemas.microsoft.com/office/powerpoint/2010/main" val="3529583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15</a:t>
            </a:fld>
            <a:endParaRPr lang="en-US" dirty="0"/>
          </a:p>
        </p:txBody>
      </p:sp>
      <p:pic>
        <p:nvPicPr>
          <p:cNvPr id="5"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79465" y="1561298"/>
            <a:ext cx="6358185" cy="4773622"/>
          </a:xfrm>
          <a:prstGeom prst="rect">
            <a:avLst/>
          </a:prstGeom>
        </p:spPr>
      </p:pic>
    </p:spTree>
    <p:extLst>
      <p:ext uri="{BB962C8B-B14F-4D97-AF65-F5344CB8AC3E}">
        <p14:creationId xmlns:p14="http://schemas.microsoft.com/office/powerpoint/2010/main" val="261839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3" name="Content Placeholder 2"/>
          <p:cNvSpPr>
            <a:spLocks noGrp="1"/>
          </p:cNvSpPr>
          <p:nvPr>
            <p:ph idx="1"/>
          </p:nvPr>
        </p:nvSpPr>
        <p:spPr/>
        <p:txBody>
          <a:bodyPr/>
          <a:lstStyle/>
          <a:p>
            <a:pPr marL="0" indent="0">
              <a:buNone/>
            </a:pPr>
            <a:r>
              <a:rPr lang="en-US" dirty="0" smtClean="0"/>
              <a:t>5.BARLEY</a:t>
            </a:r>
          </a:p>
          <a:p>
            <a:pPr>
              <a:lnSpc>
                <a:spcPct val="150000"/>
              </a:lnSpc>
            </a:pPr>
            <a:r>
              <a:rPr lang="en-US" dirty="0" smtClean="0"/>
              <a:t>Cereal with excellent therapeutic and nutritional properties  </a:t>
            </a:r>
          </a:p>
          <a:p>
            <a:pPr>
              <a:lnSpc>
                <a:spcPct val="150000"/>
              </a:lnSpc>
            </a:pPr>
            <a:r>
              <a:rPr lang="en-US" dirty="0" smtClean="0"/>
              <a:t>Relaxes liver and gallbladder</a:t>
            </a:r>
          </a:p>
          <a:p>
            <a:pPr>
              <a:lnSpc>
                <a:spcPct val="150000"/>
              </a:lnSpc>
            </a:pPr>
            <a:r>
              <a:rPr lang="en-US" dirty="0" smtClean="0"/>
              <a:t>Good source of inositol </a:t>
            </a:r>
          </a:p>
          <a:p>
            <a:pPr>
              <a:lnSpc>
                <a:spcPct val="150000"/>
              </a:lnSpc>
            </a:pPr>
            <a:r>
              <a:rPr lang="en-US" dirty="0" smtClean="0"/>
              <a:t>Highest amount of fiber(17%)</a:t>
            </a:r>
          </a:p>
          <a:p>
            <a:pPr>
              <a:lnSpc>
                <a:spcPct val="150000"/>
              </a:lnSpc>
            </a:pPr>
            <a:r>
              <a:rPr lang="en-US" dirty="0" smtClean="0"/>
              <a:t>Rich source of </a:t>
            </a:r>
            <a:r>
              <a:rPr lang="en-US" dirty="0" err="1" smtClean="0"/>
              <a:t>VitB</a:t>
            </a:r>
            <a:r>
              <a:rPr lang="en-US" dirty="0" smtClean="0"/>
              <a:t> complex</a:t>
            </a:r>
          </a:p>
          <a:p>
            <a:pPr>
              <a:lnSpc>
                <a:spcPct val="150000"/>
              </a:lnSpc>
            </a:pPr>
            <a:r>
              <a:rPr lang="en-US" dirty="0" smtClean="0"/>
              <a:t>Rich in traces like iron, iodine </a:t>
            </a:r>
            <a:r>
              <a:rPr lang="en-US" dirty="0" err="1" smtClean="0"/>
              <a:t>etc</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16</a:t>
            </a:fld>
            <a:endParaRPr lang="en-US" dirty="0"/>
          </a:p>
        </p:txBody>
      </p:sp>
    </p:spTree>
    <p:extLst>
      <p:ext uri="{BB962C8B-B14F-4D97-AF65-F5344CB8AC3E}">
        <p14:creationId xmlns:p14="http://schemas.microsoft.com/office/powerpoint/2010/main" val="3263860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17</a:t>
            </a:fld>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60700" y="1772444"/>
            <a:ext cx="6076950" cy="4562475"/>
          </a:xfrm>
          <a:prstGeom prst="rect">
            <a:avLst/>
          </a:prstGeom>
        </p:spPr>
      </p:pic>
    </p:spTree>
    <p:extLst>
      <p:ext uri="{BB962C8B-B14F-4D97-AF65-F5344CB8AC3E}">
        <p14:creationId xmlns:p14="http://schemas.microsoft.com/office/powerpoint/2010/main" val="52216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3" name="Content Placeholder 2"/>
          <p:cNvSpPr>
            <a:spLocks noGrp="1"/>
          </p:cNvSpPr>
          <p:nvPr>
            <p:ph idx="1"/>
          </p:nvPr>
        </p:nvSpPr>
        <p:spPr/>
        <p:txBody>
          <a:bodyPr/>
          <a:lstStyle/>
          <a:p>
            <a:pPr marL="0" indent="0">
              <a:buNone/>
            </a:pPr>
            <a:r>
              <a:rPr lang="en-US" dirty="0" smtClean="0"/>
              <a:t>6.RYE</a:t>
            </a:r>
          </a:p>
          <a:p>
            <a:r>
              <a:rPr lang="en-US" dirty="0"/>
              <a:t>Important in cold </a:t>
            </a:r>
            <a:r>
              <a:rPr lang="en-US" dirty="0" smtClean="0"/>
              <a:t>climates</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18</a:t>
            </a:fld>
            <a:endParaRPr lang="en-US" dirty="0"/>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612" y="2286000"/>
            <a:ext cx="6858000" cy="4296260"/>
          </a:xfrm>
          <a:prstGeom prst="rect">
            <a:avLst/>
          </a:prstGeom>
        </p:spPr>
      </p:pic>
    </p:spTree>
    <p:extLst>
      <p:ext uri="{BB962C8B-B14F-4D97-AF65-F5344CB8AC3E}">
        <p14:creationId xmlns:p14="http://schemas.microsoft.com/office/powerpoint/2010/main" val="1626468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cs typeface="Times New Roman" panose="02020603050405020304" pitchFamily="18" charset="0"/>
              </a:rPr>
              <a:t>IMPORTANCE OF </a:t>
            </a:r>
            <a:r>
              <a:rPr lang="en-US" sz="4000" dirty="0">
                <a:cs typeface="Times New Roman" panose="02020603050405020304" pitchFamily="18" charset="0"/>
              </a:rPr>
              <a:t>CEREALS…</a:t>
            </a:r>
            <a:endParaRPr lang="en-US" dirty="0"/>
          </a:p>
        </p:txBody>
      </p:sp>
      <p:sp>
        <p:nvSpPr>
          <p:cNvPr id="3" name="Content Placeholder 2"/>
          <p:cNvSpPr>
            <a:spLocks noGrp="1"/>
          </p:cNvSpPr>
          <p:nvPr>
            <p:ph idx="1"/>
          </p:nvPr>
        </p:nvSpPr>
        <p:spPr>
          <a:xfrm>
            <a:off x="109154" y="1371600"/>
            <a:ext cx="11979613" cy="5404513"/>
          </a:xfrm>
        </p:spPr>
        <p:txBody>
          <a:bodyPr>
            <a:normAutofit lnSpcReduction="10000"/>
          </a:bodyPr>
          <a:lstStyle/>
          <a:p>
            <a:pPr>
              <a:lnSpc>
                <a:spcPct val="200000"/>
              </a:lnSpc>
            </a:pPr>
            <a:r>
              <a:rPr lang="en-US" dirty="0"/>
              <a:t>Cereals are one of the most important things that you can include in your daily </a:t>
            </a:r>
            <a:r>
              <a:rPr lang="en-US" dirty="0" smtClean="0"/>
              <a:t>diet</a:t>
            </a:r>
          </a:p>
          <a:p>
            <a:pPr>
              <a:lnSpc>
                <a:spcPct val="200000"/>
              </a:lnSpc>
            </a:pPr>
            <a:r>
              <a:rPr lang="en-US" dirty="0" smtClean="0"/>
              <a:t>Cereals </a:t>
            </a:r>
            <a:r>
              <a:rPr lang="en-US" dirty="0"/>
              <a:t>contain an enormous amount of nutrients that the body needs to stay strong and healthy and of course to function </a:t>
            </a:r>
            <a:r>
              <a:rPr lang="en-US" dirty="0" smtClean="0"/>
              <a:t>properly</a:t>
            </a:r>
          </a:p>
          <a:p>
            <a:pPr>
              <a:lnSpc>
                <a:spcPct val="200000"/>
              </a:lnSpc>
            </a:pPr>
            <a:r>
              <a:rPr lang="en-US" dirty="0" smtClean="0"/>
              <a:t>Consuming </a:t>
            </a:r>
            <a:r>
              <a:rPr lang="en-US" dirty="0"/>
              <a:t>whole grain cereal is one of the best things that you can do for your </a:t>
            </a:r>
            <a:r>
              <a:rPr lang="en-US" dirty="0" smtClean="0"/>
              <a:t>body</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19</a:t>
            </a:fld>
            <a:endParaRPr lang="en-US" dirty="0"/>
          </a:p>
        </p:txBody>
      </p:sp>
    </p:spTree>
    <p:extLst>
      <p:ext uri="{BB962C8B-B14F-4D97-AF65-F5344CB8AC3E}">
        <p14:creationId xmlns:p14="http://schemas.microsoft.com/office/powerpoint/2010/main" val="351237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r>
              <a:rPr lang="en-US" sz="4000" b="1" dirty="0">
                <a:effectLst/>
                <a:latin typeface="+mn-lt"/>
                <a:cs typeface="Times New Roman" panose="02020603050405020304" pitchFamily="18" charset="0"/>
              </a:rPr>
              <a:t>CONTENTS </a:t>
            </a:r>
          </a:p>
        </p:txBody>
      </p:sp>
      <p:sp>
        <p:nvSpPr>
          <p:cNvPr id="3" name="Subtitle 2"/>
          <p:cNvSpPr>
            <a:spLocks noGrp="1"/>
          </p:cNvSpPr>
          <p:nvPr>
            <p:ph type="subTitle" idx="1"/>
          </p:nvPr>
        </p:nvSpPr>
        <p:spPr>
          <a:xfrm>
            <a:off x="150812" y="1205300"/>
            <a:ext cx="11734800" cy="5548700"/>
          </a:xfrm>
        </p:spPr>
        <p:txBody>
          <a:bodyPr>
            <a:noAutofit/>
          </a:bodyPr>
          <a:lstStyle/>
          <a:p>
            <a:pPr marL="457200" lvl="0" indent="-457200" algn="just">
              <a:lnSpc>
                <a:spcPct val="200000"/>
              </a:lnSpc>
              <a:spcBef>
                <a:spcPts val="0"/>
              </a:spcBef>
              <a:buFont typeface="Arial" panose="020B0604020202020204" pitchFamily="34" charset="0"/>
              <a:buChar char="•"/>
            </a:pPr>
            <a:r>
              <a:rPr lang="en-US" sz="2800" dirty="0">
                <a:solidFill>
                  <a:prstClr val="black"/>
                </a:solidFill>
                <a:cs typeface="Times New Roman" pitchFamily="18" charset="0"/>
              </a:rPr>
              <a:t>Introduction to </a:t>
            </a:r>
            <a:r>
              <a:rPr lang="en-US" sz="2800" dirty="0" smtClean="0">
                <a:solidFill>
                  <a:prstClr val="black"/>
                </a:solidFill>
                <a:cs typeface="Times New Roman" pitchFamily="18" charset="0"/>
              </a:rPr>
              <a:t>Cereals</a:t>
            </a:r>
          </a:p>
          <a:p>
            <a:pPr marL="457200" lvl="0" indent="-457200" algn="just">
              <a:lnSpc>
                <a:spcPct val="200000"/>
              </a:lnSpc>
              <a:spcBef>
                <a:spcPts val="0"/>
              </a:spcBef>
              <a:buFont typeface="Arial" panose="020B0604020202020204" pitchFamily="34" charset="0"/>
              <a:buChar char="•"/>
            </a:pPr>
            <a:r>
              <a:rPr lang="en-US" sz="2800" dirty="0" smtClean="0">
                <a:solidFill>
                  <a:prstClr val="black"/>
                </a:solidFill>
                <a:cs typeface="Times New Roman" pitchFamily="18" charset="0"/>
              </a:rPr>
              <a:t>Production and importance</a:t>
            </a:r>
          </a:p>
          <a:p>
            <a:pPr marL="457200" lvl="0" indent="-457200" algn="just">
              <a:lnSpc>
                <a:spcPct val="200000"/>
              </a:lnSpc>
              <a:spcBef>
                <a:spcPts val="0"/>
              </a:spcBef>
              <a:buFont typeface="Arial" panose="020B0604020202020204" pitchFamily="34" charset="0"/>
              <a:buChar char="•"/>
            </a:pPr>
            <a:r>
              <a:rPr lang="en-US" sz="2800" dirty="0" smtClean="0">
                <a:solidFill>
                  <a:prstClr val="black"/>
                </a:solidFill>
                <a:cs typeface="Times New Roman" pitchFamily="18" charset="0"/>
              </a:rPr>
              <a:t>Structure and composition</a:t>
            </a:r>
          </a:p>
          <a:p>
            <a:pPr marL="457200" lvl="0" indent="-457200" algn="just">
              <a:lnSpc>
                <a:spcPct val="200000"/>
              </a:lnSpc>
              <a:spcBef>
                <a:spcPts val="0"/>
              </a:spcBef>
              <a:buFont typeface="Arial" panose="020B0604020202020204" pitchFamily="34" charset="0"/>
              <a:buChar char="•"/>
            </a:pPr>
            <a:r>
              <a:rPr lang="en-US" sz="2800" dirty="0" smtClean="0">
                <a:solidFill>
                  <a:prstClr val="black"/>
                </a:solidFill>
                <a:cs typeface="Times New Roman" pitchFamily="18" charset="0"/>
              </a:rPr>
              <a:t>Nutrition</a:t>
            </a:r>
          </a:p>
          <a:p>
            <a:pPr marL="457200" lvl="0" indent="-457200" algn="just">
              <a:lnSpc>
                <a:spcPct val="200000"/>
              </a:lnSpc>
              <a:spcBef>
                <a:spcPts val="0"/>
              </a:spcBef>
              <a:buFont typeface="Arial" panose="020B0604020202020204" pitchFamily="34" charset="0"/>
              <a:buChar char="•"/>
            </a:pPr>
            <a:r>
              <a:rPr lang="en-US" sz="2800" dirty="0" smtClean="0">
                <a:solidFill>
                  <a:prstClr val="black"/>
                </a:solidFill>
                <a:cs typeface="Times New Roman" pitchFamily="18" charset="0"/>
              </a:rPr>
              <a:t>Grain grades and grading  </a:t>
            </a:r>
            <a:endParaRPr lang="en-US" sz="2800" dirty="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2</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IMPORTANCE OF CEREALS…</a:t>
            </a:r>
            <a:endParaRPr lang="en-US" dirty="0"/>
          </a:p>
        </p:txBody>
      </p:sp>
      <p:sp>
        <p:nvSpPr>
          <p:cNvPr id="3" name="Content Placeholder 2"/>
          <p:cNvSpPr>
            <a:spLocks noGrp="1"/>
          </p:cNvSpPr>
          <p:nvPr>
            <p:ph idx="1"/>
          </p:nvPr>
        </p:nvSpPr>
        <p:spPr/>
        <p:txBody>
          <a:bodyPr/>
          <a:lstStyle/>
          <a:p>
            <a:pPr marL="0" indent="0">
              <a:buNone/>
            </a:pPr>
            <a:r>
              <a:rPr lang="en-US" b="1" dirty="0" smtClean="0"/>
              <a:t>1.Cereals and heart health</a:t>
            </a:r>
          </a:p>
          <a:p>
            <a:pPr>
              <a:lnSpc>
                <a:spcPct val="200000"/>
              </a:lnSpc>
            </a:pPr>
            <a:r>
              <a:rPr lang="en-US" dirty="0" smtClean="0"/>
              <a:t>Regularly </a:t>
            </a:r>
            <a:r>
              <a:rPr lang="en-US" dirty="0"/>
              <a:t>consuming diets that contain lots of whole grains help in significantly reducing cholesterol levels in your system, and with that comes a lower risk of suffering from heart </a:t>
            </a:r>
            <a:r>
              <a:rPr lang="en-US" dirty="0" smtClean="0"/>
              <a:t>disease</a:t>
            </a:r>
          </a:p>
          <a:p>
            <a:pPr>
              <a:lnSpc>
                <a:spcPct val="200000"/>
              </a:lnSpc>
            </a:pPr>
            <a:r>
              <a:rPr lang="en-US" dirty="0" smtClean="0"/>
              <a:t>Whole </a:t>
            </a:r>
            <a:r>
              <a:rPr lang="en-US" dirty="0"/>
              <a:t>grains provide you with major nutrients like dietary fiber, minerals such as iron and magnesium that are all good for the heart and </a:t>
            </a:r>
            <a:r>
              <a:rPr lang="en-US" dirty="0" smtClean="0"/>
              <a:t>body</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20</a:t>
            </a:fld>
            <a:endParaRPr lang="en-US" dirty="0"/>
          </a:p>
        </p:txBody>
      </p:sp>
    </p:spTree>
    <p:extLst>
      <p:ext uri="{BB962C8B-B14F-4D97-AF65-F5344CB8AC3E}">
        <p14:creationId xmlns:p14="http://schemas.microsoft.com/office/powerpoint/2010/main" val="22632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cs typeface="Times New Roman" panose="02020603050405020304" pitchFamily="18" charset="0"/>
              </a:rPr>
              <a:t>IMPORTANCE OF CEREALS</a:t>
            </a:r>
            <a:r>
              <a:rPr lang="en-US" sz="4000" dirty="0" smtClean="0">
                <a:cs typeface="Times New Roman" panose="02020603050405020304" pitchFamily="18" charset="0"/>
              </a:rPr>
              <a:t>…</a:t>
            </a:r>
            <a:br>
              <a:rPr lang="en-US" sz="4000" dirty="0" smtClean="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0" indent="0">
              <a:buNone/>
            </a:pPr>
            <a:r>
              <a:rPr lang="en-US" b="1" dirty="0" smtClean="0"/>
              <a:t>2.</a:t>
            </a:r>
            <a:r>
              <a:rPr lang="en-US" b="1" dirty="0"/>
              <a:t> </a:t>
            </a:r>
            <a:r>
              <a:rPr lang="en-US" b="1" dirty="0" smtClean="0"/>
              <a:t>Cereals </a:t>
            </a:r>
            <a:r>
              <a:rPr lang="en-US" b="1" dirty="0"/>
              <a:t>help in the prevention of </a:t>
            </a:r>
            <a:r>
              <a:rPr lang="en-US" b="1" dirty="0" smtClean="0"/>
              <a:t>cancer</a:t>
            </a:r>
          </a:p>
          <a:p>
            <a:r>
              <a:rPr lang="en-US" dirty="0" smtClean="0"/>
              <a:t> Several </a:t>
            </a:r>
            <a:r>
              <a:rPr lang="en-US" dirty="0"/>
              <a:t>scientific studies have proven that regularly eating cereals indeed helps us to fight </a:t>
            </a:r>
            <a:r>
              <a:rPr lang="en-US" dirty="0" smtClean="0"/>
              <a:t>cancer</a:t>
            </a:r>
          </a:p>
          <a:p>
            <a:r>
              <a:rPr lang="en-US" dirty="0" smtClean="0"/>
              <a:t>Since </a:t>
            </a:r>
            <a:r>
              <a:rPr lang="en-US" dirty="0"/>
              <a:t>whole grains contain high amounts of fiber, they help in making food digest easily through your digestive tract and in so doing they easily remove cancer-causing compounds from your </a:t>
            </a:r>
            <a:r>
              <a:rPr lang="en-US" dirty="0" smtClean="0"/>
              <a:t>system</a:t>
            </a:r>
          </a:p>
          <a:p>
            <a:r>
              <a:rPr lang="en-US" dirty="0" smtClean="0"/>
              <a:t>A </a:t>
            </a:r>
            <a:r>
              <a:rPr lang="en-US" dirty="0"/>
              <a:t>cancer such as colon cancer can therefore be easily avoided if we eat more whole grain cereals such as whole </a:t>
            </a:r>
            <a:r>
              <a:rPr lang="en-US" dirty="0" smtClean="0"/>
              <a:t>wheat</a:t>
            </a:r>
          </a:p>
          <a:p>
            <a:r>
              <a:rPr lang="en-US" dirty="0" smtClean="0"/>
              <a:t>Other </a:t>
            </a:r>
            <a:r>
              <a:rPr lang="en-US" dirty="0"/>
              <a:t>studies have shown that breast cancer can also be prevented when we eat more whole wheat products because these products are capable of preventing the development of </a:t>
            </a:r>
            <a:r>
              <a:rPr lang="en-US" dirty="0" err="1" smtClean="0"/>
              <a:t>oestrogen</a:t>
            </a:r>
            <a:endParaRPr lang="en-US" b="1"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21</a:t>
            </a:fld>
            <a:endParaRPr lang="en-US" dirty="0"/>
          </a:p>
        </p:txBody>
      </p:sp>
    </p:spTree>
    <p:extLst>
      <p:ext uri="{BB962C8B-B14F-4D97-AF65-F5344CB8AC3E}">
        <p14:creationId xmlns:p14="http://schemas.microsoft.com/office/powerpoint/2010/main" val="320248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IMPORTANCE OF CEREALS…</a:t>
            </a:r>
            <a:endParaRPr lang="en-US" dirty="0"/>
          </a:p>
        </p:txBody>
      </p:sp>
      <p:sp>
        <p:nvSpPr>
          <p:cNvPr id="3" name="Content Placeholder 2"/>
          <p:cNvSpPr>
            <a:spLocks noGrp="1"/>
          </p:cNvSpPr>
          <p:nvPr>
            <p:ph idx="1"/>
          </p:nvPr>
        </p:nvSpPr>
        <p:spPr/>
        <p:txBody>
          <a:bodyPr/>
          <a:lstStyle/>
          <a:p>
            <a:pPr marL="0" indent="0">
              <a:buNone/>
            </a:pPr>
            <a:r>
              <a:rPr lang="en-US" b="1" dirty="0" smtClean="0"/>
              <a:t>4.</a:t>
            </a:r>
            <a:r>
              <a:rPr lang="en-US" b="1" dirty="0"/>
              <a:t> Cereals fight </a:t>
            </a:r>
            <a:r>
              <a:rPr lang="en-US" b="1" dirty="0" smtClean="0"/>
              <a:t>constipation</a:t>
            </a:r>
          </a:p>
          <a:p>
            <a:pPr>
              <a:lnSpc>
                <a:spcPct val="150000"/>
              </a:lnSpc>
            </a:pPr>
            <a:r>
              <a:rPr lang="en-US" dirty="0"/>
              <a:t>Since whole grain cereals contain lots of fiber they can significantly help you in your constipation </a:t>
            </a:r>
            <a:r>
              <a:rPr lang="en-US" dirty="0" smtClean="0"/>
              <a:t>problem</a:t>
            </a:r>
          </a:p>
          <a:p>
            <a:pPr>
              <a:lnSpc>
                <a:spcPct val="150000"/>
              </a:lnSpc>
            </a:pPr>
            <a:r>
              <a:rPr lang="en-US" dirty="0" smtClean="0"/>
              <a:t>Fiber aids in bowel movements, so by consuming more whole grain cereals like barley and oats, constipation can be treated </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22</a:t>
            </a:fld>
            <a:endParaRPr lang="en-US" dirty="0"/>
          </a:p>
        </p:txBody>
      </p:sp>
    </p:spTree>
    <p:extLst>
      <p:ext uri="{BB962C8B-B14F-4D97-AF65-F5344CB8AC3E}">
        <p14:creationId xmlns:p14="http://schemas.microsoft.com/office/powerpoint/2010/main" val="1331418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IMPORTANCE OF CEREALS…</a:t>
            </a:r>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b="1" dirty="0"/>
              <a:t>4</a:t>
            </a:r>
            <a:r>
              <a:rPr lang="en-US" b="1" dirty="0" smtClean="0"/>
              <a:t>. Cereals </a:t>
            </a:r>
            <a:r>
              <a:rPr lang="en-US" b="1" dirty="0"/>
              <a:t>help us lose </a:t>
            </a:r>
            <a:r>
              <a:rPr lang="en-US" b="1" dirty="0" smtClean="0"/>
              <a:t>weight</a:t>
            </a:r>
          </a:p>
          <a:p>
            <a:pPr>
              <a:lnSpc>
                <a:spcPct val="150000"/>
              </a:lnSpc>
            </a:pPr>
            <a:r>
              <a:rPr lang="en-US" dirty="0" smtClean="0"/>
              <a:t>Consuming </a:t>
            </a:r>
            <a:r>
              <a:rPr lang="en-US" dirty="0"/>
              <a:t>whole grains can significantly help you in reducing a few pounds because of the fact that the fiber found in whole grains makes you feel full all the time and that will prevent you from frequently </a:t>
            </a:r>
            <a:r>
              <a:rPr lang="en-US" dirty="0" smtClean="0"/>
              <a:t>eating</a:t>
            </a:r>
          </a:p>
          <a:p>
            <a:pPr marL="0" indent="0">
              <a:lnSpc>
                <a:spcPct val="150000"/>
              </a:lnSpc>
              <a:buNone/>
            </a:pPr>
            <a:r>
              <a:rPr lang="en-US" b="1" dirty="0"/>
              <a:t>5</a:t>
            </a:r>
            <a:r>
              <a:rPr lang="en-US" b="1" dirty="0" smtClean="0"/>
              <a:t>. </a:t>
            </a:r>
            <a:r>
              <a:rPr lang="en-US" b="1" dirty="0"/>
              <a:t>Cereals help in the fight against </a:t>
            </a:r>
            <a:r>
              <a:rPr lang="en-US" b="1" dirty="0" smtClean="0"/>
              <a:t>diabetes</a:t>
            </a:r>
          </a:p>
          <a:p>
            <a:pPr>
              <a:lnSpc>
                <a:spcPct val="150000"/>
              </a:lnSpc>
            </a:pPr>
            <a:r>
              <a:rPr lang="en-US" dirty="0"/>
              <a:t>Eating whole grains can also help you to fight diabetes. Research has showed that one major importance of whole grains is the fact that they can help in maintaining a person’s blood sugar level</a:t>
            </a:r>
          </a:p>
          <a:p>
            <a:pPr marL="0" indent="0">
              <a:buNone/>
            </a:pPr>
            <a:endParaRPr lang="en-US" dirty="0" smtClean="0"/>
          </a:p>
          <a:p>
            <a:endParaRPr lang="en-US" b="1"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23</a:t>
            </a:fld>
            <a:endParaRPr lang="en-US" dirty="0"/>
          </a:p>
        </p:txBody>
      </p:sp>
    </p:spTree>
    <p:extLst>
      <p:ext uri="{BB962C8B-B14F-4D97-AF65-F5344CB8AC3E}">
        <p14:creationId xmlns:p14="http://schemas.microsoft.com/office/powerpoint/2010/main" val="1940150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GRAIN</a:t>
            </a:r>
            <a:endParaRPr lang="en-US" dirty="0"/>
          </a:p>
        </p:txBody>
      </p:sp>
      <p:sp>
        <p:nvSpPr>
          <p:cNvPr id="3" name="Content Placeholder 2"/>
          <p:cNvSpPr>
            <a:spLocks noGrp="1"/>
          </p:cNvSpPr>
          <p:nvPr>
            <p:ph idx="1"/>
          </p:nvPr>
        </p:nvSpPr>
        <p:spPr/>
        <p:txBody>
          <a:bodyPr/>
          <a:lstStyle/>
          <a:p>
            <a:pPr marL="0" indent="0">
              <a:buNone/>
            </a:pPr>
            <a:r>
              <a:rPr lang="en-US" dirty="0"/>
              <a:t>The properties of grain quality can be summarized into </a:t>
            </a:r>
            <a:r>
              <a:rPr lang="en-US" dirty="0" smtClean="0"/>
              <a:t>following </a:t>
            </a:r>
            <a:r>
              <a:rPr lang="en-US" dirty="0"/>
              <a:t>main </a:t>
            </a:r>
            <a:r>
              <a:rPr lang="en-US" dirty="0" smtClean="0"/>
              <a:t>factors</a:t>
            </a:r>
          </a:p>
          <a:p>
            <a:r>
              <a:rPr lang="en-US" dirty="0" smtClean="0"/>
              <a:t>Uniform </a:t>
            </a:r>
            <a:r>
              <a:rPr lang="en-US" dirty="0"/>
              <a:t>moisture </a:t>
            </a:r>
            <a:r>
              <a:rPr lang="en-US" dirty="0" smtClean="0"/>
              <a:t>contents</a:t>
            </a:r>
            <a:endParaRPr lang="en-US" dirty="0"/>
          </a:p>
          <a:p>
            <a:r>
              <a:rPr lang="en-US" dirty="0" smtClean="0"/>
              <a:t>High </a:t>
            </a:r>
            <a:r>
              <a:rPr lang="en-US" dirty="0"/>
              <a:t>test </a:t>
            </a:r>
            <a:r>
              <a:rPr lang="en-US" dirty="0" smtClean="0"/>
              <a:t>weight</a:t>
            </a:r>
            <a:endParaRPr lang="en-US" dirty="0"/>
          </a:p>
          <a:p>
            <a:r>
              <a:rPr lang="en-US" dirty="0" smtClean="0"/>
              <a:t>No </a:t>
            </a:r>
            <a:r>
              <a:rPr lang="en-US" dirty="0"/>
              <a:t>foreign </a:t>
            </a:r>
            <a:r>
              <a:rPr lang="en-US" dirty="0" smtClean="0"/>
              <a:t>material</a:t>
            </a:r>
            <a:endParaRPr lang="en-US" dirty="0"/>
          </a:p>
          <a:p>
            <a:r>
              <a:rPr lang="en-US" dirty="0" smtClean="0"/>
              <a:t>Low </a:t>
            </a:r>
            <a:r>
              <a:rPr lang="en-US" dirty="0"/>
              <a:t>percentage of </a:t>
            </a:r>
            <a:r>
              <a:rPr lang="en-US" dirty="0" smtClean="0"/>
              <a:t>discolored, broken </a:t>
            </a:r>
            <a:r>
              <a:rPr lang="en-US" dirty="0"/>
              <a:t>and damaged </a:t>
            </a:r>
            <a:r>
              <a:rPr lang="en-US" dirty="0" smtClean="0"/>
              <a:t>kernels</a:t>
            </a:r>
          </a:p>
          <a:p>
            <a:r>
              <a:rPr lang="en-US" dirty="0" smtClean="0"/>
              <a:t> Low breakability</a:t>
            </a:r>
            <a:endParaRPr lang="en-US" dirty="0"/>
          </a:p>
          <a:p>
            <a:r>
              <a:rPr lang="en-US" dirty="0" smtClean="0"/>
              <a:t> </a:t>
            </a:r>
            <a:r>
              <a:rPr lang="en-US" dirty="0"/>
              <a:t>High milling </a:t>
            </a:r>
            <a:r>
              <a:rPr lang="en-US" dirty="0" smtClean="0"/>
              <a:t>quality</a:t>
            </a:r>
            <a:endParaRPr lang="en-US" dirty="0"/>
          </a:p>
          <a:p>
            <a:r>
              <a:rPr lang="en-US" dirty="0" smtClean="0"/>
              <a:t>High </a:t>
            </a:r>
            <a:r>
              <a:rPr lang="en-US" dirty="0"/>
              <a:t>protein and oil </a:t>
            </a:r>
            <a:r>
              <a:rPr lang="en-US" dirty="0" smtClean="0"/>
              <a:t>content</a:t>
            </a:r>
          </a:p>
          <a:p>
            <a:r>
              <a:rPr lang="en-US" dirty="0" smtClean="0"/>
              <a:t> </a:t>
            </a:r>
            <a:r>
              <a:rPr lang="en-US" dirty="0"/>
              <a:t>No </a:t>
            </a:r>
            <a:r>
              <a:rPr lang="en-US" dirty="0" err="1"/>
              <a:t>afaltoxin</a:t>
            </a:r>
            <a:r>
              <a:rPr lang="en-US" dirty="0"/>
              <a:t> (mycotoxin</a:t>
            </a:r>
            <a:r>
              <a:rPr lang="en-US" dirty="0" smtClean="0"/>
              <a:t>)</a:t>
            </a:r>
          </a:p>
          <a:p>
            <a:r>
              <a:rPr lang="en-US" dirty="0" smtClean="0"/>
              <a:t>  </a:t>
            </a:r>
            <a:r>
              <a:rPr lang="en-US" dirty="0"/>
              <a:t>No presence of insects and </a:t>
            </a:r>
            <a:r>
              <a:rPr lang="en-US" dirty="0" smtClean="0"/>
              <a:t>molds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24</a:t>
            </a:fld>
            <a:endParaRPr lang="en-US" dirty="0"/>
          </a:p>
        </p:txBody>
      </p:sp>
    </p:spTree>
    <p:extLst>
      <p:ext uri="{BB962C8B-B14F-4D97-AF65-F5344CB8AC3E}">
        <p14:creationId xmlns:p14="http://schemas.microsoft.com/office/powerpoint/2010/main" val="839972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GRAIN GRADE QUALITY</a:t>
            </a:r>
            <a:endParaRPr lang="en-US" dirty="0"/>
          </a:p>
        </p:txBody>
      </p:sp>
      <p:sp>
        <p:nvSpPr>
          <p:cNvPr id="3" name="Content Placeholder 2"/>
          <p:cNvSpPr>
            <a:spLocks noGrp="1"/>
          </p:cNvSpPr>
          <p:nvPr>
            <p:ph idx="1"/>
          </p:nvPr>
        </p:nvSpPr>
        <p:spPr/>
        <p:txBody>
          <a:bodyPr/>
          <a:lstStyle/>
          <a:p>
            <a:pPr marL="0" indent="0">
              <a:buNone/>
            </a:pPr>
            <a:r>
              <a:rPr lang="en-US" dirty="0"/>
              <a:t>Grain grading and specification system assures that a particular lot of grain meets the required set standards </a:t>
            </a:r>
          </a:p>
          <a:p>
            <a:pPr marL="0" indent="0">
              <a:buNone/>
            </a:pPr>
            <a:r>
              <a:rPr lang="en-US" b="1" dirty="0" smtClean="0"/>
              <a:t>1.Test weight</a:t>
            </a:r>
          </a:p>
          <a:p>
            <a:pPr>
              <a:lnSpc>
                <a:spcPct val="150000"/>
              </a:lnSpc>
            </a:pPr>
            <a:r>
              <a:rPr lang="en-US" b="1" dirty="0" smtClean="0"/>
              <a:t> </a:t>
            </a:r>
            <a:r>
              <a:rPr lang="en-US" dirty="0" smtClean="0"/>
              <a:t>Test </a:t>
            </a:r>
            <a:r>
              <a:rPr lang="en-US" dirty="0"/>
              <a:t>(bushel) weight also known as volumetric </a:t>
            </a:r>
            <a:r>
              <a:rPr lang="en-US" dirty="0" smtClean="0"/>
              <a:t>weight</a:t>
            </a:r>
          </a:p>
          <a:p>
            <a:pPr>
              <a:lnSpc>
                <a:spcPct val="150000"/>
              </a:lnSpc>
            </a:pPr>
            <a:r>
              <a:rPr lang="en-US" dirty="0" smtClean="0"/>
              <a:t> </a:t>
            </a:r>
            <a:r>
              <a:rPr lang="en-US" dirty="0"/>
              <a:t>It is an indicator of general grain quality and primary grain </a:t>
            </a:r>
            <a:r>
              <a:rPr lang="en-US" dirty="0" smtClean="0"/>
              <a:t>specification </a:t>
            </a:r>
            <a:r>
              <a:rPr lang="en-US" dirty="0"/>
              <a:t>normally the higher the test weight the higher the quality, and the lower the test weight the lower the quality, and grain quality decreases dramatically as grain </a:t>
            </a:r>
            <a:r>
              <a:rPr lang="en-US" dirty="0" smtClean="0"/>
              <a:t>deteriorates</a:t>
            </a: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25</a:t>
            </a:fld>
            <a:endParaRPr lang="en-US" dirty="0"/>
          </a:p>
        </p:txBody>
      </p:sp>
    </p:spTree>
    <p:extLst>
      <p:ext uri="{BB962C8B-B14F-4D97-AF65-F5344CB8AC3E}">
        <p14:creationId xmlns:p14="http://schemas.microsoft.com/office/powerpoint/2010/main" val="518542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GRAIN GRADE </a:t>
            </a:r>
            <a:r>
              <a:rPr lang="en-US" dirty="0" smtClean="0"/>
              <a:t>QUALITY…</a:t>
            </a:r>
            <a:endParaRPr lang="en-US" dirty="0"/>
          </a:p>
        </p:txBody>
      </p:sp>
      <p:sp>
        <p:nvSpPr>
          <p:cNvPr id="3" name="Content Placeholder 2"/>
          <p:cNvSpPr>
            <a:spLocks noGrp="1"/>
          </p:cNvSpPr>
          <p:nvPr>
            <p:ph idx="1"/>
          </p:nvPr>
        </p:nvSpPr>
        <p:spPr/>
        <p:txBody>
          <a:bodyPr/>
          <a:lstStyle/>
          <a:p>
            <a:pPr marL="0" indent="0">
              <a:buNone/>
            </a:pPr>
            <a:r>
              <a:rPr lang="en-US" b="1" dirty="0" smtClean="0"/>
              <a:t>2.Moisture contents</a:t>
            </a:r>
            <a:endParaRPr lang="en-US" b="1" dirty="0"/>
          </a:p>
          <a:p>
            <a:pPr>
              <a:lnSpc>
                <a:spcPct val="150000"/>
              </a:lnSpc>
            </a:pPr>
            <a:r>
              <a:rPr lang="en-US" dirty="0"/>
              <a:t>The moisture content is one among important factors in grains quality. It denotes as the quality of water per unit mass of grain and expressed on a percentage basis (i.e. wet basis or dry </a:t>
            </a:r>
            <a:r>
              <a:rPr lang="en-US" dirty="0" smtClean="0"/>
              <a:t>basis)</a:t>
            </a:r>
          </a:p>
          <a:p>
            <a:pPr>
              <a:lnSpc>
                <a:spcPct val="150000"/>
              </a:lnSpc>
            </a:pPr>
            <a:r>
              <a:rPr lang="en-US" dirty="0" smtClean="0"/>
              <a:t>Moisture </a:t>
            </a:r>
            <a:r>
              <a:rPr lang="en-US" dirty="0"/>
              <a:t>content does not directly affect grain quality but can indirectly affect quality since grain will spoil at moisture contents above that recommended for storage</a:t>
            </a:r>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26</a:t>
            </a:fld>
            <a:endParaRPr lang="en-US" dirty="0"/>
          </a:p>
        </p:txBody>
      </p:sp>
    </p:spTree>
    <p:extLst>
      <p:ext uri="{BB962C8B-B14F-4D97-AF65-F5344CB8AC3E}">
        <p14:creationId xmlns:p14="http://schemas.microsoft.com/office/powerpoint/2010/main" val="1634381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GRAIN GRADE </a:t>
            </a:r>
            <a:r>
              <a:rPr lang="en-US" dirty="0" smtClean="0"/>
              <a:t>QUALITY…</a:t>
            </a:r>
            <a:endParaRPr lang="en-US" dirty="0"/>
          </a:p>
        </p:txBody>
      </p:sp>
      <p:sp>
        <p:nvSpPr>
          <p:cNvPr id="3" name="Content Placeholder 2"/>
          <p:cNvSpPr>
            <a:spLocks noGrp="1"/>
          </p:cNvSpPr>
          <p:nvPr>
            <p:ph idx="1"/>
          </p:nvPr>
        </p:nvSpPr>
        <p:spPr/>
        <p:txBody>
          <a:bodyPr/>
          <a:lstStyle/>
          <a:p>
            <a:pPr marL="0" indent="0">
              <a:buNone/>
            </a:pPr>
            <a:r>
              <a:rPr lang="en-US" b="1" dirty="0" smtClean="0"/>
              <a:t>3.Foreign </a:t>
            </a:r>
            <a:r>
              <a:rPr lang="en-US" b="1" dirty="0"/>
              <a:t>material (FM</a:t>
            </a:r>
            <a:r>
              <a:rPr lang="en-US" b="1" dirty="0" smtClean="0"/>
              <a:t>)</a:t>
            </a:r>
            <a:endParaRPr lang="en-US" b="1" dirty="0"/>
          </a:p>
          <a:p>
            <a:pPr>
              <a:lnSpc>
                <a:spcPct val="100000"/>
              </a:lnSpc>
            </a:pPr>
            <a:r>
              <a:rPr lang="en-US" dirty="0"/>
              <a:t>Broken foreign material is an important factor in grading and classification of </a:t>
            </a:r>
            <a:r>
              <a:rPr lang="en-US" dirty="0" smtClean="0"/>
              <a:t>grains</a:t>
            </a:r>
          </a:p>
          <a:p>
            <a:pPr>
              <a:lnSpc>
                <a:spcPct val="100000"/>
              </a:lnSpc>
            </a:pPr>
            <a:r>
              <a:rPr lang="en-US" dirty="0" smtClean="0"/>
              <a:t>It </a:t>
            </a:r>
            <a:r>
              <a:rPr lang="en-US" dirty="0"/>
              <a:t>is described as foreign material other than grains such as sands, pieces of rocks, plastics particles, metals and pieces of glass, contaminating a particular lot of </a:t>
            </a:r>
            <a:r>
              <a:rPr lang="en-US" dirty="0" smtClean="0"/>
              <a:t>grain</a:t>
            </a:r>
          </a:p>
          <a:p>
            <a:pPr>
              <a:lnSpc>
                <a:spcPct val="100000"/>
              </a:lnSpc>
            </a:pPr>
            <a:r>
              <a:rPr lang="en-US" dirty="0" smtClean="0"/>
              <a:t>In </a:t>
            </a:r>
            <a:r>
              <a:rPr lang="en-US" dirty="0"/>
              <a:t>the grains trade presences of more than set percentage of FM results either low grades, price discount or lot rejection, because the higher the FM the more the cost to clean before </a:t>
            </a:r>
            <a:r>
              <a:rPr lang="en-US" dirty="0" smtClean="0"/>
              <a:t>uses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27</a:t>
            </a:fld>
            <a:endParaRPr lang="en-US" dirty="0"/>
          </a:p>
        </p:txBody>
      </p:sp>
    </p:spTree>
    <p:extLst>
      <p:ext uri="{BB962C8B-B14F-4D97-AF65-F5344CB8AC3E}">
        <p14:creationId xmlns:p14="http://schemas.microsoft.com/office/powerpoint/2010/main" val="982032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GRAIN GRADE </a:t>
            </a:r>
            <a:r>
              <a:rPr lang="en-US" dirty="0" smtClean="0"/>
              <a:t>QUALITY…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4.Damaged </a:t>
            </a:r>
            <a:r>
              <a:rPr lang="en-US" b="1" dirty="0"/>
              <a:t>kernel (</a:t>
            </a:r>
            <a:r>
              <a:rPr lang="en-US" b="1" dirty="0" smtClean="0"/>
              <a:t>DK)</a:t>
            </a:r>
          </a:p>
          <a:p>
            <a:pPr>
              <a:lnSpc>
                <a:spcPct val="150000"/>
              </a:lnSpc>
            </a:pPr>
            <a:r>
              <a:rPr lang="en-US" dirty="0" smtClean="0"/>
              <a:t>Damaged Kernels are </a:t>
            </a:r>
            <a:r>
              <a:rPr lang="en-US" dirty="0"/>
              <a:t>considered those that have an evident visual damaged and negatively affect their value of the </a:t>
            </a:r>
            <a:r>
              <a:rPr lang="en-US" dirty="0" smtClean="0"/>
              <a:t>grains</a:t>
            </a:r>
          </a:p>
          <a:p>
            <a:pPr>
              <a:lnSpc>
                <a:spcPct val="150000"/>
              </a:lnSpc>
            </a:pPr>
            <a:r>
              <a:rPr lang="en-US" dirty="0" smtClean="0"/>
              <a:t>It </a:t>
            </a:r>
            <a:r>
              <a:rPr lang="en-US" dirty="0"/>
              <a:t>is usually </a:t>
            </a:r>
            <a:r>
              <a:rPr lang="en-US" dirty="0" smtClean="0"/>
              <a:t>recommended to remove </a:t>
            </a:r>
            <a:r>
              <a:rPr lang="en-US" dirty="0"/>
              <a:t>damaged kernels by hand </a:t>
            </a:r>
          </a:p>
          <a:p>
            <a:pPr>
              <a:lnSpc>
                <a:spcPct val="150000"/>
              </a:lnSpc>
            </a:pPr>
            <a:r>
              <a:rPr lang="en-US" dirty="0" smtClean="0"/>
              <a:t>Grain </a:t>
            </a:r>
            <a:r>
              <a:rPr lang="en-US" dirty="0"/>
              <a:t>grades contain a limit of damage kernels for each grade, for instance for wheat to be grade one must contain no more than 0.4% of the total </a:t>
            </a:r>
            <a:r>
              <a:rPr lang="en-US" dirty="0" smtClean="0"/>
              <a:t>weight </a:t>
            </a:r>
          </a:p>
          <a:p>
            <a:pPr>
              <a:lnSpc>
                <a:spcPct val="150000"/>
              </a:lnSpc>
            </a:pPr>
            <a:r>
              <a:rPr lang="en-US" dirty="0" smtClean="0"/>
              <a:t>Main </a:t>
            </a:r>
            <a:r>
              <a:rPr lang="en-US" dirty="0"/>
              <a:t>types of damaged are due to insects, heat, molds, and weathering, sprouted, frost, diseases, non-uniform maturity and lack of/partial grain </a:t>
            </a:r>
            <a:r>
              <a:rPr lang="en-US" dirty="0" smtClean="0"/>
              <a:t>filling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28</a:t>
            </a:fld>
            <a:endParaRPr lang="en-US" dirty="0"/>
          </a:p>
        </p:txBody>
      </p:sp>
    </p:spTree>
    <p:extLst>
      <p:ext uri="{BB962C8B-B14F-4D97-AF65-F5344CB8AC3E}">
        <p14:creationId xmlns:p14="http://schemas.microsoft.com/office/powerpoint/2010/main" val="2137714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GRAIN GRADE </a:t>
            </a:r>
            <a:r>
              <a:rPr lang="en-US" dirty="0" smtClean="0"/>
              <a:t>QUALITY…</a:t>
            </a:r>
            <a:endParaRPr lang="en-US" dirty="0"/>
          </a:p>
        </p:txBody>
      </p:sp>
      <p:sp>
        <p:nvSpPr>
          <p:cNvPr id="3" name="Content Placeholder 2"/>
          <p:cNvSpPr>
            <a:spLocks noGrp="1"/>
          </p:cNvSpPr>
          <p:nvPr>
            <p:ph idx="1"/>
          </p:nvPr>
        </p:nvSpPr>
        <p:spPr/>
        <p:txBody>
          <a:bodyPr/>
          <a:lstStyle/>
          <a:p>
            <a:pPr marL="0" indent="0">
              <a:buNone/>
            </a:pPr>
            <a:r>
              <a:rPr lang="en-US" b="1" dirty="0" smtClean="0"/>
              <a:t>5.Discoloration</a:t>
            </a:r>
            <a:endParaRPr lang="en-US" b="1" dirty="0"/>
          </a:p>
          <a:p>
            <a:pPr>
              <a:lnSpc>
                <a:spcPct val="150000"/>
              </a:lnSpc>
            </a:pPr>
            <a:r>
              <a:rPr lang="en-US" dirty="0"/>
              <a:t>Grain color is an important characteristic in grain </a:t>
            </a:r>
            <a:r>
              <a:rPr lang="en-US" dirty="0" smtClean="0"/>
              <a:t>grading</a:t>
            </a:r>
          </a:p>
          <a:p>
            <a:pPr>
              <a:lnSpc>
                <a:spcPct val="150000"/>
              </a:lnSpc>
            </a:pPr>
            <a:r>
              <a:rPr lang="en-US" dirty="0" smtClean="0"/>
              <a:t>One </a:t>
            </a:r>
            <a:r>
              <a:rPr lang="en-US" dirty="0"/>
              <a:t>form of color deterioration which is common is milled rice discoloration. Rice whiteness changes to different classes of milled rice discoloration if stored </a:t>
            </a:r>
            <a:r>
              <a:rPr lang="en-US" dirty="0" smtClean="0"/>
              <a:t>improperly</a:t>
            </a:r>
          </a:p>
          <a:p>
            <a:pPr>
              <a:lnSpc>
                <a:spcPct val="150000"/>
              </a:lnSpc>
            </a:pPr>
            <a:r>
              <a:rPr lang="en-US" dirty="0" smtClean="0"/>
              <a:t>Rice </a:t>
            </a:r>
            <a:r>
              <a:rPr lang="en-US" dirty="0"/>
              <a:t>discoloration has been shown to be due to microbial and chemical reactions depending on storage temperature, moisture content, and </a:t>
            </a:r>
            <a:r>
              <a:rPr lang="en-US" dirty="0" smtClean="0"/>
              <a:t>duration</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29</a:t>
            </a:fld>
            <a:endParaRPr lang="en-US" dirty="0"/>
          </a:p>
        </p:txBody>
      </p:sp>
    </p:spTree>
    <p:extLst>
      <p:ext uri="{BB962C8B-B14F-4D97-AF65-F5344CB8AC3E}">
        <p14:creationId xmlns:p14="http://schemas.microsoft.com/office/powerpoint/2010/main" val="1882234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latin typeface="+mn-lt"/>
                <a:cs typeface="Times New Roman" panose="02020603050405020304" pitchFamily="18" charset="0"/>
              </a:rPr>
              <a:t>INTRODUCTION TO </a:t>
            </a:r>
            <a:r>
              <a:rPr lang="en-US" sz="4000" dirty="0" smtClean="0">
                <a:cs typeface="Times New Roman" panose="02020603050405020304" pitchFamily="18" charset="0"/>
              </a:rPr>
              <a:t>CEREALS</a:t>
            </a:r>
            <a:r>
              <a:rPr lang="en-US" sz="4000" b="1" dirty="0" smtClean="0">
                <a:latin typeface="+mn-lt"/>
                <a:cs typeface="Times New Roman" panose="02020603050405020304" pitchFamily="18" charset="0"/>
              </a:rPr>
              <a:t> </a:t>
            </a:r>
            <a:endParaRPr lang="en-US" dirty="0">
              <a:latin typeface="+mn-lt"/>
            </a:endParaRPr>
          </a:p>
        </p:txBody>
      </p:sp>
      <p:sp>
        <p:nvSpPr>
          <p:cNvPr id="3" name="Content Placeholder 2"/>
          <p:cNvSpPr>
            <a:spLocks noGrp="1"/>
          </p:cNvSpPr>
          <p:nvPr>
            <p:ph idx="1"/>
          </p:nvPr>
        </p:nvSpPr>
        <p:spPr>
          <a:xfrm>
            <a:off x="455612" y="1752600"/>
            <a:ext cx="10589062" cy="4343400"/>
          </a:xfrm>
        </p:spPr>
        <p:txBody>
          <a:bodyPr>
            <a:normAutofit fontScale="92500" lnSpcReduction="20000"/>
          </a:bodyPr>
          <a:lstStyle/>
          <a:p>
            <a:pPr marL="0" indent="0">
              <a:lnSpc>
                <a:spcPct val="100000"/>
              </a:lnSpc>
              <a:buNone/>
            </a:pPr>
            <a:r>
              <a:rPr lang="en-US" dirty="0"/>
              <a:t>A </a:t>
            </a:r>
            <a:r>
              <a:rPr lang="en-US" b="1" dirty="0"/>
              <a:t>cereal</a:t>
            </a:r>
            <a:r>
              <a:rPr lang="en-US" dirty="0"/>
              <a:t> is any </a:t>
            </a:r>
            <a:r>
              <a:rPr lang="en-US" dirty="0" smtClean="0"/>
              <a:t>grass that is grown for </a:t>
            </a:r>
            <a:r>
              <a:rPr lang="en-US" dirty="0"/>
              <a:t>the edible components of its </a:t>
            </a:r>
            <a:r>
              <a:rPr lang="en-US" dirty="0" smtClean="0"/>
              <a:t>grain</a:t>
            </a:r>
          </a:p>
          <a:p>
            <a:pPr marL="0" indent="0">
              <a:lnSpc>
                <a:spcPct val="100000"/>
              </a:lnSpc>
              <a:buNone/>
            </a:pPr>
            <a:r>
              <a:rPr lang="en-US" b="1" dirty="0" smtClean="0"/>
              <a:t>Grain</a:t>
            </a:r>
            <a:r>
              <a:rPr lang="en-US" dirty="0" smtClean="0"/>
              <a:t> is single </a:t>
            </a:r>
            <a:r>
              <a:rPr lang="en-US" dirty="0"/>
              <a:t>fruit or seed of a </a:t>
            </a:r>
            <a:r>
              <a:rPr lang="en-US" dirty="0" smtClean="0"/>
              <a:t>cereal</a:t>
            </a:r>
            <a:endParaRPr lang="en-US" dirty="0"/>
          </a:p>
          <a:p>
            <a:pPr marL="0" indent="0">
              <a:lnSpc>
                <a:spcPct val="100000"/>
              </a:lnSpc>
              <a:buNone/>
            </a:pPr>
            <a:r>
              <a:rPr lang="en-US" dirty="0"/>
              <a:t>A number of cereals are grown in different </a:t>
            </a:r>
            <a:r>
              <a:rPr lang="en-US" dirty="0" smtClean="0"/>
              <a:t>countries</a:t>
            </a:r>
          </a:p>
          <a:p>
            <a:pPr>
              <a:lnSpc>
                <a:spcPct val="100000"/>
              </a:lnSpc>
            </a:pPr>
            <a:r>
              <a:rPr lang="en-US" dirty="0" smtClean="0"/>
              <a:t>Wheat</a:t>
            </a:r>
          </a:p>
          <a:p>
            <a:pPr>
              <a:lnSpc>
                <a:spcPct val="100000"/>
              </a:lnSpc>
            </a:pPr>
            <a:r>
              <a:rPr lang="en-US" dirty="0" smtClean="0"/>
              <a:t>Rice</a:t>
            </a:r>
          </a:p>
          <a:p>
            <a:pPr>
              <a:lnSpc>
                <a:spcPct val="100000"/>
              </a:lnSpc>
            </a:pPr>
            <a:r>
              <a:rPr lang="en-US" dirty="0" smtClean="0"/>
              <a:t>Barley </a:t>
            </a:r>
          </a:p>
          <a:p>
            <a:pPr>
              <a:lnSpc>
                <a:spcPct val="100000"/>
              </a:lnSpc>
            </a:pPr>
            <a:r>
              <a:rPr lang="en-US" dirty="0" smtClean="0"/>
              <a:t>Oats</a:t>
            </a:r>
          </a:p>
          <a:p>
            <a:pPr>
              <a:lnSpc>
                <a:spcPct val="100000"/>
              </a:lnSpc>
            </a:pPr>
            <a:r>
              <a:rPr lang="en-US" dirty="0" smtClean="0"/>
              <a:t>Maize</a:t>
            </a:r>
          </a:p>
          <a:p>
            <a:pPr>
              <a:lnSpc>
                <a:spcPct val="100000"/>
              </a:lnSpc>
            </a:pPr>
            <a:r>
              <a:rPr lang="en-US" dirty="0" smtClean="0"/>
              <a:t>Rye </a:t>
            </a:r>
            <a:endParaRPr lang="en-US" sz="2800" dirty="0">
              <a:cs typeface="Times New Roman" panose="02020603050405020304" pitchFamily="18" charset="0"/>
            </a:endParaRPr>
          </a:p>
          <a:p>
            <a:pPr marL="457063" lvl="1" indent="0" algn="r">
              <a:lnSpc>
                <a:spcPct val="100000"/>
              </a:lnSpc>
              <a:buNone/>
            </a:pPr>
            <a:r>
              <a:rPr lang="en-US" sz="2800" dirty="0">
                <a:solidFill>
                  <a:srgbClr val="00B0F0"/>
                </a:solidFill>
                <a:cs typeface="Times New Roman" panose="02020603050405020304" pitchFamily="18" charset="0"/>
              </a:rPr>
              <a:t>										</a:t>
            </a:r>
            <a:r>
              <a:rPr lang="en-US" sz="2800" dirty="0" smtClean="0">
                <a:solidFill>
                  <a:srgbClr val="0070C0"/>
                </a:solidFill>
                <a:cs typeface="Times New Roman" panose="02020603050405020304" pitchFamily="18" charset="0"/>
              </a:rPr>
              <a:t> </a:t>
            </a:r>
            <a:endParaRPr lang="en-US" sz="2800" dirty="0">
              <a:solidFill>
                <a:srgbClr val="0070C0"/>
              </a:solidFill>
              <a:cs typeface="Times New Roman" panose="02020603050405020304" pitchFamily="18" charset="0"/>
            </a:endParaRPr>
          </a:p>
          <a:p>
            <a:pPr>
              <a:lnSpc>
                <a:spcPct val="100000"/>
              </a:lnSpc>
            </a:pPr>
            <a:endParaRPr lang="en-US" sz="2800" b="1"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3</a:t>
            </a:fld>
            <a:endParaRPr lang="en-US" dirty="0"/>
          </a:p>
        </p:txBody>
      </p:sp>
    </p:spTree>
    <p:extLst>
      <p:ext uri="{BB962C8B-B14F-4D97-AF65-F5344CB8AC3E}">
        <p14:creationId xmlns:p14="http://schemas.microsoft.com/office/powerpoint/2010/main" val="357660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GRAIN GRADE </a:t>
            </a:r>
            <a:r>
              <a:rPr lang="en-US" dirty="0" smtClean="0"/>
              <a:t>QUALITY…</a:t>
            </a:r>
            <a:endParaRPr lang="en-US" dirty="0"/>
          </a:p>
        </p:txBody>
      </p:sp>
      <p:sp>
        <p:nvSpPr>
          <p:cNvPr id="3" name="Content Placeholder 2"/>
          <p:cNvSpPr>
            <a:spLocks noGrp="1"/>
          </p:cNvSpPr>
          <p:nvPr>
            <p:ph idx="1"/>
          </p:nvPr>
        </p:nvSpPr>
        <p:spPr/>
        <p:txBody>
          <a:bodyPr/>
          <a:lstStyle/>
          <a:p>
            <a:pPr marL="0" indent="0">
              <a:buNone/>
            </a:pPr>
            <a:r>
              <a:rPr lang="en-US" b="1" dirty="0" smtClean="0"/>
              <a:t>6.Non-grain-standards properties</a:t>
            </a:r>
          </a:p>
          <a:p>
            <a:r>
              <a:rPr lang="en-US" dirty="0" smtClean="0"/>
              <a:t>Important </a:t>
            </a:r>
            <a:r>
              <a:rPr lang="en-US"/>
              <a:t>non-grain </a:t>
            </a:r>
            <a:r>
              <a:rPr lang="en-US" smtClean="0"/>
              <a:t>chemical standards </a:t>
            </a:r>
            <a:r>
              <a:rPr lang="en-US" dirty="0"/>
              <a:t>in U.S. grain standards includes </a:t>
            </a:r>
            <a:endParaRPr lang="en-US" dirty="0" smtClean="0"/>
          </a:p>
          <a:p>
            <a:pPr marL="0" indent="0">
              <a:buNone/>
            </a:pPr>
            <a:r>
              <a:rPr lang="en-US" dirty="0" smtClean="0"/>
              <a:t>(</a:t>
            </a:r>
            <a:r>
              <a:rPr lang="en-US" dirty="0" err="1"/>
              <a:t>i</a:t>
            </a:r>
            <a:r>
              <a:rPr lang="en-US" dirty="0"/>
              <a:t>) breakage </a:t>
            </a:r>
            <a:r>
              <a:rPr lang="en-US" dirty="0" smtClean="0"/>
              <a:t>susceptibility</a:t>
            </a:r>
          </a:p>
          <a:p>
            <a:pPr marL="0" indent="0">
              <a:buNone/>
            </a:pPr>
            <a:r>
              <a:rPr lang="en-US" dirty="0" smtClean="0"/>
              <a:t>(</a:t>
            </a:r>
            <a:r>
              <a:rPr lang="en-US" dirty="0"/>
              <a:t>ii) milling quality </a:t>
            </a:r>
            <a:endParaRPr lang="en-US" dirty="0" smtClean="0"/>
          </a:p>
          <a:p>
            <a:pPr marL="0" indent="0">
              <a:buNone/>
            </a:pPr>
            <a:r>
              <a:rPr lang="en-US" dirty="0" smtClean="0"/>
              <a:t>(</a:t>
            </a:r>
            <a:r>
              <a:rPr lang="en-US" dirty="0"/>
              <a:t>iii) seed </a:t>
            </a:r>
            <a:r>
              <a:rPr lang="en-US" dirty="0" smtClean="0"/>
              <a:t>viability</a:t>
            </a:r>
          </a:p>
          <a:p>
            <a:pPr marL="0" indent="0">
              <a:buNone/>
            </a:pPr>
            <a:r>
              <a:rPr lang="en-US" dirty="0" smtClean="0"/>
              <a:t>(</a:t>
            </a:r>
            <a:r>
              <a:rPr lang="en-US" dirty="0"/>
              <a:t>iv) nutritive </a:t>
            </a:r>
            <a:r>
              <a:rPr lang="en-US" dirty="0" smtClean="0"/>
              <a:t>value</a:t>
            </a:r>
            <a:endParaRPr lang="en-US" dirty="0"/>
          </a:p>
          <a:p>
            <a:pPr marL="0" indent="0">
              <a:buNone/>
            </a:pPr>
            <a:r>
              <a:rPr lang="en-US" dirty="0" smtClean="0"/>
              <a:t>(v</a:t>
            </a:r>
            <a:r>
              <a:rPr lang="en-US" dirty="0"/>
              <a:t>) mold count and carcinogen </a:t>
            </a:r>
            <a:r>
              <a:rPr lang="en-US" dirty="0" smtClean="0"/>
              <a:t>content</a:t>
            </a:r>
          </a:p>
          <a:p>
            <a:pPr marL="0" indent="0">
              <a:buNone/>
            </a:pPr>
            <a:r>
              <a:rPr lang="en-US" dirty="0" smtClean="0"/>
              <a:t>(vi</a:t>
            </a:r>
            <a:r>
              <a:rPr lang="en-US" dirty="0"/>
              <a:t>) insect infestation and damage </a:t>
            </a:r>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30</a:t>
            </a:fld>
            <a:endParaRPr lang="en-US" dirty="0"/>
          </a:p>
        </p:txBody>
      </p:sp>
    </p:spTree>
    <p:extLst>
      <p:ext uri="{BB962C8B-B14F-4D97-AF65-F5344CB8AC3E}">
        <p14:creationId xmlns:p14="http://schemas.microsoft.com/office/powerpoint/2010/main" val="3679907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31</a:t>
            </a:fld>
            <a:endParaRPr lang="en-US" sz="1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Tree>
    <p:extLst>
      <p:ext uri="{BB962C8B-B14F-4D97-AF65-F5344CB8AC3E}">
        <p14:creationId xmlns:p14="http://schemas.microsoft.com/office/powerpoint/2010/main" val="188129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STUCTURE AND COMPOSITION OF CEREAL GRAIN</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4</a:t>
            </a:fld>
            <a:endParaRPr lang="en-US" dirty="0"/>
          </a:p>
        </p:txBody>
      </p:sp>
      <p:sp>
        <p:nvSpPr>
          <p:cNvPr id="6" name="Content Placeholder 5"/>
          <p:cNvSpPr>
            <a:spLocks noGrp="1"/>
          </p:cNvSpPr>
          <p:nvPr>
            <p:ph idx="1"/>
          </p:nvPr>
        </p:nvSpPr>
        <p:spPr/>
        <p:txBody>
          <a:bodyPr/>
          <a:lstStyle/>
          <a:p>
            <a:pPr marL="0" indent="0">
              <a:buNone/>
            </a:pPr>
            <a:r>
              <a:rPr lang="en-US" dirty="0" smtClean="0"/>
              <a:t> </a:t>
            </a:r>
            <a:r>
              <a:rPr lang="en-US" dirty="0"/>
              <a:t>All of the cereals share some structural similarities and consist </a:t>
            </a:r>
            <a:r>
              <a:rPr lang="en-US" dirty="0" smtClean="0"/>
              <a:t>of</a:t>
            </a:r>
          </a:p>
          <a:p>
            <a:pPr marL="514350" indent="-514350">
              <a:buFont typeface="+mj-lt"/>
              <a:buAutoNum type="arabicPeriod"/>
            </a:pPr>
            <a:r>
              <a:rPr lang="en-US" b="1" dirty="0" smtClean="0"/>
              <a:t>Bran</a:t>
            </a:r>
          </a:p>
          <a:p>
            <a:pPr marL="0" indent="0">
              <a:buNone/>
            </a:pPr>
            <a:r>
              <a:rPr lang="en-US" dirty="0" smtClean="0"/>
              <a:t>It constitutes 14% of the total grain and it is rich in fiber, calcium, iron and </a:t>
            </a:r>
            <a:r>
              <a:rPr lang="en-US" dirty="0" err="1" smtClean="0"/>
              <a:t>Vit</a:t>
            </a:r>
            <a:r>
              <a:rPr lang="en-US" dirty="0" smtClean="0"/>
              <a:t> B</a:t>
            </a:r>
          </a:p>
          <a:p>
            <a:pPr marL="514350" indent="-514350">
              <a:buAutoNum type="arabicPeriod" startAt="2"/>
            </a:pPr>
            <a:r>
              <a:rPr lang="en-US" b="1" dirty="0" smtClean="0"/>
              <a:t>Endosperm</a:t>
            </a:r>
          </a:p>
          <a:p>
            <a:pPr marL="0" indent="0">
              <a:buNone/>
            </a:pPr>
            <a:r>
              <a:rPr lang="en-US" dirty="0" smtClean="0"/>
              <a:t>It is 84% of the total grain and it is packed with starch</a:t>
            </a:r>
          </a:p>
          <a:p>
            <a:pPr marL="0" indent="0">
              <a:buNone/>
            </a:pPr>
            <a:r>
              <a:rPr lang="en-US" b="1" dirty="0" smtClean="0"/>
              <a:t>3.   Germ </a:t>
            </a:r>
          </a:p>
          <a:p>
            <a:pPr marL="0" indent="0">
              <a:buNone/>
            </a:pPr>
            <a:r>
              <a:rPr lang="en-US" dirty="0" smtClean="0"/>
              <a:t>It is only 2% of the total grain which contains fat and </a:t>
            </a:r>
            <a:r>
              <a:rPr lang="en-US" dirty="0" err="1" smtClean="0"/>
              <a:t>Vit</a:t>
            </a:r>
            <a:r>
              <a:rPr lang="en-US" dirty="0" smtClean="0"/>
              <a:t> E</a:t>
            </a:r>
          </a:p>
          <a:p>
            <a:pPr marL="0" indent="0">
              <a:buNone/>
            </a:pPr>
            <a:r>
              <a:rPr lang="en-US" dirty="0" smtClean="0"/>
              <a:t>And is </a:t>
            </a:r>
            <a:r>
              <a:rPr lang="en-US" dirty="0"/>
              <a:t>the genetic material for a new plant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2812" y="3200400"/>
            <a:ext cx="3555955" cy="3352800"/>
          </a:xfrm>
          <a:prstGeom prst="rect">
            <a:avLst/>
          </a:prstGeom>
        </p:spPr>
      </p:pic>
    </p:spTree>
    <p:extLst>
      <p:ext uri="{BB962C8B-B14F-4D97-AF65-F5344CB8AC3E}">
        <p14:creationId xmlns:p14="http://schemas.microsoft.com/office/powerpoint/2010/main" val="2247452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STUCTURE AND COMPOSITION OF CEREAL GRAIN</a:t>
            </a:r>
          </a:p>
        </p:txBody>
      </p:sp>
      <p:sp>
        <p:nvSpPr>
          <p:cNvPr id="4" name="Slide Number Placeholder 3"/>
          <p:cNvSpPr>
            <a:spLocks noGrp="1"/>
          </p:cNvSpPr>
          <p:nvPr>
            <p:ph type="sldNum" sz="quarter" idx="12"/>
          </p:nvPr>
        </p:nvSpPr>
        <p:spPr/>
        <p:txBody>
          <a:bodyPr/>
          <a:lstStyle/>
          <a:p>
            <a:fld id="{C781AA1B-AE58-423A-A191-EC85F87580CB}" type="slidenum">
              <a:rPr lang="en-US" smtClean="0"/>
              <a:pPr/>
              <a:t>5</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7498829"/>
              </p:ext>
            </p:extLst>
          </p:nvPr>
        </p:nvGraphicFramePr>
        <p:xfrm>
          <a:off x="150812" y="1350961"/>
          <a:ext cx="11938002" cy="3754438"/>
        </p:xfrm>
        <a:graphic>
          <a:graphicData uri="http://schemas.openxmlformats.org/drawingml/2006/table">
            <a:tbl>
              <a:tblPr firstRow="1" bandRow="1">
                <a:tableStyleId>{5C22544A-7EE6-4342-B048-85BDC9FD1C3A}</a:tableStyleId>
              </a:tblPr>
              <a:tblGrid>
                <a:gridCol w="1989667"/>
                <a:gridCol w="1989667"/>
                <a:gridCol w="1989667"/>
                <a:gridCol w="1989667"/>
                <a:gridCol w="1989667"/>
                <a:gridCol w="1989667"/>
              </a:tblGrid>
              <a:tr h="1877219">
                <a:tc>
                  <a:txBody>
                    <a:bodyPr/>
                    <a:lstStyle/>
                    <a:p>
                      <a:pPr algn="ctr"/>
                      <a:r>
                        <a:rPr lang="en-US" sz="2800" dirty="0" smtClean="0"/>
                        <a:t>Water </a:t>
                      </a:r>
                      <a:endParaRPr lang="en-US" sz="2800" dirty="0"/>
                    </a:p>
                  </a:txBody>
                  <a:tcPr/>
                </a:tc>
                <a:tc>
                  <a:txBody>
                    <a:bodyPr/>
                    <a:lstStyle/>
                    <a:p>
                      <a:pPr algn="ctr"/>
                      <a:r>
                        <a:rPr lang="en-US" sz="2400" dirty="0" smtClean="0"/>
                        <a:t>Carbohydrate</a:t>
                      </a:r>
                      <a:endParaRPr lang="en-US" sz="2400" dirty="0"/>
                    </a:p>
                  </a:txBody>
                  <a:tcPr/>
                </a:tc>
                <a:tc>
                  <a:txBody>
                    <a:bodyPr/>
                    <a:lstStyle/>
                    <a:p>
                      <a:pPr algn="ctr"/>
                      <a:r>
                        <a:rPr lang="en-US" sz="2800" dirty="0" smtClean="0"/>
                        <a:t>Fat</a:t>
                      </a:r>
                      <a:endParaRPr lang="en-US" sz="2800" dirty="0"/>
                    </a:p>
                  </a:txBody>
                  <a:tcPr/>
                </a:tc>
                <a:tc>
                  <a:txBody>
                    <a:bodyPr/>
                    <a:lstStyle/>
                    <a:p>
                      <a:pPr algn="ctr"/>
                      <a:r>
                        <a:rPr lang="en-US" sz="2800" dirty="0" smtClean="0"/>
                        <a:t>Protein</a:t>
                      </a:r>
                      <a:endParaRPr lang="en-US" sz="2800" dirty="0"/>
                    </a:p>
                  </a:txBody>
                  <a:tcPr/>
                </a:tc>
                <a:tc>
                  <a:txBody>
                    <a:bodyPr/>
                    <a:lstStyle/>
                    <a:p>
                      <a:pPr algn="ctr"/>
                      <a:r>
                        <a:rPr lang="en-US" sz="2800" dirty="0" smtClean="0"/>
                        <a:t>Vitamins</a:t>
                      </a:r>
                      <a:endParaRPr lang="en-US" sz="2800" dirty="0"/>
                    </a:p>
                  </a:txBody>
                  <a:tcPr/>
                </a:tc>
                <a:tc>
                  <a:txBody>
                    <a:bodyPr/>
                    <a:lstStyle/>
                    <a:p>
                      <a:pPr algn="ctr"/>
                      <a:r>
                        <a:rPr lang="en-US" sz="2800" dirty="0" smtClean="0"/>
                        <a:t>Minerals</a:t>
                      </a:r>
                      <a:endParaRPr lang="en-US" sz="2800" dirty="0"/>
                    </a:p>
                  </a:txBody>
                  <a:tcPr/>
                </a:tc>
              </a:tr>
              <a:tr h="1877219">
                <a:tc>
                  <a:txBody>
                    <a:bodyPr/>
                    <a:lstStyle/>
                    <a:p>
                      <a:pPr algn="ctr"/>
                      <a:r>
                        <a:rPr lang="en-US" sz="3600" dirty="0" smtClean="0"/>
                        <a:t>12%</a:t>
                      </a:r>
                      <a:endParaRPr lang="en-US" sz="3600" dirty="0"/>
                    </a:p>
                  </a:txBody>
                  <a:tcPr/>
                </a:tc>
                <a:tc>
                  <a:txBody>
                    <a:bodyPr/>
                    <a:lstStyle/>
                    <a:p>
                      <a:pPr algn="ctr"/>
                      <a:r>
                        <a:rPr lang="en-US" sz="3600" dirty="0" smtClean="0"/>
                        <a:t>72-77%</a:t>
                      </a:r>
                      <a:endParaRPr lang="en-US" sz="3600" dirty="0"/>
                    </a:p>
                  </a:txBody>
                  <a:tcPr/>
                </a:tc>
                <a:tc>
                  <a:txBody>
                    <a:bodyPr/>
                    <a:lstStyle/>
                    <a:p>
                      <a:pPr algn="ctr"/>
                      <a:r>
                        <a:rPr lang="en-US" sz="3600" dirty="0" smtClean="0"/>
                        <a:t>2-7%</a:t>
                      </a:r>
                      <a:endParaRPr lang="en-US" sz="3600" dirty="0"/>
                    </a:p>
                  </a:txBody>
                  <a:tcPr/>
                </a:tc>
                <a:tc>
                  <a:txBody>
                    <a:bodyPr/>
                    <a:lstStyle/>
                    <a:p>
                      <a:pPr algn="ctr"/>
                      <a:r>
                        <a:rPr lang="en-US" sz="3600" dirty="0" smtClean="0"/>
                        <a:t>7-14%</a:t>
                      </a:r>
                      <a:endParaRPr lang="en-US" sz="3600" dirty="0"/>
                    </a:p>
                  </a:txBody>
                  <a:tcPr/>
                </a:tc>
                <a:tc>
                  <a:txBody>
                    <a:bodyPr/>
                    <a:lstStyle/>
                    <a:p>
                      <a:pPr algn="ctr"/>
                      <a:r>
                        <a:rPr lang="en-US" sz="3600" dirty="0" smtClean="0"/>
                        <a:t>0.5%(</a:t>
                      </a:r>
                      <a:r>
                        <a:rPr lang="en-US" sz="3600" dirty="0" err="1" smtClean="0"/>
                        <a:t>Vit</a:t>
                      </a:r>
                      <a:r>
                        <a:rPr lang="en-US" sz="3600" dirty="0" smtClean="0"/>
                        <a:t> B)</a:t>
                      </a:r>
                      <a:endParaRPr lang="en-US" sz="3600" dirty="0"/>
                    </a:p>
                  </a:txBody>
                  <a:tcPr/>
                </a:tc>
                <a:tc>
                  <a:txBody>
                    <a:bodyPr/>
                    <a:lstStyle/>
                    <a:p>
                      <a:pPr algn="ctr"/>
                      <a:r>
                        <a:rPr lang="en-US" sz="3600" dirty="0" smtClean="0"/>
                        <a:t>1% (</a:t>
                      </a:r>
                      <a:r>
                        <a:rPr lang="en-US" sz="3600" dirty="0" err="1" smtClean="0"/>
                        <a:t>Calcium,Iron</a:t>
                      </a:r>
                      <a:r>
                        <a:rPr lang="en-US" sz="3600" dirty="0" smtClean="0"/>
                        <a:t>)</a:t>
                      </a:r>
                      <a:endParaRPr lang="en-US" sz="3600" dirty="0"/>
                    </a:p>
                  </a:txBody>
                  <a:tcPr/>
                </a:tc>
              </a:tr>
            </a:tbl>
          </a:graphicData>
        </a:graphic>
      </p:graphicFrame>
    </p:spTree>
    <p:extLst>
      <p:ext uri="{BB962C8B-B14F-4D97-AF65-F5344CB8AC3E}">
        <p14:creationId xmlns:p14="http://schemas.microsoft.com/office/powerpoint/2010/main" val="3556434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NUTRITIVE VALUE OF CEREALS</a:t>
            </a:r>
            <a:endParaRPr lang="en-US" dirty="0"/>
          </a:p>
        </p:txBody>
      </p:sp>
      <p:sp>
        <p:nvSpPr>
          <p:cNvPr id="3" name="Content Placeholder 2"/>
          <p:cNvSpPr>
            <a:spLocks noGrp="1"/>
          </p:cNvSpPr>
          <p:nvPr>
            <p:ph idx="1"/>
          </p:nvPr>
        </p:nvSpPr>
        <p:spPr/>
        <p:txBody>
          <a:bodyPr>
            <a:normAutofit fontScale="92500" lnSpcReduction="10000"/>
          </a:bodyPr>
          <a:lstStyle/>
          <a:p>
            <a:pPr marL="0" indent="0">
              <a:lnSpc>
                <a:spcPct val="150000"/>
              </a:lnSpc>
              <a:buNone/>
            </a:pPr>
            <a:r>
              <a:rPr lang="en-US" altLang="en-US" sz="2800" dirty="0"/>
              <a:t>Cereals are staple foods, and are important sources of nutrients in both developed and developing countries. Cereals and cereal products are an important source of </a:t>
            </a:r>
            <a:r>
              <a:rPr lang="en-US" altLang="en-US" sz="2800" dirty="0" smtClean="0"/>
              <a:t>energy</a:t>
            </a:r>
            <a:r>
              <a:rPr lang="en-US" altLang="en-US" sz="2800" dirty="0"/>
              <a:t> </a:t>
            </a:r>
            <a:r>
              <a:rPr lang="en-US" altLang="en-US" sz="2800" dirty="0" smtClean="0"/>
              <a:t>such as	</a:t>
            </a:r>
            <a:endParaRPr lang="en-GB" altLang="en-US" sz="2800" dirty="0" smtClean="0"/>
          </a:p>
          <a:p>
            <a:pPr>
              <a:lnSpc>
                <a:spcPct val="150000"/>
              </a:lnSpc>
            </a:pPr>
            <a:r>
              <a:rPr lang="en-GB" altLang="en-US" sz="2800" dirty="0" smtClean="0"/>
              <a:t>Protein</a:t>
            </a:r>
          </a:p>
          <a:p>
            <a:pPr>
              <a:lnSpc>
                <a:spcPct val="150000"/>
              </a:lnSpc>
            </a:pPr>
            <a:r>
              <a:rPr lang="en-GB" altLang="en-US" sz="2800" dirty="0" smtClean="0"/>
              <a:t>Fat</a:t>
            </a:r>
            <a:r>
              <a:rPr lang="en-GB" altLang="en-US" sz="2800" dirty="0"/>
              <a:t>, polyunsaturated, essential fatty </a:t>
            </a:r>
            <a:r>
              <a:rPr lang="en-GB" altLang="en-US" sz="2800" dirty="0" smtClean="0"/>
              <a:t>acids</a:t>
            </a:r>
            <a:endParaRPr lang="en-GB" altLang="en-US" sz="2800" dirty="0"/>
          </a:p>
          <a:p>
            <a:pPr>
              <a:lnSpc>
                <a:spcPct val="150000"/>
              </a:lnSpc>
            </a:pPr>
            <a:r>
              <a:rPr lang="en-GB" altLang="en-US" sz="2800" dirty="0"/>
              <a:t>Carbohydrate, starch mostly, the rest is </a:t>
            </a:r>
            <a:r>
              <a:rPr lang="en-GB" altLang="en-US" sz="2800" dirty="0" err="1" smtClean="0"/>
              <a:t>fiber</a:t>
            </a:r>
            <a:endParaRPr lang="en-GB" altLang="en-US" sz="2800" dirty="0"/>
          </a:p>
          <a:p>
            <a:pPr>
              <a:lnSpc>
                <a:spcPct val="150000"/>
              </a:lnSpc>
            </a:pPr>
            <a:r>
              <a:rPr lang="en-GB" altLang="en-US" sz="2800" dirty="0"/>
              <a:t>Vitamin B especially B1, B2, niacin, also Vitamin </a:t>
            </a:r>
            <a:r>
              <a:rPr lang="en-GB" altLang="en-US" sz="2800" dirty="0" smtClean="0"/>
              <a:t>E</a:t>
            </a:r>
            <a:endParaRPr lang="en-GB" altLang="en-US" sz="2800" dirty="0"/>
          </a:p>
          <a:p>
            <a:pPr>
              <a:lnSpc>
                <a:spcPct val="150000"/>
              </a:lnSpc>
            </a:pPr>
            <a:r>
              <a:rPr lang="en-GB" altLang="en-US" sz="2800" dirty="0"/>
              <a:t>Minerals: Calcium Iron, </a:t>
            </a:r>
            <a:r>
              <a:rPr lang="en-GB" altLang="en-US" sz="2800" dirty="0" smtClean="0"/>
              <a:t>Phosphorous</a:t>
            </a:r>
            <a:endParaRPr lang="en-GB" altLang="en-US" sz="2800" dirty="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6</a:t>
            </a:fld>
            <a:endParaRPr lang="en-US" dirty="0"/>
          </a:p>
        </p:txBody>
      </p:sp>
    </p:spTree>
    <p:extLst>
      <p:ext uri="{BB962C8B-B14F-4D97-AF65-F5344CB8AC3E}">
        <p14:creationId xmlns:p14="http://schemas.microsoft.com/office/powerpoint/2010/main" val="189341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OF CEREALS</a:t>
            </a:r>
            <a:endParaRPr lang="en-US" dirty="0"/>
          </a:p>
        </p:txBody>
      </p:sp>
      <p:sp>
        <p:nvSpPr>
          <p:cNvPr id="3" name="Content Placeholder 2"/>
          <p:cNvSpPr>
            <a:spLocks noGrp="1"/>
          </p:cNvSpPr>
          <p:nvPr>
            <p:ph idx="1"/>
          </p:nvPr>
        </p:nvSpPr>
        <p:spPr/>
        <p:txBody>
          <a:bodyPr/>
          <a:lstStyle/>
          <a:p>
            <a:r>
              <a:rPr lang="en-US" dirty="0"/>
              <a:t>In 2017, cereal production for Pakistan was 44.1 million metric tons. Between 1968 and 2017, cereal production of Pakistan grew substantially from 10.8 million to 44.1 million metric </a:t>
            </a:r>
            <a:r>
              <a:rPr lang="en-US" dirty="0" smtClean="0"/>
              <a:t>tons</a:t>
            </a:r>
          </a:p>
          <a:p>
            <a:r>
              <a:rPr lang="en-US" dirty="0" smtClean="0"/>
              <a:t>Globally the cereals production rate is in following order</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83302590"/>
              </p:ext>
            </p:extLst>
          </p:nvPr>
        </p:nvGraphicFramePr>
        <p:xfrm>
          <a:off x="1446212" y="3352800"/>
          <a:ext cx="8077200" cy="3294380"/>
        </p:xfrm>
        <a:graphic>
          <a:graphicData uri="http://schemas.openxmlformats.org/drawingml/2006/table">
            <a:tbl>
              <a:tblPr firstRow="1" bandRow="1">
                <a:tableStyleId>{5C22544A-7EE6-4342-B048-85BDC9FD1C3A}</a:tableStyleId>
              </a:tblPr>
              <a:tblGrid>
                <a:gridCol w="4038600"/>
                <a:gridCol w="4038600"/>
              </a:tblGrid>
              <a:tr h="469900">
                <a:tc>
                  <a:txBody>
                    <a:bodyPr/>
                    <a:lstStyle/>
                    <a:p>
                      <a:r>
                        <a:rPr lang="en-US" sz="2800" dirty="0" smtClean="0"/>
                        <a:t>Cereal </a:t>
                      </a:r>
                      <a:endParaRPr lang="en-US" sz="2800" dirty="0"/>
                    </a:p>
                  </a:txBody>
                  <a:tcPr/>
                </a:tc>
                <a:tc>
                  <a:txBody>
                    <a:bodyPr/>
                    <a:lstStyle/>
                    <a:p>
                      <a:r>
                        <a:rPr lang="en-US" sz="2800" dirty="0" smtClean="0"/>
                        <a:t>Pakistan production in 2019</a:t>
                      </a:r>
                      <a:endParaRPr lang="en-US" sz="2800" dirty="0"/>
                    </a:p>
                  </a:txBody>
                  <a:tcPr/>
                </a:tc>
              </a:tr>
              <a:tr h="469900">
                <a:tc>
                  <a:txBody>
                    <a:bodyPr/>
                    <a:lstStyle/>
                    <a:p>
                      <a:r>
                        <a:rPr lang="en-US" dirty="0" smtClean="0"/>
                        <a:t>Maize</a:t>
                      </a:r>
                      <a:endParaRPr lang="en-US" dirty="0"/>
                    </a:p>
                  </a:txBody>
                  <a:tcPr/>
                </a:tc>
                <a:tc>
                  <a:txBody>
                    <a:bodyPr/>
                    <a:lstStyle/>
                    <a:p>
                      <a:r>
                        <a:rPr lang="en-US" dirty="0" smtClean="0"/>
                        <a:t>6,100 1000 </a:t>
                      </a:r>
                      <a:r>
                        <a:rPr lang="en-US" dirty="0" err="1" smtClean="0"/>
                        <a:t>tonnes</a:t>
                      </a:r>
                      <a:endParaRPr lang="en-US" dirty="0"/>
                    </a:p>
                  </a:txBody>
                  <a:tcPr/>
                </a:tc>
              </a:tr>
              <a:tr h="469900">
                <a:tc>
                  <a:txBody>
                    <a:bodyPr/>
                    <a:lstStyle/>
                    <a:p>
                      <a:r>
                        <a:rPr lang="en-US" dirty="0" smtClean="0"/>
                        <a:t>Wheat</a:t>
                      </a:r>
                      <a:r>
                        <a:rPr lang="en-US" baseline="0" dirty="0" smtClean="0"/>
                        <a:t> </a:t>
                      </a:r>
                      <a:endParaRPr lang="en-US" dirty="0"/>
                    </a:p>
                  </a:txBody>
                  <a:tcPr/>
                </a:tc>
                <a:tc>
                  <a:txBody>
                    <a:bodyPr/>
                    <a:lstStyle/>
                    <a:p>
                      <a:r>
                        <a:rPr lang="en-US" dirty="0" smtClean="0"/>
                        <a:t>25,600 1000 </a:t>
                      </a:r>
                      <a:r>
                        <a:rPr lang="en-US" dirty="0" err="1" smtClean="0"/>
                        <a:t>tonnes</a:t>
                      </a:r>
                      <a:endParaRPr lang="en-US" dirty="0"/>
                    </a:p>
                  </a:txBody>
                  <a:tcPr/>
                </a:tc>
              </a:tr>
              <a:tr h="469900">
                <a:tc>
                  <a:txBody>
                    <a:bodyPr/>
                    <a:lstStyle/>
                    <a:p>
                      <a:r>
                        <a:rPr lang="en-US" dirty="0" smtClean="0"/>
                        <a:t>Rice</a:t>
                      </a:r>
                      <a:endParaRPr lang="en-US" dirty="0"/>
                    </a:p>
                  </a:txBody>
                  <a:tcPr/>
                </a:tc>
                <a:tc>
                  <a:txBody>
                    <a:bodyPr/>
                    <a:lstStyle/>
                    <a:p>
                      <a:r>
                        <a:rPr lang="en-US" dirty="0" smtClean="0"/>
                        <a:t>11.2 million </a:t>
                      </a:r>
                      <a:r>
                        <a:rPr lang="en-US" dirty="0" err="1" smtClean="0"/>
                        <a:t>tonnes</a:t>
                      </a:r>
                      <a:endParaRPr lang="en-US" dirty="0"/>
                    </a:p>
                  </a:txBody>
                  <a:tcPr/>
                </a:tc>
              </a:tr>
              <a:tr h="469900">
                <a:tc>
                  <a:txBody>
                    <a:bodyPr/>
                    <a:lstStyle/>
                    <a:p>
                      <a:r>
                        <a:rPr lang="en-US" dirty="0" smtClean="0"/>
                        <a:t>Barley</a:t>
                      </a:r>
                      <a:r>
                        <a:rPr lang="en-US" baseline="0" dirty="0" smtClean="0"/>
                        <a:t> </a:t>
                      </a:r>
                      <a:endParaRPr lang="en-US" dirty="0"/>
                    </a:p>
                  </a:txBody>
                  <a:tcPr/>
                </a:tc>
                <a:tc>
                  <a:txBody>
                    <a:bodyPr/>
                    <a:lstStyle/>
                    <a:p>
                      <a:r>
                        <a:rPr lang="en-US" dirty="0" smtClean="0"/>
                        <a:t>63 1000 </a:t>
                      </a:r>
                      <a:r>
                        <a:rPr lang="en-US" dirty="0" err="1" smtClean="0"/>
                        <a:t>tonnes</a:t>
                      </a:r>
                      <a:endParaRPr lang="en-US" dirty="0"/>
                    </a:p>
                  </a:txBody>
                  <a:tcPr/>
                </a:tc>
              </a:tr>
              <a:tr h="469900">
                <a:tc>
                  <a:txBody>
                    <a:bodyPr/>
                    <a:lstStyle/>
                    <a:p>
                      <a:r>
                        <a:rPr lang="en-US" dirty="0" smtClean="0"/>
                        <a:t>Oats</a:t>
                      </a:r>
                      <a:endParaRPr lang="en-US" dirty="0"/>
                    </a:p>
                  </a:txBody>
                  <a:tcPr/>
                </a:tc>
                <a:tc>
                  <a:txBody>
                    <a:bodyPr/>
                    <a:lstStyle/>
                    <a:p>
                      <a:r>
                        <a:rPr lang="en-US" dirty="0" smtClean="0"/>
                        <a:t>20 0000 </a:t>
                      </a:r>
                      <a:r>
                        <a:rPr lang="en-US" dirty="0" err="1" smtClean="0"/>
                        <a:t>tonnes</a:t>
                      </a:r>
                      <a:endParaRPr lang="en-US" dirty="0"/>
                    </a:p>
                  </a:txBody>
                  <a:tcPr/>
                </a:tc>
              </a:tr>
            </a:tbl>
          </a:graphicData>
        </a:graphic>
      </p:graphicFrame>
    </p:spTree>
    <p:extLst>
      <p:ext uri="{BB962C8B-B14F-4D97-AF65-F5344CB8AC3E}">
        <p14:creationId xmlns:p14="http://schemas.microsoft.com/office/powerpoint/2010/main" val="520551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cs typeface="Times New Roman" panose="02020603050405020304" pitchFamily="18" charset="0"/>
              </a:rPr>
              <a:t>INTRODUCTION TO CEREALS…</a:t>
            </a:r>
            <a:endParaRPr lang="en-US" dirty="0"/>
          </a:p>
        </p:txBody>
      </p:sp>
      <p:sp>
        <p:nvSpPr>
          <p:cNvPr id="3" name="Content Placeholder 2"/>
          <p:cNvSpPr>
            <a:spLocks noGrp="1"/>
          </p:cNvSpPr>
          <p:nvPr>
            <p:ph idx="1"/>
          </p:nvPr>
        </p:nvSpPr>
        <p:spPr/>
        <p:txBody>
          <a:bodyPr/>
          <a:lstStyle/>
          <a:p>
            <a:pPr marL="0" indent="0">
              <a:buNone/>
            </a:pPr>
            <a:r>
              <a:rPr lang="en-US" dirty="0" smtClean="0"/>
              <a:t>1.WHEAT </a:t>
            </a:r>
          </a:p>
          <a:p>
            <a:r>
              <a:rPr lang="en-US" dirty="0" smtClean="0"/>
              <a:t>a cereal </a:t>
            </a:r>
            <a:r>
              <a:rPr lang="en-US" dirty="0"/>
              <a:t>which is the most </a:t>
            </a:r>
            <a:r>
              <a:rPr lang="en-US" dirty="0" smtClean="0"/>
              <a:t>important </a:t>
            </a:r>
            <a:r>
              <a:rPr lang="en-US" dirty="0"/>
              <a:t>kind grown in temperate </a:t>
            </a:r>
            <a:r>
              <a:rPr lang="en-US" dirty="0" smtClean="0"/>
              <a:t>countries</a:t>
            </a:r>
          </a:p>
          <a:p>
            <a:r>
              <a:rPr lang="en-US" dirty="0" smtClean="0"/>
              <a:t>the grain which is easy to digest and low in fat</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pPr/>
              <a:t>8</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2" y="3124200"/>
            <a:ext cx="6172200" cy="3276600"/>
          </a:xfrm>
          <a:prstGeom prst="rect">
            <a:avLst/>
          </a:prstGeom>
        </p:spPr>
      </p:pic>
    </p:spTree>
    <p:extLst>
      <p:ext uri="{BB962C8B-B14F-4D97-AF65-F5344CB8AC3E}">
        <p14:creationId xmlns:p14="http://schemas.microsoft.com/office/powerpoint/2010/main" val="3097263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latin typeface="Calibri" panose="020F0502020204030204"/>
                <a:cs typeface="Times New Roman" panose="02020603050405020304" pitchFamily="18" charset="0"/>
              </a:rPr>
              <a:t>INTRODUCTION TO </a:t>
            </a:r>
            <a:r>
              <a:rPr lang="en-US" sz="4000" dirty="0" smtClean="0">
                <a:latin typeface="Calibri" panose="020F0502020204030204"/>
                <a:cs typeface="Times New Roman" panose="02020603050405020304" pitchFamily="18" charset="0"/>
              </a:rPr>
              <a:t>CEREALS</a:t>
            </a:r>
            <a:r>
              <a:rPr lang="en-US" sz="4000" b="1" dirty="0" smtClean="0">
                <a:latin typeface="Calibri" panose="020F0502020204030204"/>
                <a:cs typeface="Times New Roman" panose="02020603050405020304" pitchFamily="18" charset="0"/>
              </a:rPr>
              <a:t>…</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4812" y="1323598"/>
            <a:ext cx="8305799" cy="4991477"/>
          </a:xfrm>
        </p:spPr>
      </p:pic>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spTree>
    <p:extLst>
      <p:ext uri="{BB962C8B-B14F-4D97-AF65-F5344CB8AC3E}">
        <p14:creationId xmlns:p14="http://schemas.microsoft.com/office/powerpoint/2010/main" val="1730954832"/>
      </p:ext>
    </p:extLst>
  </p:cSld>
  <p:clrMapOvr>
    <a:masterClrMapping/>
  </p:clrMapOvr>
</p:sld>
</file>

<file path=ppt/theme/theme1.xml><?xml version="1.0" encoding="utf-8"?>
<a:theme xmlns:a="http://schemas.openxmlformats.org/drawingml/2006/main" name="Dr. Shahid Tempelate by Modassar Ranjh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 Shahid Tempelate by Modassar Ranjha" id="{AE9282BB-CB4B-46F7-9A71-CDEC097A4B48}" vid="{124141C7-393C-40E4-8245-2DA723A63A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 Shahid Tempelate by Modassar Ranjha</Template>
  <TotalTime>24921</TotalTime>
  <Words>1377</Words>
  <Application>Microsoft Office PowerPoint</Application>
  <PresentationFormat>Custom</PresentationFormat>
  <Paragraphs>200</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Black</vt:lpstr>
      <vt:lpstr>Calibri</vt:lpstr>
      <vt:lpstr>Edwardian Script ITC</vt:lpstr>
      <vt:lpstr>Times New Roman</vt:lpstr>
      <vt:lpstr>Wingdings</vt:lpstr>
      <vt:lpstr>Dr. Shahid Tempelate by Modassar Ranjha</vt:lpstr>
      <vt:lpstr>PowerPoint Presentation</vt:lpstr>
      <vt:lpstr>CONTENTS </vt:lpstr>
      <vt:lpstr>INTRODUCTION TO CEREALS </vt:lpstr>
      <vt:lpstr>STUCTURE AND COMPOSITION OF CEREAL GRAIN</vt:lpstr>
      <vt:lpstr>STUCTURE AND COMPOSITION OF CEREAL GRAIN</vt:lpstr>
      <vt:lpstr>NUTRITIVE VALUE OF CEREALS</vt:lpstr>
      <vt:lpstr>PRODUCTION OF CEREALS</vt:lpstr>
      <vt:lpstr>INTRODUCTION TO CEREALS…</vt:lpstr>
      <vt:lpstr>INTRODUCTION TO CEREALS…</vt:lpstr>
      <vt:lpstr>INTRODUCTION TO CEREALS….</vt:lpstr>
      <vt:lpstr>INTRODUCTION TO CEREALS…</vt:lpstr>
      <vt:lpstr>INTRODUCTION TO CEREALS…</vt:lpstr>
      <vt:lpstr>PowerPoint Presentation</vt:lpstr>
      <vt:lpstr>INTRODUCTION TO CEREALS…</vt:lpstr>
      <vt:lpstr>INTRODUCTION TO CEREALS…</vt:lpstr>
      <vt:lpstr>INTRODUCTION TO CEREALS…</vt:lpstr>
      <vt:lpstr>INTRODUCTION TO CEREALS…</vt:lpstr>
      <vt:lpstr>INTRODUCTION TO CEREALS…</vt:lpstr>
      <vt:lpstr>IMPORTANCE OF CEREALS…</vt:lpstr>
      <vt:lpstr>IMPORTANCE OF CEREALS…</vt:lpstr>
      <vt:lpstr>IMPORTANCE OF CEREALS… </vt:lpstr>
      <vt:lpstr>IMPORTANCE OF CEREALS…</vt:lpstr>
      <vt:lpstr>IMPORTANCE OF CEREALS…</vt:lpstr>
      <vt:lpstr>PROPERTIES OF GRAIN</vt:lpstr>
      <vt:lpstr>GRAIN GRADE QUALITY</vt:lpstr>
      <vt:lpstr>GRAIN GRADE QUALITY…</vt:lpstr>
      <vt:lpstr>GRAIN GRADE QUALITY…</vt:lpstr>
      <vt:lpstr>GRAIN GRADE QUALITY…</vt:lpstr>
      <vt:lpstr>GRAIN GRADE QUALITY…</vt:lpstr>
      <vt:lpstr>GRAIN GRADE QUALITY…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235</cp:revision>
  <dcterms:created xsi:type="dcterms:W3CDTF">2016-11-19T17:38:05Z</dcterms:created>
  <dcterms:modified xsi:type="dcterms:W3CDTF">2020-04-19T08:32:46Z</dcterms:modified>
</cp:coreProperties>
</file>