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58" r:id="rId5"/>
    <p:sldId id="269" r:id="rId6"/>
    <p:sldId id="267" r:id="rId7"/>
    <p:sldId id="268" r:id="rId8"/>
    <p:sldId id="259" r:id="rId9"/>
    <p:sldId id="270" r:id="rId10"/>
    <p:sldId id="278" r:id="rId11"/>
    <p:sldId id="260" r:id="rId12"/>
    <p:sldId id="261" r:id="rId13"/>
    <p:sldId id="274" r:id="rId14"/>
    <p:sldId id="272" r:id="rId15"/>
    <p:sldId id="262" r:id="rId16"/>
    <p:sldId id="276" r:id="rId17"/>
    <p:sldId id="275" r:id="rId18"/>
    <p:sldId id="273" r:id="rId19"/>
    <p:sldId id="263" r:id="rId20"/>
    <p:sldId id="264" r:id="rId21"/>
    <p:sldId id="265"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5E77A1-742C-40D1-9AF2-8916CC01DA8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6406D-F085-4C39-9F2C-122FB32A51F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E77A1-742C-40D1-9AF2-8916CC01DA8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6406D-F085-4C39-9F2C-122FB32A51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E77A1-742C-40D1-9AF2-8916CC01DA8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6406D-F085-4C39-9F2C-122FB32A51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E77A1-742C-40D1-9AF2-8916CC01DA8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6406D-F085-4C39-9F2C-122FB32A51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5E77A1-742C-40D1-9AF2-8916CC01DA8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6406D-F085-4C39-9F2C-122FB32A51F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5E77A1-742C-40D1-9AF2-8916CC01DA83}"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6406D-F085-4C39-9F2C-122FB32A51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5E77A1-742C-40D1-9AF2-8916CC01DA83}" type="datetimeFigureOut">
              <a:rPr lang="en-US" smtClean="0"/>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6406D-F085-4C39-9F2C-122FB32A51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5E77A1-742C-40D1-9AF2-8916CC01DA83}" type="datetimeFigureOut">
              <a:rPr lang="en-US" smtClean="0"/>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6406D-F085-4C39-9F2C-122FB32A51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5E77A1-742C-40D1-9AF2-8916CC01DA83}" type="datetimeFigureOut">
              <a:rPr lang="en-US" smtClean="0"/>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6406D-F085-4C39-9F2C-122FB32A51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5E77A1-742C-40D1-9AF2-8916CC01DA83}"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6406D-F085-4C39-9F2C-122FB32A51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5E77A1-742C-40D1-9AF2-8916CC01DA83}"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6406D-F085-4C39-9F2C-122FB32A51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E77A1-742C-40D1-9AF2-8916CC01DA83}" type="datetimeFigureOut">
              <a:rPr lang="en-US" smtClean="0"/>
              <a:t>6/19/2020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6406D-F085-4C39-9F2C-122FB32A51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b="1" dirty="0">
                <a:solidFill>
                  <a:schemeClr val="accent3">
                    <a:lumMod val="50000"/>
                  </a:schemeClr>
                </a:solidFill>
              </a:rPr>
              <a:t>Eddy currents</a:t>
            </a:r>
            <a:r>
              <a:rPr lang="en-US" dirty="0"/>
              <a:t/>
            </a:r>
            <a:br>
              <a:rPr lang="en-US" dirty="0"/>
            </a:br>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3352800" y="3733800"/>
            <a:ext cx="5263896"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2205038" y="1828800"/>
            <a:ext cx="6329362" cy="2405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Lenz’s law</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fontScale="70000" lnSpcReduction="20000"/>
          </a:bodyPr>
          <a:lstStyle/>
          <a:p>
            <a:r>
              <a:rPr lang="en-US" dirty="0" smtClean="0"/>
              <a:t> Eddy </a:t>
            </a:r>
            <a:r>
              <a:rPr lang="en-US" dirty="0"/>
              <a:t>currents develop in the plate which, according to Lenz’s law, opposes the motion of the plate toward extreme position. Similarly, when plate returns from extreme position to mean position, area of plate in the field increases, </a:t>
            </a:r>
            <a:r>
              <a:rPr lang="en-US" dirty="0" smtClean="0"/>
              <a:t>magnetic </a:t>
            </a:r>
            <a:r>
              <a:rPr lang="en-US" dirty="0"/>
              <a:t>flux linked with the plate increases</a:t>
            </a:r>
            <a:r>
              <a:rPr lang="en-US" dirty="0" smtClean="0"/>
              <a:t>. </a:t>
            </a:r>
            <a:r>
              <a:rPr lang="en-US" dirty="0"/>
              <a:t>Eddy currents are developed which oppose the motion of the plate toward the mean position.</a:t>
            </a:r>
          </a:p>
          <a:p>
            <a:r>
              <a:rPr lang="en-US" dirty="0"/>
              <a:t>In either case, vibrations of the plate are </a:t>
            </a:r>
            <a:r>
              <a:rPr lang="en-US" dirty="0" smtClean="0"/>
              <a:t> damped. When </a:t>
            </a:r>
            <a:r>
              <a:rPr lang="en-US" dirty="0"/>
              <a:t>such a plate </a:t>
            </a:r>
            <a:r>
              <a:rPr lang="en-US" dirty="0" smtClean="0"/>
              <a:t>is made </a:t>
            </a:r>
            <a:r>
              <a:rPr lang="en-US" dirty="0"/>
              <a:t>to oscillate in the magnetic field, the damping effect is there, but it is much smaller compared to the case when no slots were cut. </a:t>
            </a:r>
          </a:p>
          <a:p>
            <a:r>
              <a:rPr lang="en-US" dirty="0"/>
              <a:t>This means eddy currents are reduced. This is because closed loop of a given area now has a much longer path. As longer path means more resistance, eddy currents will reduce. We can only minimize eddy currents but cannot reduce such currents to zero.</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Applications of eddy currents </a:t>
            </a:r>
            <a:r>
              <a:rPr lang="en-US" dirty="0"/>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a:t>Some of the applications of eddy currents are:</a:t>
            </a:r>
          </a:p>
          <a:p>
            <a:r>
              <a:rPr lang="en-US" b="1" dirty="0" smtClean="0">
                <a:solidFill>
                  <a:srgbClr val="002060"/>
                </a:solidFill>
              </a:rPr>
              <a:t>Electromagnetic </a:t>
            </a:r>
            <a:r>
              <a:rPr lang="en-US" b="1" dirty="0">
                <a:solidFill>
                  <a:srgbClr val="002060"/>
                </a:solidFill>
              </a:rPr>
              <a:t>damping: </a:t>
            </a:r>
            <a:r>
              <a:rPr lang="en-US" dirty="0"/>
              <a:t>This is used in designing dead beat galvanometers. When a steady current is passed through the coil of a galvanometer, it is deflected. Normally, the coil oscillates about its equilibrium position for some time before coming to rest. </a:t>
            </a:r>
          </a:p>
          <a:p>
            <a:r>
              <a:rPr lang="en-US" dirty="0"/>
              <a:t>To avoid delay due to these oscillations, the coil is wound over a metallic frame. As the coil is deflected, eddy currents set up in the metallic frame oppose its </a:t>
            </a:r>
            <a:r>
              <a:rPr lang="en-US" dirty="0" err="1"/>
              <a:t>motion.Therefore</a:t>
            </a:r>
            <a:r>
              <a:rPr lang="en-US" dirty="0"/>
              <a:t>, the coil attains its equilibrium position almost instantly. Thus, the motion of coil is damped. This is called electromagnetic damping.</a:t>
            </a:r>
          </a:p>
          <a:p>
            <a:r>
              <a:rPr lang="en-US" b="1" dirty="0" smtClean="0"/>
              <a:t> </a:t>
            </a:r>
            <a:r>
              <a:rPr lang="en-US" b="1" dirty="0">
                <a:solidFill>
                  <a:srgbClr val="002060"/>
                </a:solidFill>
              </a:rPr>
              <a:t>Induction furnace: </a:t>
            </a:r>
            <a:r>
              <a:rPr lang="en-US" dirty="0"/>
              <a:t>It makes use of the heating effect of eddy currents. The substance to be heated/melted is placed in a high frequency magnetic field. The large eddy currents developed in the substance produce so much heat that it melts. Such an arrangement is called</a:t>
            </a:r>
            <a:r>
              <a:rPr lang="en-US" b="1" dirty="0"/>
              <a:t> induction furnace</a:t>
            </a:r>
            <a:r>
              <a:rPr lang="en-US" dirty="0"/>
              <a:t>. It is used for extracting a metal from its ore and also in the preparation of certain alloys.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srcRect/>
          <a:stretch>
            <a:fillRect/>
          </a:stretch>
        </p:blipFill>
        <p:spPr bwMode="auto">
          <a:xfrm>
            <a:off x="1537377" y="990600"/>
            <a:ext cx="6638237" cy="5333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1057022" y="990600"/>
            <a:ext cx="7469325"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solidFill>
                  <a:srgbClr val="C00000"/>
                </a:solidFill>
              </a:rPr>
              <a:t>Electromagnetic brakes:</a:t>
            </a:r>
            <a:r>
              <a:rPr lang="en-US" dirty="0">
                <a:solidFill>
                  <a:srgbClr val="C00000"/>
                </a:solidFill>
              </a:rPr>
              <a:t> </a:t>
            </a:r>
            <a:r>
              <a:rPr lang="en-US" dirty="0"/>
              <a:t>They are used in controlling the speed of electric trains. A strong magnetic field is applied to a metallic drum rotating with the axle connecting the wheels. Large eddy currents set up in the rotating drum oppose the motion of the drum and tend to stop the train.</a:t>
            </a:r>
          </a:p>
          <a:p>
            <a:r>
              <a:rPr lang="en-US" b="1" dirty="0" smtClean="0">
                <a:solidFill>
                  <a:srgbClr val="C00000"/>
                </a:solidFill>
              </a:rPr>
              <a:t>Induction </a:t>
            </a:r>
            <a:r>
              <a:rPr lang="en-US" b="1" dirty="0">
                <a:solidFill>
                  <a:srgbClr val="C00000"/>
                </a:solidFill>
              </a:rPr>
              <a:t>motor:</a:t>
            </a:r>
            <a:r>
              <a:rPr lang="en-US" dirty="0">
                <a:solidFill>
                  <a:srgbClr val="C00000"/>
                </a:solidFill>
              </a:rPr>
              <a:t> </a:t>
            </a:r>
            <a:r>
              <a:rPr lang="en-US" dirty="0"/>
              <a:t>A induction motor or </a:t>
            </a:r>
            <a:r>
              <a:rPr lang="en-US" dirty="0" err="1"/>
              <a:t>a.c</a:t>
            </a:r>
            <a:r>
              <a:rPr lang="en-US" dirty="0"/>
              <a:t>. motor is another important application of eddy currents. A rotating magnetic field produces strong eddy currents in a rotor, which starts rotating in the direction of the rotating magnetic field.</a:t>
            </a:r>
          </a:p>
          <a:p>
            <a:r>
              <a:rPr lang="en-US" b="1" dirty="0" smtClean="0">
                <a:solidFill>
                  <a:srgbClr val="C00000"/>
                </a:solidFill>
              </a:rPr>
              <a:t>Speedometers</a:t>
            </a:r>
            <a:r>
              <a:rPr lang="en-US" b="1" dirty="0">
                <a:solidFill>
                  <a:srgbClr val="C00000"/>
                </a:solidFill>
              </a:rPr>
              <a:t>:</a:t>
            </a:r>
            <a:r>
              <a:rPr lang="en-US" dirty="0">
                <a:solidFill>
                  <a:srgbClr val="C00000"/>
                </a:solidFill>
              </a:rPr>
              <a:t> </a:t>
            </a:r>
            <a:r>
              <a:rPr lang="en-US" dirty="0"/>
              <a:t>In speedometers of automobiles and energy meters.</a:t>
            </a:r>
          </a:p>
          <a:p>
            <a:r>
              <a:rPr lang="en-US" b="1" dirty="0" smtClean="0">
                <a:solidFill>
                  <a:srgbClr val="C00000"/>
                </a:solidFill>
              </a:rPr>
              <a:t>Eddy </a:t>
            </a:r>
            <a:r>
              <a:rPr lang="en-US" b="1" dirty="0">
                <a:solidFill>
                  <a:srgbClr val="C00000"/>
                </a:solidFill>
              </a:rPr>
              <a:t>currents:</a:t>
            </a:r>
            <a:r>
              <a:rPr lang="en-US" dirty="0">
                <a:solidFill>
                  <a:srgbClr val="C00000"/>
                </a:solidFill>
              </a:rPr>
              <a:t> </a:t>
            </a:r>
            <a:r>
              <a:rPr lang="en-US" dirty="0"/>
              <a:t>They are also used in diathermy, i.e. in deep heat treatment of the human body.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srcRect/>
          <a:stretch>
            <a:fillRect/>
          </a:stretch>
        </p:blipFill>
        <p:spPr bwMode="auto">
          <a:xfrm>
            <a:off x="270570" y="457200"/>
            <a:ext cx="8463855"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srcRect/>
          <a:stretch>
            <a:fillRect/>
          </a:stretch>
        </p:blipFill>
        <p:spPr bwMode="auto">
          <a:xfrm>
            <a:off x="1066800" y="304800"/>
            <a:ext cx="7440529"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516560" y="609600"/>
            <a:ext cx="8439702"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q"/>
            </a:pPr>
            <a:r>
              <a:rPr lang="en-US" b="1" dirty="0">
                <a:solidFill>
                  <a:srgbClr val="00B050"/>
                </a:solidFill>
              </a:rPr>
              <a:t>Some of the undesirable effects of eddy currents are:</a:t>
            </a:r>
            <a:endParaRPr lang="en-US" dirty="0">
              <a:solidFill>
                <a:srgbClr val="00B050"/>
              </a:solidFill>
            </a:endParaRPr>
          </a:p>
          <a:p>
            <a:pPr lvl="0">
              <a:buFont typeface="Wingdings" pitchFamily="2" charset="2"/>
              <a:buChar char="q"/>
            </a:pPr>
            <a:r>
              <a:rPr lang="en-US" dirty="0">
                <a:solidFill>
                  <a:srgbClr val="FF0000"/>
                </a:solidFill>
              </a:rPr>
              <a:t>They oppose the relative motion.</a:t>
            </a:r>
          </a:p>
          <a:p>
            <a:pPr lvl="0">
              <a:buFont typeface="Wingdings" pitchFamily="2" charset="2"/>
              <a:buChar char="q"/>
            </a:pPr>
            <a:r>
              <a:rPr lang="en-US" dirty="0">
                <a:solidFill>
                  <a:srgbClr val="FF0000"/>
                </a:solidFill>
              </a:rPr>
              <a:t>They involve loss of energy in the form of heat.</a:t>
            </a:r>
          </a:p>
          <a:p>
            <a:pPr lvl="0">
              <a:buFont typeface="Wingdings" pitchFamily="2" charset="2"/>
              <a:buChar char="q"/>
            </a:pPr>
            <a:r>
              <a:rPr lang="en-US" dirty="0">
                <a:solidFill>
                  <a:srgbClr val="FF0000"/>
                </a:solidFill>
              </a:rPr>
              <a:t>The excessive heating may break the insulation in the appliances and reduce </a:t>
            </a:r>
            <a:r>
              <a:rPr lang="en-US" dirty="0" smtClean="0">
                <a:solidFill>
                  <a:srgbClr val="FF0000"/>
                </a:solidFill>
              </a:rPr>
              <a:t> their </a:t>
            </a:r>
            <a:r>
              <a:rPr lang="en-US" dirty="0">
                <a:solidFill>
                  <a:srgbClr val="FF0000"/>
                </a:solidFill>
              </a:rPr>
              <a:t>life</a:t>
            </a:r>
            <a:r>
              <a:rPr lang="en-US" dirty="0" smtClean="0">
                <a:solidFill>
                  <a:srgbClr val="FF0000"/>
                </a:solidFill>
              </a:rPr>
              <a:t>.</a:t>
            </a:r>
          </a:p>
          <a:p>
            <a:pPr>
              <a:buFont typeface="Wingdings" pitchFamily="2" charset="2"/>
              <a:buChar char="q"/>
            </a:pPr>
            <a:r>
              <a:rPr lang="en-US" dirty="0"/>
              <a:t>To minimize the eddy currents, the metal core to be used in an appliance like dynamo, transformer, choke coil, etc. is taken in the form of thin sheets. Each sheet is electrically insulated from the other by insulating varnish. Such a core is called a laminated core. The planes of these sheets are arranged parallel to the magnetic flux</a:t>
            </a:r>
            <a:r>
              <a:rPr lang="en-US" dirty="0" smtClean="0"/>
              <a:t>.</a:t>
            </a:r>
          </a:p>
          <a:p>
            <a:pPr>
              <a:buFont typeface="Wingdings" pitchFamily="2" charset="2"/>
              <a:buChar char="q"/>
            </a:pPr>
            <a:r>
              <a:rPr lang="en-US" dirty="0" smtClean="0"/>
              <a:t>Large </a:t>
            </a:r>
            <a:r>
              <a:rPr lang="en-US" dirty="0"/>
              <a:t>resistance between the thin sheets confines the eddy currents to the individual sheets. so, the eddy currents are reduced to a large extent</a:t>
            </a:r>
          </a:p>
          <a:p>
            <a:pPr lvl="0"/>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fontScale="77500" lnSpcReduction="20000"/>
          </a:bodyPr>
          <a:lstStyle/>
          <a:p>
            <a:r>
              <a:rPr lang="en-US" dirty="0"/>
              <a:t>Eddy currents are the currents induced in body of the conductor when the amount of magnetic flux linked with the conductor changes. </a:t>
            </a:r>
          </a:p>
          <a:p>
            <a:r>
              <a:rPr lang="en-US" b="1" dirty="0"/>
              <a:t> </a:t>
            </a:r>
            <a:r>
              <a:rPr lang="en-US" b="1" dirty="0">
                <a:solidFill>
                  <a:schemeClr val="accent6">
                    <a:lumMod val="50000"/>
                  </a:schemeClr>
                </a:solidFill>
              </a:rPr>
              <a:t>Discovered by </a:t>
            </a:r>
            <a:r>
              <a:rPr lang="en-US" b="1" dirty="0" smtClean="0">
                <a:solidFill>
                  <a:schemeClr val="accent6">
                    <a:lumMod val="50000"/>
                  </a:schemeClr>
                </a:solidFill>
                <a:sym typeface="Wingdings" pitchFamily="2" charset="2"/>
              </a:rPr>
              <a:t></a:t>
            </a:r>
            <a:r>
              <a:rPr lang="en-US" dirty="0" smtClean="0">
                <a:solidFill>
                  <a:schemeClr val="accent2">
                    <a:lumMod val="50000"/>
                  </a:schemeClr>
                </a:solidFill>
              </a:rPr>
              <a:t>Foucault </a:t>
            </a:r>
            <a:r>
              <a:rPr lang="en-US" dirty="0" smtClean="0">
                <a:solidFill>
                  <a:schemeClr val="accent2">
                    <a:lumMod val="50000"/>
                  </a:schemeClr>
                </a:solidFill>
                <a:sym typeface="Wingdings" pitchFamily="2" charset="2"/>
              </a:rPr>
              <a:t></a:t>
            </a:r>
            <a:r>
              <a:rPr lang="en-US" dirty="0" smtClean="0">
                <a:solidFill>
                  <a:schemeClr val="accent2">
                    <a:lumMod val="50000"/>
                  </a:schemeClr>
                </a:solidFill>
              </a:rPr>
              <a:t>in </a:t>
            </a:r>
            <a:r>
              <a:rPr lang="en-US" b="1" dirty="0" smtClean="0">
                <a:solidFill>
                  <a:schemeClr val="accent2">
                    <a:lumMod val="50000"/>
                  </a:schemeClr>
                </a:solidFill>
              </a:rPr>
              <a:t>1895 </a:t>
            </a:r>
            <a:r>
              <a:rPr lang="en-US" dirty="0" smtClean="0">
                <a:solidFill>
                  <a:schemeClr val="accent6">
                    <a:lumMod val="75000"/>
                  </a:schemeClr>
                </a:solidFill>
              </a:rPr>
              <a:t>and </a:t>
            </a:r>
            <a:r>
              <a:rPr lang="en-US" dirty="0">
                <a:solidFill>
                  <a:schemeClr val="accent6">
                    <a:lumMod val="75000"/>
                  </a:schemeClr>
                </a:solidFill>
              </a:rPr>
              <a:t>they are also called </a:t>
            </a:r>
            <a:r>
              <a:rPr lang="en-US" b="1" dirty="0">
                <a:solidFill>
                  <a:schemeClr val="accent6">
                    <a:lumMod val="75000"/>
                  </a:schemeClr>
                </a:solidFill>
              </a:rPr>
              <a:t>Foucault currents</a:t>
            </a:r>
            <a:r>
              <a:rPr lang="en-US" b="1" dirty="0" smtClean="0">
                <a:solidFill>
                  <a:schemeClr val="accent6">
                    <a:lumMod val="75000"/>
                  </a:schemeClr>
                </a:solidFill>
              </a:rPr>
              <a:t>.</a:t>
            </a:r>
          </a:p>
          <a:p>
            <a:r>
              <a:rPr lang="en-US" dirty="0" smtClean="0">
                <a:solidFill>
                  <a:schemeClr val="accent6">
                    <a:lumMod val="75000"/>
                  </a:schemeClr>
                </a:solidFill>
              </a:rPr>
              <a:t>The </a:t>
            </a:r>
            <a:r>
              <a:rPr lang="en-US" dirty="0">
                <a:solidFill>
                  <a:schemeClr val="accent6">
                    <a:lumMod val="75000"/>
                  </a:schemeClr>
                </a:solidFill>
              </a:rPr>
              <a:t>magnitude of eddy current is </a:t>
            </a:r>
          </a:p>
          <a:p>
            <a:r>
              <a:rPr lang="en-US" b="1" dirty="0" err="1">
                <a:solidFill>
                  <a:schemeClr val="accent6">
                    <a:lumMod val="75000"/>
                  </a:schemeClr>
                </a:solidFill>
              </a:rPr>
              <a:t>i</a:t>
            </a:r>
            <a:r>
              <a:rPr lang="en-US" b="1" dirty="0">
                <a:solidFill>
                  <a:schemeClr val="accent6">
                    <a:lumMod val="75000"/>
                  </a:schemeClr>
                </a:solidFill>
              </a:rPr>
              <a:t> = induced </a:t>
            </a:r>
            <a:r>
              <a:rPr lang="en-US" b="1" dirty="0" err="1">
                <a:solidFill>
                  <a:schemeClr val="accent6">
                    <a:lumMod val="75000"/>
                  </a:schemeClr>
                </a:solidFill>
              </a:rPr>
              <a:t>emf</a:t>
            </a:r>
            <a:r>
              <a:rPr lang="en-US" b="1" dirty="0">
                <a:solidFill>
                  <a:schemeClr val="accent6">
                    <a:lumMod val="75000"/>
                  </a:schemeClr>
                </a:solidFill>
              </a:rPr>
              <a:t>/resistance = e/R</a:t>
            </a:r>
            <a:endParaRPr lang="en-US" dirty="0">
              <a:solidFill>
                <a:schemeClr val="accent6">
                  <a:lumMod val="75000"/>
                </a:schemeClr>
              </a:solidFill>
            </a:endParaRPr>
          </a:p>
          <a:p>
            <a:pPr>
              <a:buNone/>
            </a:pPr>
            <a:r>
              <a:rPr lang="en-US" dirty="0" smtClean="0">
                <a:solidFill>
                  <a:schemeClr val="accent6">
                    <a:lumMod val="75000"/>
                  </a:schemeClr>
                </a:solidFill>
              </a:rPr>
              <a:t>                               While </a:t>
            </a:r>
            <a:r>
              <a:rPr lang="en-US" dirty="0">
                <a:solidFill>
                  <a:schemeClr val="accent6">
                    <a:lumMod val="75000"/>
                  </a:schemeClr>
                </a:solidFill>
              </a:rPr>
              <a:t>,</a:t>
            </a:r>
          </a:p>
          <a:p>
            <a:r>
              <a:rPr lang="en-US" b="1" dirty="0">
                <a:solidFill>
                  <a:schemeClr val="accent6">
                    <a:lumMod val="75000"/>
                  </a:schemeClr>
                </a:solidFill>
              </a:rPr>
              <a:t>e = – </a:t>
            </a:r>
            <a:r>
              <a:rPr lang="en-US" b="1" dirty="0" err="1">
                <a:solidFill>
                  <a:schemeClr val="accent6">
                    <a:lumMod val="75000"/>
                  </a:schemeClr>
                </a:solidFill>
              </a:rPr>
              <a:t>dϕ</a:t>
            </a:r>
            <a:r>
              <a:rPr lang="en-US" b="1" dirty="0">
                <a:solidFill>
                  <a:schemeClr val="accent6">
                    <a:lumMod val="75000"/>
                  </a:schemeClr>
                </a:solidFill>
              </a:rPr>
              <a:t>/</a:t>
            </a:r>
            <a:r>
              <a:rPr lang="en-US" b="1" dirty="0" err="1">
                <a:solidFill>
                  <a:schemeClr val="accent6">
                    <a:lumMod val="75000"/>
                  </a:schemeClr>
                </a:solidFill>
              </a:rPr>
              <a:t>dt</a:t>
            </a:r>
            <a:endParaRPr lang="en-US" dirty="0">
              <a:solidFill>
                <a:schemeClr val="accent6">
                  <a:lumMod val="75000"/>
                </a:schemeClr>
              </a:solidFill>
            </a:endParaRPr>
          </a:p>
          <a:p>
            <a:r>
              <a:rPr lang="en-US" b="1" dirty="0" err="1" smtClean="0">
                <a:solidFill>
                  <a:schemeClr val="accent6">
                    <a:lumMod val="75000"/>
                  </a:schemeClr>
                </a:solidFill>
              </a:rPr>
              <a:t>i</a:t>
            </a:r>
            <a:r>
              <a:rPr lang="en-US" b="1" dirty="0" smtClean="0">
                <a:solidFill>
                  <a:schemeClr val="accent6">
                    <a:lumMod val="75000"/>
                  </a:schemeClr>
                </a:solidFill>
              </a:rPr>
              <a:t> = </a:t>
            </a:r>
            <a:r>
              <a:rPr lang="en-US" b="1" dirty="0" smtClean="0">
                <a:solidFill>
                  <a:schemeClr val="accent6">
                    <a:lumMod val="75000"/>
                  </a:schemeClr>
                </a:solidFill>
              </a:rPr>
              <a:t>– </a:t>
            </a:r>
            <a:r>
              <a:rPr lang="en-US" b="1" dirty="0" err="1">
                <a:solidFill>
                  <a:schemeClr val="accent6">
                    <a:lumMod val="75000"/>
                  </a:schemeClr>
                </a:solidFill>
              </a:rPr>
              <a:t>dϕ</a:t>
            </a:r>
            <a:r>
              <a:rPr lang="en-US" b="1" dirty="0">
                <a:solidFill>
                  <a:schemeClr val="accent6">
                    <a:lumMod val="75000"/>
                  </a:schemeClr>
                </a:solidFill>
              </a:rPr>
              <a:t>/</a:t>
            </a:r>
            <a:r>
              <a:rPr lang="en-US" b="1" dirty="0" err="1">
                <a:solidFill>
                  <a:schemeClr val="accent6">
                    <a:lumMod val="75000"/>
                  </a:schemeClr>
                </a:solidFill>
              </a:rPr>
              <a:t>dt</a:t>
            </a:r>
            <a:r>
              <a:rPr lang="en-US" b="1" dirty="0">
                <a:solidFill>
                  <a:schemeClr val="accent6">
                    <a:lumMod val="75000"/>
                  </a:schemeClr>
                </a:solidFill>
              </a:rPr>
              <a:t> </a:t>
            </a:r>
            <a:r>
              <a:rPr lang="en-US" b="1" dirty="0" smtClean="0">
                <a:solidFill>
                  <a:schemeClr val="accent6">
                    <a:lumMod val="75000"/>
                  </a:schemeClr>
                </a:solidFill>
              </a:rPr>
              <a:t>/</a:t>
            </a:r>
            <a:r>
              <a:rPr lang="en-US" b="1" dirty="0">
                <a:solidFill>
                  <a:schemeClr val="accent6">
                    <a:lumMod val="75000"/>
                  </a:schemeClr>
                </a:solidFill>
              </a:rPr>
              <a:t>R</a:t>
            </a:r>
            <a:endParaRPr lang="en-US" dirty="0">
              <a:solidFill>
                <a:schemeClr val="accent6">
                  <a:lumMod val="75000"/>
                </a:schemeClr>
              </a:solidFill>
            </a:endParaRPr>
          </a:p>
          <a:p>
            <a:r>
              <a:rPr lang="en-US" dirty="0">
                <a:solidFill>
                  <a:schemeClr val="accent6">
                    <a:lumMod val="75000"/>
                  </a:schemeClr>
                </a:solidFill>
              </a:rPr>
              <a:t>The direction of eddy currents is given by</a:t>
            </a:r>
            <a:r>
              <a:rPr lang="en-US" b="1" dirty="0">
                <a:solidFill>
                  <a:schemeClr val="accent6">
                    <a:lumMod val="75000"/>
                  </a:schemeClr>
                </a:solidFill>
              </a:rPr>
              <a:t> Lenz’s law</a:t>
            </a:r>
            <a:r>
              <a:rPr lang="en-US" dirty="0">
                <a:solidFill>
                  <a:schemeClr val="accent6">
                    <a:lumMod val="75000"/>
                  </a:schemeClr>
                </a:solidFill>
              </a:rPr>
              <a:t> or </a:t>
            </a:r>
            <a:r>
              <a:rPr lang="en-US" b="1" dirty="0">
                <a:solidFill>
                  <a:schemeClr val="accent6">
                    <a:lumMod val="75000"/>
                  </a:schemeClr>
                </a:solidFill>
              </a:rPr>
              <a:t>Fleming’s right hand rule</a:t>
            </a:r>
            <a:endParaRPr lang="en-US" dirty="0">
              <a:solidFill>
                <a:schemeClr val="accent6">
                  <a:lumMod val="75000"/>
                </a:schemeClr>
              </a:solidFill>
            </a:endParaRPr>
          </a:p>
          <a:p>
            <a:r>
              <a:rPr lang="en-US" dirty="0">
                <a:solidFill>
                  <a:schemeClr val="accent2">
                    <a:lumMod val="75000"/>
                  </a:schemeClr>
                </a:solidFill>
              </a:rPr>
              <a:t>Eddy currents are basically the currents induced in the body of a conductor due to change in magnetic flux linked with the conductor.</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1143000" y="838200"/>
            <a:ext cx="6462364"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1676400" y="685800"/>
            <a:ext cx="5548312" cy="52268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srcRect/>
          <a:stretch>
            <a:fillRect/>
          </a:stretch>
        </p:blipFill>
        <p:spPr bwMode="auto">
          <a:xfrm>
            <a:off x="1904999" y="628650"/>
            <a:ext cx="5497285" cy="5772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srcRect/>
          <a:stretch>
            <a:fillRect/>
          </a:stretch>
        </p:blipFill>
        <p:spPr bwMode="auto">
          <a:xfrm>
            <a:off x="152400" y="1066800"/>
            <a:ext cx="8305799"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75000"/>
                  </a:schemeClr>
                </a:solidFill>
              </a:rPr>
              <a:t>Experimental </a:t>
            </a:r>
            <a:r>
              <a:rPr lang="en-US" b="1" dirty="0" smtClean="0">
                <a:solidFill>
                  <a:schemeClr val="accent1">
                    <a:lumMod val="75000"/>
                  </a:schemeClr>
                </a:solidFill>
              </a:rPr>
              <a:t>Demonstration</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US" dirty="0"/>
              <a:t>Experiment </a:t>
            </a:r>
            <a:r>
              <a:rPr lang="en-US" dirty="0" smtClean="0"/>
              <a:t>#1</a:t>
            </a:r>
            <a:r>
              <a:rPr lang="en-US" dirty="0"/>
              <a:t>: </a:t>
            </a:r>
            <a:endParaRPr lang="en-US" dirty="0" smtClean="0"/>
          </a:p>
          <a:p>
            <a:r>
              <a:rPr lang="en-US" dirty="0" smtClean="0"/>
              <a:t>Hold </a:t>
            </a:r>
            <a:r>
              <a:rPr lang="en-US" dirty="0"/>
              <a:t>light metallic disc </a:t>
            </a:r>
            <a:r>
              <a:rPr lang="en-US" b="1" dirty="0"/>
              <a:t>D </a:t>
            </a:r>
            <a:r>
              <a:rPr lang="en-US" dirty="0"/>
              <a:t>atop the cross-section of an electromagnet connected to a source of </a:t>
            </a:r>
            <a:r>
              <a:rPr lang="en-US" dirty="0" err="1"/>
              <a:t>a.c</a:t>
            </a:r>
            <a:r>
              <a:rPr lang="en-US" dirty="0"/>
              <a:t>.  When </a:t>
            </a:r>
            <a:r>
              <a:rPr lang="en-US" dirty="0" err="1"/>
              <a:t>a.c</a:t>
            </a:r>
            <a:r>
              <a:rPr lang="en-US" dirty="0"/>
              <a:t>. is switched on, the disc is thrown up into the air. </a:t>
            </a:r>
          </a:p>
          <a:p>
            <a:r>
              <a:rPr lang="en-US" dirty="0"/>
              <a:t>This is due to eddy currents developed in the disc. As current through the solenoid increases</a:t>
            </a:r>
            <a:r>
              <a:rPr lang="en-US" dirty="0" smtClean="0"/>
              <a:t>, </a:t>
            </a:r>
            <a:r>
              <a:rPr lang="en-US" dirty="0"/>
              <a:t>the magnetic flux along the axis of the solenoid increases. </a:t>
            </a:r>
            <a:r>
              <a:rPr lang="en-US" dirty="0" smtClean="0"/>
              <a:t>Therefore</a:t>
            </a:r>
            <a:r>
              <a:rPr lang="en-US" dirty="0"/>
              <a:t>, magnetic flux linked with the disc increases</a:t>
            </a:r>
            <a:r>
              <a:rPr lang="en-US" dirty="0" smtClean="0"/>
              <a:t>. </a:t>
            </a:r>
            <a:r>
              <a:rPr lang="en-US" dirty="0"/>
              <a:t>Induced currents or eddy currents develop in the disc and magnetize it. If upper end of solenoid initially acquires north polarity, the lower face of disc also acquires north polarity in accordance with the</a:t>
            </a:r>
            <a:r>
              <a:rPr lang="en-US" b="1" dirty="0"/>
              <a:t> </a:t>
            </a:r>
            <a:r>
              <a:rPr lang="en-US" b="1" dirty="0">
                <a:solidFill>
                  <a:schemeClr val="accent5"/>
                </a:solidFill>
              </a:rPr>
              <a:t>Lenz’s law</a:t>
            </a:r>
            <a:r>
              <a:rPr lang="en-US" b="1" dirty="0"/>
              <a:t>.</a:t>
            </a:r>
            <a:r>
              <a:rPr lang="en-US" dirty="0"/>
              <a:t> The force of repulsion between the two throws the disc up in the air.</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0" y="52002"/>
            <a:ext cx="9143999" cy="68059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1066800" y="728135"/>
            <a:ext cx="6966447" cy="53678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226950" y="457200"/>
            <a:ext cx="830745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F0"/>
                </a:solidFill>
              </a:rPr>
              <a:t>Experiment # 2</a:t>
            </a:r>
            <a:r>
              <a:rPr lang="en-US" dirty="0">
                <a:solidFill>
                  <a:srgbClr val="00B0F0"/>
                </a:solidFill>
              </a:rPr>
              <a:t/>
            </a:r>
            <a:br>
              <a:rPr lang="en-US" dirty="0">
                <a:solidFill>
                  <a:srgbClr val="00B0F0"/>
                </a:solidFill>
              </a:rPr>
            </a:br>
            <a:endParaRPr lang="en-US" dirty="0">
              <a:solidFill>
                <a:srgbClr val="00B0F0"/>
              </a:solidFill>
            </a:endParaRPr>
          </a:p>
        </p:txBody>
      </p:sp>
      <p:sp>
        <p:nvSpPr>
          <p:cNvPr id="3" name="Content Placeholder 2"/>
          <p:cNvSpPr>
            <a:spLocks noGrp="1"/>
          </p:cNvSpPr>
          <p:nvPr>
            <p:ph idx="1"/>
          </p:nvPr>
        </p:nvSpPr>
        <p:spPr/>
        <p:txBody>
          <a:bodyPr>
            <a:normAutofit fontScale="85000" lnSpcReduction="20000"/>
          </a:bodyPr>
          <a:lstStyle/>
          <a:p>
            <a:r>
              <a:rPr lang="en-US" dirty="0"/>
              <a:t>Suspend a flat metallic plate between pole pieces</a:t>
            </a:r>
            <a:r>
              <a:rPr lang="en-US" b="1" dirty="0"/>
              <a:t> N </a:t>
            </a:r>
            <a:r>
              <a:rPr lang="en-US" dirty="0"/>
              <a:t>and</a:t>
            </a:r>
            <a:r>
              <a:rPr lang="en-US" b="1" dirty="0"/>
              <a:t> S </a:t>
            </a:r>
            <a:r>
              <a:rPr lang="en-US" dirty="0"/>
              <a:t>of an electromagnet When the magnetic field is off, the metallic plate disturbed once from its equilibrium position and left, oscillates freely for a longer time. But when the electromagnet is switched on, the vibrations of the plate are damped. This is because of eddy currents developed in the vibrating </a:t>
            </a:r>
            <a:r>
              <a:rPr lang="en-US" dirty="0" smtClean="0"/>
              <a:t>plate,</a:t>
            </a:r>
            <a:r>
              <a:rPr lang="en-US" dirty="0" smtClean="0"/>
              <a:t> In the normal position of rest of the plate, magnetic flux linked with the plate is maximum. When it is displaced toward any one extreme position, area of plate in the field decreases. Therefore, magnetic flux through the plate decreases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2185988" y="1981201"/>
            <a:ext cx="6043612" cy="2243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971</Words>
  <Application>Microsoft Office PowerPoint</Application>
  <PresentationFormat>On-screen Show (4:3)</PresentationFormat>
  <Paragraphs>35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Eddy currents </vt:lpstr>
      <vt:lpstr>Slide 2</vt:lpstr>
      <vt:lpstr>Slide 3</vt:lpstr>
      <vt:lpstr>Experimental Demonstration</vt:lpstr>
      <vt:lpstr>Slide 5</vt:lpstr>
      <vt:lpstr>Slide 6</vt:lpstr>
      <vt:lpstr>Slide 7</vt:lpstr>
      <vt:lpstr>Experiment # 2 </vt:lpstr>
      <vt:lpstr>Slide 9</vt:lpstr>
      <vt:lpstr>Slide 10</vt:lpstr>
      <vt:lpstr>Lenz’s law</vt:lpstr>
      <vt:lpstr>Applications of eddy currents  </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Eddy currents </dc:title>
  <dc:creator>dr.kanwal</dc:creator>
  <cp:lastModifiedBy>DELL</cp:lastModifiedBy>
  <cp:revision>48</cp:revision>
  <dcterms:created xsi:type="dcterms:W3CDTF">2020-06-19T04:54:08Z</dcterms:created>
  <dcterms:modified xsi:type="dcterms:W3CDTF">2020-06-19T06:50:00Z</dcterms:modified>
</cp:coreProperties>
</file>