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</p:sldIdLst>
  <p:sldSz cx="9144000" cy="6858000" type="screen4x3"/>
  <p:notesSz cx="9144000" cy="6858000"/>
  <p:embeddedFontLst>
    <p:embeddedFont>
      <p:font typeface="Arial Black" panose="020B0A04020102020204" pitchFamily="34" charset="0"/>
      <p:bold r:id="rId53"/>
    </p:embeddedFont>
    <p:embeddedFont>
      <p:font typeface="Calibri" panose="020F0502020204030204" pitchFamily="34" charset="0"/>
      <p:regular r:id="rId54"/>
      <p:bold r:id="rId55"/>
      <p:italic r:id="rId56"/>
      <p:boldItalic r:id="rId5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font" Target="fonts/font3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1.fntdata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4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5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Title</a:t>
            </a:r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11/29/2020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1439" y="4246971"/>
            <a:ext cx="4714498" cy="10995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518"/>
              </a:lnSpc>
              <a:spcBef>
                <a:spcPts val="0"/>
              </a:spcBef>
              <a:spcAft>
                <a:spcPts val="0"/>
              </a:spcAft>
            </a:pPr>
            <a:r>
              <a:rPr sz="3200" spc="-17" dirty="0">
                <a:solidFill>
                  <a:srgbClr val="000000"/>
                </a:solidFill>
                <a:latin typeface="Arial Black"/>
                <a:cs typeface="Arial Black"/>
              </a:rPr>
              <a:t>Discovering</a:t>
            </a:r>
          </a:p>
          <a:p>
            <a:pPr marL="914704" marR="0">
              <a:lnSpc>
                <a:spcPts val="3840"/>
              </a:lnSpc>
              <a:spcBef>
                <a:spcPts val="50"/>
              </a:spcBef>
              <a:spcAft>
                <a:spcPts val="0"/>
              </a:spcAft>
            </a:pPr>
            <a:r>
              <a:rPr sz="3200" spc="14" dirty="0">
                <a:solidFill>
                  <a:srgbClr val="000000"/>
                </a:solidFill>
                <a:latin typeface="Arial Black"/>
                <a:cs typeface="Arial Black"/>
              </a:rPr>
              <a:t>Computers</a:t>
            </a:r>
            <a:r>
              <a:rPr sz="3200" spc="-40" dirty="0">
                <a:solidFill>
                  <a:srgbClr val="000000"/>
                </a:solidFill>
                <a:latin typeface="Arial Black"/>
                <a:cs typeface="Arial Black"/>
              </a:rPr>
              <a:t> </a:t>
            </a:r>
            <a:r>
              <a:rPr lang="en-US" sz="3200" dirty="0">
                <a:solidFill>
                  <a:srgbClr val="000000"/>
                </a:solidFill>
                <a:latin typeface="Arial Black"/>
                <a:cs typeface="Arial Black"/>
              </a:rPr>
              <a:t> </a:t>
            </a:r>
            <a:endParaRPr sz="320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48688" y="5483355"/>
            <a:ext cx="3275974" cy="6713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5"/>
              </a:lnSpc>
              <a:spcBef>
                <a:spcPts val="0"/>
              </a:spcBef>
              <a:spcAft>
                <a:spcPts val="0"/>
              </a:spcAft>
            </a:pPr>
            <a:r>
              <a:rPr sz="2000" spc="-41" dirty="0">
                <a:solidFill>
                  <a:srgbClr val="000000"/>
                </a:solidFill>
                <a:latin typeface="Arial Black"/>
                <a:cs typeface="Arial Black"/>
              </a:rPr>
              <a:t>Your</a:t>
            </a:r>
            <a:r>
              <a:rPr sz="2000" spc="21" dirty="0">
                <a:solidFill>
                  <a:srgbClr val="000000"/>
                </a:solidFill>
                <a:latin typeface="Arial Black"/>
                <a:cs typeface="Arial Black"/>
              </a:rPr>
              <a:t> </a:t>
            </a:r>
            <a:r>
              <a:rPr sz="2000" dirty="0">
                <a:solidFill>
                  <a:srgbClr val="000000"/>
                </a:solidFill>
                <a:latin typeface="Arial Black"/>
                <a:cs typeface="Arial Black"/>
              </a:rPr>
              <a:t>Interactive Guide</a:t>
            </a:r>
          </a:p>
          <a:p>
            <a:pPr marL="219456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 Black"/>
                <a:cs typeface="Arial Black"/>
              </a:rPr>
              <a:t>to</a:t>
            </a:r>
            <a:r>
              <a:rPr sz="2000" spc="-12" dirty="0">
                <a:solidFill>
                  <a:srgbClr val="000000"/>
                </a:solidFill>
                <a:latin typeface="Arial Black"/>
                <a:cs typeface="Arial Black"/>
              </a:rPr>
              <a:t> </a:t>
            </a:r>
            <a:r>
              <a:rPr sz="2000" dirty="0">
                <a:solidFill>
                  <a:srgbClr val="000000"/>
                </a:solidFill>
                <a:latin typeface="Arial Black"/>
                <a:cs typeface="Arial Black"/>
              </a:rPr>
              <a:t>the Digital</a:t>
            </a:r>
            <a:r>
              <a:rPr sz="2000" spc="-28" dirty="0">
                <a:solidFill>
                  <a:srgbClr val="000000"/>
                </a:solidFill>
                <a:latin typeface="Arial Black"/>
                <a:cs typeface="Arial Black"/>
              </a:rPr>
              <a:t> </a:t>
            </a:r>
            <a:r>
              <a:rPr sz="2000" dirty="0">
                <a:solidFill>
                  <a:srgbClr val="000000"/>
                </a:solidFill>
                <a:latin typeface="Arial Black"/>
                <a:cs typeface="Arial Black"/>
              </a:rPr>
              <a:t>World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43840" y="411343"/>
            <a:ext cx="2202927" cy="6579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880"/>
              </a:lnSpc>
              <a:spcBef>
                <a:spcPts val="0"/>
              </a:spcBef>
              <a:spcAft>
                <a:spcPts val="0"/>
              </a:spcAft>
            </a:pPr>
            <a:r>
              <a:rPr sz="4000" b="1" dirty="0">
                <a:solidFill>
                  <a:srgbClr val="604A7B"/>
                </a:solidFill>
                <a:latin typeface="Calibri"/>
                <a:cs typeface="Calibri"/>
              </a:rPr>
              <a:t>Processor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43840" y="1639737"/>
            <a:ext cx="8636379" cy="1510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11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604A7B"/>
                </a:solidFill>
                <a:latin typeface="Arial"/>
                <a:cs typeface="Arial"/>
              </a:rPr>
              <a:t>•</a:t>
            </a:r>
            <a:r>
              <a:rPr sz="3200" spc="780" dirty="0">
                <a:solidFill>
                  <a:srgbClr val="604A7B"/>
                </a:solidFill>
                <a:latin typeface="Times New Roman"/>
                <a:cs typeface="Times New Roman"/>
              </a:rPr>
              <a:t> </a:t>
            </a:r>
            <a:r>
              <a:rPr sz="3200" spc="-20" dirty="0">
                <a:solidFill>
                  <a:srgbClr val="000000"/>
                </a:solidFill>
                <a:latin typeface="Calibri"/>
                <a:cs typeface="Calibri"/>
              </a:rPr>
              <a:t>For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 every instruction,</a:t>
            </a:r>
            <a:r>
              <a:rPr sz="3200" spc="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a processor</a:t>
            </a:r>
            <a:r>
              <a:rPr sz="32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repeats</a:t>
            </a:r>
            <a:r>
              <a:rPr sz="32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a set</a:t>
            </a:r>
            <a:r>
              <a:rPr sz="3200" spc="-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</a:p>
          <a:p>
            <a:pPr marL="342900" marR="0">
              <a:lnSpc>
                <a:spcPts val="3842"/>
              </a:lnSpc>
              <a:spcBef>
                <a:spcPts val="50"/>
              </a:spcBef>
              <a:spcAft>
                <a:spcPts val="0"/>
              </a:spcAft>
            </a:pPr>
            <a:r>
              <a:rPr sz="3200" spc="-23" dirty="0">
                <a:solidFill>
                  <a:srgbClr val="000000"/>
                </a:solidFill>
                <a:latin typeface="Calibri"/>
                <a:cs typeface="Calibri"/>
              </a:rPr>
              <a:t>four</a:t>
            </a:r>
            <a:r>
              <a:rPr sz="3200" spc="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basic operations,</a:t>
            </a:r>
            <a:r>
              <a:rPr sz="32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which comprise a machine</a:t>
            </a:r>
          </a:p>
          <a:p>
            <a:pPr marL="342900" marR="0">
              <a:lnSpc>
                <a:spcPts val="3840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cycle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43840" y="6427599"/>
            <a:ext cx="770661" cy="4253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spc="-10" dirty="0">
                <a:solidFill>
                  <a:srgbClr val="000000"/>
                </a:solidFill>
                <a:latin typeface="Calibri"/>
                <a:cs typeface="Calibri"/>
              </a:rPr>
              <a:t>Page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 215</a:t>
            </a:r>
          </a:p>
          <a:p>
            <a:pPr marL="0" marR="0">
              <a:lnSpc>
                <a:spcPts val="1464"/>
              </a:lnSpc>
              <a:spcBef>
                <a:spcPts val="69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Figure</a:t>
            </a:r>
            <a:r>
              <a:rPr sz="12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4-5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422650" y="6461128"/>
            <a:ext cx="2602763" cy="1849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Discovering</a:t>
            </a:r>
            <a:r>
              <a:rPr sz="1200" spc="-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Computers </a:t>
            </a:r>
            <a:r>
              <a:rPr lang="en-US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: Chapter</a:t>
            </a:r>
            <a:r>
              <a:rPr sz="1200" spc="-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4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761730" y="6461128"/>
            <a:ext cx="307365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EEEBCA"/>
                </a:solidFill>
                <a:latin typeface="Calibri"/>
                <a:cs typeface="Calibri"/>
              </a:rPr>
              <a:t>10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43840" y="411343"/>
            <a:ext cx="2202927" cy="6579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880"/>
              </a:lnSpc>
              <a:spcBef>
                <a:spcPts val="0"/>
              </a:spcBef>
              <a:spcAft>
                <a:spcPts val="0"/>
              </a:spcAft>
            </a:pPr>
            <a:r>
              <a:rPr sz="4000" b="1" dirty="0">
                <a:solidFill>
                  <a:srgbClr val="604A7B"/>
                </a:solidFill>
                <a:latin typeface="Calibri"/>
                <a:cs typeface="Calibri"/>
              </a:rPr>
              <a:t>Processor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8640" y="1640305"/>
            <a:ext cx="3706571" cy="13253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13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604A7B"/>
                </a:solidFill>
                <a:latin typeface="Arial"/>
                <a:cs typeface="Arial"/>
              </a:rPr>
              <a:t>•</a:t>
            </a:r>
            <a:r>
              <a:rPr sz="2800" spc="1019" dirty="0">
                <a:solidFill>
                  <a:srgbClr val="604A7B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000000"/>
                </a:solidFill>
                <a:latin typeface="Calibri"/>
                <a:cs typeface="Calibri"/>
              </a:rPr>
              <a:t>Most</a:t>
            </a:r>
            <a:r>
              <a:rPr sz="2800" spc="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2" dirty="0">
                <a:solidFill>
                  <a:srgbClr val="000000"/>
                </a:solidFill>
                <a:latin typeface="Calibri"/>
                <a:cs typeface="Calibri"/>
              </a:rPr>
              <a:t>current</a:t>
            </a:r>
            <a:r>
              <a:rPr sz="2800" spc="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000000"/>
                </a:solidFill>
                <a:latin typeface="Calibri"/>
                <a:cs typeface="Calibri"/>
              </a:rPr>
              <a:t>personal</a:t>
            </a:r>
          </a:p>
          <a:p>
            <a:pPr marL="342899" marR="0">
              <a:lnSpc>
                <a:spcPts val="3363"/>
              </a:lnSpc>
              <a:spcBef>
                <a:spcPts val="0"/>
              </a:spcBef>
              <a:spcAft>
                <a:spcPts val="0"/>
              </a:spcAft>
            </a:pPr>
            <a:r>
              <a:rPr sz="2800" spc="-15" dirty="0">
                <a:solidFill>
                  <a:srgbClr val="000000"/>
                </a:solidFill>
                <a:latin typeface="Calibri"/>
                <a:cs typeface="Calibri"/>
              </a:rPr>
              <a:t>computers</a:t>
            </a:r>
            <a:r>
              <a:rPr sz="2800" spc="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support</a:t>
            </a:r>
          </a:p>
          <a:p>
            <a:pPr marL="342899" marR="0">
              <a:lnSpc>
                <a:spcPts val="336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pipelining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05839" y="2994640"/>
            <a:ext cx="3329144" cy="22392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604A7B"/>
                </a:solidFill>
                <a:latin typeface="Arial"/>
                <a:cs typeface="Arial"/>
              </a:rPr>
              <a:t>–</a:t>
            </a:r>
            <a:r>
              <a:rPr sz="2400" spc="323" dirty="0">
                <a:solidFill>
                  <a:srgbClr val="604A7B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Processor</a:t>
            </a:r>
            <a:r>
              <a:rPr sz="2400" spc="-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begins</a:t>
            </a:r>
          </a:p>
          <a:p>
            <a:pPr marL="286766" marR="0">
              <a:lnSpc>
                <a:spcPts val="2880"/>
              </a:lnSpc>
              <a:spcBef>
                <a:spcPts val="0"/>
              </a:spcBef>
              <a:spcAft>
                <a:spcPts val="0"/>
              </a:spcAft>
            </a:pPr>
            <a:r>
              <a:rPr sz="2400" spc="-12" dirty="0">
                <a:solidFill>
                  <a:srgbClr val="000000"/>
                </a:solidFill>
                <a:latin typeface="Calibri"/>
                <a:cs typeface="Calibri"/>
              </a:rPr>
              <a:t>fetching</a:t>
            </a:r>
            <a:r>
              <a:rPr sz="24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2400" spc="-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second</a:t>
            </a:r>
          </a:p>
          <a:p>
            <a:pPr marL="286766" marR="0">
              <a:lnSpc>
                <a:spcPts val="2882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instruction</a:t>
            </a:r>
            <a:r>
              <a:rPr sz="2400" spc="-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000000"/>
                </a:solidFill>
                <a:latin typeface="Calibri"/>
                <a:cs typeface="Calibri"/>
              </a:rPr>
              <a:t>before</a:t>
            </a:r>
            <a:r>
              <a:rPr sz="2400" spc="3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it</a:t>
            </a:r>
          </a:p>
          <a:p>
            <a:pPr marL="286766" marR="0">
              <a:lnSpc>
                <a:spcPts val="287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completes</a:t>
            </a:r>
            <a:r>
              <a:rPr sz="2400" spc="-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the machine</a:t>
            </a:r>
          </a:p>
          <a:p>
            <a:pPr marL="286766" marR="0">
              <a:lnSpc>
                <a:spcPts val="287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cycle</a:t>
            </a:r>
            <a:r>
              <a:rPr sz="2400" spc="-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000000"/>
                </a:solidFill>
                <a:latin typeface="Calibri"/>
                <a:cs typeface="Calibri"/>
              </a:rPr>
              <a:t>for</a:t>
            </a:r>
            <a:r>
              <a:rPr sz="24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the </a:t>
            </a:r>
            <a:r>
              <a:rPr sz="2400" spc="-15" dirty="0">
                <a:solidFill>
                  <a:srgbClr val="000000"/>
                </a:solidFill>
                <a:latin typeface="Calibri"/>
                <a:cs typeface="Calibri"/>
              </a:rPr>
              <a:t>first</a:t>
            </a:r>
          </a:p>
          <a:p>
            <a:pPr marL="286766" marR="0">
              <a:lnSpc>
                <a:spcPts val="287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instruction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43840" y="6427599"/>
            <a:ext cx="1153185" cy="4253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Pages 215 –</a:t>
            </a:r>
            <a:r>
              <a:rPr sz="1200" spc="-2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216</a:t>
            </a:r>
          </a:p>
          <a:p>
            <a:pPr marL="0" marR="0">
              <a:lnSpc>
                <a:spcPts val="1464"/>
              </a:lnSpc>
              <a:spcBef>
                <a:spcPts val="69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Figure</a:t>
            </a:r>
            <a:r>
              <a:rPr sz="12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4-6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422650" y="6461128"/>
            <a:ext cx="2602763" cy="1849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Discovering</a:t>
            </a:r>
            <a:r>
              <a:rPr sz="1200" spc="-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Computers </a:t>
            </a:r>
            <a:r>
              <a:rPr lang="en-US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: Chapter</a:t>
            </a:r>
            <a:r>
              <a:rPr sz="1200" spc="-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4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761730" y="6461128"/>
            <a:ext cx="307365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EEEBCA"/>
                </a:solidFill>
                <a:latin typeface="Calibri"/>
                <a:cs typeface="Calibri"/>
              </a:rPr>
              <a:t>11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43840" y="411343"/>
            <a:ext cx="2202927" cy="6579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880"/>
              </a:lnSpc>
              <a:spcBef>
                <a:spcPts val="0"/>
              </a:spcBef>
              <a:spcAft>
                <a:spcPts val="0"/>
              </a:spcAft>
            </a:pPr>
            <a:r>
              <a:rPr sz="4000" b="1" dirty="0">
                <a:solidFill>
                  <a:srgbClr val="604A7B"/>
                </a:solidFill>
                <a:latin typeface="Calibri"/>
                <a:cs typeface="Calibri"/>
              </a:rPr>
              <a:t>Processor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94106" y="1856737"/>
            <a:ext cx="8446767" cy="12749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126"/>
              </a:lnSpc>
              <a:spcBef>
                <a:spcPts val="0"/>
              </a:spcBef>
              <a:spcAft>
                <a:spcPts val="0"/>
              </a:spcAft>
            </a:pPr>
            <a:r>
              <a:rPr sz="4200" dirty="0">
                <a:solidFill>
                  <a:srgbClr val="FFFFFF"/>
                </a:solidFill>
                <a:latin typeface="Calibri"/>
                <a:cs typeface="Calibri"/>
              </a:rPr>
              <a:t>The processor </a:t>
            </a:r>
            <a:r>
              <a:rPr sz="4200" spc="-15" dirty="0">
                <a:solidFill>
                  <a:srgbClr val="FFFFFF"/>
                </a:solidFill>
                <a:latin typeface="Calibri"/>
                <a:cs typeface="Calibri"/>
              </a:rPr>
              <a:t>contains</a:t>
            </a:r>
            <a:r>
              <a:rPr sz="42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200" spc="-27" dirty="0">
                <a:solidFill>
                  <a:srgbClr val="FFFFFF"/>
                </a:solidFill>
                <a:latin typeface="Calibri"/>
                <a:cs typeface="Calibri"/>
              </a:rPr>
              <a:t>registers,</a:t>
            </a:r>
            <a:r>
              <a:rPr sz="4200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200" spc="-11" dirty="0">
                <a:solidFill>
                  <a:srgbClr val="FFFFFF"/>
                </a:solidFill>
                <a:latin typeface="Calibri"/>
                <a:cs typeface="Calibri"/>
              </a:rPr>
              <a:t>that</a:t>
            </a:r>
          </a:p>
          <a:p>
            <a:pPr marL="0" marR="0">
              <a:lnSpc>
                <a:spcPts val="4610"/>
              </a:lnSpc>
              <a:spcBef>
                <a:spcPts val="0"/>
              </a:spcBef>
              <a:spcAft>
                <a:spcPts val="0"/>
              </a:spcAft>
            </a:pPr>
            <a:r>
              <a:rPr sz="4200" spc="-12" dirty="0">
                <a:solidFill>
                  <a:srgbClr val="FFFFFF"/>
                </a:solidFill>
                <a:latin typeface="Calibri"/>
                <a:cs typeface="Calibri"/>
              </a:rPr>
              <a:t>temporarily</a:t>
            </a:r>
            <a:r>
              <a:rPr sz="4200" dirty="0">
                <a:solidFill>
                  <a:srgbClr val="FFFFFF"/>
                </a:solidFill>
                <a:latin typeface="Calibri"/>
                <a:cs typeface="Calibri"/>
              </a:rPr>
              <a:t> hold </a:t>
            </a:r>
            <a:r>
              <a:rPr sz="4200" spc="-25" dirty="0">
                <a:solidFill>
                  <a:srgbClr val="FFFFFF"/>
                </a:solidFill>
                <a:latin typeface="Calibri"/>
                <a:cs typeface="Calibri"/>
              </a:rPr>
              <a:t>data</a:t>
            </a:r>
            <a:r>
              <a:rPr sz="4200" spc="27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200" dirty="0">
                <a:solidFill>
                  <a:srgbClr val="FFFFFF"/>
                </a:solidFill>
                <a:latin typeface="Calibri"/>
                <a:cs typeface="Calibri"/>
              </a:rPr>
              <a:t>and instructions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94106" y="3648670"/>
            <a:ext cx="8074121" cy="12747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129"/>
              </a:lnSpc>
              <a:spcBef>
                <a:spcPts val="0"/>
              </a:spcBef>
              <a:spcAft>
                <a:spcPts val="0"/>
              </a:spcAft>
            </a:pPr>
            <a:r>
              <a:rPr sz="420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4200" b="1" spc="-36" dirty="0">
                <a:solidFill>
                  <a:srgbClr val="A52439"/>
                </a:solidFill>
                <a:latin typeface="Calibri"/>
                <a:cs typeface="Calibri"/>
              </a:rPr>
              <a:t>system</a:t>
            </a:r>
            <a:r>
              <a:rPr sz="4200" b="1" spc="10" dirty="0">
                <a:solidFill>
                  <a:srgbClr val="A52439"/>
                </a:solidFill>
                <a:latin typeface="Calibri"/>
                <a:cs typeface="Calibri"/>
              </a:rPr>
              <a:t> </a:t>
            </a:r>
            <a:r>
              <a:rPr sz="4200" b="1" dirty="0">
                <a:solidFill>
                  <a:srgbClr val="A52439"/>
                </a:solidFill>
                <a:latin typeface="Calibri"/>
                <a:cs typeface="Calibri"/>
              </a:rPr>
              <a:t>clock</a:t>
            </a:r>
            <a:r>
              <a:rPr sz="4200" b="1" spc="37" dirty="0">
                <a:solidFill>
                  <a:srgbClr val="A52439"/>
                </a:solidFill>
                <a:latin typeface="Calibri"/>
                <a:cs typeface="Calibri"/>
              </a:rPr>
              <a:t> </a:t>
            </a:r>
            <a:r>
              <a:rPr sz="4200" spc="-20" dirty="0">
                <a:solidFill>
                  <a:srgbClr val="FFFFFF"/>
                </a:solidFill>
                <a:latin typeface="Calibri"/>
                <a:cs typeface="Calibri"/>
              </a:rPr>
              <a:t>controls</a:t>
            </a:r>
            <a:r>
              <a:rPr sz="4200" dirty="0">
                <a:solidFill>
                  <a:srgbClr val="FFFFFF"/>
                </a:solidFill>
                <a:latin typeface="Calibri"/>
                <a:cs typeface="Calibri"/>
              </a:rPr>
              <a:t> the timing</a:t>
            </a:r>
          </a:p>
          <a:p>
            <a:pPr marL="0" marR="0">
              <a:lnSpc>
                <a:spcPts val="4608"/>
              </a:lnSpc>
              <a:spcBef>
                <a:spcPts val="0"/>
              </a:spcBef>
              <a:spcAft>
                <a:spcPts val="0"/>
              </a:spcAft>
            </a:pPr>
            <a:r>
              <a:rPr sz="42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42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200" dirty="0">
                <a:solidFill>
                  <a:srgbClr val="FFFFFF"/>
                </a:solidFill>
                <a:latin typeface="Calibri"/>
                <a:cs typeface="Calibri"/>
              </a:rPr>
              <a:t>all </a:t>
            </a:r>
            <a:r>
              <a:rPr sz="4200" spc="-10" dirty="0">
                <a:solidFill>
                  <a:srgbClr val="FFFFFF"/>
                </a:solidFill>
                <a:latin typeface="Calibri"/>
                <a:cs typeface="Calibri"/>
              </a:rPr>
              <a:t>computer</a:t>
            </a:r>
            <a:r>
              <a:rPr sz="4200" spc="1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200" spc="-14" dirty="0">
                <a:solidFill>
                  <a:srgbClr val="FFFFFF"/>
                </a:solidFill>
                <a:latin typeface="Calibri"/>
                <a:cs typeface="Calibri"/>
              </a:rPr>
              <a:t>operations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33120" y="5136757"/>
            <a:ext cx="8396165" cy="10099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028"/>
              </a:lnSpc>
              <a:spcBef>
                <a:spcPts val="0"/>
              </a:spcBef>
              <a:spcAft>
                <a:spcPts val="0"/>
              </a:spcAft>
            </a:pPr>
            <a:r>
              <a:rPr sz="33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3300" spc="-21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3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3300" spc="-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300" dirty="0">
                <a:solidFill>
                  <a:srgbClr val="000000"/>
                </a:solidFill>
                <a:latin typeface="Calibri"/>
                <a:cs typeface="Calibri"/>
              </a:rPr>
              <a:t>pace of the </a:t>
            </a:r>
            <a:r>
              <a:rPr sz="3300" spc="-31" dirty="0">
                <a:solidFill>
                  <a:srgbClr val="000000"/>
                </a:solidFill>
                <a:latin typeface="Calibri"/>
                <a:cs typeface="Calibri"/>
              </a:rPr>
              <a:t>system</a:t>
            </a:r>
            <a:r>
              <a:rPr sz="3300" spc="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300" dirty="0">
                <a:solidFill>
                  <a:srgbClr val="000000"/>
                </a:solidFill>
                <a:latin typeface="Calibri"/>
                <a:cs typeface="Calibri"/>
              </a:rPr>
              <a:t>clock is called the </a:t>
            </a:r>
            <a:r>
              <a:rPr sz="3300" b="1" dirty="0">
                <a:solidFill>
                  <a:srgbClr val="A52439"/>
                </a:solidFill>
                <a:latin typeface="Calibri"/>
                <a:cs typeface="Calibri"/>
              </a:rPr>
              <a:t>clock</a:t>
            </a:r>
          </a:p>
          <a:p>
            <a:pPr marL="286512" marR="0">
              <a:lnSpc>
                <a:spcPts val="3623"/>
              </a:lnSpc>
              <a:spcBef>
                <a:spcPts val="50"/>
              </a:spcBef>
              <a:spcAft>
                <a:spcPts val="0"/>
              </a:spcAft>
            </a:pPr>
            <a:r>
              <a:rPr sz="3300" b="1" dirty="0">
                <a:solidFill>
                  <a:srgbClr val="A52439"/>
                </a:solidFill>
                <a:latin typeface="Calibri"/>
                <a:cs typeface="Calibri"/>
              </a:rPr>
              <a:t>speed</a:t>
            </a:r>
            <a:r>
              <a:rPr sz="3300" dirty="0">
                <a:solidFill>
                  <a:srgbClr val="000000"/>
                </a:solidFill>
                <a:latin typeface="Calibri"/>
                <a:cs typeface="Calibri"/>
              </a:rPr>
              <a:t>, and is measured in </a:t>
            </a:r>
            <a:r>
              <a:rPr sz="3300" b="1" dirty="0">
                <a:solidFill>
                  <a:srgbClr val="A52439"/>
                </a:solidFill>
                <a:latin typeface="Calibri"/>
                <a:cs typeface="Calibri"/>
              </a:rPr>
              <a:t>gigahertz</a:t>
            </a:r>
            <a:r>
              <a:rPr sz="3300" b="1" spc="17" dirty="0">
                <a:solidFill>
                  <a:srgbClr val="A52439"/>
                </a:solidFill>
                <a:latin typeface="Calibri"/>
                <a:cs typeface="Calibri"/>
              </a:rPr>
              <a:t> </a:t>
            </a:r>
            <a:r>
              <a:rPr sz="3300" dirty="0">
                <a:solidFill>
                  <a:srgbClr val="000000"/>
                </a:solidFill>
                <a:latin typeface="Calibri"/>
                <a:cs typeface="Calibri"/>
              </a:rPr>
              <a:t>(</a:t>
            </a:r>
            <a:r>
              <a:rPr sz="3300" b="1" dirty="0">
                <a:solidFill>
                  <a:srgbClr val="A52439"/>
                </a:solidFill>
                <a:latin typeface="Calibri"/>
                <a:cs typeface="Calibri"/>
              </a:rPr>
              <a:t>GHz</a:t>
            </a:r>
            <a:r>
              <a:rPr sz="3300" dirty="0">
                <a:solidFill>
                  <a:srgbClr val="000000"/>
                </a:solidFill>
                <a:latin typeface="Calibri"/>
                <a:cs typeface="Calibri"/>
              </a:rPr>
              <a:t>)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43840" y="6445887"/>
            <a:ext cx="714273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spc="-10" dirty="0">
                <a:solidFill>
                  <a:srgbClr val="000000"/>
                </a:solidFill>
                <a:latin typeface="Calibri"/>
                <a:cs typeface="Calibri"/>
              </a:rPr>
              <a:t>Page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 216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422650" y="6461128"/>
            <a:ext cx="2602763" cy="1849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Discovering</a:t>
            </a:r>
            <a:r>
              <a:rPr sz="1200" spc="-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Computers </a:t>
            </a:r>
            <a:r>
              <a:rPr lang="en-US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: Chapter</a:t>
            </a:r>
            <a:r>
              <a:rPr sz="1200" spc="-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4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761730" y="6461128"/>
            <a:ext cx="307365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EEEBCA"/>
                </a:solidFill>
                <a:latin typeface="Calibri"/>
                <a:cs typeface="Calibri"/>
              </a:rPr>
              <a:t>12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43840" y="411343"/>
            <a:ext cx="2202927" cy="6579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880"/>
              </a:lnSpc>
              <a:spcBef>
                <a:spcPts val="0"/>
              </a:spcBef>
              <a:spcAft>
                <a:spcPts val="0"/>
              </a:spcAft>
            </a:pPr>
            <a:r>
              <a:rPr sz="4000" b="1" dirty="0">
                <a:solidFill>
                  <a:srgbClr val="604A7B"/>
                </a:solidFill>
                <a:latin typeface="Calibri"/>
                <a:cs typeface="Calibri"/>
              </a:rPr>
              <a:t>Processor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8640" y="1640305"/>
            <a:ext cx="2158800" cy="4715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13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604A7B"/>
                </a:solidFill>
                <a:latin typeface="Arial"/>
                <a:cs typeface="Arial"/>
              </a:rPr>
              <a:t>•</a:t>
            </a:r>
            <a:r>
              <a:rPr sz="2800" spc="1019" dirty="0">
                <a:solidFill>
                  <a:srgbClr val="604A7B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The leading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91539" y="2067116"/>
            <a:ext cx="2636330" cy="4719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16"/>
              </a:lnSpc>
              <a:spcBef>
                <a:spcPts val="0"/>
              </a:spcBef>
              <a:spcAft>
                <a:spcPts val="0"/>
              </a:spcAft>
            </a:pPr>
            <a:r>
              <a:rPr sz="2800" spc="-14" dirty="0">
                <a:solidFill>
                  <a:srgbClr val="000000"/>
                </a:solidFill>
                <a:latin typeface="Calibri"/>
                <a:cs typeface="Calibri"/>
              </a:rPr>
              <a:t>manufacturers</a:t>
            </a:r>
            <a:r>
              <a:rPr sz="2800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91539" y="2494126"/>
            <a:ext cx="3660528" cy="13250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13"/>
              </a:lnSpc>
              <a:spcBef>
                <a:spcPts val="0"/>
              </a:spcBef>
              <a:spcAft>
                <a:spcPts val="0"/>
              </a:spcAft>
            </a:pPr>
            <a:r>
              <a:rPr sz="2800" spc="-10" dirty="0">
                <a:solidFill>
                  <a:srgbClr val="000000"/>
                </a:solidFill>
                <a:latin typeface="Calibri"/>
                <a:cs typeface="Calibri"/>
              </a:rPr>
              <a:t>personal</a:t>
            </a:r>
            <a:r>
              <a:rPr sz="2800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computer</a:t>
            </a:r>
          </a:p>
          <a:p>
            <a:pPr marL="0" marR="0">
              <a:lnSpc>
                <a:spcPts val="3359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processor</a:t>
            </a:r>
            <a:r>
              <a:rPr sz="2800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chips</a:t>
            </a:r>
            <a:r>
              <a:rPr sz="280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8" dirty="0">
                <a:solidFill>
                  <a:srgbClr val="000000"/>
                </a:solidFill>
                <a:latin typeface="Calibri"/>
                <a:cs typeface="Calibri"/>
              </a:rPr>
              <a:t>are</a:t>
            </a:r>
            <a:r>
              <a:rPr sz="2800" spc="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2" dirty="0">
                <a:solidFill>
                  <a:srgbClr val="000000"/>
                </a:solidFill>
                <a:latin typeface="Calibri"/>
                <a:cs typeface="Calibri"/>
              </a:rPr>
              <a:t>Intel</a:t>
            </a:r>
          </a:p>
          <a:p>
            <a:pPr marL="0" marR="0">
              <a:lnSpc>
                <a:spcPts val="336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and AMD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43840" y="6427599"/>
            <a:ext cx="1153185" cy="4253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Pages 216 –</a:t>
            </a:r>
            <a:r>
              <a:rPr sz="1200" spc="-2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217</a:t>
            </a:r>
          </a:p>
          <a:p>
            <a:pPr marL="0" marR="0">
              <a:lnSpc>
                <a:spcPts val="1464"/>
              </a:lnSpc>
              <a:spcBef>
                <a:spcPts val="69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Figure</a:t>
            </a:r>
            <a:r>
              <a:rPr sz="12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4-7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422650" y="6461128"/>
            <a:ext cx="2602763" cy="1849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Discovering</a:t>
            </a:r>
            <a:r>
              <a:rPr sz="1200" spc="-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Computers </a:t>
            </a:r>
            <a:r>
              <a:rPr lang="en-US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: Chapter</a:t>
            </a:r>
            <a:r>
              <a:rPr sz="1200" spc="-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4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761730" y="6461128"/>
            <a:ext cx="307365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EEEBCA"/>
                </a:solidFill>
                <a:latin typeface="Calibri"/>
                <a:cs typeface="Calibri"/>
              </a:rPr>
              <a:t>13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43840" y="411343"/>
            <a:ext cx="2202927" cy="6579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880"/>
              </a:lnSpc>
              <a:spcBef>
                <a:spcPts val="0"/>
              </a:spcBef>
              <a:spcAft>
                <a:spcPts val="0"/>
              </a:spcAft>
            </a:pPr>
            <a:r>
              <a:rPr sz="4000" b="1" dirty="0">
                <a:solidFill>
                  <a:srgbClr val="604A7B"/>
                </a:solidFill>
                <a:latin typeface="Calibri"/>
                <a:cs typeface="Calibri"/>
              </a:rPr>
              <a:t>Processor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43840" y="1639737"/>
            <a:ext cx="8465663" cy="5348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11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604A7B"/>
                </a:solidFill>
                <a:latin typeface="Arial"/>
                <a:cs typeface="Arial"/>
              </a:rPr>
              <a:t>•</a:t>
            </a:r>
            <a:r>
              <a:rPr sz="3200" spc="780" dirty="0">
                <a:solidFill>
                  <a:srgbClr val="604A7B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Determine</a:t>
            </a:r>
            <a:r>
              <a:rPr sz="32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how</a:t>
            </a:r>
            <a:r>
              <a:rPr sz="32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7" dirty="0">
                <a:solidFill>
                  <a:srgbClr val="000000"/>
                </a:solidFill>
                <a:latin typeface="Calibri"/>
                <a:cs typeface="Calibri"/>
              </a:rPr>
              <a:t>you</a:t>
            </a:r>
            <a:r>
              <a:rPr sz="3200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plan</a:t>
            </a:r>
            <a:r>
              <a:rPr sz="3200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40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3200" spc="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use a new</a:t>
            </a:r>
            <a:r>
              <a:rPr sz="32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computer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86740" y="2127507"/>
            <a:ext cx="4777780" cy="5351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14"/>
              </a:lnSpc>
              <a:spcBef>
                <a:spcPts val="0"/>
              </a:spcBef>
              <a:spcAft>
                <a:spcPts val="0"/>
              </a:spcAft>
            </a:pPr>
            <a:r>
              <a:rPr sz="3200" spc="-25" dirty="0">
                <a:solidFill>
                  <a:srgbClr val="000000"/>
                </a:solidFill>
                <a:latin typeface="Calibri"/>
                <a:cs typeface="Calibri"/>
              </a:rPr>
              <a:t>before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 selecting a processor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43840" y="6427599"/>
            <a:ext cx="770661" cy="4253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spc="-10" dirty="0">
                <a:solidFill>
                  <a:srgbClr val="000000"/>
                </a:solidFill>
                <a:latin typeface="Calibri"/>
                <a:cs typeface="Calibri"/>
              </a:rPr>
              <a:t>Page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 218</a:t>
            </a:r>
          </a:p>
          <a:p>
            <a:pPr marL="0" marR="0">
              <a:lnSpc>
                <a:spcPts val="1464"/>
              </a:lnSpc>
              <a:spcBef>
                <a:spcPts val="69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Figure</a:t>
            </a:r>
            <a:r>
              <a:rPr sz="12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4-8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422650" y="6461128"/>
            <a:ext cx="2602763" cy="1849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Discovering</a:t>
            </a:r>
            <a:r>
              <a:rPr sz="1200" spc="-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Computers </a:t>
            </a:r>
            <a:r>
              <a:rPr lang="en-US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: Chapter</a:t>
            </a:r>
            <a:r>
              <a:rPr sz="1200" spc="-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4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761730" y="6461128"/>
            <a:ext cx="307365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EEEBCA"/>
                </a:solidFill>
                <a:latin typeface="Calibri"/>
                <a:cs typeface="Calibri"/>
              </a:rPr>
              <a:t>14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43840" y="411343"/>
            <a:ext cx="2202927" cy="6579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880"/>
              </a:lnSpc>
              <a:spcBef>
                <a:spcPts val="0"/>
              </a:spcBef>
              <a:spcAft>
                <a:spcPts val="0"/>
              </a:spcAft>
            </a:pPr>
            <a:r>
              <a:rPr sz="4000" b="1" dirty="0">
                <a:solidFill>
                  <a:srgbClr val="604A7B"/>
                </a:solidFill>
                <a:latin typeface="Calibri"/>
                <a:cs typeface="Calibri"/>
              </a:rPr>
              <a:t>Processor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8640" y="1640305"/>
            <a:ext cx="3820148" cy="26911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13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604A7B"/>
                </a:solidFill>
                <a:latin typeface="Arial"/>
                <a:cs typeface="Arial"/>
              </a:rPr>
              <a:t>•</a:t>
            </a:r>
            <a:r>
              <a:rPr sz="2800" spc="1019" dirty="0">
                <a:solidFill>
                  <a:srgbClr val="604A7B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 processor</a:t>
            </a:r>
            <a:r>
              <a:rPr sz="2800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chip</a:t>
            </a:r>
          </a:p>
          <a:p>
            <a:pPr marL="342899" marR="0">
              <a:lnSpc>
                <a:spcPts val="3363"/>
              </a:lnSpc>
              <a:spcBef>
                <a:spcPts val="0"/>
              </a:spcBef>
              <a:spcAft>
                <a:spcPts val="0"/>
              </a:spcAft>
            </a:pPr>
            <a:r>
              <a:rPr sz="2800" spc="-18" dirty="0">
                <a:solidFill>
                  <a:srgbClr val="000000"/>
                </a:solidFill>
                <a:latin typeface="Calibri"/>
                <a:cs typeface="Calibri"/>
              </a:rPr>
              <a:t>generates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000000"/>
                </a:solidFill>
                <a:latin typeface="Calibri"/>
                <a:cs typeface="Calibri"/>
              </a:rPr>
              <a:t>heat</a:t>
            </a:r>
            <a:r>
              <a:rPr sz="28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000000"/>
                </a:solidFill>
                <a:latin typeface="Calibri"/>
                <a:cs typeface="Calibri"/>
              </a:rPr>
              <a:t>that</a:t>
            </a:r>
          </a:p>
          <a:p>
            <a:pPr marL="342899" marR="0">
              <a:lnSpc>
                <a:spcPts val="336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could</a:t>
            </a:r>
            <a:r>
              <a:rPr sz="28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cause</a:t>
            </a:r>
            <a:r>
              <a:rPr sz="28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the chip</a:t>
            </a:r>
            <a:r>
              <a:rPr sz="28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25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</a:p>
          <a:p>
            <a:pPr marL="342899" marR="0">
              <a:lnSpc>
                <a:spcPts val="3359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burn</a:t>
            </a:r>
            <a:r>
              <a:rPr sz="2800" spc="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up</a:t>
            </a:r>
          </a:p>
          <a:p>
            <a:pPr marL="0" marR="0">
              <a:lnSpc>
                <a:spcPts val="3413"/>
              </a:lnSpc>
              <a:spcBef>
                <a:spcPts val="618"/>
              </a:spcBef>
              <a:spcAft>
                <a:spcPts val="0"/>
              </a:spcAft>
            </a:pPr>
            <a:r>
              <a:rPr sz="2800" dirty="0">
                <a:solidFill>
                  <a:srgbClr val="604A7B"/>
                </a:solidFill>
                <a:latin typeface="Arial"/>
                <a:cs typeface="Arial"/>
              </a:rPr>
              <a:t>•</a:t>
            </a:r>
            <a:r>
              <a:rPr sz="2800" spc="1019" dirty="0">
                <a:solidFill>
                  <a:srgbClr val="604A7B"/>
                </a:solidFill>
                <a:latin typeface="Times New Roman"/>
                <a:cs typeface="Times New Roman"/>
              </a:rPr>
              <a:t> </a:t>
            </a:r>
            <a:r>
              <a:rPr sz="2800" spc="-17" dirty="0">
                <a:solidFill>
                  <a:srgbClr val="000000"/>
                </a:solidFill>
                <a:latin typeface="Calibri"/>
                <a:cs typeface="Calibri"/>
              </a:rPr>
              <a:t>Require</a:t>
            </a:r>
            <a:r>
              <a:rPr sz="28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additional</a:t>
            </a:r>
          </a:p>
          <a:p>
            <a:pPr marL="342899" marR="0">
              <a:lnSpc>
                <a:spcPts val="3361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cooling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05839" y="4360398"/>
            <a:ext cx="2144736" cy="8490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604A7B"/>
                </a:solidFill>
                <a:latin typeface="Arial"/>
                <a:cs typeface="Arial"/>
              </a:rPr>
              <a:t>–</a:t>
            </a:r>
            <a:r>
              <a:rPr sz="2400" spc="323" dirty="0">
                <a:solidFill>
                  <a:srgbClr val="604A7B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Heat</a:t>
            </a:r>
            <a:r>
              <a:rPr sz="2400" spc="-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sinks</a:t>
            </a:r>
          </a:p>
          <a:p>
            <a:pPr marL="0" marR="0">
              <a:lnSpc>
                <a:spcPts val="2929"/>
              </a:lnSpc>
              <a:spcBef>
                <a:spcPts val="576"/>
              </a:spcBef>
              <a:spcAft>
                <a:spcPts val="0"/>
              </a:spcAft>
            </a:pPr>
            <a:r>
              <a:rPr sz="2400" dirty="0">
                <a:solidFill>
                  <a:srgbClr val="604A7B"/>
                </a:solidFill>
                <a:latin typeface="Arial"/>
                <a:cs typeface="Arial"/>
              </a:rPr>
              <a:t>–</a:t>
            </a:r>
            <a:r>
              <a:rPr sz="2400" spc="323" dirty="0">
                <a:solidFill>
                  <a:srgbClr val="604A7B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Liquid</a:t>
            </a:r>
            <a:r>
              <a:rPr sz="24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cooling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292605" y="5164779"/>
            <a:ext cx="1529543" cy="4105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32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technology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43840" y="6427599"/>
            <a:ext cx="1255598" cy="4253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Pages 219 - 220</a:t>
            </a:r>
          </a:p>
          <a:p>
            <a:pPr marL="0" marR="0">
              <a:lnSpc>
                <a:spcPts val="1464"/>
              </a:lnSpc>
              <a:spcBef>
                <a:spcPts val="69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Figures</a:t>
            </a:r>
            <a:r>
              <a:rPr sz="1200" spc="-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4-9 –</a:t>
            </a:r>
            <a:r>
              <a:rPr sz="1200" spc="-1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4-10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422650" y="6461128"/>
            <a:ext cx="2602763" cy="1849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Discovering</a:t>
            </a:r>
            <a:r>
              <a:rPr sz="1200" spc="-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Computers </a:t>
            </a:r>
            <a:r>
              <a:rPr lang="en-US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: Chapter</a:t>
            </a:r>
            <a:r>
              <a:rPr sz="1200" spc="-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4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761730" y="6461128"/>
            <a:ext cx="307365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EEEBCA"/>
                </a:solidFill>
                <a:latin typeface="Calibri"/>
                <a:cs typeface="Calibri"/>
              </a:rPr>
              <a:t>15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43840" y="411343"/>
            <a:ext cx="2202927" cy="6579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880"/>
              </a:lnSpc>
              <a:spcBef>
                <a:spcPts val="0"/>
              </a:spcBef>
              <a:spcAft>
                <a:spcPts val="0"/>
              </a:spcAft>
            </a:pPr>
            <a:r>
              <a:rPr sz="4000" b="1" dirty="0">
                <a:solidFill>
                  <a:srgbClr val="604A7B"/>
                </a:solidFill>
                <a:latin typeface="Calibri"/>
                <a:cs typeface="Calibri"/>
              </a:rPr>
              <a:t>Processor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43840" y="1640305"/>
            <a:ext cx="6782599" cy="4715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13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604A7B"/>
                </a:solidFill>
                <a:latin typeface="Arial"/>
                <a:cs typeface="Arial"/>
              </a:rPr>
              <a:t>•</a:t>
            </a:r>
            <a:r>
              <a:rPr sz="2800" spc="1019" dirty="0">
                <a:solidFill>
                  <a:srgbClr val="604A7B"/>
                </a:solidFill>
                <a:latin typeface="Times New Roman"/>
                <a:cs typeface="Times New Roman"/>
              </a:rPr>
              <a:t> </a:t>
            </a:r>
            <a:r>
              <a:rPr sz="2800" spc="-18" dirty="0">
                <a:solidFill>
                  <a:srgbClr val="000000"/>
                </a:solidFill>
                <a:latin typeface="Calibri"/>
                <a:cs typeface="Calibri"/>
              </a:rPr>
              <a:t>Parallel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 processing</a:t>
            </a:r>
            <a:r>
              <a:rPr sz="2800" spc="3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uses</a:t>
            </a:r>
            <a:r>
              <a:rPr sz="2800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multiple</a:t>
            </a:r>
            <a:r>
              <a:rPr sz="2800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2" dirty="0">
                <a:solidFill>
                  <a:srgbClr val="000000"/>
                </a:solidFill>
                <a:latin typeface="Calibri"/>
                <a:cs typeface="Calibri"/>
              </a:rPr>
              <a:t>processors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86740" y="2067116"/>
            <a:ext cx="8446366" cy="9109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16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simultaneously</a:t>
            </a:r>
            <a:r>
              <a:rPr sz="2800" spc="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25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2800" spc="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27" dirty="0">
                <a:solidFill>
                  <a:srgbClr val="000000"/>
                </a:solidFill>
                <a:latin typeface="Calibri"/>
                <a:cs typeface="Calibri"/>
              </a:rPr>
              <a:t>execute</a:t>
            </a:r>
            <a:r>
              <a:rPr sz="28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 single</a:t>
            </a:r>
            <a:r>
              <a:rPr sz="28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000000"/>
                </a:solidFill>
                <a:latin typeface="Calibri"/>
                <a:cs typeface="Calibri"/>
              </a:rPr>
              <a:t>program</a:t>
            </a:r>
            <a:r>
              <a:rPr sz="280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or </a:t>
            </a:r>
            <a:r>
              <a:rPr sz="2800" spc="-12" dirty="0">
                <a:solidFill>
                  <a:srgbClr val="000000"/>
                </a:solidFill>
                <a:latin typeface="Calibri"/>
                <a:cs typeface="Calibri"/>
              </a:rPr>
              <a:t>task</a:t>
            </a:r>
          </a:p>
          <a:p>
            <a:pPr marL="114300" marR="0">
              <a:lnSpc>
                <a:spcPts val="2929"/>
              </a:lnSpc>
              <a:spcBef>
                <a:spcPts val="577"/>
              </a:spcBef>
              <a:spcAft>
                <a:spcPts val="0"/>
              </a:spcAft>
            </a:pPr>
            <a:r>
              <a:rPr sz="2400" dirty="0">
                <a:solidFill>
                  <a:srgbClr val="604A7B"/>
                </a:solidFill>
                <a:latin typeface="Arial"/>
                <a:cs typeface="Arial"/>
              </a:rPr>
              <a:t>–</a:t>
            </a:r>
            <a:r>
              <a:rPr sz="2400" spc="321" dirty="0">
                <a:solidFill>
                  <a:srgbClr val="604A7B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Massively parallel processing</a:t>
            </a:r>
            <a:r>
              <a:rPr sz="2400" spc="-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14" dirty="0">
                <a:solidFill>
                  <a:srgbClr val="000000"/>
                </a:solidFill>
                <a:latin typeface="Calibri"/>
                <a:cs typeface="Calibri"/>
              </a:rPr>
              <a:t>involves</a:t>
            </a:r>
            <a:r>
              <a:rPr sz="2400" spc="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hundreds</a:t>
            </a:r>
            <a:r>
              <a:rPr sz="24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or thousands </a:t>
            </a:r>
            <a:r>
              <a:rPr sz="2400" spc="-1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87552" y="2933680"/>
            <a:ext cx="1484709" cy="41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processors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43840" y="6427599"/>
            <a:ext cx="848385" cy="4253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spc="-10" dirty="0">
                <a:solidFill>
                  <a:srgbClr val="000000"/>
                </a:solidFill>
                <a:latin typeface="Calibri"/>
                <a:cs typeface="Calibri"/>
              </a:rPr>
              <a:t>Page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 220</a:t>
            </a:r>
          </a:p>
          <a:p>
            <a:pPr marL="0" marR="0">
              <a:lnSpc>
                <a:spcPts val="1464"/>
              </a:lnSpc>
              <a:spcBef>
                <a:spcPts val="69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Figure</a:t>
            </a:r>
            <a:r>
              <a:rPr sz="12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4-11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422650" y="6461128"/>
            <a:ext cx="2602763" cy="1849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Discovering</a:t>
            </a:r>
            <a:r>
              <a:rPr sz="1200" spc="-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Computers </a:t>
            </a:r>
            <a:r>
              <a:rPr lang="en-US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: Chapter</a:t>
            </a:r>
            <a:r>
              <a:rPr sz="1200" spc="-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4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761730" y="6461128"/>
            <a:ext cx="307365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EEEBCA"/>
                </a:solidFill>
                <a:latin typeface="Calibri"/>
                <a:cs typeface="Calibri"/>
              </a:rPr>
              <a:t>16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43840" y="411343"/>
            <a:ext cx="4480159" cy="6579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880"/>
              </a:lnSpc>
              <a:spcBef>
                <a:spcPts val="0"/>
              </a:spcBef>
              <a:spcAft>
                <a:spcPts val="0"/>
              </a:spcAft>
            </a:pPr>
            <a:r>
              <a:rPr sz="4000" b="1" spc="-30" dirty="0">
                <a:solidFill>
                  <a:srgbClr val="604A7B"/>
                </a:solidFill>
                <a:latin typeface="Calibri"/>
                <a:cs typeface="Calibri"/>
              </a:rPr>
              <a:t>Data</a:t>
            </a:r>
            <a:r>
              <a:rPr sz="4000" b="1" spc="30" dirty="0">
                <a:solidFill>
                  <a:srgbClr val="604A7B"/>
                </a:solidFill>
                <a:latin typeface="Calibri"/>
                <a:cs typeface="Calibri"/>
              </a:rPr>
              <a:t> </a:t>
            </a:r>
            <a:r>
              <a:rPr sz="4000" b="1" spc="-17" dirty="0">
                <a:solidFill>
                  <a:srgbClr val="604A7B"/>
                </a:solidFill>
                <a:latin typeface="Calibri"/>
                <a:cs typeface="Calibri"/>
              </a:rPr>
              <a:t>Representation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65150" y="1815574"/>
            <a:ext cx="8043010" cy="11281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511"/>
              </a:lnSpc>
              <a:spcBef>
                <a:spcPts val="0"/>
              </a:spcBef>
              <a:spcAft>
                <a:spcPts val="0"/>
              </a:spcAft>
            </a:pPr>
            <a:r>
              <a:rPr sz="3700" b="1" dirty="0">
                <a:solidFill>
                  <a:srgbClr val="FFFFFF"/>
                </a:solidFill>
                <a:latin typeface="Calibri"/>
                <a:cs typeface="Calibri"/>
              </a:rPr>
              <a:t>Analog </a:t>
            </a:r>
            <a:r>
              <a:rPr sz="3700" dirty="0">
                <a:solidFill>
                  <a:srgbClr val="FFFFFF"/>
                </a:solidFill>
                <a:latin typeface="Calibri"/>
                <a:cs typeface="Calibri"/>
              </a:rPr>
              <a:t>signals </a:t>
            </a:r>
            <a:r>
              <a:rPr sz="3700" spc="-25" dirty="0">
                <a:solidFill>
                  <a:srgbClr val="FFFFFF"/>
                </a:solidFill>
                <a:latin typeface="Calibri"/>
                <a:cs typeface="Calibri"/>
              </a:rPr>
              <a:t>are</a:t>
            </a:r>
            <a:r>
              <a:rPr sz="3700" spc="2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700" spc="-10" dirty="0">
                <a:solidFill>
                  <a:srgbClr val="FFFFFF"/>
                </a:solidFill>
                <a:latin typeface="Calibri"/>
                <a:cs typeface="Calibri"/>
              </a:rPr>
              <a:t>continuous</a:t>
            </a:r>
            <a:r>
              <a:rPr sz="3700" spc="4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700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3700" spc="-18" dirty="0">
                <a:solidFill>
                  <a:srgbClr val="FFFFFF"/>
                </a:solidFill>
                <a:latin typeface="Calibri"/>
                <a:cs typeface="Calibri"/>
              </a:rPr>
              <a:t>vary</a:t>
            </a:r>
            <a:r>
              <a:rPr sz="37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700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</a:p>
          <a:p>
            <a:pPr marL="0" marR="0">
              <a:lnSpc>
                <a:spcPts val="4070"/>
              </a:lnSpc>
              <a:spcBef>
                <a:spcPts val="0"/>
              </a:spcBef>
              <a:spcAft>
                <a:spcPts val="0"/>
              </a:spcAft>
            </a:pPr>
            <a:r>
              <a:rPr sz="3700" spc="-23" dirty="0">
                <a:solidFill>
                  <a:srgbClr val="FFFFFF"/>
                </a:solidFill>
                <a:latin typeface="Calibri"/>
                <a:cs typeface="Calibri"/>
              </a:rPr>
              <a:t>strength</a:t>
            </a:r>
            <a:r>
              <a:rPr sz="3700" spc="3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700" dirty="0">
                <a:solidFill>
                  <a:srgbClr val="FFFFFF"/>
                </a:solidFill>
                <a:latin typeface="Calibri"/>
                <a:cs typeface="Calibri"/>
              </a:rPr>
              <a:t>and quality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65150" y="3394438"/>
            <a:ext cx="8099793" cy="11277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511"/>
              </a:lnSpc>
              <a:spcBef>
                <a:spcPts val="0"/>
              </a:spcBef>
              <a:spcAft>
                <a:spcPts val="0"/>
              </a:spcAft>
            </a:pPr>
            <a:r>
              <a:rPr sz="3700" b="1" dirty="0">
                <a:solidFill>
                  <a:srgbClr val="FFFFFF"/>
                </a:solidFill>
                <a:latin typeface="Calibri"/>
                <a:cs typeface="Calibri"/>
              </a:rPr>
              <a:t>Digital</a:t>
            </a:r>
            <a:r>
              <a:rPr sz="3700" b="1" spc="-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700" dirty="0">
                <a:solidFill>
                  <a:srgbClr val="FFFFFF"/>
                </a:solidFill>
                <a:latin typeface="Calibri"/>
                <a:cs typeface="Calibri"/>
              </a:rPr>
              <a:t>signals</a:t>
            </a:r>
            <a:r>
              <a:rPr sz="3700" spc="12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700" spc="-25" dirty="0">
                <a:solidFill>
                  <a:srgbClr val="FFFFFF"/>
                </a:solidFill>
                <a:latin typeface="Calibri"/>
                <a:cs typeface="Calibri"/>
              </a:rPr>
              <a:t>are</a:t>
            </a:r>
            <a:r>
              <a:rPr sz="3700" spc="2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700" dirty="0">
                <a:solidFill>
                  <a:srgbClr val="FFFFFF"/>
                </a:solidFill>
                <a:latin typeface="Calibri"/>
                <a:cs typeface="Calibri"/>
              </a:rPr>
              <a:t>in one of </a:t>
            </a:r>
            <a:r>
              <a:rPr sz="3700" spc="-20" dirty="0">
                <a:solidFill>
                  <a:srgbClr val="FFFFFF"/>
                </a:solidFill>
                <a:latin typeface="Calibri"/>
                <a:cs typeface="Calibri"/>
              </a:rPr>
              <a:t>two</a:t>
            </a:r>
            <a:r>
              <a:rPr sz="3700" spc="37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700" spc="-28" dirty="0">
                <a:solidFill>
                  <a:srgbClr val="FFFFFF"/>
                </a:solidFill>
                <a:latin typeface="Calibri"/>
                <a:cs typeface="Calibri"/>
              </a:rPr>
              <a:t>states:</a:t>
            </a:r>
            <a:r>
              <a:rPr sz="3700" spc="27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700" dirty="0">
                <a:solidFill>
                  <a:srgbClr val="FFFFFF"/>
                </a:solidFill>
                <a:latin typeface="Calibri"/>
                <a:cs typeface="Calibri"/>
              </a:rPr>
              <a:t>on</a:t>
            </a:r>
          </a:p>
          <a:p>
            <a:pPr marL="0" marR="0">
              <a:lnSpc>
                <a:spcPts val="4067"/>
              </a:lnSpc>
              <a:spcBef>
                <a:spcPts val="0"/>
              </a:spcBef>
              <a:spcAft>
                <a:spcPts val="0"/>
              </a:spcAft>
            </a:pPr>
            <a:r>
              <a:rPr sz="3700" dirty="0">
                <a:solidFill>
                  <a:srgbClr val="FFFFFF"/>
                </a:solidFill>
                <a:latin typeface="Calibri"/>
                <a:cs typeface="Calibri"/>
              </a:rPr>
              <a:t>or </a:t>
            </a:r>
            <a:r>
              <a:rPr sz="3700" spc="-25" dirty="0">
                <a:solidFill>
                  <a:srgbClr val="FFFFFF"/>
                </a:solidFill>
                <a:latin typeface="Calibri"/>
                <a:cs typeface="Calibri"/>
              </a:rPr>
              <a:t>off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33120" y="4705725"/>
            <a:ext cx="8031846" cy="14777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544"/>
              </a:lnSpc>
              <a:spcBef>
                <a:spcPts val="0"/>
              </a:spcBef>
              <a:spcAft>
                <a:spcPts val="0"/>
              </a:spcAft>
            </a:pPr>
            <a:r>
              <a:rPr sz="29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900" spc="8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900" dirty="0">
                <a:solidFill>
                  <a:srgbClr val="000000"/>
                </a:solidFill>
                <a:latin typeface="Calibri"/>
                <a:cs typeface="Calibri"/>
              </a:rPr>
              <a:t>Most</a:t>
            </a:r>
            <a:r>
              <a:rPr sz="2900" spc="-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900" spc="-14" dirty="0">
                <a:solidFill>
                  <a:srgbClr val="000000"/>
                </a:solidFill>
                <a:latin typeface="Calibri"/>
                <a:cs typeface="Calibri"/>
              </a:rPr>
              <a:t>computers</a:t>
            </a:r>
            <a:r>
              <a:rPr sz="29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900" spc="-15" dirty="0">
                <a:solidFill>
                  <a:srgbClr val="000000"/>
                </a:solidFill>
                <a:latin typeface="Calibri"/>
                <a:cs typeface="Calibri"/>
              </a:rPr>
              <a:t>are</a:t>
            </a:r>
            <a:r>
              <a:rPr sz="2900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900" dirty="0">
                <a:solidFill>
                  <a:srgbClr val="000000"/>
                </a:solidFill>
                <a:latin typeface="Calibri"/>
                <a:cs typeface="Calibri"/>
              </a:rPr>
              <a:t>digital</a:t>
            </a:r>
          </a:p>
          <a:p>
            <a:pPr marL="0" marR="0">
              <a:lnSpc>
                <a:spcPts val="3547"/>
              </a:lnSpc>
              <a:spcBef>
                <a:spcPts val="393"/>
              </a:spcBef>
              <a:spcAft>
                <a:spcPts val="0"/>
              </a:spcAft>
            </a:pPr>
            <a:r>
              <a:rPr sz="29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900" spc="8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9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2900" spc="-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900" b="1" dirty="0">
                <a:solidFill>
                  <a:srgbClr val="A52439"/>
                </a:solidFill>
                <a:latin typeface="Calibri"/>
                <a:cs typeface="Calibri"/>
              </a:rPr>
              <a:t>binary </a:t>
            </a:r>
            <a:r>
              <a:rPr sz="2900" b="1" spc="-25" dirty="0">
                <a:solidFill>
                  <a:srgbClr val="A52439"/>
                </a:solidFill>
                <a:latin typeface="Calibri"/>
                <a:cs typeface="Calibri"/>
              </a:rPr>
              <a:t>system</a:t>
            </a:r>
            <a:r>
              <a:rPr sz="2900" b="1" spc="20" dirty="0">
                <a:solidFill>
                  <a:srgbClr val="A52439"/>
                </a:solidFill>
                <a:latin typeface="Calibri"/>
                <a:cs typeface="Calibri"/>
              </a:rPr>
              <a:t> </a:t>
            </a:r>
            <a:r>
              <a:rPr sz="2900" dirty="0">
                <a:solidFill>
                  <a:srgbClr val="000000"/>
                </a:solidFill>
                <a:latin typeface="Calibri"/>
                <a:cs typeface="Calibri"/>
              </a:rPr>
              <a:t>uses</a:t>
            </a:r>
            <a:r>
              <a:rPr sz="2900" spc="-10" dirty="0">
                <a:solidFill>
                  <a:srgbClr val="000000"/>
                </a:solidFill>
                <a:latin typeface="Calibri"/>
                <a:cs typeface="Calibri"/>
              </a:rPr>
              <a:t> two</a:t>
            </a:r>
            <a:r>
              <a:rPr sz="2900" dirty="0">
                <a:solidFill>
                  <a:srgbClr val="000000"/>
                </a:solidFill>
                <a:latin typeface="Calibri"/>
                <a:cs typeface="Calibri"/>
              </a:rPr>
              <a:t> unique</a:t>
            </a:r>
            <a:r>
              <a:rPr sz="2900" spc="-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900" dirty="0">
                <a:solidFill>
                  <a:srgbClr val="000000"/>
                </a:solidFill>
                <a:latin typeface="Calibri"/>
                <a:cs typeface="Calibri"/>
              </a:rPr>
              <a:t>digits</a:t>
            </a:r>
            <a:r>
              <a:rPr sz="2900" spc="-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900" dirty="0">
                <a:solidFill>
                  <a:srgbClr val="000000"/>
                </a:solidFill>
                <a:latin typeface="Calibri"/>
                <a:cs typeface="Calibri"/>
              </a:rPr>
              <a:t>(0 and 1)</a:t>
            </a:r>
          </a:p>
          <a:p>
            <a:pPr marL="286512" marR="0">
              <a:lnSpc>
                <a:spcPts val="3544"/>
              </a:lnSpc>
              <a:spcBef>
                <a:spcPts val="354"/>
              </a:spcBef>
              <a:spcAft>
                <a:spcPts val="0"/>
              </a:spcAft>
            </a:pPr>
            <a:r>
              <a:rPr sz="2900" dirty="0">
                <a:solidFill>
                  <a:srgbClr val="A52439"/>
                </a:solidFill>
                <a:latin typeface="Calibri"/>
                <a:cs typeface="Calibri"/>
              </a:rPr>
              <a:t>•</a:t>
            </a:r>
            <a:r>
              <a:rPr sz="2900" spc="75" dirty="0">
                <a:solidFill>
                  <a:srgbClr val="A52439"/>
                </a:solidFill>
                <a:latin typeface="Times New Roman"/>
                <a:cs typeface="Times New Roman"/>
              </a:rPr>
              <a:t> </a:t>
            </a:r>
            <a:r>
              <a:rPr sz="2900" b="1" dirty="0">
                <a:solidFill>
                  <a:srgbClr val="A52439"/>
                </a:solidFill>
                <a:latin typeface="Calibri"/>
                <a:cs typeface="Calibri"/>
              </a:rPr>
              <a:t>Bits</a:t>
            </a:r>
            <a:r>
              <a:rPr sz="2900" b="1" spc="-15" dirty="0">
                <a:solidFill>
                  <a:srgbClr val="A52439"/>
                </a:solidFill>
                <a:latin typeface="Calibri"/>
                <a:cs typeface="Calibri"/>
              </a:rPr>
              <a:t> </a:t>
            </a:r>
            <a:r>
              <a:rPr sz="2900" dirty="0">
                <a:solidFill>
                  <a:srgbClr val="000000"/>
                </a:solidFill>
                <a:latin typeface="Calibri"/>
                <a:cs typeface="Calibri"/>
              </a:rPr>
              <a:t>and </a:t>
            </a:r>
            <a:r>
              <a:rPr sz="2900" b="1" dirty="0">
                <a:solidFill>
                  <a:srgbClr val="A52439"/>
                </a:solidFill>
                <a:latin typeface="Calibri"/>
                <a:cs typeface="Calibri"/>
              </a:rPr>
              <a:t>bytes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43840" y="6445887"/>
            <a:ext cx="714273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spc="-10" dirty="0">
                <a:solidFill>
                  <a:srgbClr val="000000"/>
                </a:solidFill>
                <a:latin typeface="Calibri"/>
                <a:cs typeface="Calibri"/>
              </a:rPr>
              <a:t>Page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 221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422650" y="6461128"/>
            <a:ext cx="2602763" cy="1849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Discovering</a:t>
            </a:r>
            <a:r>
              <a:rPr sz="1200" spc="-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Computers </a:t>
            </a:r>
            <a:r>
              <a:rPr lang="en-US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: Chapter</a:t>
            </a:r>
            <a:r>
              <a:rPr sz="1200" spc="-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4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761730" y="6461128"/>
            <a:ext cx="307365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EEEBCA"/>
                </a:solidFill>
                <a:latin typeface="Calibri"/>
                <a:cs typeface="Calibri"/>
              </a:rPr>
              <a:t>17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43840" y="411343"/>
            <a:ext cx="4480159" cy="6579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880"/>
              </a:lnSpc>
              <a:spcBef>
                <a:spcPts val="0"/>
              </a:spcBef>
              <a:spcAft>
                <a:spcPts val="0"/>
              </a:spcAft>
            </a:pPr>
            <a:r>
              <a:rPr sz="4000" b="1" spc="-30" dirty="0">
                <a:solidFill>
                  <a:srgbClr val="604A7B"/>
                </a:solidFill>
                <a:latin typeface="Calibri"/>
                <a:cs typeface="Calibri"/>
              </a:rPr>
              <a:t>Data</a:t>
            </a:r>
            <a:r>
              <a:rPr sz="4000" b="1" spc="30" dirty="0">
                <a:solidFill>
                  <a:srgbClr val="604A7B"/>
                </a:solidFill>
                <a:latin typeface="Calibri"/>
                <a:cs typeface="Calibri"/>
              </a:rPr>
              <a:t> </a:t>
            </a:r>
            <a:r>
              <a:rPr sz="4000" b="1" spc="-17" dirty="0">
                <a:solidFill>
                  <a:srgbClr val="604A7B"/>
                </a:solidFill>
                <a:latin typeface="Calibri"/>
                <a:cs typeface="Calibri"/>
              </a:rPr>
              <a:t>Representation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8640" y="1606179"/>
            <a:ext cx="3672485" cy="12841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0"/>
              </a:lnSpc>
              <a:spcBef>
                <a:spcPts val="0"/>
              </a:spcBef>
              <a:spcAft>
                <a:spcPts val="0"/>
              </a:spcAft>
            </a:pPr>
            <a:r>
              <a:rPr sz="2200" b="1" dirty="0">
                <a:solidFill>
                  <a:srgbClr val="000000"/>
                </a:solidFill>
                <a:latin typeface="Calibri"/>
                <a:cs typeface="Calibri"/>
              </a:rPr>
              <a:t>A computer</a:t>
            </a:r>
            <a:r>
              <a:rPr sz="2200" b="1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000000"/>
                </a:solidFill>
                <a:latin typeface="Calibri"/>
                <a:cs typeface="Calibri"/>
              </a:rPr>
              <a:t>circuit</a:t>
            </a:r>
            <a:r>
              <a:rPr sz="2200" b="1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000000"/>
                </a:solidFill>
                <a:latin typeface="Calibri"/>
                <a:cs typeface="Calibri"/>
              </a:rPr>
              <a:t>represents</a:t>
            </a:r>
          </a:p>
          <a:p>
            <a:pPr marL="0" marR="0">
              <a:lnSpc>
                <a:spcPts val="2376"/>
              </a:lnSpc>
              <a:spcBef>
                <a:spcPts val="0"/>
              </a:spcBef>
              <a:spcAft>
                <a:spcPts val="0"/>
              </a:spcAft>
            </a:pPr>
            <a:r>
              <a:rPr sz="2200" b="1" dirty="0">
                <a:solidFill>
                  <a:srgbClr val="000000"/>
                </a:solidFill>
                <a:latin typeface="Calibri"/>
                <a:cs typeface="Calibri"/>
              </a:rPr>
              <a:t>the 0 or</a:t>
            </a:r>
            <a:r>
              <a:rPr sz="2200" b="1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2200" b="1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000000"/>
                </a:solidFill>
                <a:latin typeface="Calibri"/>
                <a:cs typeface="Calibri"/>
              </a:rPr>
              <a:t>1 electronically</a:t>
            </a:r>
            <a:r>
              <a:rPr sz="2200" b="1" spc="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b="1" spc="-17" dirty="0">
                <a:solidFill>
                  <a:srgbClr val="000000"/>
                </a:solidFill>
                <a:latin typeface="Calibri"/>
                <a:cs typeface="Calibri"/>
              </a:rPr>
              <a:t>by</a:t>
            </a:r>
          </a:p>
          <a:p>
            <a:pPr marL="0" marR="0">
              <a:lnSpc>
                <a:spcPts val="2378"/>
              </a:lnSpc>
              <a:spcBef>
                <a:spcPts val="0"/>
              </a:spcBef>
              <a:spcAft>
                <a:spcPts val="0"/>
              </a:spcAft>
            </a:pPr>
            <a:r>
              <a:rPr sz="2200" b="1" dirty="0">
                <a:solidFill>
                  <a:srgbClr val="000000"/>
                </a:solidFill>
                <a:latin typeface="Calibri"/>
                <a:cs typeface="Calibri"/>
              </a:rPr>
              <a:t>the presence</a:t>
            </a:r>
            <a:r>
              <a:rPr sz="2200" b="1" spc="3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000000"/>
                </a:solidFill>
                <a:latin typeface="Calibri"/>
                <a:cs typeface="Calibri"/>
              </a:rPr>
              <a:t>or</a:t>
            </a:r>
            <a:r>
              <a:rPr sz="2200" b="1" spc="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000000"/>
                </a:solidFill>
                <a:latin typeface="Calibri"/>
                <a:cs typeface="Calibri"/>
              </a:rPr>
              <a:t>absence</a:t>
            </a:r>
            <a:r>
              <a:rPr sz="2200" b="1" spc="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2200" b="1" spc="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000000"/>
                </a:solidFill>
                <a:latin typeface="Calibri"/>
                <a:cs typeface="Calibri"/>
              </a:rPr>
              <a:t>an</a:t>
            </a:r>
          </a:p>
          <a:p>
            <a:pPr marL="0" marR="0">
              <a:lnSpc>
                <a:spcPts val="2376"/>
              </a:lnSpc>
              <a:spcBef>
                <a:spcPts val="0"/>
              </a:spcBef>
              <a:spcAft>
                <a:spcPts val="0"/>
              </a:spcAft>
            </a:pPr>
            <a:r>
              <a:rPr sz="2200" b="1" dirty="0">
                <a:solidFill>
                  <a:srgbClr val="000000"/>
                </a:solidFill>
                <a:latin typeface="Calibri"/>
                <a:cs typeface="Calibri"/>
              </a:rPr>
              <a:t>electrical</a:t>
            </a:r>
            <a:r>
              <a:rPr sz="2200" b="1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b="1" spc="-11" dirty="0">
                <a:solidFill>
                  <a:srgbClr val="000000"/>
                </a:solidFill>
                <a:latin typeface="Calibri"/>
                <a:cs typeface="Calibri"/>
              </a:rPr>
              <a:t>charge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737227" y="1606179"/>
            <a:ext cx="3827541" cy="12841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0"/>
              </a:lnSpc>
              <a:spcBef>
                <a:spcPts val="0"/>
              </a:spcBef>
              <a:spcAft>
                <a:spcPts val="0"/>
              </a:spcAft>
            </a:pPr>
            <a:r>
              <a:rPr sz="2200" b="1" dirty="0">
                <a:solidFill>
                  <a:srgbClr val="000000"/>
                </a:solidFill>
                <a:latin typeface="Calibri"/>
                <a:cs typeface="Calibri"/>
              </a:rPr>
              <a:t>Eight bits grouped</a:t>
            </a:r>
            <a:r>
              <a:rPr sz="2200" b="1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b="1" spc="-12" dirty="0">
                <a:solidFill>
                  <a:srgbClr val="000000"/>
                </a:solidFill>
                <a:latin typeface="Calibri"/>
                <a:cs typeface="Calibri"/>
              </a:rPr>
              <a:t>together</a:t>
            </a:r>
            <a:r>
              <a:rPr sz="2200" b="1" spc="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000000"/>
                </a:solidFill>
                <a:latin typeface="Calibri"/>
                <a:cs typeface="Calibri"/>
              </a:rPr>
              <a:t>as a</a:t>
            </a:r>
          </a:p>
          <a:p>
            <a:pPr marL="0" marR="0">
              <a:lnSpc>
                <a:spcPts val="2376"/>
              </a:lnSpc>
              <a:spcBef>
                <a:spcPts val="0"/>
              </a:spcBef>
              <a:spcAft>
                <a:spcPts val="0"/>
              </a:spcAft>
            </a:pPr>
            <a:r>
              <a:rPr sz="2200" b="1" dirty="0">
                <a:solidFill>
                  <a:srgbClr val="000000"/>
                </a:solidFill>
                <a:latin typeface="Calibri"/>
                <a:cs typeface="Calibri"/>
              </a:rPr>
              <a:t>unit</a:t>
            </a:r>
            <a:r>
              <a:rPr sz="2200" b="1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b="1" spc="-15" dirty="0">
                <a:solidFill>
                  <a:srgbClr val="000000"/>
                </a:solidFill>
                <a:latin typeface="Calibri"/>
                <a:cs typeface="Calibri"/>
              </a:rPr>
              <a:t>are</a:t>
            </a:r>
            <a:r>
              <a:rPr sz="2200" b="1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000000"/>
                </a:solidFill>
                <a:latin typeface="Calibri"/>
                <a:cs typeface="Calibri"/>
              </a:rPr>
              <a:t>called</a:t>
            </a:r>
            <a:r>
              <a:rPr sz="2200" b="1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000000"/>
                </a:solidFill>
                <a:latin typeface="Calibri"/>
                <a:cs typeface="Calibri"/>
              </a:rPr>
              <a:t>a byte.</a:t>
            </a:r>
            <a:r>
              <a:rPr sz="2200" b="1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000000"/>
                </a:solidFill>
                <a:latin typeface="Calibri"/>
                <a:cs typeface="Calibri"/>
              </a:rPr>
              <a:t>A </a:t>
            </a:r>
            <a:r>
              <a:rPr sz="2200" b="1" spc="-11" dirty="0">
                <a:solidFill>
                  <a:srgbClr val="000000"/>
                </a:solidFill>
                <a:latin typeface="Calibri"/>
                <a:cs typeface="Calibri"/>
              </a:rPr>
              <a:t>byte</a:t>
            </a:r>
          </a:p>
          <a:p>
            <a:pPr marL="0" marR="0">
              <a:lnSpc>
                <a:spcPts val="2378"/>
              </a:lnSpc>
              <a:spcBef>
                <a:spcPts val="0"/>
              </a:spcBef>
              <a:spcAft>
                <a:spcPts val="0"/>
              </a:spcAft>
            </a:pPr>
            <a:r>
              <a:rPr sz="2200" b="1" spc="-10" dirty="0">
                <a:solidFill>
                  <a:srgbClr val="000000"/>
                </a:solidFill>
                <a:latin typeface="Calibri"/>
                <a:cs typeface="Calibri"/>
              </a:rPr>
              <a:t>represents</a:t>
            </a:r>
            <a:r>
              <a:rPr sz="2200" b="1" spc="3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2200" b="1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000000"/>
                </a:solidFill>
                <a:latin typeface="Calibri"/>
                <a:cs typeface="Calibri"/>
              </a:rPr>
              <a:t>single </a:t>
            </a:r>
            <a:r>
              <a:rPr sz="2200" b="1" spc="-11" dirty="0">
                <a:solidFill>
                  <a:srgbClr val="000000"/>
                </a:solidFill>
                <a:latin typeface="Calibri"/>
                <a:cs typeface="Calibri"/>
              </a:rPr>
              <a:t>character</a:t>
            </a:r>
            <a:r>
              <a:rPr sz="2200" b="1" spc="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</a:p>
          <a:p>
            <a:pPr marL="0" marR="0">
              <a:lnSpc>
                <a:spcPts val="2376"/>
              </a:lnSpc>
              <a:spcBef>
                <a:spcPts val="0"/>
              </a:spcBef>
              <a:spcAft>
                <a:spcPts val="0"/>
              </a:spcAft>
            </a:pPr>
            <a:r>
              <a:rPr sz="2200" b="1" dirty="0">
                <a:solidFill>
                  <a:srgbClr val="000000"/>
                </a:solidFill>
                <a:latin typeface="Calibri"/>
                <a:cs typeface="Calibri"/>
              </a:rPr>
              <a:t>the computer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43840" y="6427599"/>
            <a:ext cx="1333322" cy="4253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spc="-10" dirty="0">
                <a:solidFill>
                  <a:srgbClr val="000000"/>
                </a:solidFill>
                <a:latin typeface="Calibri"/>
                <a:cs typeface="Calibri"/>
              </a:rPr>
              <a:t>Page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 221</a:t>
            </a:r>
          </a:p>
          <a:p>
            <a:pPr marL="0" marR="0">
              <a:lnSpc>
                <a:spcPts val="1464"/>
              </a:lnSpc>
              <a:spcBef>
                <a:spcPts val="69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Figures</a:t>
            </a:r>
            <a:r>
              <a:rPr sz="1200" spc="-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4-12 –</a:t>
            </a:r>
            <a:r>
              <a:rPr sz="1200" spc="-2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4-13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422650" y="6461128"/>
            <a:ext cx="2602763" cy="1849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Discovering</a:t>
            </a:r>
            <a:r>
              <a:rPr sz="1200" spc="-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Computers </a:t>
            </a:r>
            <a:r>
              <a:rPr lang="en-US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: Chapter</a:t>
            </a:r>
            <a:r>
              <a:rPr sz="1200" spc="-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4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761730" y="6461128"/>
            <a:ext cx="307365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EEEBCA"/>
                </a:solidFill>
                <a:latin typeface="Calibri"/>
                <a:cs typeface="Calibri"/>
              </a:rPr>
              <a:t>18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43840" y="411343"/>
            <a:ext cx="4480159" cy="6579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880"/>
              </a:lnSpc>
              <a:spcBef>
                <a:spcPts val="0"/>
              </a:spcBef>
              <a:spcAft>
                <a:spcPts val="0"/>
              </a:spcAft>
            </a:pPr>
            <a:r>
              <a:rPr sz="4000" b="1" spc="-30" dirty="0">
                <a:solidFill>
                  <a:srgbClr val="604A7B"/>
                </a:solidFill>
                <a:latin typeface="Calibri"/>
                <a:cs typeface="Calibri"/>
              </a:rPr>
              <a:t>Data</a:t>
            </a:r>
            <a:r>
              <a:rPr sz="4000" b="1" spc="30" dirty="0">
                <a:solidFill>
                  <a:srgbClr val="604A7B"/>
                </a:solidFill>
                <a:latin typeface="Calibri"/>
                <a:cs typeface="Calibri"/>
              </a:rPr>
              <a:t> </a:t>
            </a:r>
            <a:r>
              <a:rPr sz="4000" b="1" spc="-17" dirty="0">
                <a:solidFill>
                  <a:srgbClr val="604A7B"/>
                </a:solidFill>
                <a:latin typeface="Calibri"/>
                <a:cs typeface="Calibri"/>
              </a:rPr>
              <a:t>Representation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8640" y="1640305"/>
            <a:ext cx="3105558" cy="13253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13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604A7B"/>
                </a:solidFill>
                <a:latin typeface="Arial"/>
                <a:cs typeface="Arial"/>
              </a:rPr>
              <a:t>•</a:t>
            </a:r>
            <a:r>
              <a:rPr sz="2800" spc="1019" dirty="0">
                <a:solidFill>
                  <a:srgbClr val="604A7B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ASCII</a:t>
            </a:r>
            <a:r>
              <a:rPr sz="2800" spc="-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(American</a:t>
            </a:r>
          </a:p>
          <a:p>
            <a:pPr marL="342899" marR="0">
              <a:lnSpc>
                <a:spcPts val="3363"/>
              </a:lnSpc>
              <a:spcBef>
                <a:spcPts val="0"/>
              </a:spcBef>
              <a:spcAft>
                <a:spcPts val="0"/>
              </a:spcAft>
            </a:pPr>
            <a:r>
              <a:rPr sz="2800" spc="-12" dirty="0">
                <a:solidFill>
                  <a:srgbClr val="000000"/>
                </a:solidFill>
                <a:latin typeface="Calibri"/>
                <a:cs typeface="Calibri"/>
              </a:rPr>
              <a:t>Standard</a:t>
            </a:r>
            <a:r>
              <a:rPr sz="2800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Code </a:t>
            </a:r>
            <a:r>
              <a:rPr sz="2800" spc="-31" dirty="0">
                <a:solidFill>
                  <a:srgbClr val="000000"/>
                </a:solidFill>
                <a:latin typeface="Calibri"/>
                <a:cs typeface="Calibri"/>
              </a:rPr>
              <a:t>for</a:t>
            </a:r>
          </a:p>
          <a:p>
            <a:pPr marL="342899" marR="0">
              <a:lnSpc>
                <a:spcPts val="3360"/>
              </a:lnSpc>
              <a:spcBef>
                <a:spcPts val="0"/>
              </a:spcBef>
              <a:spcAft>
                <a:spcPts val="0"/>
              </a:spcAft>
            </a:pPr>
            <a:r>
              <a:rPr sz="2800" spc="-10" dirty="0">
                <a:solidFill>
                  <a:srgbClr val="000000"/>
                </a:solidFill>
                <a:latin typeface="Calibri"/>
                <a:cs typeface="Calibri"/>
              </a:rPr>
              <a:t>Information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91539" y="2920846"/>
            <a:ext cx="3646491" cy="17519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13"/>
              </a:lnSpc>
              <a:spcBef>
                <a:spcPts val="0"/>
              </a:spcBef>
              <a:spcAft>
                <a:spcPts val="0"/>
              </a:spcAft>
            </a:pPr>
            <a:r>
              <a:rPr sz="2800" spc="-11" dirty="0">
                <a:solidFill>
                  <a:srgbClr val="000000"/>
                </a:solidFill>
                <a:latin typeface="Calibri"/>
                <a:cs typeface="Calibri"/>
              </a:rPr>
              <a:t>Interchange)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 is the</a:t>
            </a:r>
            <a:r>
              <a:rPr sz="2800" spc="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000000"/>
                </a:solidFill>
                <a:latin typeface="Calibri"/>
                <a:cs typeface="Calibri"/>
              </a:rPr>
              <a:t>most</a:t>
            </a:r>
          </a:p>
          <a:p>
            <a:pPr marL="0" marR="0">
              <a:lnSpc>
                <a:spcPts val="336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widely used</a:t>
            </a:r>
            <a:r>
              <a:rPr sz="2800" spc="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coding</a:t>
            </a:r>
          </a:p>
          <a:p>
            <a:pPr marL="0" marR="0">
              <a:lnSpc>
                <a:spcPts val="3361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scheme </a:t>
            </a:r>
            <a:r>
              <a:rPr sz="2800" spc="-23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28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000000"/>
                </a:solidFill>
                <a:latin typeface="Calibri"/>
                <a:cs typeface="Calibri"/>
              </a:rPr>
              <a:t>represent</a:t>
            </a:r>
          </a:p>
          <a:p>
            <a:pPr marL="0" marR="0">
              <a:lnSpc>
                <a:spcPts val="3359"/>
              </a:lnSpc>
              <a:spcBef>
                <a:spcPts val="0"/>
              </a:spcBef>
              <a:spcAft>
                <a:spcPts val="0"/>
              </a:spcAft>
            </a:pPr>
            <a:r>
              <a:rPr sz="2800" spc="-21" dirty="0">
                <a:solidFill>
                  <a:srgbClr val="000000"/>
                </a:solidFill>
                <a:latin typeface="Calibri"/>
                <a:cs typeface="Calibri"/>
              </a:rPr>
              <a:t>data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43840" y="6427599"/>
            <a:ext cx="848385" cy="4253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spc="-10" dirty="0">
                <a:solidFill>
                  <a:srgbClr val="000000"/>
                </a:solidFill>
                <a:latin typeface="Calibri"/>
                <a:cs typeface="Calibri"/>
              </a:rPr>
              <a:t>Page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 221</a:t>
            </a:r>
          </a:p>
          <a:p>
            <a:pPr marL="0" marR="0">
              <a:lnSpc>
                <a:spcPts val="1464"/>
              </a:lnSpc>
              <a:spcBef>
                <a:spcPts val="69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Figure</a:t>
            </a:r>
            <a:r>
              <a:rPr sz="12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4-14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422650" y="6461128"/>
            <a:ext cx="2602763" cy="1849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Discovering</a:t>
            </a:r>
            <a:r>
              <a:rPr sz="1200" spc="-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Computers </a:t>
            </a:r>
            <a:r>
              <a:rPr lang="en-US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: Chapter</a:t>
            </a:r>
            <a:r>
              <a:rPr sz="1200" spc="-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4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761730" y="6461128"/>
            <a:ext cx="307365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EEEBCA"/>
                </a:solidFill>
                <a:latin typeface="Calibri"/>
                <a:cs typeface="Calibri"/>
              </a:rPr>
              <a:t>19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43840" y="411343"/>
            <a:ext cx="4490566" cy="6579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880"/>
              </a:lnSpc>
              <a:spcBef>
                <a:spcPts val="0"/>
              </a:spcBef>
              <a:spcAft>
                <a:spcPts val="0"/>
              </a:spcAft>
            </a:pPr>
            <a:r>
              <a:rPr sz="4000" b="1" dirty="0">
                <a:solidFill>
                  <a:srgbClr val="604A7B"/>
                </a:solidFill>
                <a:latin typeface="Calibri"/>
                <a:cs typeface="Calibri"/>
              </a:rPr>
              <a:t>Objectives Overview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40791" y="2177177"/>
            <a:ext cx="2735605" cy="3171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97"/>
              </a:lnSpc>
              <a:spcBef>
                <a:spcPts val="0"/>
              </a:spcBef>
              <a:spcAft>
                <a:spcPts val="0"/>
              </a:spcAft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Differentiate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among various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401053" y="2177177"/>
            <a:ext cx="2572487" cy="15731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0960" marR="0">
              <a:lnSpc>
                <a:spcPts val="2197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Describe the control unit</a:t>
            </a:r>
          </a:p>
          <a:p>
            <a:pPr marL="80772" marR="0">
              <a:lnSpc>
                <a:spcPts val="1967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800" spc="-18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arithmetic</a:t>
            </a:r>
            <a:r>
              <a:rPr sz="18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logic unit</a:t>
            </a:r>
          </a:p>
          <a:p>
            <a:pPr marL="431291" marR="0">
              <a:lnSpc>
                <a:spcPts val="1979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components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</a:p>
          <a:p>
            <a:pPr marL="0" marR="0">
              <a:lnSpc>
                <a:spcPts val="1982"/>
              </a:lnSpc>
              <a:spcBef>
                <a:spcPts val="0"/>
              </a:spcBef>
              <a:spcAft>
                <a:spcPts val="0"/>
              </a:spcAft>
            </a:pP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processor,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and explain the</a:t>
            </a:r>
          </a:p>
          <a:p>
            <a:pPr marL="135636" marR="0">
              <a:lnSpc>
                <a:spcPts val="1980"/>
              </a:lnSpc>
              <a:spcBef>
                <a:spcPts val="0"/>
              </a:spcBef>
              <a:spcAft>
                <a:spcPts val="0"/>
              </a:spcAft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four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2" dirty="0">
                <a:solidFill>
                  <a:srgbClr val="FFFFFF"/>
                </a:solidFill>
                <a:latin typeface="Calibri"/>
                <a:cs typeface="Calibri"/>
              </a:rPr>
              <a:t>steps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in a machine</a:t>
            </a:r>
          </a:p>
          <a:p>
            <a:pPr marL="981455" marR="0">
              <a:lnSpc>
                <a:spcPts val="1979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cycle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02336" y="2427113"/>
            <a:ext cx="2412886" cy="5686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97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styles of </a:t>
            </a:r>
            <a:r>
              <a:rPr sz="1800" spc="-17" dirty="0">
                <a:solidFill>
                  <a:srgbClr val="FFFFFF"/>
                </a:solidFill>
                <a:latin typeface="Calibri"/>
                <a:cs typeface="Calibri"/>
              </a:rPr>
              <a:t>system</a:t>
            </a:r>
            <a:r>
              <a:rPr sz="1800" spc="1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units on</a:t>
            </a:r>
          </a:p>
          <a:p>
            <a:pPr marL="760780" marR="0">
              <a:lnSpc>
                <a:spcPts val="1979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desktop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535679" y="2427966"/>
            <a:ext cx="2226422" cy="3175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Identify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chips, adapter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793490" y="2678573"/>
            <a:ext cx="1709395" cy="8200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383" marR="0">
              <a:lnSpc>
                <a:spcPts val="2197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cards, and other</a:t>
            </a:r>
          </a:p>
          <a:p>
            <a:pPr marL="0" marR="0">
              <a:lnSpc>
                <a:spcPts val="198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components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of a</a:t>
            </a:r>
          </a:p>
          <a:p>
            <a:pPr marL="158495" marR="0">
              <a:lnSpc>
                <a:spcPts val="1979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motherboard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63295" y="2930287"/>
            <a:ext cx="2292680" cy="8200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4676" marR="0">
              <a:lnSpc>
                <a:spcPts val="2197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computers, notebook</a:t>
            </a:r>
          </a:p>
          <a:p>
            <a:pPr marL="0" marR="0">
              <a:lnSpc>
                <a:spcPts val="198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computers, and mobile</a:t>
            </a:r>
          </a:p>
          <a:p>
            <a:pPr marL="725728" marR="0">
              <a:lnSpc>
                <a:spcPts val="1979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devices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94131" y="4236736"/>
            <a:ext cx="2632041" cy="10702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1627" marR="0">
              <a:lnSpc>
                <a:spcPts val="2197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Identify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characteristics</a:t>
            </a:r>
            <a:r>
              <a:rPr sz="1800" spc="3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</a:p>
          <a:p>
            <a:pPr marL="0" marR="0">
              <a:lnSpc>
                <a:spcPts val="1967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various personal computer</a:t>
            </a:r>
          </a:p>
          <a:p>
            <a:pPr marL="62484" marR="0">
              <a:lnSpc>
                <a:spcPts val="1982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processors</a:t>
            </a:r>
            <a:r>
              <a:rPr sz="1800" spc="-1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on the </a:t>
            </a:r>
            <a:r>
              <a:rPr sz="1800" spc="-14" dirty="0">
                <a:solidFill>
                  <a:srgbClr val="FFFFFF"/>
                </a:solidFill>
                <a:latin typeface="Calibri"/>
                <a:cs typeface="Calibri"/>
              </a:rPr>
              <a:t>market</a:t>
            </a:r>
          </a:p>
          <a:p>
            <a:pPr marL="156972" marR="0">
              <a:lnSpc>
                <a:spcPts val="1979"/>
              </a:lnSpc>
              <a:spcBef>
                <a:spcPts val="0"/>
              </a:spcBef>
              <a:spcAft>
                <a:spcPts val="0"/>
              </a:spcAft>
            </a:pPr>
            <a:r>
              <a:rPr sz="1800" spc="-36" dirty="0">
                <a:solidFill>
                  <a:srgbClr val="FFFFFF"/>
                </a:solidFill>
                <a:latin typeface="Calibri"/>
                <a:cs typeface="Calibri"/>
              </a:rPr>
              <a:t>today,</a:t>
            </a:r>
            <a:r>
              <a:rPr sz="18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and describe the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418585" y="4488196"/>
            <a:ext cx="2459787" cy="8185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97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Define</a:t>
            </a:r>
            <a:r>
              <a:rPr sz="1800" spc="-17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 bit and describe</a:t>
            </a:r>
          </a:p>
          <a:p>
            <a:pPr marL="262128" marR="0">
              <a:lnSpc>
                <a:spcPts val="1968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how a series of bits</a:t>
            </a:r>
          </a:p>
          <a:p>
            <a:pPr marL="429767" marR="0">
              <a:lnSpc>
                <a:spcPts val="198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represents</a:t>
            </a:r>
            <a:r>
              <a:rPr sz="1800" spc="-28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1" dirty="0">
                <a:solidFill>
                  <a:srgbClr val="FFFFFF"/>
                </a:solidFill>
                <a:latin typeface="Calibri"/>
                <a:cs typeface="Calibri"/>
              </a:rPr>
              <a:t>data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6364478" y="4488196"/>
            <a:ext cx="2644915" cy="8185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5176" marR="0">
              <a:lnSpc>
                <a:spcPts val="2197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Explain how</a:t>
            </a:r>
            <a:r>
              <a:rPr sz="1800" spc="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program</a:t>
            </a:r>
          </a:p>
          <a:p>
            <a:pPr marL="0" marR="0">
              <a:lnSpc>
                <a:spcPts val="1968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instructions </a:t>
            </a:r>
            <a:r>
              <a:rPr sz="1800" spc="-12" dirty="0">
                <a:solidFill>
                  <a:srgbClr val="FFFFFF"/>
                </a:solidFill>
                <a:latin typeface="Calibri"/>
                <a:cs typeface="Calibri"/>
              </a:rPr>
              <a:t>transfer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in and</a:t>
            </a:r>
          </a:p>
          <a:p>
            <a:pPr marL="550164" marR="0">
              <a:lnSpc>
                <a:spcPts val="198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out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of memory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271272" y="5241306"/>
            <a:ext cx="2675090" cy="3171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97"/>
              </a:lnSpc>
              <a:spcBef>
                <a:spcPts val="0"/>
              </a:spcBef>
              <a:spcAft>
                <a:spcPts val="0"/>
              </a:spcAft>
            </a:pPr>
            <a:r>
              <a:rPr sz="1800" spc="-23" dirty="0">
                <a:solidFill>
                  <a:srgbClr val="FFFFFF"/>
                </a:solidFill>
                <a:latin typeface="Calibri"/>
                <a:cs typeface="Calibri"/>
              </a:rPr>
              <a:t>ways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processors </a:t>
            </a:r>
            <a:r>
              <a:rPr sz="1800" spc="-12" dirty="0">
                <a:solidFill>
                  <a:srgbClr val="FFFFFF"/>
                </a:solidFill>
                <a:latin typeface="Calibri"/>
                <a:cs typeface="Calibri"/>
              </a:rPr>
              <a:t>are</a:t>
            </a:r>
            <a:r>
              <a:rPr sz="1800" spc="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cooled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243840" y="6428540"/>
            <a:ext cx="1450040" cy="3936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See</a:t>
            </a:r>
            <a:r>
              <a:rPr sz="1100" spc="-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Page</a:t>
            </a:r>
            <a:r>
              <a:rPr sz="1100" spc="-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209</a:t>
            </a:r>
          </a:p>
          <a:p>
            <a:pPr marL="0" marR="0">
              <a:lnSpc>
                <a:spcPts val="1347"/>
              </a:lnSpc>
              <a:spcBef>
                <a:spcPts val="154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for</a:t>
            </a:r>
            <a:r>
              <a:rPr sz="1100" spc="-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Detailed</a:t>
            </a:r>
            <a:r>
              <a:rPr sz="11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Objectives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3422650" y="6461128"/>
            <a:ext cx="2602763" cy="1849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Discovering</a:t>
            </a:r>
            <a:r>
              <a:rPr sz="1200" spc="-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Computers </a:t>
            </a:r>
            <a:r>
              <a:rPr lang="en-US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: Chapter</a:t>
            </a:r>
            <a:r>
              <a:rPr sz="1200" spc="-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4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8801354" y="6461128"/>
            <a:ext cx="229641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EEEBCA"/>
                </a:solidFill>
                <a:latin typeface="Calibri"/>
                <a:cs typeface="Calibri"/>
              </a:rPr>
              <a:t>2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43840" y="411343"/>
            <a:ext cx="4480159" cy="6579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880"/>
              </a:lnSpc>
              <a:spcBef>
                <a:spcPts val="0"/>
              </a:spcBef>
              <a:spcAft>
                <a:spcPts val="0"/>
              </a:spcAft>
            </a:pPr>
            <a:r>
              <a:rPr sz="4000" b="1" spc="-30" dirty="0">
                <a:solidFill>
                  <a:srgbClr val="604A7B"/>
                </a:solidFill>
                <a:latin typeface="Calibri"/>
                <a:cs typeface="Calibri"/>
              </a:rPr>
              <a:t>Data</a:t>
            </a:r>
            <a:r>
              <a:rPr sz="4000" b="1" spc="30" dirty="0">
                <a:solidFill>
                  <a:srgbClr val="604A7B"/>
                </a:solidFill>
                <a:latin typeface="Calibri"/>
                <a:cs typeface="Calibri"/>
              </a:rPr>
              <a:t> </a:t>
            </a:r>
            <a:r>
              <a:rPr sz="4000" b="1" spc="-17" dirty="0">
                <a:solidFill>
                  <a:srgbClr val="604A7B"/>
                </a:solidFill>
                <a:latin typeface="Calibri"/>
                <a:cs typeface="Calibri"/>
              </a:rPr>
              <a:t>Representation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43840" y="6427599"/>
            <a:ext cx="848385" cy="4253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spc="-10" dirty="0">
                <a:solidFill>
                  <a:srgbClr val="000000"/>
                </a:solidFill>
                <a:latin typeface="Calibri"/>
                <a:cs typeface="Calibri"/>
              </a:rPr>
              <a:t>Page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 222</a:t>
            </a:r>
          </a:p>
          <a:p>
            <a:pPr marL="0" marR="0">
              <a:lnSpc>
                <a:spcPts val="1464"/>
              </a:lnSpc>
              <a:spcBef>
                <a:spcPts val="69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Figure</a:t>
            </a:r>
            <a:r>
              <a:rPr sz="12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4-15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422650" y="6461128"/>
            <a:ext cx="2602763" cy="1849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Discovering</a:t>
            </a:r>
            <a:r>
              <a:rPr sz="1200" spc="-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Computers </a:t>
            </a:r>
            <a:r>
              <a:rPr lang="en-US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: Chapter</a:t>
            </a:r>
            <a:r>
              <a:rPr sz="1200" spc="-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4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761730" y="6461128"/>
            <a:ext cx="307365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EEEBCA"/>
                </a:solidFill>
                <a:latin typeface="Calibri"/>
                <a:cs typeface="Calibri"/>
              </a:rPr>
              <a:t>20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43840" y="411343"/>
            <a:ext cx="1958946" cy="6579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880"/>
              </a:lnSpc>
              <a:spcBef>
                <a:spcPts val="0"/>
              </a:spcBef>
              <a:spcAft>
                <a:spcPts val="0"/>
              </a:spcAft>
            </a:pPr>
            <a:r>
              <a:rPr sz="4000" b="1" dirty="0">
                <a:solidFill>
                  <a:srgbClr val="604A7B"/>
                </a:solidFill>
                <a:latin typeface="Calibri"/>
                <a:cs typeface="Calibri"/>
              </a:rPr>
              <a:t>Memory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43840" y="1639737"/>
            <a:ext cx="8691399" cy="1998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11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604A7B"/>
                </a:solidFill>
                <a:latin typeface="Arial"/>
                <a:cs typeface="Arial"/>
              </a:rPr>
              <a:t>•</a:t>
            </a:r>
            <a:r>
              <a:rPr sz="3200" spc="780" dirty="0">
                <a:solidFill>
                  <a:srgbClr val="604A7B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A52439"/>
                </a:solidFill>
                <a:latin typeface="Calibri"/>
                <a:cs typeface="Calibri"/>
              </a:rPr>
              <a:t>Memory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consists </a:t>
            </a:r>
            <a:r>
              <a:rPr sz="3200" spc="1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 electronic components </a:t>
            </a:r>
            <a:r>
              <a:rPr sz="3200" spc="-10" dirty="0">
                <a:solidFill>
                  <a:srgbClr val="000000"/>
                </a:solidFill>
                <a:latin typeface="Calibri"/>
                <a:cs typeface="Calibri"/>
              </a:rPr>
              <a:t>that</a:t>
            </a:r>
          </a:p>
          <a:p>
            <a:pPr marL="342900" marR="0">
              <a:lnSpc>
                <a:spcPts val="3842"/>
              </a:lnSpc>
              <a:spcBef>
                <a:spcPts val="50"/>
              </a:spcBef>
              <a:spcAft>
                <a:spcPts val="0"/>
              </a:spcAft>
            </a:pPr>
            <a:r>
              <a:rPr sz="3200" spc="-27" dirty="0">
                <a:solidFill>
                  <a:srgbClr val="000000"/>
                </a:solidFill>
                <a:latin typeface="Calibri"/>
                <a:cs typeface="Calibri"/>
              </a:rPr>
              <a:t>store</a:t>
            </a:r>
            <a:r>
              <a:rPr sz="3200" spc="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instructions</a:t>
            </a:r>
            <a:r>
              <a:rPr sz="320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waiting</a:t>
            </a:r>
            <a:r>
              <a:rPr sz="3200" spc="3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38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3200" spc="4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be </a:t>
            </a:r>
            <a:r>
              <a:rPr sz="3200" spc="-21" dirty="0">
                <a:solidFill>
                  <a:srgbClr val="000000"/>
                </a:solidFill>
                <a:latin typeface="Calibri"/>
                <a:cs typeface="Calibri"/>
              </a:rPr>
              <a:t>executed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4" dirty="0">
                <a:solidFill>
                  <a:srgbClr val="000000"/>
                </a:solidFill>
                <a:latin typeface="Calibri"/>
                <a:cs typeface="Calibri"/>
              </a:rPr>
              <a:t>by</a:t>
            </a:r>
            <a:r>
              <a:rPr sz="3200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</a:p>
          <a:p>
            <a:pPr marL="342900" marR="0">
              <a:lnSpc>
                <a:spcPts val="3840"/>
              </a:lnSpc>
              <a:spcBef>
                <a:spcPts val="0"/>
              </a:spcBef>
              <a:spcAft>
                <a:spcPts val="0"/>
              </a:spcAft>
            </a:pPr>
            <a:r>
              <a:rPr sz="3200" spc="-31" dirty="0">
                <a:solidFill>
                  <a:srgbClr val="000000"/>
                </a:solidFill>
                <a:latin typeface="Calibri"/>
                <a:cs typeface="Calibri"/>
              </a:rPr>
              <a:t>processor,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20" dirty="0">
                <a:solidFill>
                  <a:srgbClr val="000000"/>
                </a:solidFill>
                <a:latin typeface="Calibri"/>
                <a:cs typeface="Calibri"/>
              </a:rPr>
              <a:t>data</a:t>
            </a:r>
            <a:r>
              <a:rPr sz="3200" spc="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needed </a:t>
            </a:r>
            <a:r>
              <a:rPr sz="3200" spc="-11" dirty="0">
                <a:solidFill>
                  <a:srgbClr val="000000"/>
                </a:solidFill>
                <a:latin typeface="Calibri"/>
                <a:cs typeface="Calibri"/>
              </a:rPr>
              <a:t>by</a:t>
            </a:r>
            <a:r>
              <a:rPr sz="32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those instructions,</a:t>
            </a:r>
            <a:r>
              <a:rPr sz="3200" spc="3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and</a:t>
            </a:r>
          </a:p>
          <a:p>
            <a:pPr marL="342900" marR="0">
              <a:lnSpc>
                <a:spcPts val="3839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the results </a:t>
            </a:r>
            <a:r>
              <a:rPr sz="3200" spc="1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 processing</a:t>
            </a:r>
            <a:r>
              <a:rPr sz="32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the </a:t>
            </a:r>
            <a:r>
              <a:rPr sz="3200" spc="-18" dirty="0">
                <a:solidFill>
                  <a:srgbClr val="000000"/>
                </a:solidFill>
                <a:latin typeface="Calibri"/>
                <a:cs typeface="Calibri"/>
              </a:rPr>
              <a:t>data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43840" y="3688338"/>
            <a:ext cx="6757654" cy="5351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14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604A7B"/>
                </a:solidFill>
                <a:latin typeface="Arial"/>
                <a:cs typeface="Arial"/>
              </a:rPr>
              <a:t>•</a:t>
            </a:r>
            <a:r>
              <a:rPr sz="3200" spc="780" dirty="0">
                <a:solidFill>
                  <a:srgbClr val="604A7B"/>
                </a:solidFill>
                <a:latin typeface="Times New Roman"/>
                <a:cs typeface="Times New Roman"/>
              </a:rPr>
              <a:t> </a:t>
            </a:r>
            <a:r>
              <a:rPr sz="3200" spc="-11" dirty="0">
                <a:solidFill>
                  <a:srgbClr val="000000"/>
                </a:solidFill>
                <a:latin typeface="Calibri"/>
                <a:cs typeface="Calibri"/>
              </a:rPr>
              <a:t>Stores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 three basic categories</a:t>
            </a:r>
            <a:r>
              <a:rPr sz="3200" spc="-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of </a:t>
            </a:r>
            <a:r>
              <a:rPr sz="3200" spc="-10" dirty="0">
                <a:solidFill>
                  <a:srgbClr val="000000"/>
                </a:solidFill>
                <a:latin typeface="Calibri"/>
                <a:cs typeface="Calibri"/>
              </a:rPr>
              <a:t>items: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891781" y="4492701"/>
            <a:ext cx="1592866" cy="4417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78"/>
              </a:lnSpc>
              <a:spcBef>
                <a:spcPts val="0"/>
              </a:spcBef>
              <a:spcAft>
                <a:spcPts val="0"/>
              </a:spcAft>
            </a:pPr>
            <a:r>
              <a:rPr sz="2600" spc="-14" dirty="0">
                <a:solidFill>
                  <a:srgbClr val="000000"/>
                </a:solidFill>
                <a:latin typeface="Calibri"/>
                <a:cs typeface="Calibri"/>
              </a:rPr>
              <a:t>Data</a:t>
            </a:r>
            <a:r>
              <a:rPr sz="2600" dirty="0">
                <a:solidFill>
                  <a:srgbClr val="000000"/>
                </a:solidFill>
                <a:latin typeface="Calibri"/>
                <a:cs typeface="Calibri"/>
              </a:rPr>
              <a:t> being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71856" y="4674058"/>
            <a:ext cx="2473848" cy="1167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8599" marR="0">
              <a:lnSpc>
                <a:spcPts val="3178"/>
              </a:lnSpc>
              <a:spcBef>
                <a:spcPts val="0"/>
              </a:spcBef>
              <a:spcAft>
                <a:spcPts val="0"/>
              </a:spcAft>
            </a:pPr>
            <a:r>
              <a:rPr sz="26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2600" spc="-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Calibri"/>
                <a:cs typeface="Calibri"/>
              </a:rPr>
              <a:t>operating</a:t>
            </a:r>
          </a:p>
          <a:p>
            <a:pPr marL="0" marR="0">
              <a:lnSpc>
                <a:spcPts val="2855"/>
              </a:lnSpc>
              <a:spcBef>
                <a:spcPts val="0"/>
              </a:spcBef>
              <a:spcAft>
                <a:spcPts val="0"/>
              </a:spcAft>
            </a:pPr>
            <a:r>
              <a:rPr sz="2600" spc="-21" dirty="0">
                <a:solidFill>
                  <a:srgbClr val="000000"/>
                </a:solidFill>
                <a:latin typeface="Calibri"/>
                <a:cs typeface="Calibri"/>
              </a:rPr>
              <a:t>system</a:t>
            </a:r>
            <a:r>
              <a:rPr sz="26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Calibri"/>
                <a:cs typeface="Calibri"/>
              </a:rPr>
              <a:t>and other</a:t>
            </a:r>
          </a:p>
          <a:p>
            <a:pPr marL="68579" marR="0">
              <a:lnSpc>
                <a:spcPts val="2858"/>
              </a:lnSpc>
              <a:spcBef>
                <a:spcPts val="0"/>
              </a:spcBef>
              <a:spcAft>
                <a:spcPts val="0"/>
              </a:spcAft>
            </a:pPr>
            <a:r>
              <a:rPr sz="2600" spc="-21" dirty="0">
                <a:solidFill>
                  <a:srgbClr val="000000"/>
                </a:solidFill>
                <a:latin typeface="Calibri"/>
                <a:cs typeface="Calibri"/>
              </a:rPr>
              <a:t>system</a:t>
            </a:r>
            <a:r>
              <a:rPr sz="26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Calibri"/>
                <a:cs typeface="Calibri"/>
              </a:rPr>
              <a:t>software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813302" y="4855413"/>
            <a:ext cx="1676111" cy="8049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78"/>
              </a:lnSpc>
              <a:spcBef>
                <a:spcPts val="0"/>
              </a:spcBef>
              <a:spcAft>
                <a:spcPts val="0"/>
              </a:spcAft>
            </a:pPr>
            <a:r>
              <a:rPr sz="2600" dirty="0">
                <a:solidFill>
                  <a:srgbClr val="000000"/>
                </a:solidFill>
                <a:latin typeface="Calibri"/>
                <a:cs typeface="Calibri"/>
              </a:rPr>
              <a:t>Application</a:t>
            </a:r>
          </a:p>
          <a:p>
            <a:pPr marL="121919" marR="0">
              <a:lnSpc>
                <a:spcPts val="2859"/>
              </a:lnSpc>
              <a:spcBef>
                <a:spcPts val="0"/>
              </a:spcBef>
              <a:spcAft>
                <a:spcPts val="0"/>
              </a:spcAft>
            </a:pPr>
            <a:r>
              <a:rPr sz="2600" dirty="0">
                <a:solidFill>
                  <a:srgbClr val="000000"/>
                </a:solidFill>
                <a:latin typeface="Calibri"/>
                <a:cs typeface="Calibri"/>
              </a:rPr>
              <a:t>programs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381241" y="4855413"/>
            <a:ext cx="2611398" cy="8049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78"/>
              </a:lnSpc>
              <a:spcBef>
                <a:spcPts val="0"/>
              </a:spcBef>
              <a:spcAft>
                <a:spcPts val="0"/>
              </a:spcAft>
            </a:pPr>
            <a:r>
              <a:rPr sz="2600" dirty="0">
                <a:solidFill>
                  <a:srgbClr val="000000"/>
                </a:solidFill>
                <a:latin typeface="Calibri"/>
                <a:cs typeface="Calibri"/>
              </a:rPr>
              <a:t>processed</a:t>
            </a:r>
            <a:r>
              <a:rPr sz="2600" spc="-3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sz="26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</a:p>
          <a:p>
            <a:pPr marL="644651" marR="0">
              <a:lnSpc>
                <a:spcPts val="2859"/>
              </a:lnSpc>
              <a:spcBef>
                <a:spcPts val="0"/>
              </a:spcBef>
              <a:spcAft>
                <a:spcPts val="0"/>
              </a:spcAft>
            </a:pPr>
            <a:r>
              <a:rPr sz="2600" dirty="0">
                <a:solidFill>
                  <a:srgbClr val="000000"/>
                </a:solidFill>
                <a:latin typeface="Calibri"/>
                <a:cs typeface="Calibri"/>
              </a:rPr>
              <a:t>resulting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6818630" y="5581167"/>
            <a:ext cx="1750068" cy="4417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78"/>
              </a:lnSpc>
              <a:spcBef>
                <a:spcPts val="0"/>
              </a:spcBef>
              <a:spcAft>
                <a:spcPts val="0"/>
              </a:spcAft>
            </a:pPr>
            <a:r>
              <a:rPr sz="2600" dirty="0">
                <a:solidFill>
                  <a:srgbClr val="000000"/>
                </a:solidFill>
                <a:latin typeface="Calibri"/>
                <a:cs typeface="Calibri"/>
              </a:rPr>
              <a:t>information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243840" y="6445887"/>
            <a:ext cx="714273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spc="-10" dirty="0">
                <a:solidFill>
                  <a:srgbClr val="000000"/>
                </a:solidFill>
                <a:latin typeface="Calibri"/>
                <a:cs typeface="Calibri"/>
              </a:rPr>
              <a:t>Page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 223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3422650" y="6461128"/>
            <a:ext cx="2602763" cy="1849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Discovering</a:t>
            </a:r>
            <a:r>
              <a:rPr sz="1200" spc="-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Computers </a:t>
            </a:r>
            <a:r>
              <a:rPr lang="en-US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: Chapter</a:t>
            </a:r>
            <a:r>
              <a:rPr sz="1200" spc="-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4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8761730" y="6461128"/>
            <a:ext cx="307365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EEEBCA"/>
                </a:solidFill>
                <a:latin typeface="Calibri"/>
                <a:cs typeface="Calibri"/>
              </a:rPr>
              <a:t>21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43840" y="411343"/>
            <a:ext cx="1958946" cy="6579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880"/>
              </a:lnSpc>
              <a:spcBef>
                <a:spcPts val="0"/>
              </a:spcBef>
              <a:spcAft>
                <a:spcPts val="0"/>
              </a:spcAft>
            </a:pPr>
            <a:r>
              <a:rPr sz="4000" b="1" dirty="0">
                <a:solidFill>
                  <a:srgbClr val="604A7B"/>
                </a:solidFill>
                <a:latin typeface="Calibri"/>
                <a:cs typeface="Calibri"/>
              </a:rPr>
              <a:t>Memory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43840" y="1639737"/>
            <a:ext cx="7103939" cy="5348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11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604A7B"/>
                </a:solidFill>
                <a:latin typeface="Arial"/>
                <a:cs typeface="Arial"/>
              </a:rPr>
              <a:t>•</a:t>
            </a:r>
            <a:r>
              <a:rPr sz="3200" spc="780" dirty="0">
                <a:solidFill>
                  <a:srgbClr val="604A7B"/>
                </a:solidFill>
                <a:latin typeface="Times New Roman"/>
                <a:cs typeface="Times New Roman"/>
              </a:rPr>
              <a:t> </a:t>
            </a:r>
            <a:r>
              <a:rPr sz="3200" spc="-15" dirty="0">
                <a:solidFill>
                  <a:srgbClr val="000000"/>
                </a:solidFill>
                <a:latin typeface="Calibri"/>
                <a:cs typeface="Calibri"/>
              </a:rPr>
              <a:t>Each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 location in</a:t>
            </a:r>
            <a:r>
              <a:rPr sz="3200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memory has an address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43840" y="2225044"/>
            <a:ext cx="8635493" cy="15104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14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604A7B"/>
                </a:solidFill>
                <a:latin typeface="Arial"/>
                <a:cs typeface="Arial"/>
              </a:rPr>
              <a:t>•</a:t>
            </a:r>
            <a:r>
              <a:rPr sz="3200" spc="780" dirty="0">
                <a:solidFill>
                  <a:srgbClr val="604A7B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Memory</a:t>
            </a:r>
            <a:r>
              <a:rPr sz="3200" spc="-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25" dirty="0">
                <a:solidFill>
                  <a:srgbClr val="000000"/>
                </a:solidFill>
                <a:latin typeface="Calibri"/>
                <a:cs typeface="Calibri"/>
              </a:rPr>
              <a:t>size</a:t>
            </a:r>
            <a:r>
              <a:rPr sz="3200" spc="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32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measured in </a:t>
            </a:r>
            <a:r>
              <a:rPr sz="3200" b="1" dirty="0">
                <a:solidFill>
                  <a:srgbClr val="A52439"/>
                </a:solidFill>
                <a:latin typeface="Calibri"/>
                <a:cs typeface="Calibri"/>
              </a:rPr>
              <a:t>kilobytes</a:t>
            </a:r>
            <a:r>
              <a:rPr sz="3200" b="1" spc="-20" dirty="0">
                <a:solidFill>
                  <a:srgbClr val="A52439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(</a:t>
            </a:r>
            <a:r>
              <a:rPr sz="3200" b="1" dirty="0">
                <a:solidFill>
                  <a:srgbClr val="A52439"/>
                </a:solidFill>
                <a:latin typeface="Calibri"/>
                <a:cs typeface="Calibri"/>
              </a:rPr>
              <a:t>KB</a:t>
            </a:r>
            <a:r>
              <a:rPr sz="3200" b="1" spc="15" dirty="0">
                <a:solidFill>
                  <a:srgbClr val="A52439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or</a:t>
            </a:r>
          </a:p>
          <a:p>
            <a:pPr marL="342900" marR="0">
              <a:lnSpc>
                <a:spcPts val="3839"/>
              </a:lnSpc>
              <a:spcBef>
                <a:spcPts val="50"/>
              </a:spcBef>
              <a:spcAft>
                <a:spcPts val="0"/>
              </a:spcAft>
            </a:pPr>
            <a:r>
              <a:rPr sz="3200" b="1" dirty="0">
                <a:solidFill>
                  <a:srgbClr val="A52439"/>
                </a:solidFill>
                <a:latin typeface="Calibri"/>
                <a:cs typeface="Calibri"/>
              </a:rPr>
              <a:t>K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), </a:t>
            </a:r>
            <a:r>
              <a:rPr sz="3200" b="1" spc="-10" dirty="0">
                <a:solidFill>
                  <a:srgbClr val="A52439"/>
                </a:solidFill>
                <a:latin typeface="Calibri"/>
                <a:cs typeface="Calibri"/>
              </a:rPr>
              <a:t>megabytes</a:t>
            </a:r>
            <a:r>
              <a:rPr sz="3200" b="1" spc="-15" dirty="0">
                <a:solidFill>
                  <a:srgbClr val="A52439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(</a:t>
            </a:r>
            <a:r>
              <a:rPr sz="3200" b="1" dirty="0">
                <a:solidFill>
                  <a:srgbClr val="A52439"/>
                </a:solidFill>
                <a:latin typeface="Calibri"/>
                <a:cs typeface="Calibri"/>
              </a:rPr>
              <a:t>MB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),</a:t>
            </a:r>
            <a:r>
              <a:rPr sz="32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A52439"/>
                </a:solidFill>
                <a:latin typeface="Calibri"/>
                <a:cs typeface="Calibri"/>
              </a:rPr>
              <a:t>gigabytes</a:t>
            </a:r>
            <a:r>
              <a:rPr sz="3200" b="1" spc="-25" dirty="0">
                <a:solidFill>
                  <a:srgbClr val="A52439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(</a:t>
            </a:r>
            <a:r>
              <a:rPr sz="3200" b="1" dirty="0">
                <a:solidFill>
                  <a:srgbClr val="A52439"/>
                </a:solidFill>
                <a:latin typeface="Calibri"/>
                <a:cs typeface="Calibri"/>
              </a:rPr>
              <a:t>GB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), or </a:t>
            </a:r>
            <a:r>
              <a:rPr sz="3200" b="1" spc="-15" dirty="0">
                <a:solidFill>
                  <a:srgbClr val="A52439"/>
                </a:solidFill>
                <a:latin typeface="Calibri"/>
                <a:cs typeface="Calibri"/>
              </a:rPr>
              <a:t>terabytes</a:t>
            </a:r>
          </a:p>
          <a:p>
            <a:pPr marL="342900" marR="0">
              <a:lnSpc>
                <a:spcPts val="3839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(</a:t>
            </a:r>
            <a:r>
              <a:rPr sz="3200" b="1" dirty="0">
                <a:solidFill>
                  <a:srgbClr val="A52439"/>
                </a:solidFill>
                <a:latin typeface="Calibri"/>
                <a:cs typeface="Calibri"/>
              </a:rPr>
              <a:t>TB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)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43840" y="6427599"/>
            <a:ext cx="848385" cy="4253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spc="-10" dirty="0">
                <a:solidFill>
                  <a:srgbClr val="000000"/>
                </a:solidFill>
                <a:latin typeface="Calibri"/>
                <a:cs typeface="Calibri"/>
              </a:rPr>
              <a:t>Page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 223</a:t>
            </a:r>
          </a:p>
          <a:p>
            <a:pPr marL="0" marR="0">
              <a:lnSpc>
                <a:spcPts val="1464"/>
              </a:lnSpc>
              <a:spcBef>
                <a:spcPts val="69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Figure</a:t>
            </a:r>
            <a:r>
              <a:rPr sz="12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4-17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422650" y="6461128"/>
            <a:ext cx="2602763" cy="1849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Discovering</a:t>
            </a:r>
            <a:r>
              <a:rPr sz="1200" spc="-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Computers </a:t>
            </a:r>
            <a:r>
              <a:rPr lang="en-US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: Chapter</a:t>
            </a:r>
            <a:r>
              <a:rPr sz="1200" spc="-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4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761730" y="6461128"/>
            <a:ext cx="307365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EEEBCA"/>
                </a:solidFill>
                <a:latin typeface="Calibri"/>
                <a:cs typeface="Calibri"/>
              </a:rPr>
              <a:t>22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43840" y="411343"/>
            <a:ext cx="1958946" cy="6579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880"/>
              </a:lnSpc>
              <a:spcBef>
                <a:spcPts val="0"/>
              </a:spcBef>
              <a:spcAft>
                <a:spcPts val="0"/>
              </a:spcAft>
            </a:pPr>
            <a:r>
              <a:rPr sz="4000" b="1" dirty="0">
                <a:solidFill>
                  <a:srgbClr val="604A7B"/>
                </a:solidFill>
                <a:latin typeface="Calibri"/>
                <a:cs typeface="Calibri"/>
              </a:rPr>
              <a:t>Memory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43840" y="1639737"/>
            <a:ext cx="8316306" cy="5348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11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604A7B"/>
                </a:solidFill>
                <a:latin typeface="Arial"/>
                <a:cs typeface="Arial"/>
              </a:rPr>
              <a:t>•</a:t>
            </a:r>
            <a:r>
              <a:rPr sz="3200" spc="780" dirty="0">
                <a:solidFill>
                  <a:srgbClr val="604A7B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The </a:t>
            </a:r>
            <a:r>
              <a:rPr sz="3200" spc="-33" dirty="0">
                <a:solidFill>
                  <a:srgbClr val="000000"/>
                </a:solidFill>
                <a:latin typeface="Calibri"/>
                <a:cs typeface="Calibri"/>
              </a:rPr>
              <a:t>system</a:t>
            </a:r>
            <a:r>
              <a:rPr sz="3200" spc="3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unit</a:t>
            </a:r>
            <a:r>
              <a:rPr sz="32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00000"/>
                </a:solidFill>
                <a:latin typeface="Calibri"/>
                <a:cs typeface="Calibri"/>
              </a:rPr>
              <a:t>contains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 two types</a:t>
            </a:r>
            <a:r>
              <a:rPr sz="3200" spc="-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1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 memory: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31799" y="2573942"/>
            <a:ext cx="7996845" cy="5962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394"/>
              </a:lnSpc>
              <a:spcBef>
                <a:spcPts val="0"/>
              </a:spcBef>
              <a:spcAft>
                <a:spcPts val="0"/>
              </a:spcAft>
            </a:pPr>
            <a:r>
              <a:rPr sz="3600" spc="-23" dirty="0">
                <a:solidFill>
                  <a:srgbClr val="000000"/>
                </a:solidFill>
                <a:latin typeface="Calibri"/>
                <a:cs typeface="Calibri"/>
              </a:rPr>
              <a:t>Volatile</a:t>
            </a:r>
            <a:r>
              <a:rPr sz="36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000000"/>
                </a:solidFill>
                <a:latin typeface="Calibri"/>
                <a:cs typeface="Calibri"/>
              </a:rPr>
              <a:t>memory</a:t>
            </a:r>
            <a:r>
              <a:rPr sz="3600" spc="699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600" spc="-10" dirty="0">
                <a:solidFill>
                  <a:srgbClr val="000000"/>
                </a:solidFill>
                <a:latin typeface="Calibri"/>
                <a:cs typeface="Calibri"/>
              </a:rPr>
              <a:t>Nonvolatile</a:t>
            </a:r>
            <a:r>
              <a:rPr sz="36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000000"/>
                </a:solidFill>
                <a:latin typeface="Calibri"/>
                <a:cs typeface="Calibri"/>
              </a:rPr>
              <a:t>memory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93978" y="3702030"/>
            <a:ext cx="3091400" cy="745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Loses its </a:t>
            </a:r>
            <a:r>
              <a:rPr sz="2400" spc="-14" dirty="0">
                <a:solidFill>
                  <a:srgbClr val="FFFFFF"/>
                </a:solidFill>
                <a:latin typeface="Calibri"/>
                <a:cs typeface="Calibri"/>
              </a:rPr>
              <a:t>contents</a:t>
            </a:r>
            <a:r>
              <a:rPr sz="2400" spc="18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when</a:t>
            </a:r>
          </a:p>
          <a:p>
            <a:pPr marL="284988" marR="0">
              <a:lnSpc>
                <a:spcPts val="2639"/>
              </a:lnSpc>
              <a:spcBef>
                <a:spcPts val="50"/>
              </a:spcBef>
              <a:spcAft>
                <a:spcPts val="0"/>
              </a:spcAft>
            </a:pP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power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 is turned</a:t>
            </a:r>
            <a:r>
              <a:rPr sz="2400" spc="-17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off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290058" y="3702030"/>
            <a:ext cx="3132244" cy="745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0771" marR="0">
              <a:lnSpc>
                <a:spcPts val="29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Does</a:t>
            </a:r>
            <a:r>
              <a:rPr sz="2400" spc="-17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not lose </a:t>
            </a:r>
            <a:r>
              <a:rPr sz="2400" spc="-12" dirty="0">
                <a:solidFill>
                  <a:srgbClr val="FFFFFF"/>
                </a:solidFill>
                <a:latin typeface="Calibri"/>
                <a:cs typeface="Calibri"/>
              </a:rPr>
              <a:t>contents</a:t>
            </a:r>
          </a:p>
          <a:p>
            <a:pPr marL="0" marR="0">
              <a:lnSpc>
                <a:spcPts val="2639"/>
              </a:lnSpc>
              <a:spcBef>
                <a:spcPts val="50"/>
              </a:spcBef>
              <a:spcAft>
                <a:spcPts val="0"/>
              </a:spcAft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when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 power</a:t>
            </a:r>
            <a:r>
              <a:rPr sz="24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is </a:t>
            </a:r>
            <a:r>
              <a:rPr sz="2400" spc="-11" dirty="0">
                <a:solidFill>
                  <a:srgbClr val="FFFFFF"/>
                </a:solidFill>
                <a:latin typeface="Calibri"/>
                <a:cs typeface="Calibri"/>
              </a:rPr>
              <a:t>removed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250434" y="4913355"/>
            <a:ext cx="3211797" cy="10791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3295" marR="0">
              <a:lnSpc>
                <a:spcPts val="29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Examples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include</a:t>
            </a:r>
          </a:p>
          <a:p>
            <a:pPr marL="0" marR="0">
              <a:lnSpc>
                <a:spcPts val="2640"/>
              </a:lnSpc>
              <a:spcBef>
                <a:spcPts val="50"/>
              </a:spcBef>
              <a:spcAft>
                <a:spcPts val="0"/>
              </a:spcAft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ROM,</a:t>
            </a:r>
            <a:r>
              <a:rPr sz="2400" spc="-1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flash 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memory,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 and</a:t>
            </a:r>
          </a:p>
          <a:p>
            <a:pPr marL="1147952" marR="0">
              <a:lnSpc>
                <a:spcPts val="2627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CMOS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950366" y="5248255"/>
            <a:ext cx="2979173" cy="41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Example</a:t>
            </a:r>
            <a:r>
              <a:rPr sz="2400" spc="-1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includes </a:t>
            </a:r>
            <a:r>
              <a:rPr sz="2400" b="1" dirty="0">
                <a:solidFill>
                  <a:srgbClr val="A52439"/>
                </a:solidFill>
                <a:latin typeface="Calibri"/>
                <a:cs typeface="Calibri"/>
              </a:rPr>
              <a:t>RAM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43840" y="6445887"/>
            <a:ext cx="1124229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Pages 223 - 224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422650" y="6461128"/>
            <a:ext cx="2602763" cy="1849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Discovering</a:t>
            </a:r>
            <a:r>
              <a:rPr sz="1200" spc="-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Computers </a:t>
            </a:r>
            <a:r>
              <a:rPr lang="en-US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: Chapter</a:t>
            </a:r>
            <a:r>
              <a:rPr sz="1200" spc="-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4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8761730" y="6461128"/>
            <a:ext cx="307365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EEEBCA"/>
                </a:solidFill>
                <a:latin typeface="Calibri"/>
                <a:cs typeface="Calibri"/>
              </a:rPr>
              <a:t>23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43840" y="411343"/>
            <a:ext cx="1958946" cy="6579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880"/>
              </a:lnSpc>
              <a:spcBef>
                <a:spcPts val="0"/>
              </a:spcBef>
              <a:spcAft>
                <a:spcPts val="0"/>
              </a:spcAft>
            </a:pPr>
            <a:r>
              <a:rPr sz="4000" b="1" dirty="0">
                <a:solidFill>
                  <a:srgbClr val="604A7B"/>
                </a:solidFill>
                <a:latin typeface="Calibri"/>
                <a:cs typeface="Calibri"/>
              </a:rPr>
              <a:t>Memory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43840" y="6427599"/>
            <a:ext cx="848385" cy="4253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spc="-10" dirty="0">
                <a:solidFill>
                  <a:srgbClr val="000000"/>
                </a:solidFill>
                <a:latin typeface="Calibri"/>
                <a:cs typeface="Calibri"/>
              </a:rPr>
              <a:t>Page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 224</a:t>
            </a:r>
          </a:p>
          <a:p>
            <a:pPr marL="0" marR="0">
              <a:lnSpc>
                <a:spcPts val="1464"/>
              </a:lnSpc>
              <a:spcBef>
                <a:spcPts val="69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Figure</a:t>
            </a:r>
            <a:r>
              <a:rPr sz="12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4-18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422650" y="6461128"/>
            <a:ext cx="2602763" cy="1849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Discovering</a:t>
            </a:r>
            <a:r>
              <a:rPr sz="1200" spc="-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Computers </a:t>
            </a:r>
            <a:r>
              <a:rPr lang="en-US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: Chapter</a:t>
            </a:r>
            <a:r>
              <a:rPr sz="1200" spc="-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4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761730" y="6461128"/>
            <a:ext cx="307365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EEEBCA"/>
                </a:solidFill>
                <a:latin typeface="Calibri"/>
                <a:cs typeface="Calibri"/>
              </a:rPr>
              <a:t>24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43840" y="411343"/>
            <a:ext cx="1958946" cy="6579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880"/>
              </a:lnSpc>
              <a:spcBef>
                <a:spcPts val="0"/>
              </a:spcBef>
              <a:spcAft>
                <a:spcPts val="0"/>
              </a:spcAft>
            </a:pPr>
            <a:r>
              <a:rPr sz="4000" b="1" dirty="0">
                <a:solidFill>
                  <a:srgbClr val="604A7B"/>
                </a:solidFill>
                <a:latin typeface="Calibri"/>
                <a:cs typeface="Calibri"/>
              </a:rPr>
              <a:t>Memory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43840" y="1639737"/>
            <a:ext cx="6584505" cy="5348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11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604A7B"/>
                </a:solidFill>
                <a:latin typeface="Arial"/>
                <a:cs typeface="Arial"/>
              </a:rPr>
              <a:t>•</a:t>
            </a:r>
            <a:r>
              <a:rPr sz="3200" spc="780" dirty="0">
                <a:solidFill>
                  <a:srgbClr val="604A7B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Three</a:t>
            </a:r>
            <a:r>
              <a:rPr sz="32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basic types of</a:t>
            </a:r>
            <a:r>
              <a:rPr sz="32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RAM chips</a:t>
            </a:r>
            <a:r>
              <a:rPr sz="3200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5" dirty="0">
                <a:solidFill>
                  <a:srgbClr val="000000"/>
                </a:solidFill>
                <a:latin typeface="Calibri"/>
                <a:cs typeface="Calibri"/>
              </a:rPr>
              <a:t>exist: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89457" y="2356667"/>
            <a:ext cx="1967807" cy="7740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046"/>
              </a:lnSpc>
              <a:spcBef>
                <a:spcPts val="0"/>
              </a:spcBef>
              <a:spcAft>
                <a:spcPts val="0"/>
              </a:spcAft>
            </a:pPr>
            <a:r>
              <a:rPr sz="2500" dirty="0">
                <a:solidFill>
                  <a:srgbClr val="FFFFFF"/>
                </a:solidFill>
                <a:latin typeface="Calibri"/>
                <a:cs typeface="Calibri"/>
              </a:rPr>
              <a:t>Dynamic RAM</a:t>
            </a:r>
          </a:p>
          <a:p>
            <a:pPr marL="401116" marR="0">
              <a:lnSpc>
                <a:spcPts val="2748"/>
              </a:lnSpc>
              <a:spcBef>
                <a:spcPts val="50"/>
              </a:spcBef>
              <a:spcAft>
                <a:spcPts val="0"/>
              </a:spcAft>
            </a:pPr>
            <a:r>
              <a:rPr sz="2500" dirty="0">
                <a:solidFill>
                  <a:srgbClr val="FFFFFF"/>
                </a:solidFill>
                <a:latin typeface="Calibri"/>
                <a:cs typeface="Calibri"/>
              </a:rPr>
              <a:t>(DRAM)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509257" y="2356667"/>
            <a:ext cx="2390846" cy="7740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046"/>
              </a:lnSpc>
              <a:spcBef>
                <a:spcPts val="0"/>
              </a:spcBef>
              <a:spcAft>
                <a:spcPts val="0"/>
              </a:spcAft>
            </a:pPr>
            <a:r>
              <a:rPr sz="2500" dirty="0">
                <a:solidFill>
                  <a:srgbClr val="FFFFFF"/>
                </a:solidFill>
                <a:latin typeface="Calibri"/>
                <a:cs typeface="Calibri"/>
              </a:rPr>
              <a:t>Magnetoresistive</a:t>
            </a:r>
          </a:p>
          <a:p>
            <a:pPr marL="219456" marR="0">
              <a:lnSpc>
                <a:spcPts val="2748"/>
              </a:lnSpc>
              <a:spcBef>
                <a:spcPts val="50"/>
              </a:spcBef>
              <a:spcAft>
                <a:spcPts val="0"/>
              </a:spcAft>
            </a:pPr>
            <a:r>
              <a:rPr sz="2500" dirty="0">
                <a:solidFill>
                  <a:srgbClr val="FFFFFF"/>
                </a:solidFill>
                <a:latin typeface="Calibri"/>
                <a:cs typeface="Calibri"/>
              </a:rPr>
              <a:t>RAM (MRAM)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388486" y="2531002"/>
            <a:ext cx="2597560" cy="425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049"/>
              </a:lnSpc>
              <a:spcBef>
                <a:spcPts val="0"/>
              </a:spcBef>
              <a:spcAft>
                <a:spcPts val="0"/>
              </a:spcAft>
            </a:pP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Static</a:t>
            </a:r>
            <a:r>
              <a:rPr sz="2500" dirty="0">
                <a:solidFill>
                  <a:srgbClr val="FFFFFF"/>
                </a:solidFill>
                <a:latin typeface="Calibri"/>
                <a:cs typeface="Calibri"/>
              </a:rPr>
              <a:t> RAM (SRAM)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43840" y="6427599"/>
            <a:ext cx="848385" cy="4253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spc="-10" dirty="0">
                <a:solidFill>
                  <a:srgbClr val="000000"/>
                </a:solidFill>
                <a:latin typeface="Calibri"/>
                <a:cs typeface="Calibri"/>
              </a:rPr>
              <a:t>Page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 225</a:t>
            </a:r>
          </a:p>
          <a:p>
            <a:pPr marL="0" marR="0">
              <a:lnSpc>
                <a:spcPts val="1464"/>
              </a:lnSpc>
              <a:spcBef>
                <a:spcPts val="69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Figure</a:t>
            </a:r>
            <a:r>
              <a:rPr sz="12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4-19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422650" y="6461128"/>
            <a:ext cx="2602763" cy="1849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Discovering</a:t>
            </a:r>
            <a:r>
              <a:rPr sz="1200" spc="-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Computers </a:t>
            </a:r>
            <a:r>
              <a:rPr lang="en-US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: Chapter</a:t>
            </a:r>
            <a:r>
              <a:rPr sz="1200" spc="-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4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8761730" y="6461128"/>
            <a:ext cx="307365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EEEBCA"/>
                </a:solidFill>
                <a:latin typeface="Calibri"/>
                <a:cs typeface="Calibri"/>
              </a:rPr>
              <a:t>25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43840" y="411343"/>
            <a:ext cx="1958946" cy="6579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880"/>
              </a:lnSpc>
              <a:spcBef>
                <a:spcPts val="0"/>
              </a:spcBef>
              <a:spcAft>
                <a:spcPts val="0"/>
              </a:spcAft>
            </a:pPr>
            <a:r>
              <a:rPr sz="4000" b="1" dirty="0">
                <a:solidFill>
                  <a:srgbClr val="604A7B"/>
                </a:solidFill>
                <a:latin typeface="Calibri"/>
                <a:cs typeface="Calibri"/>
              </a:rPr>
              <a:t>Memory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43840" y="1639737"/>
            <a:ext cx="8290448" cy="10229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11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604A7B"/>
                </a:solidFill>
                <a:latin typeface="Arial"/>
                <a:cs typeface="Arial"/>
              </a:rPr>
              <a:t>•</a:t>
            </a:r>
            <a:r>
              <a:rPr sz="3200" spc="780" dirty="0">
                <a:solidFill>
                  <a:srgbClr val="604A7B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RAM</a:t>
            </a:r>
            <a:r>
              <a:rPr sz="3200" spc="-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chips</a:t>
            </a:r>
            <a:r>
              <a:rPr sz="3200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usually</a:t>
            </a:r>
            <a:r>
              <a:rPr sz="320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reside on a</a:t>
            </a:r>
            <a:r>
              <a:rPr sz="32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A52439"/>
                </a:solidFill>
                <a:latin typeface="Calibri"/>
                <a:cs typeface="Calibri"/>
              </a:rPr>
              <a:t>memory module</a:t>
            </a:r>
          </a:p>
          <a:p>
            <a:pPr marL="342900" marR="0">
              <a:lnSpc>
                <a:spcPts val="3842"/>
              </a:lnSpc>
              <a:spcBef>
                <a:spcPts val="5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and </a:t>
            </a:r>
            <a:r>
              <a:rPr sz="3200" spc="-15" dirty="0">
                <a:solidFill>
                  <a:srgbClr val="000000"/>
                </a:solidFill>
                <a:latin typeface="Calibri"/>
                <a:cs typeface="Calibri"/>
              </a:rPr>
              <a:t>are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 inserted </a:t>
            </a:r>
            <a:r>
              <a:rPr sz="3200" spc="-20" dirty="0">
                <a:solidFill>
                  <a:srgbClr val="000000"/>
                </a:solidFill>
                <a:latin typeface="Calibri"/>
                <a:cs typeface="Calibri"/>
              </a:rPr>
              <a:t>into</a:t>
            </a:r>
            <a:r>
              <a:rPr sz="3200" spc="4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A52439"/>
                </a:solidFill>
                <a:latin typeface="Calibri"/>
                <a:cs typeface="Calibri"/>
              </a:rPr>
              <a:t>memory</a:t>
            </a:r>
            <a:r>
              <a:rPr sz="3200" b="1" spc="-10" dirty="0">
                <a:solidFill>
                  <a:srgbClr val="A52439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A52439"/>
                </a:solidFill>
                <a:latin typeface="Calibri"/>
                <a:cs typeface="Calibri"/>
              </a:rPr>
              <a:t>slots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43840" y="6427599"/>
            <a:ext cx="848385" cy="4253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spc="-10" dirty="0">
                <a:solidFill>
                  <a:srgbClr val="000000"/>
                </a:solidFill>
                <a:latin typeface="Calibri"/>
                <a:cs typeface="Calibri"/>
              </a:rPr>
              <a:t>Page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 225</a:t>
            </a:r>
          </a:p>
          <a:p>
            <a:pPr marL="0" marR="0">
              <a:lnSpc>
                <a:spcPts val="1464"/>
              </a:lnSpc>
              <a:spcBef>
                <a:spcPts val="69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Figure</a:t>
            </a:r>
            <a:r>
              <a:rPr sz="12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4-20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422650" y="6461128"/>
            <a:ext cx="2602763" cy="1849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Discovering</a:t>
            </a:r>
            <a:r>
              <a:rPr sz="1200" spc="-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Computers </a:t>
            </a:r>
            <a:r>
              <a:rPr lang="en-US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: Chapter</a:t>
            </a:r>
            <a:r>
              <a:rPr sz="1200" spc="-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4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761730" y="6461128"/>
            <a:ext cx="307365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EEEBCA"/>
                </a:solidFill>
                <a:latin typeface="Calibri"/>
                <a:cs typeface="Calibri"/>
              </a:rPr>
              <a:t>26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43840" y="411343"/>
            <a:ext cx="1958946" cy="6579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880"/>
              </a:lnSpc>
              <a:spcBef>
                <a:spcPts val="0"/>
              </a:spcBef>
              <a:spcAft>
                <a:spcPts val="0"/>
              </a:spcAft>
            </a:pPr>
            <a:r>
              <a:rPr sz="4000" b="1" dirty="0">
                <a:solidFill>
                  <a:srgbClr val="604A7B"/>
                </a:solidFill>
                <a:latin typeface="Calibri"/>
                <a:cs typeface="Calibri"/>
              </a:rPr>
              <a:t>Memory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43840" y="1639737"/>
            <a:ext cx="8525288" cy="1510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11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604A7B"/>
                </a:solidFill>
                <a:latin typeface="Arial"/>
                <a:cs typeface="Arial"/>
              </a:rPr>
              <a:t>•</a:t>
            </a:r>
            <a:r>
              <a:rPr sz="3200" spc="780" dirty="0">
                <a:solidFill>
                  <a:srgbClr val="604A7B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The amount</a:t>
            </a:r>
            <a:r>
              <a:rPr sz="32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of RAM necessary in a computer</a:t>
            </a:r>
          </a:p>
          <a:p>
            <a:pPr marL="342900" marR="0">
              <a:lnSpc>
                <a:spcPts val="3842"/>
              </a:lnSpc>
              <a:spcBef>
                <a:spcPts val="5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often</a:t>
            </a:r>
            <a:r>
              <a:rPr sz="3200" spc="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depends</a:t>
            </a:r>
            <a:r>
              <a:rPr sz="32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on the</a:t>
            </a:r>
            <a:r>
              <a:rPr sz="32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types</a:t>
            </a:r>
            <a:r>
              <a:rPr sz="3200" spc="-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of </a:t>
            </a:r>
            <a:r>
              <a:rPr sz="3200" spc="-10" dirty="0">
                <a:solidFill>
                  <a:srgbClr val="000000"/>
                </a:solidFill>
                <a:latin typeface="Calibri"/>
                <a:cs typeface="Calibri"/>
              </a:rPr>
              <a:t>software</a:t>
            </a:r>
            <a:r>
              <a:rPr sz="32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8" dirty="0">
                <a:solidFill>
                  <a:srgbClr val="000000"/>
                </a:solidFill>
                <a:latin typeface="Calibri"/>
                <a:cs typeface="Calibri"/>
              </a:rPr>
              <a:t>you</a:t>
            </a:r>
            <a:r>
              <a:rPr sz="32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plan</a:t>
            </a:r>
          </a:p>
          <a:p>
            <a:pPr marL="342900" marR="0">
              <a:lnSpc>
                <a:spcPts val="3840"/>
              </a:lnSpc>
              <a:spcBef>
                <a:spcPts val="0"/>
              </a:spcBef>
              <a:spcAft>
                <a:spcPts val="0"/>
              </a:spcAft>
            </a:pPr>
            <a:r>
              <a:rPr sz="3200" spc="-40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3200" spc="4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use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43840" y="6427599"/>
            <a:ext cx="848385" cy="4253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spc="-10" dirty="0">
                <a:solidFill>
                  <a:srgbClr val="000000"/>
                </a:solidFill>
                <a:latin typeface="Calibri"/>
                <a:cs typeface="Calibri"/>
              </a:rPr>
              <a:t>Page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 226</a:t>
            </a:r>
          </a:p>
          <a:p>
            <a:pPr marL="0" marR="0">
              <a:lnSpc>
                <a:spcPts val="1464"/>
              </a:lnSpc>
              <a:spcBef>
                <a:spcPts val="69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Figure</a:t>
            </a:r>
            <a:r>
              <a:rPr sz="12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4-21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422650" y="6461128"/>
            <a:ext cx="2602763" cy="1849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Discovering</a:t>
            </a:r>
            <a:r>
              <a:rPr sz="1200" spc="-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Computers </a:t>
            </a:r>
            <a:r>
              <a:rPr lang="en-US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: Chapter</a:t>
            </a:r>
            <a:r>
              <a:rPr sz="1200" spc="-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4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761730" y="6461128"/>
            <a:ext cx="307365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EEEBCA"/>
                </a:solidFill>
                <a:latin typeface="Calibri"/>
                <a:cs typeface="Calibri"/>
              </a:rPr>
              <a:t>27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43840" y="411343"/>
            <a:ext cx="1958946" cy="6579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880"/>
              </a:lnSpc>
              <a:spcBef>
                <a:spcPts val="0"/>
              </a:spcBef>
              <a:spcAft>
                <a:spcPts val="0"/>
              </a:spcAft>
            </a:pPr>
            <a:r>
              <a:rPr sz="4000" b="1" dirty="0">
                <a:solidFill>
                  <a:srgbClr val="604A7B"/>
                </a:solidFill>
                <a:latin typeface="Calibri"/>
                <a:cs typeface="Calibri"/>
              </a:rPr>
              <a:t>Memory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43840" y="1640305"/>
            <a:ext cx="8257578" cy="4715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13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604A7B"/>
                </a:solidFill>
                <a:latin typeface="Arial"/>
                <a:cs typeface="Arial"/>
              </a:rPr>
              <a:t>•</a:t>
            </a:r>
            <a:r>
              <a:rPr sz="2800" spc="1019" dirty="0">
                <a:solidFill>
                  <a:srgbClr val="604A7B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A52439"/>
                </a:solidFill>
                <a:latin typeface="Calibri"/>
                <a:cs typeface="Calibri"/>
              </a:rPr>
              <a:t>Memory cache</a:t>
            </a:r>
            <a:r>
              <a:rPr sz="2800" b="1" spc="18" dirty="0">
                <a:solidFill>
                  <a:srgbClr val="A52439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speeds</a:t>
            </a:r>
            <a:r>
              <a:rPr sz="2800" spc="3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the processes</a:t>
            </a:r>
            <a:r>
              <a:rPr sz="2800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of the</a:t>
            </a:r>
            <a:r>
              <a:rPr sz="28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computer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86740" y="2067116"/>
            <a:ext cx="8044342" cy="4719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16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because it</a:t>
            </a:r>
            <a:r>
              <a:rPr sz="2800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000000"/>
                </a:solidFill>
                <a:latin typeface="Calibri"/>
                <a:cs typeface="Calibri"/>
              </a:rPr>
              <a:t>stores</a:t>
            </a:r>
            <a:r>
              <a:rPr sz="2800" spc="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000000"/>
                </a:solidFill>
                <a:latin typeface="Calibri"/>
                <a:cs typeface="Calibri"/>
              </a:rPr>
              <a:t>frequently</a:t>
            </a:r>
            <a:r>
              <a:rPr sz="2800" spc="3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used</a:t>
            </a:r>
            <a:r>
              <a:rPr sz="28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instructions</a:t>
            </a:r>
            <a:r>
              <a:rPr sz="2800" spc="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and </a:t>
            </a:r>
            <a:r>
              <a:rPr sz="2800" spc="-21" dirty="0">
                <a:solidFill>
                  <a:srgbClr val="000000"/>
                </a:solidFill>
                <a:latin typeface="Calibri"/>
                <a:cs typeface="Calibri"/>
              </a:rPr>
              <a:t>data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43840" y="6427599"/>
            <a:ext cx="848385" cy="4253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spc="-10" dirty="0">
                <a:solidFill>
                  <a:srgbClr val="000000"/>
                </a:solidFill>
                <a:latin typeface="Calibri"/>
                <a:cs typeface="Calibri"/>
              </a:rPr>
              <a:t>Page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 227</a:t>
            </a:r>
          </a:p>
          <a:p>
            <a:pPr marL="0" marR="0">
              <a:lnSpc>
                <a:spcPts val="1464"/>
              </a:lnSpc>
              <a:spcBef>
                <a:spcPts val="69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Figure</a:t>
            </a:r>
            <a:r>
              <a:rPr sz="12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4-22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422650" y="6461128"/>
            <a:ext cx="2602763" cy="1849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Discovering</a:t>
            </a:r>
            <a:r>
              <a:rPr sz="1200" spc="-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Computers </a:t>
            </a:r>
            <a:r>
              <a:rPr lang="en-US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: Chapter</a:t>
            </a:r>
            <a:r>
              <a:rPr sz="1200" spc="-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4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761730" y="6461128"/>
            <a:ext cx="307365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EEEBCA"/>
                </a:solidFill>
                <a:latin typeface="Calibri"/>
                <a:cs typeface="Calibri"/>
              </a:rPr>
              <a:t>28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43840" y="411343"/>
            <a:ext cx="1958946" cy="6579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880"/>
              </a:lnSpc>
              <a:spcBef>
                <a:spcPts val="0"/>
              </a:spcBef>
              <a:spcAft>
                <a:spcPts val="0"/>
              </a:spcAft>
            </a:pPr>
            <a:r>
              <a:rPr sz="4000" b="1" dirty="0">
                <a:solidFill>
                  <a:srgbClr val="604A7B"/>
                </a:solidFill>
                <a:latin typeface="Calibri"/>
                <a:cs typeface="Calibri"/>
              </a:rPr>
              <a:t>Memory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31291" y="1987278"/>
            <a:ext cx="8204158" cy="9511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782"/>
              </a:lnSpc>
              <a:spcBef>
                <a:spcPts val="0"/>
              </a:spcBef>
              <a:spcAft>
                <a:spcPts val="0"/>
              </a:spcAft>
            </a:pPr>
            <a:r>
              <a:rPr sz="3100" b="1" dirty="0">
                <a:solidFill>
                  <a:srgbClr val="A52439"/>
                </a:solidFill>
                <a:latin typeface="Calibri"/>
                <a:cs typeface="Calibri"/>
              </a:rPr>
              <a:t>Read-only</a:t>
            </a:r>
            <a:r>
              <a:rPr sz="3100" b="1" spc="27" dirty="0">
                <a:solidFill>
                  <a:srgbClr val="A52439"/>
                </a:solidFill>
                <a:latin typeface="Calibri"/>
                <a:cs typeface="Calibri"/>
              </a:rPr>
              <a:t> </a:t>
            </a:r>
            <a:r>
              <a:rPr sz="3100" b="1" dirty="0">
                <a:solidFill>
                  <a:srgbClr val="A52439"/>
                </a:solidFill>
                <a:latin typeface="Calibri"/>
                <a:cs typeface="Calibri"/>
              </a:rPr>
              <a:t>memory </a:t>
            </a:r>
            <a:r>
              <a:rPr sz="3100" dirty="0">
                <a:solidFill>
                  <a:srgbClr val="000000"/>
                </a:solidFill>
                <a:latin typeface="Calibri"/>
                <a:cs typeface="Calibri"/>
              </a:rPr>
              <a:t>(</a:t>
            </a:r>
            <a:r>
              <a:rPr sz="3100" b="1" spc="-15" dirty="0">
                <a:solidFill>
                  <a:srgbClr val="A52439"/>
                </a:solidFill>
                <a:latin typeface="Calibri"/>
                <a:cs typeface="Calibri"/>
              </a:rPr>
              <a:t>ROM</a:t>
            </a:r>
            <a:r>
              <a:rPr sz="3100" dirty="0">
                <a:solidFill>
                  <a:srgbClr val="000000"/>
                </a:solidFill>
                <a:latin typeface="Calibri"/>
                <a:cs typeface="Calibri"/>
              </a:rPr>
              <a:t>)</a:t>
            </a:r>
            <a:r>
              <a:rPr sz="31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100" spc="-36" dirty="0">
                <a:solidFill>
                  <a:srgbClr val="000000"/>
                </a:solidFill>
                <a:latin typeface="Calibri"/>
                <a:cs typeface="Calibri"/>
              </a:rPr>
              <a:t>refers</a:t>
            </a:r>
            <a:r>
              <a:rPr sz="3100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100" spc="-43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3100" spc="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100" dirty="0">
                <a:solidFill>
                  <a:srgbClr val="000000"/>
                </a:solidFill>
                <a:latin typeface="Calibri"/>
                <a:cs typeface="Calibri"/>
              </a:rPr>
              <a:t>memory</a:t>
            </a:r>
            <a:r>
              <a:rPr sz="3100" spc="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100" dirty="0">
                <a:solidFill>
                  <a:srgbClr val="000000"/>
                </a:solidFill>
                <a:latin typeface="Calibri"/>
                <a:cs typeface="Calibri"/>
              </a:rPr>
              <a:t>chips</a:t>
            </a:r>
          </a:p>
          <a:p>
            <a:pPr marL="0" marR="0">
              <a:lnSpc>
                <a:spcPts val="3407"/>
              </a:lnSpc>
              <a:spcBef>
                <a:spcPts val="0"/>
              </a:spcBef>
              <a:spcAft>
                <a:spcPts val="0"/>
              </a:spcAft>
            </a:pPr>
            <a:r>
              <a:rPr sz="3100" spc="-11" dirty="0">
                <a:solidFill>
                  <a:srgbClr val="000000"/>
                </a:solidFill>
                <a:latin typeface="Calibri"/>
                <a:cs typeface="Calibri"/>
              </a:rPr>
              <a:t>storing</a:t>
            </a:r>
            <a:r>
              <a:rPr sz="31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100" dirty="0">
                <a:solidFill>
                  <a:srgbClr val="000000"/>
                </a:solidFill>
                <a:latin typeface="Calibri"/>
                <a:cs typeface="Calibri"/>
              </a:rPr>
              <a:t>permanent </a:t>
            </a:r>
            <a:r>
              <a:rPr sz="3100" spc="-17" dirty="0">
                <a:solidFill>
                  <a:srgbClr val="000000"/>
                </a:solidFill>
                <a:latin typeface="Calibri"/>
                <a:cs typeface="Calibri"/>
              </a:rPr>
              <a:t>data</a:t>
            </a:r>
            <a:r>
              <a:rPr sz="31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100" dirty="0">
                <a:solidFill>
                  <a:srgbClr val="000000"/>
                </a:solidFill>
                <a:latin typeface="Calibri"/>
                <a:cs typeface="Calibri"/>
              </a:rPr>
              <a:t>and instructions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06882" y="3337540"/>
            <a:ext cx="1582953" cy="41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A52439"/>
                </a:solidFill>
                <a:latin typeface="Calibri"/>
                <a:cs typeface="Calibri"/>
              </a:rPr>
              <a:t>•</a:t>
            </a:r>
            <a:r>
              <a:rPr sz="2400" dirty="0">
                <a:solidFill>
                  <a:srgbClr val="A52439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A52439"/>
                </a:solidFill>
                <a:latin typeface="Calibri"/>
                <a:cs typeface="Calibri"/>
              </a:rPr>
              <a:t>Firmware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31291" y="4019060"/>
            <a:ext cx="8314896" cy="13839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779"/>
              </a:lnSpc>
              <a:spcBef>
                <a:spcPts val="0"/>
              </a:spcBef>
              <a:spcAft>
                <a:spcPts val="0"/>
              </a:spcAft>
            </a:pPr>
            <a:r>
              <a:rPr sz="3100" dirty="0">
                <a:solidFill>
                  <a:srgbClr val="000000"/>
                </a:solidFill>
                <a:latin typeface="Calibri"/>
                <a:cs typeface="Calibri"/>
              </a:rPr>
              <a:t>A </a:t>
            </a:r>
            <a:r>
              <a:rPr sz="3100" spc="-15" dirty="0">
                <a:solidFill>
                  <a:srgbClr val="000000"/>
                </a:solidFill>
                <a:latin typeface="Calibri"/>
                <a:cs typeface="Calibri"/>
              </a:rPr>
              <a:t>PROM</a:t>
            </a:r>
            <a:r>
              <a:rPr sz="31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100" dirty="0">
                <a:solidFill>
                  <a:srgbClr val="000000"/>
                </a:solidFill>
                <a:latin typeface="Calibri"/>
                <a:cs typeface="Calibri"/>
              </a:rPr>
              <a:t>(programmable</a:t>
            </a:r>
            <a:r>
              <a:rPr sz="31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100" dirty="0">
                <a:solidFill>
                  <a:srgbClr val="000000"/>
                </a:solidFill>
                <a:latin typeface="Calibri"/>
                <a:cs typeface="Calibri"/>
              </a:rPr>
              <a:t>read-only memory)</a:t>
            </a:r>
            <a:r>
              <a:rPr sz="31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100" dirty="0">
                <a:solidFill>
                  <a:srgbClr val="000000"/>
                </a:solidFill>
                <a:latin typeface="Calibri"/>
                <a:cs typeface="Calibri"/>
              </a:rPr>
              <a:t>chip is</a:t>
            </a:r>
          </a:p>
          <a:p>
            <a:pPr marL="0" marR="0">
              <a:lnSpc>
                <a:spcPts val="3408"/>
              </a:lnSpc>
              <a:spcBef>
                <a:spcPts val="0"/>
              </a:spcBef>
              <a:spcAft>
                <a:spcPts val="0"/>
              </a:spcAft>
            </a:pPr>
            <a:r>
              <a:rPr sz="3100" dirty="0">
                <a:solidFill>
                  <a:srgbClr val="000000"/>
                </a:solidFill>
                <a:latin typeface="Calibri"/>
                <a:cs typeface="Calibri"/>
              </a:rPr>
              <a:t>a blank </a:t>
            </a:r>
            <a:r>
              <a:rPr sz="3100" spc="-23" dirty="0">
                <a:solidFill>
                  <a:srgbClr val="000000"/>
                </a:solidFill>
                <a:latin typeface="Calibri"/>
                <a:cs typeface="Calibri"/>
              </a:rPr>
              <a:t>ROM</a:t>
            </a:r>
            <a:r>
              <a:rPr sz="3100" spc="4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100" dirty="0">
                <a:solidFill>
                  <a:srgbClr val="000000"/>
                </a:solidFill>
                <a:latin typeface="Calibri"/>
                <a:cs typeface="Calibri"/>
              </a:rPr>
              <a:t>chip that</a:t>
            </a:r>
            <a:r>
              <a:rPr sz="3100" spc="-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100" spc="-15" dirty="0">
                <a:solidFill>
                  <a:srgbClr val="000000"/>
                </a:solidFill>
                <a:latin typeface="Calibri"/>
                <a:cs typeface="Calibri"/>
              </a:rPr>
              <a:t>can</a:t>
            </a:r>
            <a:r>
              <a:rPr sz="3100" spc="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100" dirty="0">
                <a:solidFill>
                  <a:srgbClr val="000000"/>
                </a:solidFill>
                <a:latin typeface="Calibri"/>
                <a:cs typeface="Calibri"/>
              </a:rPr>
              <a:t>be </a:t>
            </a:r>
            <a:r>
              <a:rPr sz="3100" spc="-17" dirty="0">
                <a:solidFill>
                  <a:srgbClr val="000000"/>
                </a:solidFill>
                <a:latin typeface="Calibri"/>
                <a:cs typeface="Calibri"/>
              </a:rPr>
              <a:t>written</a:t>
            </a:r>
            <a:r>
              <a:rPr sz="3100" spc="4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100" spc="-40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</a:p>
          <a:p>
            <a:pPr marL="0" marR="0">
              <a:lnSpc>
                <a:spcPts val="3409"/>
              </a:lnSpc>
              <a:spcBef>
                <a:spcPts val="0"/>
              </a:spcBef>
              <a:spcAft>
                <a:spcPts val="0"/>
              </a:spcAft>
            </a:pPr>
            <a:r>
              <a:rPr sz="3100" dirty="0">
                <a:solidFill>
                  <a:srgbClr val="000000"/>
                </a:solidFill>
                <a:latin typeface="Calibri"/>
                <a:cs typeface="Calibri"/>
              </a:rPr>
              <a:t>permanently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06882" y="5585414"/>
            <a:ext cx="3240447" cy="41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EEPROM</a:t>
            </a:r>
            <a:r>
              <a:rPr sz="24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can be erased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43840" y="6445887"/>
            <a:ext cx="714273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spc="-10" dirty="0">
                <a:solidFill>
                  <a:srgbClr val="000000"/>
                </a:solidFill>
                <a:latin typeface="Calibri"/>
                <a:cs typeface="Calibri"/>
              </a:rPr>
              <a:t>Page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 228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422650" y="6461128"/>
            <a:ext cx="2602763" cy="1849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Discovering</a:t>
            </a:r>
            <a:r>
              <a:rPr sz="1200" spc="-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Computers </a:t>
            </a:r>
            <a:r>
              <a:rPr lang="en-US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: Chapter</a:t>
            </a:r>
            <a:r>
              <a:rPr sz="1200" spc="-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4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8761730" y="6461128"/>
            <a:ext cx="307365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EEEBCA"/>
                </a:solidFill>
                <a:latin typeface="Calibri"/>
                <a:cs typeface="Calibri"/>
              </a:rPr>
              <a:t>29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43840" y="411343"/>
            <a:ext cx="4490566" cy="6579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880"/>
              </a:lnSpc>
              <a:spcBef>
                <a:spcPts val="0"/>
              </a:spcBef>
              <a:spcAft>
                <a:spcPts val="0"/>
              </a:spcAft>
            </a:pPr>
            <a:r>
              <a:rPr sz="4000" b="1" dirty="0">
                <a:solidFill>
                  <a:srgbClr val="604A7B"/>
                </a:solidFill>
                <a:latin typeface="Calibri"/>
                <a:cs typeface="Calibri"/>
              </a:rPr>
              <a:t>Objectives Overview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339204" y="2307307"/>
            <a:ext cx="2694126" cy="1316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31"/>
              </a:lnSpc>
              <a:spcBef>
                <a:spcPts val="0"/>
              </a:spcBef>
              <a:spcAft>
                <a:spcPts val="0"/>
              </a:spcAft>
            </a:pP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Differentiate</a:t>
            </a:r>
            <a:r>
              <a:rPr sz="15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between a port</a:t>
            </a:r>
            <a:r>
              <a:rPr sz="15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</a:p>
          <a:p>
            <a:pPr marL="181355" marR="0">
              <a:lnSpc>
                <a:spcPts val="1644"/>
              </a:lnSpc>
              <a:spcBef>
                <a:spcPts val="50"/>
              </a:spcBef>
              <a:spcAft>
                <a:spcPts val="0"/>
              </a:spcAft>
            </a:pP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500" spc="-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-15" dirty="0">
                <a:solidFill>
                  <a:srgbClr val="FFFFFF"/>
                </a:solidFill>
                <a:latin typeface="Calibri"/>
                <a:cs typeface="Calibri"/>
              </a:rPr>
              <a:t>connector,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 and explain the</a:t>
            </a:r>
          </a:p>
          <a:p>
            <a:pPr marL="310896" marR="0">
              <a:lnSpc>
                <a:spcPts val="1644"/>
              </a:lnSpc>
              <a:spcBef>
                <a:spcPts val="0"/>
              </a:spcBef>
              <a:spcAft>
                <a:spcPts val="0"/>
              </a:spcAft>
            </a:pP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differences among</a:t>
            </a:r>
            <a:r>
              <a:rPr sz="15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a USB</a:t>
            </a:r>
          </a:p>
          <a:p>
            <a:pPr marL="114300" marR="0">
              <a:lnSpc>
                <a:spcPts val="1655"/>
              </a:lnSpc>
              <a:spcBef>
                <a:spcPts val="0"/>
              </a:spcBef>
              <a:spcAft>
                <a:spcPts val="0"/>
              </a:spcAft>
            </a:pP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port,</a:t>
            </a:r>
            <a:r>
              <a:rPr sz="15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FireWire</a:t>
            </a:r>
            <a:r>
              <a:rPr sz="15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port,</a:t>
            </a:r>
            <a:r>
              <a:rPr sz="1500" spc="-18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Bluetooth</a:t>
            </a:r>
          </a:p>
          <a:p>
            <a:pPr marL="33528" marR="0">
              <a:lnSpc>
                <a:spcPts val="1644"/>
              </a:lnSpc>
              <a:spcBef>
                <a:spcPts val="0"/>
              </a:spcBef>
              <a:spcAft>
                <a:spcPts val="0"/>
              </a:spcAft>
            </a:pP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port,</a:t>
            </a:r>
            <a:r>
              <a:rPr sz="15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SCSI</a:t>
            </a:r>
            <a:r>
              <a:rPr sz="1500" spc="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port, e</a:t>
            </a:r>
            <a:r>
              <a:rPr sz="1500" spc="-338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-66" dirty="0">
                <a:solidFill>
                  <a:srgbClr val="FFFFFF"/>
                </a:solidFill>
                <a:latin typeface="Calibri"/>
                <a:cs typeface="Calibri"/>
              </a:rPr>
              <a:t>SATA</a:t>
            </a:r>
            <a:r>
              <a:rPr sz="1500" spc="82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port, IrDA</a:t>
            </a:r>
          </a:p>
          <a:p>
            <a:pPr marL="79248" marR="0">
              <a:lnSpc>
                <a:spcPts val="1644"/>
              </a:lnSpc>
              <a:spcBef>
                <a:spcPts val="50"/>
              </a:spcBef>
              <a:spcAft>
                <a:spcPts val="0"/>
              </a:spcAft>
            </a:pP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port,</a:t>
            </a:r>
            <a:r>
              <a:rPr sz="15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serial port,</a:t>
            </a:r>
            <a:r>
              <a:rPr sz="1500" spc="-17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and MIDI</a:t>
            </a:r>
            <a:r>
              <a:rPr sz="15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port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347592" y="2411828"/>
            <a:ext cx="2601299" cy="2706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31"/>
              </a:lnSpc>
              <a:spcBef>
                <a:spcPts val="0"/>
              </a:spcBef>
              <a:spcAft>
                <a:spcPts val="0"/>
              </a:spcAft>
            </a:pP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Describe</a:t>
            </a:r>
            <a:r>
              <a:rPr sz="1500" spc="-3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the purpose</a:t>
            </a:r>
            <a:r>
              <a:rPr sz="15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and types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321684" y="2620616"/>
            <a:ext cx="2651826" cy="8989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7055" marR="0">
              <a:lnSpc>
                <a:spcPts val="1831"/>
              </a:lnSpc>
              <a:spcBef>
                <a:spcPts val="0"/>
              </a:spcBef>
              <a:spcAft>
                <a:spcPts val="0"/>
              </a:spcAft>
            </a:pP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5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expansion slots and adapter</a:t>
            </a:r>
          </a:p>
          <a:p>
            <a:pPr marL="67055" marR="0">
              <a:lnSpc>
                <a:spcPts val="1644"/>
              </a:lnSpc>
              <a:spcBef>
                <a:spcPts val="50"/>
              </a:spcBef>
              <a:spcAft>
                <a:spcPts val="0"/>
              </a:spcAft>
            </a:pP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cards,</a:t>
            </a:r>
            <a:r>
              <a:rPr sz="15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5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differentiate</a:t>
            </a:r>
            <a:r>
              <a:rPr sz="1500" spc="-2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among</a:t>
            </a:r>
          </a:p>
          <a:p>
            <a:pPr marL="0" marR="0">
              <a:lnSpc>
                <a:spcPts val="1658"/>
              </a:lnSpc>
              <a:spcBef>
                <a:spcPts val="0"/>
              </a:spcBef>
              <a:spcAft>
                <a:spcPts val="0"/>
              </a:spcAft>
            </a:pP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slots</a:t>
            </a:r>
            <a:r>
              <a:rPr sz="1500" spc="-2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-18" dirty="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sz="1500" spc="3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various removable flash</a:t>
            </a:r>
          </a:p>
          <a:p>
            <a:pPr marL="617220" marR="0">
              <a:lnSpc>
                <a:spcPts val="1644"/>
              </a:lnSpc>
              <a:spcBef>
                <a:spcPts val="50"/>
              </a:spcBef>
              <a:spcAft>
                <a:spcPts val="0"/>
              </a:spcAft>
            </a:pP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memory</a:t>
            </a:r>
            <a:r>
              <a:rPr sz="15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devices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05714" y="2725772"/>
            <a:ext cx="2607966" cy="4794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31"/>
              </a:lnSpc>
              <a:spcBef>
                <a:spcPts val="0"/>
              </a:spcBef>
              <a:spcAft>
                <a:spcPts val="0"/>
              </a:spcAft>
            </a:pP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Differentiate</a:t>
            </a:r>
            <a:r>
              <a:rPr sz="15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among</a:t>
            </a:r>
            <a:r>
              <a:rPr sz="15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the various</a:t>
            </a:r>
          </a:p>
          <a:p>
            <a:pPr marL="568452" marR="0">
              <a:lnSpc>
                <a:spcPts val="1644"/>
              </a:lnSpc>
              <a:spcBef>
                <a:spcPts val="50"/>
              </a:spcBef>
              <a:spcAft>
                <a:spcPts val="0"/>
              </a:spcAft>
            </a:pP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types</a:t>
            </a:r>
            <a:r>
              <a:rPr sz="1500" spc="-3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of memory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297301" y="4555208"/>
            <a:ext cx="2701501" cy="6882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0103" marR="0">
              <a:lnSpc>
                <a:spcPts val="1831"/>
              </a:lnSpc>
              <a:spcBef>
                <a:spcPts val="0"/>
              </a:spcBef>
              <a:spcAft>
                <a:spcPts val="0"/>
              </a:spcAft>
            </a:pP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Explain</a:t>
            </a:r>
            <a:r>
              <a:rPr sz="15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the purpose</a:t>
            </a:r>
            <a:r>
              <a:rPr sz="15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of a power</a:t>
            </a:r>
          </a:p>
          <a:p>
            <a:pPr marL="0" marR="0">
              <a:lnSpc>
                <a:spcPts val="1643"/>
              </a:lnSpc>
              <a:spcBef>
                <a:spcPts val="50"/>
              </a:spcBef>
              <a:spcAft>
                <a:spcPts val="0"/>
              </a:spcAft>
            </a:pP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supply</a:t>
            </a:r>
            <a:r>
              <a:rPr sz="1500" spc="-3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and describe</a:t>
            </a:r>
            <a:r>
              <a:rPr sz="1500" spc="-18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how it</a:t>
            </a:r>
            <a:r>
              <a:rPr sz="1500" spc="-12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-15" dirty="0">
                <a:solidFill>
                  <a:srgbClr val="FFFFFF"/>
                </a:solidFill>
                <a:latin typeface="Calibri"/>
                <a:cs typeface="Calibri"/>
              </a:rPr>
              <a:t>keeps</a:t>
            </a:r>
          </a:p>
          <a:p>
            <a:pPr marL="1112901" marR="0">
              <a:lnSpc>
                <a:spcPts val="1644"/>
              </a:lnSpc>
              <a:spcBef>
                <a:spcPts val="0"/>
              </a:spcBef>
              <a:spcAft>
                <a:spcPts val="0"/>
              </a:spcAft>
            </a:pP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cool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474840" y="4555208"/>
            <a:ext cx="2422709" cy="6882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7536" marR="0">
              <a:lnSpc>
                <a:spcPts val="1831"/>
              </a:lnSpc>
              <a:spcBef>
                <a:spcPts val="0"/>
              </a:spcBef>
              <a:spcAft>
                <a:spcPts val="0"/>
              </a:spcAft>
            </a:pP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Understand</a:t>
            </a:r>
            <a:r>
              <a:rPr sz="1500" spc="-3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how </a:t>
            </a:r>
            <a:r>
              <a:rPr sz="1500" spc="-1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15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clean a</a:t>
            </a:r>
          </a:p>
          <a:p>
            <a:pPr marL="0" marR="0">
              <a:lnSpc>
                <a:spcPts val="1643"/>
              </a:lnSpc>
              <a:spcBef>
                <a:spcPts val="50"/>
              </a:spcBef>
              <a:spcAft>
                <a:spcPts val="0"/>
              </a:spcAft>
            </a:pPr>
            <a:r>
              <a:rPr sz="1500" spc="-10" dirty="0">
                <a:solidFill>
                  <a:srgbClr val="FFFFFF"/>
                </a:solidFill>
                <a:latin typeface="Calibri"/>
                <a:cs typeface="Calibri"/>
              </a:rPr>
              <a:t>system</a:t>
            </a:r>
            <a:r>
              <a:rPr sz="15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unit</a:t>
            </a:r>
            <a:r>
              <a:rPr sz="1500" spc="-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on a computer</a:t>
            </a:r>
            <a:r>
              <a:rPr sz="15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or</a:t>
            </a:r>
          </a:p>
          <a:p>
            <a:pPr marL="598932" marR="0">
              <a:lnSpc>
                <a:spcPts val="1644"/>
              </a:lnSpc>
              <a:spcBef>
                <a:spcPts val="0"/>
              </a:spcBef>
              <a:spcAft>
                <a:spcPts val="0"/>
              </a:spcAft>
            </a:pP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mobile</a:t>
            </a:r>
            <a:r>
              <a:rPr sz="1500" spc="-3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device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11810" y="4659728"/>
            <a:ext cx="2595372" cy="4794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31"/>
              </a:lnSpc>
              <a:spcBef>
                <a:spcPts val="0"/>
              </a:spcBef>
              <a:spcAft>
                <a:spcPts val="0"/>
              </a:spcAft>
            </a:pP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Describe</a:t>
            </a:r>
            <a:r>
              <a:rPr sz="1500" spc="-3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the types of buses in</a:t>
            </a:r>
            <a:r>
              <a:rPr sz="1500" spc="-12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</a:p>
          <a:p>
            <a:pPr marL="842772" marR="0">
              <a:lnSpc>
                <a:spcPts val="1644"/>
              </a:lnSpc>
              <a:spcBef>
                <a:spcPts val="50"/>
              </a:spcBef>
              <a:spcAft>
                <a:spcPts val="0"/>
              </a:spcAft>
            </a:pP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computer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243840" y="6428540"/>
            <a:ext cx="1450040" cy="3936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See</a:t>
            </a:r>
            <a:r>
              <a:rPr sz="1100" spc="-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Page</a:t>
            </a:r>
            <a:r>
              <a:rPr sz="1100" spc="-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209</a:t>
            </a:r>
          </a:p>
          <a:p>
            <a:pPr marL="0" marR="0">
              <a:lnSpc>
                <a:spcPts val="1347"/>
              </a:lnSpc>
              <a:spcBef>
                <a:spcPts val="154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for</a:t>
            </a:r>
            <a:r>
              <a:rPr sz="1100" spc="-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Detailed</a:t>
            </a:r>
            <a:r>
              <a:rPr sz="11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Objectives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3422650" y="6461128"/>
            <a:ext cx="2602763" cy="1849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Discovering</a:t>
            </a:r>
            <a:r>
              <a:rPr sz="1200" spc="-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Computers </a:t>
            </a:r>
            <a:r>
              <a:rPr lang="en-US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: Chapter</a:t>
            </a:r>
            <a:r>
              <a:rPr sz="1200" spc="-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4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8801354" y="6461128"/>
            <a:ext cx="229641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EEEBCA"/>
                </a:solidFill>
                <a:latin typeface="Calibri"/>
                <a:cs typeface="Calibri"/>
              </a:rPr>
              <a:t>3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43840" y="411343"/>
            <a:ext cx="1958946" cy="6579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880"/>
              </a:lnSpc>
              <a:spcBef>
                <a:spcPts val="0"/>
              </a:spcBef>
              <a:spcAft>
                <a:spcPts val="0"/>
              </a:spcAft>
            </a:pPr>
            <a:r>
              <a:rPr sz="4000" b="1" dirty="0">
                <a:solidFill>
                  <a:srgbClr val="604A7B"/>
                </a:solidFill>
                <a:latin typeface="Calibri"/>
                <a:cs typeface="Calibri"/>
              </a:rPr>
              <a:t>Memory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43840" y="1639737"/>
            <a:ext cx="8253376" cy="5348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11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604A7B"/>
                </a:solidFill>
                <a:latin typeface="Arial"/>
                <a:cs typeface="Arial"/>
              </a:rPr>
              <a:t>•</a:t>
            </a:r>
            <a:r>
              <a:rPr sz="3200" spc="780" dirty="0">
                <a:solidFill>
                  <a:srgbClr val="604A7B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A52439"/>
                </a:solidFill>
                <a:latin typeface="Calibri"/>
                <a:cs typeface="Calibri"/>
              </a:rPr>
              <a:t>Flash</a:t>
            </a:r>
            <a:r>
              <a:rPr sz="3200" b="1" spc="-37" dirty="0">
                <a:solidFill>
                  <a:srgbClr val="A52439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A52439"/>
                </a:solidFill>
                <a:latin typeface="Calibri"/>
                <a:cs typeface="Calibri"/>
              </a:rPr>
              <a:t>memory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can</a:t>
            </a:r>
            <a:r>
              <a:rPr sz="32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be </a:t>
            </a:r>
            <a:r>
              <a:rPr sz="3200" spc="-10" dirty="0">
                <a:solidFill>
                  <a:srgbClr val="000000"/>
                </a:solidFill>
                <a:latin typeface="Calibri"/>
                <a:cs typeface="Calibri"/>
              </a:rPr>
              <a:t>erased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electronically and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86740" y="2127507"/>
            <a:ext cx="1712852" cy="5351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14"/>
              </a:lnSpc>
              <a:spcBef>
                <a:spcPts val="0"/>
              </a:spcBef>
              <a:spcAft>
                <a:spcPts val="0"/>
              </a:spcAft>
            </a:pPr>
            <a:r>
              <a:rPr sz="3200" spc="-15" dirty="0">
                <a:solidFill>
                  <a:srgbClr val="000000"/>
                </a:solidFill>
                <a:latin typeface="Calibri"/>
                <a:cs typeface="Calibri"/>
              </a:rPr>
              <a:t>rewritten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01040" y="2701390"/>
            <a:ext cx="8282874" cy="4715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13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604A7B"/>
                </a:solidFill>
                <a:latin typeface="Arial"/>
                <a:cs typeface="Arial"/>
              </a:rPr>
              <a:t>–</a:t>
            </a:r>
            <a:r>
              <a:rPr sz="2800" dirty="0">
                <a:solidFill>
                  <a:srgbClr val="604A7B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A52439"/>
                </a:solidFill>
                <a:latin typeface="Calibri"/>
                <a:cs typeface="Calibri"/>
              </a:rPr>
              <a:t>CMOS</a:t>
            </a:r>
            <a:r>
              <a:rPr sz="2800" b="1" spc="11" dirty="0">
                <a:solidFill>
                  <a:srgbClr val="A52439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technology </a:t>
            </a:r>
            <a:r>
              <a:rPr sz="2800" spc="-11" dirty="0">
                <a:solidFill>
                  <a:srgbClr val="000000"/>
                </a:solidFill>
                <a:latin typeface="Calibri"/>
                <a:cs typeface="Calibri"/>
              </a:rPr>
              <a:t>provides</a:t>
            </a:r>
            <a:r>
              <a:rPr sz="2800" spc="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high</a:t>
            </a:r>
            <a:r>
              <a:rPr sz="2800" spc="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speeds</a:t>
            </a:r>
            <a:r>
              <a:rPr sz="2800" spc="3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and consumes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87552" y="3128110"/>
            <a:ext cx="1807708" cy="4715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13"/>
              </a:lnSpc>
              <a:spcBef>
                <a:spcPts val="0"/>
              </a:spcBef>
              <a:spcAft>
                <a:spcPts val="0"/>
              </a:spcAft>
            </a:pPr>
            <a:r>
              <a:rPr sz="2800" spc="-10" dirty="0">
                <a:solidFill>
                  <a:srgbClr val="000000"/>
                </a:solidFill>
                <a:latin typeface="Calibri"/>
                <a:cs typeface="Calibri"/>
              </a:rPr>
              <a:t>little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000000"/>
                </a:solidFill>
                <a:latin typeface="Calibri"/>
                <a:cs typeface="Calibri"/>
              </a:rPr>
              <a:t>power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43840" y="6428540"/>
            <a:ext cx="1072329" cy="3936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Pages</a:t>
            </a:r>
            <a:r>
              <a:rPr sz="1100" spc="-4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228 –</a:t>
            </a:r>
            <a:r>
              <a:rPr sz="1100" spc="-1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229</a:t>
            </a:r>
          </a:p>
          <a:p>
            <a:pPr marL="0" marR="0">
              <a:lnSpc>
                <a:spcPts val="1347"/>
              </a:lnSpc>
              <a:spcBef>
                <a:spcPts val="154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Figure</a:t>
            </a:r>
            <a:r>
              <a:rPr sz="1100" spc="-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4-23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422650" y="6461128"/>
            <a:ext cx="2602763" cy="1849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Discovering</a:t>
            </a:r>
            <a:r>
              <a:rPr sz="1200" spc="-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Computers </a:t>
            </a:r>
            <a:r>
              <a:rPr lang="en-US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: Chapter</a:t>
            </a:r>
            <a:r>
              <a:rPr sz="1200" spc="-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4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8761730" y="6461128"/>
            <a:ext cx="307365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EEEBCA"/>
                </a:solidFill>
                <a:latin typeface="Calibri"/>
                <a:cs typeface="Calibri"/>
              </a:rPr>
              <a:t>30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43840" y="411343"/>
            <a:ext cx="1958946" cy="6579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880"/>
              </a:lnSpc>
              <a:spcBef>
                <a:spcPts val="0"/>
              </a:spcBef>
              <a:spcAft>
                <a:spcPts val="0"/>
              </a:spcAft>
            </a:pPr>
            <a:r>
              <a:rPr sz="4000" b="1" dirty="0">
                <a:solidFill>
                  <a:srgbClr val="604A7B"/>
                </a:solidFill>
                <a:latin typeface="Calibri"/>
                <a:cs typeface="Calibri"/>
              </a:rPr>
              <a:t>Memory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43840" y="1639737"/>
            <a:ext cx="8049064" cy="1533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11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604A7B"/>
                </a:solidFill>
                <a:latin typeface="Arial"/>
                <a:cs typeface="Arial"/>
              </a:rPr>
              <a:t>•</a:t>
            </a:r>
            <a:r>
              <a:rPr sz="3200" spc="780" dirty="0">
                <a:solidFill>
                  <a:srgbClr val="604A7B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A52439"/>
                </a:solidFill>
                <a:latin typeface="Calibri"/>
                <a:cs typeface="Calibri"/>
              </a:rPr>
              <a:t>Access</a:t>
            </a:r>
            <a:r>
              <a:rPr sz="3200" b="1" spc="-33" dirty="0">
                <a:solidFill>
                  <a:srgbClr val="A52439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A52439"/>
                </a:solidFill>
                <a:latin typeface="Calibri"/>
                <a:cs typeface="Calibri"/>
              </a:rPr>
              <a:t>time</a:t>
            </a:r>
            <a:r>
              <a:rPr sz="3200" b="1" spc="-10" dirty="0">
                <a:solidFill>
                  <a:srgbClr val="A52439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is the amount</a:t>
            </a:r>
            <a:r>
              <a:rPr sz="3200" spc="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of time it </a:t>
            </a:r>
            <a:r>
              <a:rPr sz="3200" spc="-36" dirty="0">
                <a:solidFill>
                  <a:srgbClr val="000000"/>
                </a:solidFill>
                <a:latin typeface="Calibri"/>
                <a:cs typeface="Calibri"/>
              </a:rPr>
              <a:t>takes</a:t>
            </a:r>
            <a:r>
              <a:rPr sz="3200" spc="3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</a:p>
          <a:p>
            <a:pPr marL="342900" marR="0">
              <a:lnSpc>
                <a:spcPts val="3842"/>
              </a:lnSpc>
              <a:spcBef>
                <a:spcPts val="5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processor</a:t>
            </a:r>
            <a:r>
              <a:rPr sz="3200" spc="-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38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3200" spc="4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read</a:t>
            </a:r>
            <a:r>
              <a:rPr sz="32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7" dirty="0">
                <a:solidFill>
                  <a:srgbClr val="000000"/>
                </a:solidFill>
                <a:latin typeface="Calibri"/>
                <a:cs typeface="Calibri"/>
              </a:rPr>
              <a:t>from</a:t>
            </a:r>
            <a:r>
              <a:rPr sz="3200" spc="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memory</a:t>
            </a:r>
          </a:p>
          <a:p>
            <a:pPr marL="457200" marR="0">
              <a:lnSpc>
                <a:spcPts val="3413"/>
              </a:lnSpc>
              <a:spcBef>
                <a:spcPts val="604"/>
              </a:spcBef>
              <a:spcAft>
                <a:spcPts val="0"/>
              </a:spcAft>
            </a:pPr>
            <a:r>
              <a:rPr sz="2800" dirty="0">
                <a:solidFill>
                  <a:srgbClr val="604A7B"/>
                </a:solidFill>
                <a:latin typeface="Arial"/>
                <a:cs typeface="Arial"/>
              </a:rPr>
              <a:t>–</a:t>
            </a:r>
            <a:r>
              <a:rPr sz="2800" dirty="0">
                <a:solidFill>
                  <a:srgbClr val="604A7B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Measured</a:t>
            </a:r>
            <a:r>
              <a:rPr sz="2800" spc="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28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A52439"/>
                </a:solidFill>
                <a:latin typeface="Calibri"/>
                <a:cs typeface="Calibri"/>
              </a:rPr>
              <a:t>nanoseconds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43840" y="6427599"/>
            <a:ext cx="1333322" cy="4253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spc="-10" dirty="0">
                <a:solidFill>
                  <a:srgbClr val="000000"/>
                </a:solidFill>
                <a:latin typeface="Calibri"/>
                <a:cs typeface="Calibri"/>
              </a:rPr>
              <a:t>Page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 229</a:t>
            </a:r>
          </a:p>
          <a:p>
            <a:pPr marL="0" marR="0">
              <a:lnSpc>
                <a:spcPts val="1464"/>
              </a:lnSpc>
              <a:spcBef>
                <a:spcPts val="69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Figures</a:t>
            </a:r>
            <a:r>
              <a:rPr sz="1200" spc="-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4-24 –</a:t>
            </a:r>
            <a:r>
              <a:rPr sz="1200" spc="-2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4-25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422650" y="6461128"/>
            <a:ext cx="2602763" cy="1849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Discovering</a:t>
            </a:r>
            <a:r>
              <a:rPr sz="1200" spc="-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Computers </a:t>
            </a:r>
            <a:r>
              <a:rPr lang="en-US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: Chapter</a:t>
            </a:r>
            <a:r>
              <a:rPr sz="1200" spc="-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4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761730" y="6461128"/>
            <a:ext cx="307365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EEEBCA"/>
                </a:solidFill>
                <a:latin typeface="Calibri"/>
                <a:cs typeface="Calibri"/>
              </a:rPr>
              <a:t>31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43840" y="411343"/>
            <a:ext cx="7450925" cy="6579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880"/>
              </a:lnSpc>
              <a:spcBef>
                <a:spcPts val="0"/>
              </a:spcBef>
              <a:spcAft>
                <a:spcPts val="0"/>
              </a:spcAft>
            </a:pPr>
            <a:r>
              <a:rPr sz="4000" b="1" dirty="0">
                <a:solidFill>
                  <a:srgbClr val="604A7B"/>
                </a:solidFill>
                <a:latin typeface="Calibri"/>
                <a:cs typeface="Calibri"/>
              </a:rPr>
              <a:t>Expansion</a:t>
            </a:r>
            <a:r>
              <a:rPr sz="4000" b="1" spc="17" dirty="0">
                <a:solidFill>
                  <a:srgbClr val="604A7B"/>
                </a:solidFill>
                <a:latin typeface="Calibri"/>
                <a:cs typeface="Calibri"/>
              </a:rPr>
              <a:t> </a:t>
            </a:r>
            <a:r>
              <a:rPr sz="4000" b="1" dirty="0">
                <a:solidFill>
                  <a:srgbClr val="604A7B"/>
                </a:solidFill>
                <a:latin typeface="Calibri"/>
                <a:cs typeface="Calibri"/>
              </a:rPr>
              <a:t>Slots and </a:t>
            </a:r>
            <a:r>
              <a:rPr sz="4000" b="1" spc="-10" dirty="0">
                <a:solidFill>
                  <a:srgbClr val="604A7B"/>
                </a:solidFill>
                <a:latin typeface="Calibri"/>
                <a:cs typeface="Calibri"/>
              </a:rPr>
              <a:t>Adapter</a:t>
            </a:r>
            <a:r>
              <a:rPr sz="4000" b="1" spc="23" dirty="0">
                <a:solidFill>
                  <a:srgbClr val="604A7B"/>
                </a:solidFill>
                <a:latin typeface="Calibri"/>
                <a:cs typeface="Calibri"/>
              </a:rPr>
              <a:t> </a:t>
            </a:r>
            <a:r>
              <a:rPr sz="4000" b="1" spc="-15" dirty="0">
                <a:solidFill>
                  <a:srgbClr val="604A7B"/>
                </a:solidFill>
                <a:latin typeface="Calibri"/>
                <a:cs typeface="Calibri"/>
              </a:rPr>
              <a:t>Cards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8640" y="1640947"/>
            <a:ext cx="3996125" cy="34100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604A7B"/>
                </a:solidFill>
                <a:latin typeface="Arial"/>
                <a:cs typeface="Arial"/>
              </a:rPr>
              <a:t>•</a:t>
            </a:r>
            <a:r>
              <a:rPr sz="2400" spc="1260" dirty="0">
                <a:solidFill>
                  <a:srgbClr val="604A7B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An</a:t>
            </a:r>
            <a:r>
              <a:rPr sz="2400" spc="-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A52439"/>
                </a:solidFill>
                <a:latin typeface="Calibri"/>
                <a:cs typeface="Calibri"/>
              </a:rPr>
              <a:t>expansion</a:t>
            </a:r>
            <a:r>
              <a:rPr sz="2400" b="1" spc="-15" dirty="0">
                <a:solidFill>
                  <a:srgbClr val="A52439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A52439"/>
                </a:solidFill>
                <a:latin typeface="Calibri"/>
                <a:cs typeface="Calibri"/>
              </a:rPr>
              <a:t>slot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is a</a:t>
            </a:r>
          </a:p>
          <a:p>
            <a:pPr marL="342899" marR="0">
              <a:lnSpc>
                <a:spcPts val="2879"/>
              </a:lnSpc>
              <a:spcBef>
                <a:spcPts val="0"/>
              </a:spcBef>
              <a:spcAft>
                <a:spcPts val="0"/>
              </a:spcAft>
            </a:pPr>
            <a:r>
              <a:rPr sz="2400" spc="-15" dirty="0">
                <a:solidFill>
                  <a:srgbClr val="000000"/>
                </a:solidFill>
                <a:latin typeface="Calibri"/>
                <a:cs typeface="Calibri"/>
              </a:rPr>
              <a:t>socket</a:t>
            </a:r>
            <a:r>
              <a:rPr sz="2400" spc="-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on the motherboard</a:t>
            </a:r>
          </a:p>
          <a:p>
            <a:pPr marL="342899" marR="0">
              <a:lnSpc>
                <a:spcPts val="2883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that</a:t>
            </a:r>
            <a:r>
              <a:rPr sz="2400" spc="-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can hold an adapter</a:t>
            </a:r>
          </a:p>
          <a:p>
            <a:pPr marL="342899" marR="0">
              <a:lnSpc>
                <a:spcPts val="2879"/>
              </a:lnSpc>
              <a:spcBef>
                <a:spcPts val="0"/>
              </a:spcBef>
              <a:spcAft>
                <a:spcPts val="0"/>
              </a:spcAft>
            </a:pPr>
            <a:r>
              <a:rPr sz="2400" spc="-15" dirty="0">
                <a:solidFill>
                  <a:srgbClr val="000000"/>
                </a:solidFill>
                <a:latin typeface="Calibri"/>
                <a:cs typeface="Calibri"/>
              </a:rPr>
              <a:t>card</a:t>
            </a:r>
          </a:p>
          <a:p>
            <a:pPr marL="0" marR="0">
              <a:lnSpc>
                <a:spcPts val="2929"/>
              </a:lnSpc>
              <a:spcBef>
                <a:spcPts val="526"/>
              </a:spcBef>
              <a:spcAft>
                <a:spcPts val="0"/>
              </a:spcAft>
            </a:pPr>
            <a:r>
              <a:rPr sz="2400" dirty="0">
                <a:solidFill>
                  <a:srgbClr val="604A7B"/>
                </a:solidFill>
                <a:latin typeface="Arial"/>
                <a:cs typeface="Arial"/>
              </a:rPr>
              <a:t>•</a:t>
            </a:r>
            <a:r>
              <a:rPr sz="2400" spc="1260" dirty="0">
                <a:solidFill>
                  <a:srgbClr val="604A7B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An</a:t>
            </a:r>
            <a:r>
              <a:rPr sz="2400" spc="-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A52439"/>
                </a:solidFill>
                <a:latin typeface="Calibri"/>
                <a:cs typeface="Calibri"/>
              </a:rPr>
              <a:t>adapter card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enhances</a:t>
            </a:r>
          </a:p>
          <a:p>
            <a:pPr marL="342899" marR="0">
              <a:lnSpc>
                <a:spcPts val="2880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functions</a:t>
            </a:r>
            <a:r>
              <a:rPr sz="2400" spc="-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of a</a:t>
            </a:r>
            <a:r>
              <a:rPr sz="24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component of</a:t>
            </a:r>
          </a:p>
          <a:p>
            <a:pPr marL="342899" marR="0">
              <a:lnSpc>
                <a:spcPts val="2881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the </a:t>
            </a:r>
            <a:r>
              <a:rPr sz="2400" spc="-23" dirty="0">
                <a:solidFill>
                  <a:srgbClr val="000000"/>
                </a:solidFill>
                <a:latin typeface="Calibri"/>
                <a:cs typeface="Calibri"/>
              </a:rPr>
              <a:t>system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 unit and/or</a:t>
            </a:r>
          </a:p>
          <a:p>
            <a:pPr marL="342899" marR="0">
              <a:lnSpc>
                <a:spcPts val="2880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provides connections</a:t>
            </a:r>
            <a:r>
              <a:rPr sz="24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23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</a:p>
          <a:p>
            <a:pPr marL="342899" marR="0">
              <a:lnSpc>
                <a:spcPts val="2880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A52439"/>
                </a:solidFill>
                <a:latin typeface="Calibri"/>
                <a:cs typeface="Calibri"/>
              </a:rPr>
              <a:t>peripherals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05839" y="5068175"/>
            <a:ext cx="3213665" cy="3487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46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604A7B"/>
                </a:solidFill>
                <a:latin typeface="Arial"/>
                <a:cs typeface="Arial"/>
              </a:rPr>
              <a:t>–</a:t>
            </a:r>
            <a:r>
              <a:rPr sz="2000" spc="646" dirty="0">
                <a:solidFill>
                  <a:srgbClr val="604A7B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A52439"/>
                </a:solidFill>
                <a:latin typeface="Calibri"/>
                <a:cs typeface="Calibri"/>
              </a:rPr>
              <a:t>Sound</a:t>
            </a:r>
            <a:r>
              <a:rPr sz="2000" b="1" spc="-28" dirty="0">
                <a:solidFill>
                  <a:srgbClr val="A52439"/>
                </a:solidFill>
                <a:latin typeface="Calibri"/>
                <a:cs typeface="Calibri"/>
              </a:rPr>
              <a:t> </a:t>
            </a:r>
            <a:r>
              <a:rPr sz="2000" b="1" spc="-12" dirty="0">
                <a:solidFill>
                  <a:srgbClr val="A52439"/>
                </a:solidFill>
                <a:latin typeface="Calibri"/>
                <a:cs typeface="Calibri"/>
              </a:rPr>
              <a:t>card</a:t>
            </a:r>
            <a:r>
              <a:rPr sz="2000" b="1" spc="25" dirty="0">
                <a:solidFill>
                  <a:srgbClr val="A5243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sz="2000" spc="-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A52439"/>
                </a:solidFill>
                <a:latin typeface="Calibri"/>
                <a:cs typeface="Calibri"/>
              </a:rPr>
              <a:t>video </a:t>
            </a:r>
            <a:r>
              <a:rPr sz="2000" b="1" spc="-15" dirty="0">
                <a:solidFill>
                  <a:srgbClr val="A52439"/>
                </a:solidFill>
                <a:latin typeface="Calibri"/>
                <a:cs typeface="Calibri"/>
              </a:rPr>
              <a:t>card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43840" y="6427599"/>
            <a:ext cx="848385" cy="4253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spc="-10" dirty="0">
                <a:solidFill>
                  <a:srgbClr val="000000"/>
                </a:solidFill>
                <a:latin typeface="Calibri"/>
                <a:cs typeface="Calibri"/>
              </a:rPr>
              <a:t>Page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 230</a:t>
            </a:r>
          </a:p>
          <a:p>
            <a:pPr marL="0" marR="0">
              <a:lnSpc>
                <a:spcPts val="1464"/>
              </a:lnSpc>
              <a:spcBef>
                <a:spcPts val="69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Figure</a:t>
            </a:r>
            <a:r>
              <a:rPr sz="12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4-26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422650" y="6461128"/>
            <a:ext cx="2600985" cy="1849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Discovering</a:t>
            </a:r>
            <a:r>
              <a:rPr sz="1200" spc="-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Computers </a:t>
            </a:r>
            <a:r>
              <a:rPr lang="en-US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: Chapter</a:t>
            </a:r>
            <a:r>
              <a:rPr sz="1200" spc="-3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4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761730" y="6461128"/>
            <a:ext cx="307365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EEEBCA"/>
                </a:solidFill>
                <a:latin typeface="Calibri"/>
                <a:cs typeface="Calibri"/>
              </a:rPr>
              <a:t>32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43840" y="411343"/>
            <a:ext cx="7450925" cy="6579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880"/>
              </a:lnSpc>
              <a:spcBef>
                <a:spcPts val="0"/>
              </a:spcBef>
              <a:spcAft>
                <a:spcPts val="0"/>
              </a:spcAft>
            </a:pPr>
            <a:r>
              <a:rPr sz="4000" b="1" dirty="0">
                <a:solidFill>
                  <a:srgbClr val="604A7B"/>
                </a:solidFill>
                <a:latin typeface="Calibri"/>
                <a:cs typeface="Calibri"/>
              </a:rPr>
              <a:t>Expansion</a:t>
            </a:r>
            <a:r>
              <a:rPr sz="4000" b="1" spc="17" dirty="0">
                <a:solidFill>
                  <a:srgbClr val="604A7B"/>
                </a:solidFill>
                <a:latin typeface="Calibri"/>
                <a:cs typeface="Calibri"/>
              </a:rPr>
              <a:t> </a:t>
            </a:r>
            <a:r>
              <a:rPr sz="4000" b="1" dirty="0">
                <a:solidFill>
                  <a:srgbClr val="604A7B"/>
                </a:solidFill>
                <a:latin typeface="Calibri"/>
                <a:cs typeface="Calibri"/>
              </a:rPr>
              <a:t>Slots and </a:t>
            </a:r>
            <a:r>
              <a:rPr sz="4000" b="1" spc="-10" dirty="0">
                <a:solidFill>
                  <a:srgbClr val="604A7B"/>
                </a:solidFill>
                <a:latin typeface="Calibri"/>
                <a:cs typeface="Calibri"/>
              </a:rPr>
              <a:t>Adapter</a:t>
            </a:r>
            <a:r>
              <a:rPr sz="4000" b="1" spc="23" dirty="0">
                <a:solidFill>
                  <a:srgbClr val="604A7B"/>
                </a:solidFill>
                <a:latin typeface="Calibri"/>
                <a:cs typeface="Calibri"/>
              </a:rPr>
              <a:t> </a:t>
            </a:r>
            <a:r>
              <a:rPr sz="4000" b="1" spc="-15" dirty="0">
                <a:solidFill>
                  <a:srgbClr val="604A7B"/>
                </a:solidFill>
                <a:latin typeface="Calibri"/>
                <a:cs typeface="Calibri"/>
              </a:rPr>
              <a:t>Cards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43840" y="1639737"/>
            <a:ext cx="8737333" cy="1510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11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604A7B"/>
                </a:solidFill>
                <a:latin typeface="Arial"/>
                <a:cs typeface="Arial"/>
              </a:rPr>
              <a:t>•</a:t>
            </a:r>
            <a:r>
              <a:rPr sz="3200" spc="780" dirty="0">
                <a:solidFill>
                  <a:srgbClr val="604A7B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With </a:t>
            </a:r>
            <a:r>
              <a:rPr sz="3200" b="1" dirty="0">
                <a:solidFill>
                  <a:srgbClr val="A52439"/>
                </a:solidFill>
                <a:latin typeface="Calibri"/>
                <a:cs typeface="Calibri"/>
              </a:rPr>
              <a:t>Plug</a:t>
            </a:r>
            <a:r>
              <a:rPr sz="3200" b="1" spc="-25" dirty="0">
                <a:solidFill>
                  <a:srgbClr val="A52439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A52439"/>
                </a:solidFill>
                <a:latin typeface="Calibri"/>
                <a:cs typeface="Calibri"/>
              </a:rPr>
              <a:t>and</a:t>
            </a:r>
            <a:r>
              <a:rPr sz="3200" b="1" spc="-21" dirty="0">
                <a:solidFill>
                  <a:srgbClr val="A52439"/>
                </a:solidFill>
                <a:latin typeface="Calibri"/>
                <a:cs typeface="Calibri"/>
              </a:rPr>
              <a:t> </a:t>
            </a:r>
            <a:r>
              <a:rPr sz="3200" b="1" spc="-11" dirty="0">
                <a:solidFill>
                  <a:srgbClr val="A52439"/>
                </a:solidFill>
                <a:latin typeface="Calibri"/>
                <a:cs typeface="Calibri"/>
              </a:rPr>
              <a:t>Play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,</a:t>
            </a:r>
            <a:r>
              <a:rPr sz="32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the computer</a:t>
            </a:r>
            <a:r>
              <a:rPr sz="32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automatically</a:t>
            </a:r>
          </a:p>
          <a:p>
            <a:pPr marL="342900" marR="0">
              <a:lnSpc>
                <a:spcPts val="3842"/>
              </a:lnSpc>
              <a:spcBef>
                <a:spcPts val="50"/>
              </a:spcBef>
              <a:spcAft>
                <a:spcPts val="0"/>
              </a:spcAft>
            </a:pPr>
            <a:r>
              <a:rPr sz="3200" spc="-10" dirty="0">
                <a:solidFill>
                  <a:srgbClr val="000000"/>
                </a:solidFill>
                <a:latin typeface="Calibri"/>
                <a:cs typeface="Calibri"/>
              </a:rPr>
              <a:t>can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00000"/>
                </a:solidFill>
                <a:latin typeface="Calibri"/>
                <a:cs typeface="Calibri"/>
              </a:rPr>
              <a:t>configure</a:t>
            </a:r>
            <a:r>
              <a:rPr sz="32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adapter</a:t>
            </a:r>
            <a:r>
              <a:rPr sz="32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5" dirty="0">
                <a:solidFill>
                  <a:srgbClr val="000000"/>
                </a:solidFill>
                <a:latin typeface="Calibri"/>
                <a:cs typeface="Calibri"/>
              </a:rPr>
              <a:t>cards</a:t>
            </a:r>
            <a:r>
              <a:rPr sz="3200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and other peripherals</a:t>
            </a:r>
          </a:p>
          <a:p>
            <a:pPr marL="342900" marR="0">
              <a:lnSpc>
                <a:spcPts val="3840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as </a:t>
            </a:r>
            <a:r>
              <a:rPr sz="3200" spc="-18" dirty="0">
                <a:solidFill>
                  <a:srgbClr val="000000"/>
                </a:solidFill>
                <a:latin typeface="Calibri"/>
                <a:cs typeface="Calibri"/>
              </a:rPr>
              <a:t>you</a:t>
            </a:r>
            <a:r>
              <a:rPr sz="32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4" dirty="0">
                <a:solidFill>
                  <a:srgbClr val="000000"/>
                </a:solidFill>
                <a:latin typeface="Calibri"/>
                <a:cs typeface="Calibri"/>
              </a:rPr>
              <a:t>install</a:t>
            </a:r>
            <a:r>
              <a:rPr sz="3200" spc="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them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43840" y="6427599"/>
            <a:ext cx="1153185" cy="4253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Pages 230 –</a:t>
            </a:r>
            <a:r>
              <a:rPr sz="1200" spc="-2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231</a:t>
            </a:r>
          </a:p>
          <a:p>
            <a:pPr marL="0" marR="0">
              <a:lnSpc>
                <a:spcPts val="1464"/>
              </a:lnSpc>
              <a:spcBef>
                <a:spcPts val="69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Figure</a:t>
            </a:r>
            <a:r>
              <a:rPr sz="12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4-27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422650" y="6461128"/>
            <a:ext cx="2602763" cy="1849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Discovering</a:t>
            </a:r>
            <a:r>
              <a:rPr sz="1200" spc="-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Computers </a:t>
            </a:r>
            <a:r>
              <a:rPr lang="en-US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: Chapter</a:t>
            </a:r>
            <a:r>
              <a:rPr sz="1200" spc="-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4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761730" y="6461128"/>
            <a:ext cx="307365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EEEBCA"/>
                </a:solidFill>
                <a:latin typeface="Calibri"/>
                <a:cs typeface="Calibri"/>
              </a:rPr>
              <a:t>33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43840" y="411343"/>
            <a:ext cx="7450925" cy="6579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880"/>
              </a:lnSpc>
              <a:spcBef>
                <a:spcPts val="0"/>
              </a:spcBef>
              <a:spcAft>
                <a:spcPts val="0"/>
              </a:spcAft>
            </a:pPr>
            <a:r>
              <a:rPr sz="4000" b="1" dirty="0">
                <a:solidFill>
                  <a:srgbClr val="604A7B"/>
                </a:solidFill>
                <a:latin typeface="Calibri"/>
                <a:cs typeface="Calibri"/>
              </a:rPr>
              <a:t>Expansion</a:t>
            </a:r>
            <a:r>
              <a:rPr sz="4000" b="1" spc="17" dirty="0">
                <a:solidFill>
                  <a:srgbClr val="604A7B"/>
                </a:solidFill>
                <a:latin typeface="Calibri"/>
                <a:cs typeface="Calibri"/>
              </a:rPr>
              <a:t> </a:t>
            </a:r>
            <a:r>
              <a:rPr sz="4000" b="1" dirty="0">
                <a:solidFill>
                  <a:srgbClr val="604A7B"/>
                </a:solidFill>
                <a:latin typeface="Calibri"/>
                <a:cs typeface="Calibri"/>
              </a:rPr>
              <a:t>Slots and </a:t>
            </a:r>
            <a:r>
              <a:rPr sz="4000" b="1" spc="-10" dirty="0">
                <a:solidFill>
                  <a:srgbClr val="604A7B"/>
                </a:solidFill>
                <a:latin typeface="Calibri"/>
                <a:cs typeface="Calibri"/>
              </a:rPr>
              <a:t>Adapter</a:t>
            </a:r>
            <a:r>
              <a:rPr sz="4000" b="1" spc="23" dirty="0">
                <a:solidFill>
                  <a:srgbClr val="604A7B"/>
                </a:solidFill>
                <a:latin typeface="Calibri"/>
                <a:cs typeface="Calibri"/>
              </a:rPr>
              <a:t> </a:t>
            </a:r>
            <a:r>
              <a:rPr sz="4000" b="1" spc="-15" dirty="0">
                <a:solidFill>
                  <a:srgbClr val="604A7B"/>
                </a:solidFill>
                <a:latin typeface="Calibri"/>
                <a:cs typeface="Calibri"/>
              </a:rPr>
              <a:t>Cards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43840" y="1639737"/>
            <a:ext cx="6254503" cy="5348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11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604A7B"/>
                </a:solidFill>
                <a:latin typeface="Arial"/>
                <a:cs typeface="Arial"/>
              </a:rPr>
              <a:t>•</a:t>
            </a:r>
            <a:r>
              <a:rPr sz="3200" spc="780" dirty="0">
                <a:solidFill>
                  <a:srgbClr val="604A7B"/>
                </a:solidFill>
                <a:latin typeface="Times New Roman"/>
                <a:cs typeface="Times New Roman"/>
              </a:rPr>
              <a:t> </a:t>
            </a:r>
            <a:r>
              <a:rPr sz="3200" spc="-11" dirty="0">
                <a:solidFill>
                  <a:srgbClr val="000000"/>
                </a:solidFill>
                <a:latin typeface="Calibri"/>
                <a:cs typeface="Calibri"/>
              </a:rPr>
              <a:t>Removable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 flash</a:t>
            </a:r>
            <a:r>
              <a:rPr sz="3200" spc="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memory</a:t>
            </a:r>
            <a:r>
              <a:rPr sz="32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includes: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01040" y="2213420"/>
            <a:ext cx="6204322" cy="8985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16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604A7B"/>
                </a:solidFill>
                <a:latin typeface="Arial"/>
                <a:cs typeface="Arial"/>
              </a:rPr>
              <a:t>–</a:t>
            </a:r>
            <a:r>
              <a:rPr sz="2800" dirty="0">
                <a:solidFill>
                  <a:srgbClr val="604A7B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A52439"/>
                </a:solidFill>
                <a:latin typeface="Calibri"/>
                <a:cs typeface="Calibri"/>
              </a:rPr>
              <a:t>Memory cards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, USB</a:t>
            </a:r>
            <a:r>
              <a:rPr sz="28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flash drives,</a:t>
            </a:r>
            <a:r>
              <a:rPr sz="28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sz="2800" spc="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A52439"/>
                </a:solidFill>
                <a:latin typeface="Calibri"/>
                <a:cs typeface="Calibri"/>
              </a:rPr>
              <a:t>PC</a:t>
            </a:r>
          </a:p>
          <a:p>
            <a:pPr marL="286512" marR="0">
              <a:lnSpc>
                <a:spcPts val="3360"/>
              </a:lnSpc>
              <a:spcBef>
                <a:spcPts val="0"/>
              </a:spcBef>
              <a:spcAft>
                <a:spcPts val="0"/>
              </a:spcAft>
            </a:pPr>
            <a:r>
              <a:rPr sz="2800" b="1" dirty="0">
                <a:solidFill>
                  <a:srgbClr val="A52439"/>
                </a:solidFill>
                <a:latin typeface="Calibri"/>
                <a:cs typeface="Calibri"/>
              </a:rPr>
              <a:t>Cards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/</a:t>
            </a:r>
            <a:r>
              <a:rPr sz="2800" b="1" dirty="0">
                <a:solidFill>
                  <a:srgbClr val="A52439"/>
                </a:solidFill>
                <a:latin typeface="Calibri"/>
                <a:cs typeface="Calibri"/>
              </a:rPr>
              <a:t>ExpressCard</a:t>
            </a:r>
            <a:r>
              <a:rPr sz="2800" b="1" spc="62" dirty="0">
                <a:solidFill>
                  <a:srgbClr val="A52439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A52439"/>
                </a:solidFill>
                <a:latin typeface="Calibri"/>
                <a:cs typeface="Calibri"/>
              </a:rPr>
              <a:t>modules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43840" y="6427599"/>
            <a:ext cx="848385" cy="4253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spc="-10" dirty="0">
                <a:solidFill>
                  <a:srgbClr val="000000"/>
                </a:solidFill>
                <a:latin typeface="Calibri"/>
                <a:cs typeface="Calibri"/>
              </a:rPr>
              <a:t>Page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 231</a:t>
            </a:r>
          </a:p>
          <a:p>
            <a:pPr marL="0" marR="0">
              <a:lnSpc>
                <a:spcPts val="1464"/>
              </a:lnSpc>
              <a:spcBef>
                <a:spcPts val="69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Figure</a:t>
            </a:r>
            <a:r>
              <a:rPr sz="12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4-28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422650" y="6461128"/>
            <a:ext cx="2602763" cy="1849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Discovering</a:t>
            </a:r>
            <a:r>
              <a:rPr sz="1200" spc="-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Computers </a:t>
            </a:r>
            <a:r>
              <a:rPr lang="en-US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: Chapter</a:t>
            </a:r>
            <a:r>
              <a:rPr sz="1200" spc="-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4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761730" y="6461128"/>
            <a:ext cx="307365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EEEBCA"/>
                </a:solidFill>
                <a:latin typeface="Calibri"/>
                <a:cs typeface="Calibri"/>
              </a:rPr>
              <a:t>34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43840" y="411343"/>
            <a:ext cx="4645348" cy="6579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880"/>
              </a:lnSpc>
              <a:spcBef>
                <a:spcPts val="0"/>
              </a:spcBef>
              <a:spcAft>
                <a:spcPts val="0"/>
              </a:spcAft>
            </a:pPr>
            <a:r>
              <a:rPr sz="4000" b="1" spc="-20" dirty="0">
                <a:solidFill>
                  <a:srgbClr val="604A7B"/>
                </a:solidFill>
                <a:latin typeface="Calibri"/>
                <a:cs typeface="Calibri"/>
              </a:rPr>
              <a:t>Ports</a:t>
            </a:r>
            <a:r>
              <a:rPr sz="4000" b="1" spc="20" dirty="0">
                <a:solidFill>
                  <a:srgbClr val="604A7B"/>
                </a:solidFill>
                <a:latin typeface="Calibri"/>
                <a:cs typeface="Calibri"/>
              </a:rPr>
              <a:t> </a:t>
            </a:r>
            <a:r>
              <a:rPr sz="4000" b="1" dirty="0">
                <a:solidFill>
                  <a:srgbClr val="604A7B"/>
                </a:solidFill>
                <a:latin typeface="Calibri"/>
                <a:cs typeface="Calibri"/>
              </a:rPr>
              <a:t>and </a:t>
            </a:r>
            <a:r>
              <a:rPr sz="4000" b="1" spc="-10" dirty="0">
                <a:solidFill>
                  <a:srgbClr val="604A7B"/>
                </a:solidFill>
                <a:latin typeface="Calibri"/>
                <a:cs typeface="Calibri"/>
              </a:rPr>
              <a:t>Connectors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66064" y="2757748"/>
            <a:ext cx="8554363" cy="13403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62"/>
              </a:lnSpc>
              <a:spcBef>
                <a:spcPts val="0"/>
              </a:spcBef>
              <a:spcAft>
                <a:spcPts val="0"/>
              </a:spcAft>
            </a:pP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3000" spc="-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b="1" dirty="0">
                <a:solidFill>
                  <a:srgbClr val="A52439"/>
                </a:solidFill>
                <a:latin typeface="Calibri"/>
                <a:cs typeface="Calibri"/>
              </a:rPr>
              <a:t>port</a:t>
            </a:r>
            <a:r>
              <a:rPr sz="3000" b="1" spc="18" dirty="0">
                <a:solidFill>
                  <a:srgbClr val="A52439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30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the point</a:t>
            </a:r>
            <a:r>
              <a:rPr sz="30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spc="-20" dirty="0">
                <a:solidFill>
                  <a:srgbClr val="000000"/>
                </a:solidFill>
                <a:latin typeface="Calibri"/>
                <a:cs typeface="Calibri"/>
              </a:rPr>
              <a:t>at</a:t>
            </a:r>
            <a:r>
              <a:rPr sz="30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which</a:t>
            </a:r>
            <a:r>
              <a:rPr sz="30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a </a:t>
            </a:r>
            <a:r>
              <a:rPr sz="3000" spc="-10" dirty="0">
                <a:solidFill>
                  <a:srgbClr val="000000"/>
                </a:solidFill>
                <a:latin typeface="Calibri"/>
                <a:cs typeface="Calibri"/>
              </a:rPr>
              <a:t>peripheral</a:t>
            </a:r>
            <a:r>
              <a:rPr sz="3000" spc="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spc="-14" dirty="0">
                <a:solidFill>
                  <a:srgbClr val="000000"/>
                </a:solidFill>
                <a:latin typeface="Calibri"/>
                <a:cs typeface="Calibri"/>
              </a:rPr>
              <a:t>attaches</a:t>
            </a:r>
            <a:r>
              <a:rPr sz="30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spc="-27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30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or</a:t>
            </a:r>
          </a:p>
          <a:p>
            <a:pPr marL="0" marR="0">
              <a:lnSpc>
                <a:spcPts val="3288"/>
              </a:lnSpc>
              <a:spcBef>
                <a:spcPts val="0"/>
              </a:spcBef>
              <a:spcAft>
                <a:spcPts val="0"/>
              </a:spcAft>
            </a:pP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communicates</a:t>
            </a:r>
            <a:r>
              <a:rPr sz="3000" spc="-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with a </a:t>
            </a:r>
            <a:r>
              <a:rPr sz="3000" spc="-27" dirty="0">
                <a:solidFill>
                  <a:srgbClr val="000000"/>
                </a:solidFill>
                <a:latin typeface="Calibri"/>
                <a:cs typeface="Calibri"/>
              </a:rPr>
              <a:t>system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 unit</a:t>
            </a:r>
            <a:r>
              <a:rPr sz="3000" spc="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(sometimes</a:t>
            </a:r>
            <a:r>
              <a:rPr sz="30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spc="-25" dirty="0">
                <a:solidFill>
                  <a:srgbClr val="000000"/>
                </a:solidFill>
                <a:latin typeface="Calibri"/>
                <a:cs typeface="Calibri"/>
              </a:rPr>
              <a:t>referred</a:t>
            </a:r>
          </a:p>
          <a:p>
            <a:pPr marL="0" marR="0">
              <a:lnSpc>
                <a:spcPts val="3302"/>
              </a:lnSpc>
              <a:spcBef>
                <a:spcPts val="0"/>
              </a:spcBef>
              <a:spcAft>
                <a:spcPts val="0"/>
              </a:spcAft>
            </a:pPr>
            <a:r>
              <a:rPr sz="3000" spc="-20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 as a </a:t>
            </a:r>
            <a:r>
              <a:rPr sz="3000" b="1" dirty="0">
                <a:solidFill>
                  <a:srgbClr val="A52439"/>
                </a:solidFill>
                <a:latin typeface="Calibri"/>
                <a:cs typeface="Calibri"/>
              </a:rPr>
              <a:t>jack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)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02361" y="4664653"/>
            <a:ext cx="5463423" cy="5031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62"/>
              </a:lnSpc>
              <a:spcBef>
                <a:spcPts val="0"/>
              </a:spcBef>
              <a:spcAft>
                <a:spcPts val="0"/>
              </a:spcAft>
            </a:pP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3000" spc="-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b="1" dirty="0">
                <a:solidFill>
                  <a:srgbClr val="A52439"/>
                </a:solidFill>
                <a:latin typeface="Calibri"/>
                <a:cs typeface="Calibri"/>
              </a:rPr>
              <a:t>connector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joins a cable </a:t>
            </a:r>
            <a:r>
              <a:rPr sz="3000" spc="-15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 a port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43840" y="6445887"/>
            <a:ext cx="714273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spc="-10" dirty="0">
                <a:solidFill>
                  <a:srgbClr val="000000"/>
                </a:solidFill>
                <a:latin typeface="Calibri"/>
                <a:cs typeface="Calibri"/>
              </a:rPr>
              <a:t>Page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 232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422650" y="6461128"/>
            <a:ext cx="2602763" cy="1849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Discovering</a:t>
            </a:r>
            <a:r>
              <a:rPr sz="1200" spc="-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Computers </a:t>
            </a:r>
            <a:r>
              <a:rPr lang="en-US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: Chapter</a:t>
            </a:r>
            <a:r>
              <a:rPr sz="1200" spc="-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4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761730" y="6461128"/>
            <a:ext cx="307365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EEEBCA"/>
                </a:solidFill>
                <a:latin typeface="Calibri"/>
                <a:cs typeface="Calibri"/>
              </a:rPr>
              <a:t>35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43840" y="411343"/>
            <a:ext cx="4645348" cy="6579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880"/>
              </a:lnSpc>
              <a:spcBef>
                <a:spcPts val="0"/>
              </a:spcBef>
              <a:spcAft>
                <a:spcPts val="0"/>
              </a:spcAft>
            </a:pPr>
            <a:r>
              <a:rPr sz="4000" b="1" spc="-20" dirty="0">
                <a:solidFill>
                  <a:srgbClr val="604A7B"/>
                </a:solidFill>
                <a:latin typeface="Calibri"/>
                <a:cs typeface="Calibri"/>
              </a:rPr>
              <a:t>Ports</a:t>
            </a:r>
            <a:r>
              <a:rPr sz="4000" b="1" spc="20" dirty="0">
                <a:solidFill>
                  <a:srgbClr val="604A7B"/>
                </a:solidFill>
                <a:latin typeface="Calibri"/>
                <a:cs typeface="Calibri"/>
              </a:rPr>
              <a:t> </a:t>
            </a:r>
            <a:r>
              <a:rPr sz="4000" b="1" dirty="0">
                <a:solidFill>
                  <a:srgbClr val="604A7B"/>
                </a:solidFill>
                <a:latin typeface="Calibri"/>
                <a:cs typeface="Calibri"/>
              </a:rPr>
              <a:t>and </a:t>
            </a:r>
            <a:r>
              <a:rPr sz="4000" b="1" spc="-10" dirty="0">
                <a:solidFill>
                  <a:srgbClr val="604A7B"/>
                </a:solidFill>
                <a:latin typeface="Calibri"/>
                <a:cs typeface="Calibri"/>
              </a:rPr>
              <a:t>Connectors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43840" y="6427599"/>
            <a:ext cx="848385" cy="4253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spc="-10" dirty="0">
                <a:solidFill>
                  <a:srgbClr val="000000"/>
                </a:solidFill>
                <a:latin typeface="Calibri"/>
                <a:cs typeface="Calibri"/>
              </a:rPr>
              <a:t>Page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 232</a:t>
            </a:r>
          </a:p>
          <a:p>
            <a:pPr marL="0" marR="0">
              <a:lnSpc>
                <a:spcPts val="1464"/>
              </a:lnSpc>
              <a:spcBef>
                <a:spcPts val="69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Figure</a:t>
            </a:r>
            <a:r>
              <a:rPr sz="12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4-29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422650" y="6461128"/>
            <a:ext cx="2602763" cy="1849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Discovering</a:t>
            </a:r>
            <a:r>
              <a:rPr sz="1200" spc="-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Computers </a:t>
            </a:r>
            <a:r>
              <a:rPr lang="en-US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: Chapter</a:t>
            </a:r>
            <a:r>
              <a:rPr sz="1200" spc="-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4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761730" y="6461128"/>
            <a:ext cx="307365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EEEBCA"/>
                </a:solidFill>
                <a:latin typeface="Calibri"/>
                <a:cs typeface="Calibri"/>
              </a:rPr>
              <a:t>36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43840" y="411343"/>
            <a:ext cx="4645348" cy="6579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880"/>
              </a:lnSpc>
              <a:spcBef>
                <a:spcPts val="0"/>
              </a:spcBef>
              <a:spcAft>
                <a:spcPts val="0"/>
              </a:spcAft>
            </a:pPr>
            <a:r>
              <a:rPr sz="4000" b="1" spc="-20" dirty="0">
                <a:solidFill>
                  <a:srgbClr val="604A7B"/>
                </a:solidFill>
                <a:latin typeface="Calibri"/>
                <a:cs typeface="Calibri"/>
              </a:rPr>
              <a:t>Ports</a:t>
            </a:r>
            <a:r>
              <a:rPr sz="4000" b="1" spc="20" dirty="0">
                <a:solidFill>
                  <a:srgbClr val="604A7B"/>
                </a:solidFill>
                <a:latin typeface="Calibri"/>
                <a:cs typeface="Calibri"/>
              </a:rPr>
              <a:t> </a:t>
            </a:r>
            <a:r>
              <a:rPr sz="4000" b="1" dirty="0">
                <a:solidFill>
                  <a:srgbClr val="604A7B"/>
                </a:solidFill>
                <a:latin typeface="Calibri"/>
                <a:cs typeface="Calibri"/>
              </a:rPr>
              <a:t>and </a:t>
            </a:r>
            <a:r>
              <a:rPr sz="4000" b="1" spc="-10" dirty="0">
                <a:solidFill>
                  <a:srgbClr val="604A7B"/>
                </a:solidFill>
                <a:latin typeface="Calibri"/>
                <a:cs typeface="Calibri"/>
              </a:rPr>
              <a:t>Connectors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43840" y="1639737"/>
            <a:ext cx="8106741" cy="5348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11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604A7B"/>
                </a:solidFill>
                <a:latin typeface="Arial"/>
                <a:cs typeface="Arial"/>
              </a:rPr>
              <a:t>•</a:t>
            </a:r>
            <a:r>
              <a:rPr sz="3200" spc="780" dirty="0">
                <a:solidFill>
                  <a:srgbClr val="604A7B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On a notebook </a:t>
            </a:r>
            <a:r>
              <a:rPr sz="3200" spc="-37" dirty="0">
                <a:solidFill>
                  <a:srgbClr val="000000"/>
                </a:solidFill>
                <a:latin typeface="Calibri"/>
                <a:cs typeface="Calibri"/>
              </a:rPr>
              <a:t>computer,</a:t>
            </a:r>
            <a:r>
              <a:rPr sz="3200" spc="4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the ports </a:t>
            </a:r>
            <a:r>
              <a:rPr sz="3200" spc="-11" dirty="0">
                <a:solidFill>
                  <a:srgbClr val="000000"/>
                </a:solidFill>
                <a:latin typeface="Calibri"/>
                <a:cs typeface="Calibri"/>
              </a:rPr>
              <a:t>are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 on the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86740" y="2127507"/>
            <a:ext cx="4172450" cy="5351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14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back, </a:t>
            </a:r>
            <a:r>
              <a:rPr sz="3200" spc="-14" dirty="0">
                <a:solidFill>
                  <a:srgbClr val="000000"/>
                </a:solidFill>
                <a:latin typeface="Calibri"/>
                <a:cs typeface="Calibri"/>
              </a:rPr>
              <a:t>front,</a:t>
            </a:r>
            <a:r>
              <a:rPr sz="3200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2" dirty="0">
                <a:solidFill>
                  <a:srgbClr val="000000"/>
                </a:solidFill>
                <a:latin typeface="Calibri"/>
                <a:cs typeface="Calibri"/>
              </a:rPr>
              <a:t>and/or</a:t>
            </a:r>
            <a:r>
              <a:rPr sz="3200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sides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43840" y="6427599"/>
            <a:ext cx="1124229" cy="4253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Pages 232 - 233</a:t>
            </a:r>
          </a:p>
          <a:p>
            <a:pPr marL="0" marR="0">
              <a:lnSpc>
                <a:spcPts val="1464"/>
              </a:lnSpc>
              <a:spcBef>
                <a:spcPts val="69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Figure</a:t>
            </a:r>
            <a:r>
              <a:rPr sz="12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4-30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422650" y="6461128"/>
            <a:ext cx="2602763" cy="1849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Discovering</a:t>
            </a:r>
            <a:r>
              <a:rPr sz="1200" spc="-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Computers </a:t>
            </a:r>
            <a:r>
              <a:rPr lang="en-US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: Chapter</a:t>
            </a:r>
            <a:r>
              <a:rPr sz="1200" spc="-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4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761730" y="6461128"/>
            <a:ext cx="307365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EEEBCA"/>
                </a:solidFill>
                <a:latin typeface="Calibri"/>
                <a:cs typeface="Calibri"/>
              </a:rPr>
              <a:t>37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43840" y="411343"/>
            <a:ext cx="4645348" cy="6579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880"/>
              </a:lnSpc>
              <a:spcBef>
                <a:spcPts val="0"/>
              </a:spcBef>
              <a:spcAft>
                <a:spcPts val="0"/>
              </a:spcAft>
            </a:pPr>
            <a:r>
              <a:rPr sz="4000" b="1" spc="-20" dirty="0">
                <a:solidFill>
                  <a:srgbClr val="604A7B"/>
                </a:solidFill>
                <a:latin typeface="Calibri"/>
                <a:cs typeface="Calibri"/>
              </a:rPr>
              <a:t>Ports</a:t>
            </a:r>
            <a:r>
              <a:rPr sz="4000" b="1" spc="20" dirty="0">
                <a:solidFill>
                  <a:srgbClr val="604A7B"/>
                </a:solidFill>
                <a:latin typeface="Calibri"/>
                <a:cs typeface="Calibri"/>
              </a:rPr>
              <a:t> </a:t>
            </a:r>
            <a:r>
              <a:rPr sz="4000" b="1" dirty="0">
                <a:solidFill>
                  <a:srgbClr val="604A7B"/>
                </a:solidFill>
                <a:latin typeface="Calibri"/>
                <a:cs typeface="Calibri"/>
              </a:rPr>
              <a:t>and </a:t>
            </a:r>
            <a:r>
              <a:rPr sz="4000" b="1" spc="-10" dirty="0">
                <a:solidFill>
                  <a:srgbClr val="604A7B"/>
                </a:solidFill>
                <a:latin typeface="Calibri"/>
                <a:cs typeface="Calibri"/>
              </a:rPr>
              <a:t>Connectors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43840" y="6427599"/>
            <a:ext cx="848385" cy="4253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spc="-10" dirty="0">
                <a:solidFill>
                  <a:srgbClr val="000000"/>
                </a:solidFill>
                <a:latin typeface="Calibri"/>
                <a:cs typeface="Calibri"/>
              </a:rPr>
              <a:t>Page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 233</a:t>
            </a:r>
          </a:p>
          <a:p>
            <a:pPr marL="0" marR="0">
              <a:lnSpc>
                <a:spcPts val="1464"/>
              </a:lnSpc>
              <a:spcBef>
                <a:spcPts val="69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Figure</a:t>
            </a:r>
            <a:r>
              <a:rPr sz="12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4-31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422650" y="6461128"/>
            <a:ext cx="2602763" cy="1849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Discovering</a:t>
            </a:r>
            <a:r>
              <a:rPr sz="1200" spc="-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Computers </a:t>
            </a:r>
            <a:r>
              <a:rPr lang="en-US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: Chapter</a:t>
            </a:r>
            <a:r>
              <a:rPr sz="1200" spc="-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4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761730" y="6461128"/>
            <a:ext cx="307365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EEEBCA"/>
                </a:solidFill>
                <a:latin typeface="Calibri"/>
                <a:cs typeface="Calibri"/>
              </a:rPr>
              <a:t>38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43840" y="411343"/>
            <a:ext cx="4645348" cy="6579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880"/>
              </a:lnSpc>
              <a:spcBef>
                <a:spcPts val="0"/>
              </a:spcBef>
              <a:spcAft>
                <a:spcPts val="0"/>
              </a:spcAft>
            </a:pPr>
            <a:r>
              <a:rPr sz="4000" b="1" spc="-20" dirty="0">
                <a:solidFill>
                  <a:srgbClr val="604A7B"/>
                </a:solidFill>
                <a:latin typeface="Calibri"/>
                <a:cs typeface="Calibri"/>
              </a:rPr>
              <a:t>Ports</a:t>
            </a:r>
            <a:r>
              <a:rPr sz="4000" b="1" spc="20" dirty="0">
                <a:solidFill>
                  <a:srgbClr val="604A7B"/>
                </a:solidFill>
                <a:latin typeface="Calibri"/>
                <a:cs typeface="Calibri"/>
              </a:rPr>
              <a:t> </a:t>
            </a:r>
            <a:r>
              <a:rPr sz="4000" b="1" dirty="0">
                <a:solidFill>
                  <a:srgbClr val="604A7B"/>
                </a:solidFill>
                <a:latin typeface="Calibri"/>
                <a:cs typeface="Calibri"/>
              </a:rPr>
              <a:t>and </a:t>
            </a:r>
            <a:r>
              <a:rPr sz="4000" b="1" spc="-10" dirty="0">
                <a:solidFill>
                  <a:srgbClr val="604A7B"/>
                </a:solidFill>
                <a:latin typeface="Calibri"/>
                <a:cs typeface="Calibri"/>
              </a:rPr>
              <a:t>Connectors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43840" y="1639737"/>
            <a:ext cx="7594003" cy="5348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11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604A7B"/>
                </a:solidFill>
                <a:latin typeface="Arial"/>
                <a:cs typeface="Arial"/>
              </a:rPr>
              <a:t>•</a:t>
            </a:r>
            <a:r>
              <a:rPr sz="3200" spc="780" dirty="0">
                <a:solidFill>
                  <a:srgbClr val="604A7B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A </a:t>
            </a:r>
            <a:r>
              <a:rPr sz="3200" b="1" dirty="0">
                <a:solidFill>
                  <a:srgbClr val="A52439"/>
                </a:solidFill>
                <a:latin typeface="Calibri"/>
                <a:cs typeface="Calibri"/>
              </a:rPr>
              <a:t>USB port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can</a:t>
            </a:r>
            <a:r>
              <a:rPr sz="32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connect up</a:t>
            </a:r>
            <a:r>
              <a:rPr sz="32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34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3200" spc="4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127</a:t>
            </a:r>
            <a:r>
              <a:rPr sz="32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23" dirty="0">
                <a:solidFill>
                  <a:srgbClr val="000000"/>
                </a:solidFill>
                <a:latin typeface="Calibri"/>
                <a:cs typeface="Calibri"/>
              </a:rPr>
              <a:t>different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86740" y="2127507"/>
            <a:ext cx="8297748" cy="14721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14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peripherals </a:t>
            </a:r>
            <a:r>
              <a:rPr sz="3200" spc="-10" dirty="0">
                <a:solidFill>
                  <a:srgbClr val="000000"/>
                </a:solidFill>
                <a:latin typeface="Calibri"/>
                <a:cs typeface="Calibri"/>
              </a:rPr>
              <a:t>together</a:t>
            </a:r>
            <a:r>
              <a:rPr sz="32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with</a:t>
            </a:r>
            <a:r>
              <a:rPr sz="32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a single</a:t>
            </a:r>
            <a:r>
              <a:rPr sz="3200" spc="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connector</a:t>
            </a:r>
          </a:p>
          <a:p>
            <a:pPr marL="114300" marR="0">
              <a:lnSpc>
                <a:spcPts val="3413"/>
              </a:lnSpc>
              <a:spcBef>
                <a:spcPts val="604"/>
              </a:spcBef>
              <a:spcAft>
                <a:spcPts val="0"/>
              </a:spcAft>
            </a:pPr>
            <a:r>
              <a:rPr sz="2800" dirty="0">
                <a:solidFill>
                  <a:srgbClr val="604A7B"/>
                </a:solidFill>
                <a:latin typeface="Arial"/>
                <a:cs typeface="Arial"/>
              </a:rPr>
              <a:t>–</a:t>
            </a:r>
            <a:r>
              <a:rPr sz="2800" dirty="0">
                <a:solidFill>
                  <a:srgbClr val="604A7B"/>
                </a:solidFill>
                <a:latin typeface="Times New Roman"/>
                <a:cs typeface="Times New Roman"/>
              </a:rPr>
              <a:t> </a:t>
            </a:r>
            <a:r>
              <a:rPr sz="2800" spc="-68" dirty="0">
                <a:solidFill>
                  <a:srgbClr val="000000"/>
                </a:solidFill>
                <a:latin typeface="Calibri"/>
                <a:cs typeface="Calibri"/>
              </a:rPr>
              <a:t>You</a:t>
            </a:r>
            <a:r>
              <a:rPr sz="2800" spc="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000000"/>
                </a:solidFill>
                <a:latin typeface="Calibri"/>
                <a:cs typeface="Calibri"/>
              </a:rPr>
              <a:t>can</a:t>
            </a:r>
            <a:r>
              <a:rPr sz="28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8" dirty="0">
                <a:solidFill>
                  <a:srgbClr val="000000"/>
                </a:solidFill>
                <a:latin typeface="Calibri"/>
                <a:cs typeface="Calibri"/>
              </a:rPr>
              <a:t>attach</a:t>
            </a:r>
            <a:r>
              <a:rPr sz="28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multiple</a:t>
            </a:r>
            <a:r>
              <a:rPr sz="28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000000"/>
                </a:solidFill>
                <a:latin typeface="Calibri"/>
                <a:cs typeface="Calibri"/>
              </a:rPr>
              <a:t>peripherals</a:t>
            </a:r>
            <a:r>
              <a:rPr sz="2800" spc="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using</a:t>
            </a:r>
            <a:r>
              <a:rPr sz="2800" spc="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 single</a:t>
            </a:r>
            <a:r>
              <a:rPr sz="28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USB</a:t>
            </a:r>
          </a:p>
          <a:p>
            <a:pPr marL="400812" marR="0">
              <a:lnSpc>
                <a:spcPts val="336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port with a</a:t>
            </a:r>
            <a:r>
              <a:rPr sz="28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A52439"/>
                </a:solidFill>
                <a:latin typeface="Calibri"/>
                <a:cs typeface="Calibri"/>
              </a:rPr>
              <a:t>USB</a:t>
            </a:r>
            <a:r>
              <a:rPr sz="2800" b="1" spc="10" dirty="0">
                <a:solidFill>
                  <a:srgbClr val="A52439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A52439"/>
                </a:solidFill>
                <a:latin typeface="Calibri"/>
                <a:cs typeface="Calibri"/>
              </a:rPr>
              <a:t>hub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43840" y="6427599"/>
            <a:ext cx="848385" cy="4253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spc="-10" dirty="0">
                <a:solidFill>
                  <a:srgbClr val="000000"/>
                </a:solidFill>
                <a:latin typeface="Calibri"/>
                <a:cs typeface="Calibri"/>
              </a:rPr>
              <a:t>Page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 234</a:t>
            </a:r>
          </a:p>
          <a:p>
            <a:pPr marL="0" marR="0">
              <a:lnSpc>
                <a:spcPts val="1464"/>
              </a:lnSpc>
              <a:spcBef>
                <a:spcPts val="69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Figure</a:t>
            </a:r>
            <a:r>
              <a:rPr sz="12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4-32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422650" y="6461128"/>
            <a:ext cx="2602763" cy="1849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Discovering</a:t>
            </a:r>
            <a:r>
              <a:rPr sz="1200" spc="-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Computers </a:t>
            </a:r>
            <a:r>
              <a:rPr lang="en-US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: Chapter</a:t>
            </a:r>
            <a:r>
              <a:rPr sz="1200" spc="-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4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761730" y="6461128"/>
            <a:ext cx="307365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EEEBCA"/>
                </a:solidFill>
                <a:latin typeface="Calibri"/>
                <a:cs typeface="Calibri"/>
              </a:rPr>
              <a:t>39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43840" y="411343"/>
            <a:ext cx="3570217" cy="6579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880"/>
              </a:lnSpc>
              <a:spcBef>
                <a:spcPts val="0"/>
              </a:spcBef>
              <a:spcAft>
                <a:spcPts val="0"/>
              </a:spcAft>
            </a:pPr>
            <a:r>
              <a:rPr sz="4000" b="1" dirty="0">
                <a:solidFill>
                  <a:srgbClr val="604A7B"/>
                </a:solidFill>
                <a:latin typeface="Calibri"/>
                <a:cs typeface="Calibri"/>
              </a:rPr>
              <a:t>The</a:t>
            </a:r>
            <a:r>
              <a:rPr sz="4000" b="1" spc="-23" dirty="0">
                <a:solidFill>
                  <a:srgbClr val="604A7B"/>
                </a:solidFill>
                <a:latin typeface="Calibri"/>
                <a:cs typeface="Calibri"/>
              </a:rPr>
              <a:t> </a:t>
            </a:r>
            <a:r>
              <a:rPr sz="4000" b="1" spc="-38" dirty="0">
                <a:solidFill>
                  <a:srgbClr val="604A7B"/>
                </a:solidFill>
                <a:latin typeface="Calibri"/>
                <a:cs typeface="Calibri"/>
              </a:rPr>
              <a:t>System</a:t>
            </a:r>
            <a:r>
              <a:rPr sz="4000" b="1" spc="58" dirty="0">
                <a:solidFill>
                  <a:srgbClr val="604A7B"/>
                </a:solidFill>
                <a:latin typeface="Calibri"/>
                <a:cs typeface="Calibri"/>
              </a:rPr>
              <a:t> </a:t>
            </a:r>
            <a:r>
              <a:rPr sz="4000" b="1" dirty="0">
                <a:solidFill>
                  <a:srgbClr val="604A7B"/>
                </a:solidFill>
                <a:latin typeface="Calibri"/>
                <a:cs typeface="Calibri"/>
              </a:rPr>
              <a:t>Unit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43840" y="1640305"/>
            <a:ext cx="3113358" cy="8987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13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604A7B"/>
                </a:solidFill>
                <a:latin typeface="Arial"/>
                <a:cs typeface="Arial"/>
              </a:rPr>
              <a:t>•</a:t>
            </a:r>
            <a:r>
              <a:rPr sz="2800" spc="1019" dirty="0">
                <a:solidFill>
                  <a:srgbClr val="604A7B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The </a:t>
            </a:r>
            <a:r>
              <a:rPr sz="2800" b="1" spc="-28" dirty="0">
                <a:solidFill>
                  <a:srgbClr val="A52439"/>
                </a:solidFill>
                <a:latin typeface="Calibri"/>
                <a:cs typeface="Calibri"/>
              </a:rPr>
              <a:t>system</a:t>
            </a:r>
            <a:r>
              <a:rPr sz="2800" b="1" spc="38" dirty="0">
                <a:solidFill>
                  <a:srgbClr val="A52439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A52439"/>
                </a:solidFill>
                <a:latin typeface="Calibri"/>
                <a:cs typeface="Calibri"/>
              </a:rPr>
              <a:t>unit</a:t>
            </a:r>
            <a:r>
              <a:rPr sz="2800" b="1" spc="12" dirty="0">
                <a:solidFill>
                  <a:srgbClr val="A52439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</a:p>
          <a:p>
            <a:pPr marL="342900" marR="0">
              <a:lnSpc>
                <a:spcPts val="3363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 case </a:t>
            </a:r>
            <a:r>
              <a:rPr sz="2800" spc="-10" dirty="0">
                <a:solidFill>
                  <a:srgbClr val="000000"/>
                </a:solidFill>
                <a:latin typeface="Calibri"/>
                <a:cs typeface="Calibri"/>
              </a:rPr>
              <a:t>that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86740" y="2494126"/>
            <a:ext cx="2400883" cy="2605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13"/>
              </a:lnSpc>
              <a:spcBef>
                <a:spcPts val="0"/>
              </a:spcBef>
              <a:spcAft>
                <a:spcPts val="0"/>
              </a:spcAft>
            </a:pPr>
            <a:r>
              <a:rPr sz="2800" spc="-12" dirty="0">
                <a:solidFill>
                  <a:srgbClr val="000000"/>
                </a:solidFill>
                <a:latin typeface="Calibri"/>
                <a:cs typeface="Calibri"/>
              </a:rPr>
              <a:t>contains</a:t>
            </a:r>
          </a:p>
          <a:p>
            <a:pPr marL="0" marR="0">
              <a:lnSpc>
                <a:spcPts val="3359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electronic</a:t>
            </a:r>
          </a:p>
          <a:p>
            <a:pPr marL="0" marR="0">
              <a:lnSpc>
                <a:spcPts val="336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components</a:t>
            </a:r>
            <a:r>
              <a:rPr sz="2800" spc="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</a:p>
          <a:p>
            <a:pPr marL="0" marR="0">
              <a:lnSpc>
                <a:spcPts val="3361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the </a:t>
            </a:r>
            <a:r>
              <a:rPr sz="2800" spc="-10" dirty="0">
                <a:solidFill>
                  <a:srgbClr val="000000"/>
                </a:solidFill>
                <a:latin typeface="Calibri"/>
                <a:cs typeface="Calibri"/>
              </a:rPr>
              <a:t>computer</a:t>
            </a:r>
          </a:p>
          <a:p>
            <a:pPr marL="0" marR="0">
              <a:lnSpc>
                <a:spcPts val="3359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used </a:t>
            </a:r>
            <a:r>
              <a:rPr sz="2800" spc="-25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2800" spc="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000000"/>
                </a:solidFill>
                <a:latin typeface="Calibri"/>
                <a:cs typeface="Calibri"/>
              </a:rPr>
              <a:t>process</a:t>
            </a:r>
          </a:p>
          <a:p>
            <a:pPr marL="0" marR="0">
              <a:lnSpc>
                <a:spcPts val="3360"/>
              </a:lnSpc>
              <a:spcBef>
                <a:spcPts val="0"/>
              </a:spcBef>
              <a:spcAft>
                <a:spcPts val="0"/>
              </a:spcAft>
            </a:pPr>
            <a:r>
              <a:rPr sz="2800" spc="-21" dirty="0">
                <a:solidFill>
                  <a:srgbClr val="000000"/>
                </a:solidFill>
                <a:latin typeface="Calibri"/>
                <a:cs typeface="Calibri"/>
              </a:rPr>
              <a:t>data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43840" y="6427599"/>
            <a:ext cx="770661" cy="4253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spc="-10" dirty="0">
                <a:solidFill>
                  <a:srgbClr val="000000"/>
                </a:solidFill>
                <a:latin typeface="Calibri"/>
                <a:cs typeface="Calibri"/>
              </a:rPr>
              <a:t>Page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 210</a:t>
            </a:r>
          </a:p>
          <a:p>
            <a:pPr marL="0" marR="0">
              <a:lnSpc>
                <a:spcPts val="1464"/>
              </a:lnSpc>
              <a:spcBef>
                <a:spcPts val="69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Figure</a:t>
            </a:r>
            <a:r>
              <a:rPr sz="12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4-1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422650" y="6461128"/>
            <a:ext cx="2602763" cy="1849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Discovering</a:t>
            </a:r>
            <a:r>
              <a:rPr sz="1200" spc="-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Computers </a:t>
            </a:r>
            <a:r>
              <a:rPr lang="en-US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: Chapter</a:t>
            </a:r>
            <a:r>
              <a:rPr sz="1200" spc="-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4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801354" y="6461128"/>
            <a:ext cx="229641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EEEBCA"/>
                </a:solidFill>
                <a:latin typeface="Calibri"/>
                <a:cs typeface="Calibri"/>
              </a:rPr>
              <a:t>4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43840" y="411343"/>
            <a:ext cx="4645348" cy="6579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880"/>
              </a:lnSpc>
              <a:spcBef>
                <a:spcPts val="0"/>
              </a:spcBef>
              <a:spcAft>
                <a:spcPts val="0"/>
              </a:spcAft>
            </a:pPr>
            <a:r>
              <a:rPr sz="4000" b="1" spc="-20" dirty="0">
                <a:solidFill>
                  <a:srgbClr val="604A7B"/>
                </a:solidFill>
                <a:latin typeface="Calibri"/>
                <a:cs typeface="Calibri"/>
              </a:rPr>
              <a:t>Ports</a:t>
            </a:r>
            <a:r>
              <a:rPr sz="4000" b="1" spc="20" dirty="0">
                <a:solidFill>
                  <a:srgbClr val="604A7B"/>
                </a:solidFill>
                <a:latin typeface="Calibri"/>
                <a:cs typeface="Calibri"/>
              </a:rPr>
              <a:t> </a:t>
            </a:r>
            <a:r>
              <a:rPr sz="4000" b="1" dirty="0">
                <a:solidFill>
                  <a:srgbClr val="604A7B"/>
                </a:solidFill>
                <a:latin typeface="Calibri"/>
                <a:cs typeface="Calibri"/>
              </a:rPr>
              <a:t>and </a:t>
            </a:r>
            <a:r>
              <a:rPr sz="4000" b="1" spc="-10" dirty="0">
                <a:solidFill>
                  <a:srgbClr val="604A7B"/>
                </a:solidFill>
                <a:latin typeface="Calibri"/>
                <a:cs typeface="Calibri"/>
              </a:rPr>
              <a:t>Connectors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43840" y="1639737"/>
            <a:ext cx="5234385" cy="5348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11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604A7B"/>
                </a:solidFill>
                <a:latin typeface="Arial"/>
                <a:cs typeface="Arial"/>
              </a:rPr>
              <a:t>•</a:t>
            </a:r>
            <a:r>
              <a:rPr sz="3200" spc="780" dirty="0">
                <a:solidFill>
                  <a:srgbClr val="604A7B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Other types</a:t>
            </a:r>
            <a:r>
              <a:rPr sz="32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1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 ports include: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790064" y="2383763"/>
            <a:ext cx="1364359" cy="8620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13"/>
              </a:lnSpc>
              <a:spcBef>
                <a:spcPts val="0"/>
              </a:spcBef>
              <a:spcAft>
                <a:spcPts val="0"/>
              </a:spcAft>
            </a:pPr>
            <a:r>
              <a:rPr sz="2800" b="1" spc="-12" dirty="0">
                <a:solidFill>
                  <a:srgbClr val="FFFFFF"/>
                </a:solidFill>
                <a:latin typeface="Calibri"/>
                <a:cs typeface="Calibri"/>
              </a:rPr>
              <a:t>Firewire</a:t>
            </a:r>
          </a:p>
          <a:p>
            <a:pPr marL="285369" marR="0">
              <a:lnSpc>
                <a:spcPts val="3073"/>
              </a:lnSpc>
              <a:spcBef>
                <a:spcPts val="0"/>
              </a:spcBef>
              <a:spcAft>
                <a:spcPts val="0"/>
              </a:spcAft>
            </a:pP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port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876421" y="2383763"/>
            <a:ext cx="1626517" cy="8620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13"/>
              </a:lnSpc>
              <a:spcBef>
                <a:spcPts val="0"/>
              </a:spcBef>
              <a:spcAft>
                <a:spcPts val="0"/>
              </a:spcAft>
            </a:pP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Bluetooth</a:t>
            </a:r>
          </a:p>
          <a:p>
            <a:pPr marL="419100" marR="0">
              <a:lnSpc>
                <a:spcPts val="3073"/>
              </a:lnSpc>
              <a:spcBef>
                <a:spcPts val="0"/>
              </a:spcBef>
              <a:spcAft>
                <a:spcPts val="0"/>
              </a:spcAft>
            </a:pP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port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166739" y="2579089"/>
            <a:ext cx="1480685" cy="4715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13"/>
              </a:lnSpc>
              <a:spcBef>
                <a:spcPts val="0"/>
              </a:spcBef>
              <a:spcAft>
                <a:spcPts val="0"/>
              </a:spcAft>
            </a:pP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SCSI</a:t>
            </a: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port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944370" y="3796765"/>
            <a:ext cx="1105149" cy="861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13"/>
              </a:lnSpc>
              <a:spcBef>
                <a:spcPts val="0"/>
              </a:spcBef>
              <a:spcAft>
                <a:spcPts val="0"/>
              </a:spcAft>
            </a:pP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800" b="1" spc="-63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122" dirty="0">
                <a:solidFill>
                  <a:srgbClr val="FFFFFF"/>
                </a:solidFill>
                <a:latin typeface="Calibri"/>
                <a:cs typeface="Calibri"/>
              </a:rPr>
              <a:t>SATA</a:t>
            </a:r>
          </a:p>
          <a:p>
            <a:pPr marL="131063" marR="0">
              <a:lnSpc>
                <a:spcPts val="3071"/>
              </a:lnSpc>
              <a:spcBef>
                <a:spcPts val="0"/>
              </a:spcBef>
              <a:spcAft>
                <a:spcPts val="0"/>
              </a:spcAft>
            </a:pP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port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929760" y="3992218"/>
            <a:ext cx="3819733" cy="4715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13"/>
              </a:lnSpc>
              <a:spcBef>
                <a:spcPts val="0"/>
              </a:spcBef>
              <a:spcAft>
                <a:spcPts val="0"/>
              </a:spcAft>
            </a:pPr>
            <a:r>
              <a:rPr sz="2800" b="1" spc="-20" dirty="0">
                <a:solidFill>
                  <a:srgbClr val="FFFFFF"/>
                </a:solidFill>
                <a:latin typeface="Calibri"/>
                <a:cs typeface="Calibri"/>
              </a:rPr>
              <a:t>IrDA</a:t>
            </a: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 port</a:t>
            </a:r>
            <a:r>
              <a:rPr sz="2800" b="1" spc="54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Serial</a:t>
            </a: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port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893184" y="5404955"/>
            <a:ext cx="1587022" cy="4719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16"/>
              </a:lnSpc>
              <a:spcBef>
                <a:spcPts val="0"/>
              </a:spcBef>
              <a:spcAft>
                <a:spcPts val="0"/>
              </a:spcAft>
            </a:pP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MIDI</a:t>
            </a: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port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243840" y="6445887"/>
            <a:ext cx="1124229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Pages 234 - 236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3422650" y="6461128"/>
            <a:ext cx="2602763" cy="1849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Discovering</a:t>
            </a:r>
            <a:r>
              <a:rPr sz="1200" spc="-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Computers </a:t>
            </a:r>
            <a:r>
              <a:rPr lang="en-US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: Chapter</a:t>
            </a:r>
            <a:r>
              <a:rPr sz="1200" spc="-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4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8761730" y="6461128"/>
            <a:ext cx="307365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EEEBCA"/>
                </a:solidFill>
                <a:latin typeface="Calibri"/>
                <a:cs typeface="Calibri"/>
              </a:rPr>
              <a:t>40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43840" y="411343"/>
            <a:ext cx="4645348" cy="6579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880"/>
              </a:lnSpc>
              <a:spcBef>
                <a:spcPts val="0"/>
              </a:spcBef>
              <a:spcAft>
                <a:spcPts val="0"/>
              </a:spcAft>
            </a:pPr>
            <a:r>
              <a:rPr sz="4000" b="1" spc="-20" dirty="0">
                <a:solidFill>
                  <a:srgbClr val="604A7B"/>
                </a:solidFill>
                <a:latin typeface="Calibri"/>
                <a:cs typeface="Calibri"/>
              </a:rPr>
              <a:t>Ports</a:t>
            </a:r>
            <a:r>
              <a:rPr sz="4000" b="1" spc="20" dirty="0">
                <a:solidFill>
                  <a:srgbClr val="604A7B"/>
                </a:solidFill>
                <a:latin typeface="Calibri"/>
                <a:cs typeface="Calibri"/>
              </a:rPr>
              <a:t> </a:t>
            </a:r>
            <a:r>
              <a:rPr sz="4000" b="1" dirty="0">
                <a:solidFill>
                  <a:srgbClr val="604A7B"/>
                </a:solidFill>
                <a:latin typeface="Calibri"/>
                <a:cs typeface="Calibri"/>
              </a:rPr>
              <a:t>and </a:t>
            </a:r>
            <a:r>
              <a:rPr sz="4000" b="1" spc="-10" dirty="0">
                <a:solidFill>
                  <a:srgbClr val="604A7B"/>
                </a:solidFill>
                <a:latin typeface="Calibri"/>
                <a:cs typeface="Calibri"/>
              </a:rPr>
              <a:t>Connectors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8640" y="1612275"/>
            <a:ext cx="3107450" cy="3785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0"/>
              </a:lnSpc>
              <a:spcBef>
                <a:spcPts val="0"/>
              </a:spcBef>
              <a:spcAft>
                <a:spcPts val="0"/>
              </a:spcAft>
            </a:pPr>
            <a:r>
              <a:rPr sz="2200" b="1" dirty="0">
                <a:solidFill>
                  <a:srgbClr val="000000"/>
                </a:solidFill>
                <a:latin typeface="Calibri"/>
                <a:cs typeface="Calibri"/>
              </a:rPr>
              <a:t>A Bluetooth</a:t>
            </a:r>
            <a:r>
              <a:rPr sz="2200" b="1" spc="3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000000"/>
                </a:solidFill>
                <a:latin typeface="Calibri"/>
                <a:cs typeface="Calibri"/>
              </a:rPr>
              <a:t>wireless</a:t>
            </a:r>
            <a:r>
              <a:rPr sz="2200" b="1" spc="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000000"/>
                </a:solidFill>
                <a:latin typeface="Calibri"/>
                <a:cs typeface="Calibri"/>
              </a:rPr>
              <a:t>port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737227" y="1612275"/>
            <a:ext cx="2595683" cy="3785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0"/>
              </a:lnSpc>
              <a:spcBef>
                <a:spcPts val="0"/>
              </a:spcBef>
              <a:spcAft>
                <a:spcPts val="0"/>
              </a:spcAft>
            </a:pPr>
            <a:r>
              <a:rPr sz="2200" b="1" dirty="0">
                <a:solidFill>
                  <a:srgbClr val="000000"/>
                </a:solidFill>
                <a:latin typeface="Calibri"/>
                <a:cs typeface="Calibri"/>
              </a:rPr>
              <a:t>A smart phone</a:t>
            </a:r>
            <a:r>
              <a:rPr sz="2200" b="1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000000"/>
                </a:solidFill>
                <a:latin typeface="Calibri"/>
                <a:cs typeface="Calibri"/>
              </a:rPr>
              <a:t>might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48640" y="1947555"/>
            <a:ext cx="7878168" cy="7142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0"/>
              </a:lnSpc>
              <a:spcBef>
                <a:spcPts val="0"/>
              </a:spcBef>
              <a:spcAft>
                <a:spcPts val="0"/>
              </a:spcAft>
            </a:pPr>
            <a:r>
              <a:rPr sz="2200" b="1" spc="-10" dirty="0">
                <a:solidFill>
                  <a:srgbClr val="000000"/>
                </a:solidFill>
                <a:latin typeface="Calibri"/>
                <a:cs typeface="Calibri"/>
              </a:rPr>
              <a:t>adapter</a:t>
            </a:r>
            <a:r>
              <a:rPr sz="2200" b="1" spc="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b="1" spc="-11" dirty="0">
                <a:solidFill>
                  <a:srgbClr val="000000"/>
                </a:solidFill>
                <a:latin typeface="Calibri"/>
                <a:cs typeface="Calibri"/>
              </a:rPr>
              <a:t>converts</a:t>
            </a:r>
            <a:r>
              <a:rPr sz="2200" b="1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2200" b="1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000000"/>
                </a:solidFill>
                <a:latin typeface="Calibri"/>
                <a:cs typeface="Calibri"/>
              </a:rPr>
              <a:t>USB port</a:t>
            </a:r>
            <a:r>
              <a:rPr sz="2200" b="1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b="1" spc="-20" dirty="0">
                <a:solidFill>
                  <a:srgbClr val="000000"/>
                </a:solidFill>
                <a:latin typeface="Calibri"/>
                <a:cs typeface="Calibri"/>
              </a:rPr>
              <a:t>into</a:t>
            </a:r>
            <a:r>
              <a:rPr sz="2200" b="1" spc="27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000000"/>
                </a:solidFill>
                <a:latin typeface="Calibri"/>
                <a:cs typeface="Calibri"/>
              </a:rPr>
              <a:t>communicate</a:t>
            </a:r>
            <a:r>
              <a:rPr sz="2200" b="1" spc="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000000"/>
                </a:solidFill>
                <a:latin typeface="Calibri"/>
                <a:cs typeface="Calibri"/>
              </a:rPr>
              <a:t>with</a:t>
            </a:r>
            <a:r>
              <a:rPr sz="2200" b="1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000000"/>
                </a:solidFill>
                <a:latin typeface="Calibri"/>
                <a:cs typeface="Calibri"/>
              </a:rPr>
              <a:t>a notebook</a:t>
            </a:r>
          </a:p>
          <a:p>
            <a:pPr marL="0" marR="0">
              <a:lnSpc>
                <a:spcPts val="2642"/>
              </a:lnSpc>
              <a:spcBef>
                <a:spcPts val="0"/>
              </a:spcBef>
              <a:spcAft>
                <a:spcPts val="0"/>
              </a:spcAft>
            </a:pPr>
            <a:r>
              <a:rPr sz="2200" b="1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2200" b="1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000000"/>
                </a:solidFill>
                <a:latin typeface="Calibri"/>
                <a:cs typeface="Calibri"/>
              </a:rPr>
              <a:t>Bluetooth</a:t>
            </a:r>
            <a:r>
              <a:rPr sz="2200" b="1" spc="3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000000"/>
                </a:solidFill>
                <a:latin typeface="Calibri"/>
                <a:cs typeface="Calibri"/>
              </a:rPr>
              <a:t>port</a:t>
            </a:r>
            <a:r>
              <a:rPr sz="2200" b="1" spc="174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000000"/>
                </a:solidFill>
                <a:latin typeface="Calibri"/>
                <a:cs typeface="Calibri"/>
              </a:rPr>
              <a:t>computer</a:t>
            </a:r>
            <a:r>
              <a:rPr sz="2200" b="1" spc="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000000"/>
                </a:solidFill>
                <a:latin typeface="Calibri"/>
                <a:cs typeface="Calibri"/>
              </a:rPr>
              <a:t>using an </a:t>
            </a:r>
            <a:r>
              <a:rPr sz="2200" b="1" spc="-18" dirty="0">
                <a:solidFill>
                  <a:srgbClr val="000000"/>
                </a:solidFill>
                <a:latin typeface="Calibri"/>
                <a:cs typeface="Calibri"/>
              </a:rPr>
              <a:t>IrDA</a:t>
            </a:r>
            <a:r>
              <a:rPr sz="2200" b="1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000000"/>
                </a:solidFill>
                <a:latin typeface="Calibri"/>
                <a:cs typeface="Calibri"/>
              </a:rPr>
              <a:t>port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43840" y="6427599"/>
            <a:ext cx="1333322" cy="4253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spc="-10" dirty="0">
                <a:solidFill>
                  <a:srgbClr val="000000"/>
                </a:solidFill>
                <a:latin typeface="Calibri"/>
                <a:cs typeface="Calibri"/>
              </a:rPr>
              <a:t>Page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 235</a:t>
            </a:r>
          </a:p>
          <a:p>
            <a:pPr marL="0" marR="0">
              <a:lnSpc>
                <a:spcPts val="1464"/>
              </a:lnSpc>
              <a:spcBef>
                <a:spcPts val="69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Figures</a:t>
            </a:r>
            <a:r>
              <a:rPr sz="1200" spc="-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4-33 –</a:t>
            </a:r>
            <a:r>
              <a:rPr sz="1200" spc="-2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4-34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422650" y="6461128"/>
            <a:ext cx="2602763" cy="1849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Discovering</a:t>
            </a:r>
            <a:r>
              <a:rPr sz="1200" spc="-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Computers </a:t>
            </a:r>
            <a:r>
              <a:rPr lang="en-US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: Chapter</a:t>
            </a:r>
            <a:r>
              <a:rPr sz="1200" spc="-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4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761730" y="6461128"/>
            <a:ext cx="307365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EEEBCA"/>
                </a:solidFill>
                <a:latin typeface="Calibri"/>
                <a:cs typeface="Calibri"/>
              </a:rPr>
              <a:t>41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43840" y="411343"/>
            <a:ext cx="4645348" cy="6579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880"/>
              </a:lnSpc>
              <a:spcBef>
                <a:spcPts val="0"/>
              </a:spcBef>
              <a:spcAft>
                <a:spcPts val="0"/>
              </a:spcAft>
            </a:pPr>
            <a:r>
              <a:rPr sz="4000" b="1" spc="-20" dirty="0">
                <a:solidFill>
                  <a:srgbClr val="604A7B"/>
                </a:solidFill>
                <a:latin typeface="Calibri"/>
                <a:cs typeface="Calibri"/>
              </a:rPr>
              <a:t>Ports</a:t>
            </a:r>
            <a:r>
              <a:rPr sz="4000" b="1" spc="20" dirty="0">
                <a:solidFill>
                  <a:srgbClr val="604A7B"/>
                </a:solidFill>
                <a:latin typeface="Calibri"/>
                <a:cs typeface="Calibri"/>
              </a:rPr>
              <a:t> </a:t>
            </a:r>
            <a:r>
              <a:rPr sz="4000" b="1" dirty="0">
                <a:solidFill>
                  <a:srgbClr val="604A7B"/>
                </a:solidFill>
                <a:latin typeface="Calibri"/>
                <a:cs typeface="Calibri"/>
              </a:rPr>
              <a:t>and </a:t>
            </a:r>
            <a:r>
              <a:rPr sz="4000" b="1" spc="-10" dirty="0">
                <a:solidFill>
                  <a:srgbClr val="604A7B"/>
                </a:solidFill>
                <a:latin typeface="Calibri"/>
                <a:cs typeface="Calibri"/>
              </a:rPr>
              <a:t>Connectors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8640" y="1640947"/>
            <a:ext cx="3156627" cy="7760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604A7B"/>
                </a:solidFill>
                <a:latin typeface="Arial"/>
                <a:cs typeface="Arial"/>
              </a:rPr>
              <a:t>•</a:t>
            </a:r>
            <a:r>
              <a:rPr sz="2400" spc="1260" dirty="0">
                <a:solidFill>
                  <a:srgbClr val="604A7B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2400" spc="-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port </a:t>
            </a:r>
            <a:r>
              <a:rPr sz="2400" spc="-10" dirty="0">
                <a:solidFill>
                  <a:srgbClr val="000000"/>
                </a:solidFill>
                <a:latin typeface="Calibri"/>
                <a:cs typeface="Calibri"/>
              </a:rPr>
              <a:t>replicator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 is an</a:t>
            </a:r>
          </a:p>
          <a:p>
            <a:pPr marL="342899" marR="0">
              <a:lnSpc>
                <a:spcPts val="287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external</a:t>
            </a:r>
            <a:r>
              <a:rPr sz="2400" spc="-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device that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91539" y="2372848"/>
            <a:ext cx="3319611" cy="1141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provides connections</a:t>
            </a:r>
            <a:r>
              <a:rPr sz="24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23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</a:p>
          <a:p>
            <a:pPr marL="0" marR="0">
              <a:lnSpc>
                <a:spcPts val="287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peripherals</a:t>
            </a:r>
            <a:r>
              <a:rPr sz="2400" spc="-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through</a:t>
            </a:r>
            <a:r>
              <a:rPr sz="2400" spc="-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ports</a:t>
            </a:r>
          </a:p>
          <a:p>
            <a:pPr marL="0" marR="0">
              <a:lnSpc>
                <a:spcPts val="2880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built</a:t>
            </a:r>
            <a:r>
              <a:rPr sz="2400" spc="-15" dirty="0">
                <a:solidFill>
                  <a:srgbClr val="000000"/>
                </a:solidFill>
                <a:latin typeface="Calibri"/>
                <a:cs typeface="Calibri"/>
              </a:rPr>
              <a:t> into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 the device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48640" y="3543280"/>
            <a:ext cx="3248067" cy="15077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604A7B"/>
                </a:solidFill>
                <a:latin typeface="Arial"/>
                <a:cs typeface="Arial"/>
              </a:rPr>
              <a:t>•</a:t>
            </a:r>
            <a:r>
              <a:rPr sz="2400" spc="1260" dirty="0">
                <a:solidFill>
                  <a:srgbClr val="604A7B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2400" spc="-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docking</a:t>
            </a:r>
            <a:r>
              <a:rPr sz="24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11" dirty="0">
                <a:solidFill>
                  <a:srgbClr val="000000"/>
                </a:solidFill>
                <a:latin typeface="Calibri"/>
                <a:cs typeface="Calibri"/>
              </a:rPr>
              <a:t>station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 is an</a:t>
            </a:r>
          </a:p>
          <a:p>
            <a:pPr marL="342899" marR="0">
              <a:lnSpc>
                <a:spcPts val="2881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external</a:t>
            </a:r>
            <a:r>
              <a:rPr sz="24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device that</a:t>
            </a:r>
          </a:p>
          <a:p>
            <a:pPr marL="342899" marR="0">
              <a:lnSpc>
                <a:spcPts val="2880"/>
              </a:lnSpc>
              <a:spcBef>
                <a:spcPts val="0"/>
              </a:spcBef>
              <a:spcAft>
                <a:spcPts val="0"/>
              </a:spcAft>
            </a:pPr>
            <a:r>
              <a:rPr sz="2400" spc="-10" dirty="0">
                <a:solidFill>
                  <a:srgbClr val="000000"/>
                </a:solidFill>
                <a:latin typeface="Calibri"/>
                <a:cs typeface="Calibri"/>
              </a:rPr>
              <a:t>attaches</a:t>
            </a:r>
            <a:r>
              <a:rPr sz="24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23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2400" spc="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a mobile</a:t>
            </a:r>
          </a:p>
          <a:p>
            <a:pPr marL="342899" marR="0">
              <a:lnSpc>
                <a:spcPts val="2880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computer</a:t>
            </a:r>
            <a:r>
              <a:rPr sz="2400" spc="-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or device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43840" y="6427599"/>
            <a:ext cx="848385" cy="4253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spc="-10" dirty="0">
                <a:solidFill>
                  <a:srgbClr val="000000"/>
                </a:solidFill>
                <a:latin typeface="Calibri"/>
                <a:cs typeface="Calibri"/>
              </a:rPr>
              <a:t>Page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 236</a:t>
            </a:r>
          </a:p>
          <a:p>
            <a:pPr marL="0" marR="0">
              <a:lnSpc>
                <a:spcPts val="1464"/>
              </a:lnSpc>
              <a:spcBef>
                <a:spcPts val="69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Figure</a:t>
            </a:r>
            <a:r>
              <a:rPr sz="12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4-35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422650" y="6461128"/>
            <a:ext cx="2602763" cy="1849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Discovering</a:t>
            </a:r>
            <a:r>
              <a:rPr sz="1200" spc="-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Computers </a:t>
            </a:r>
            <a:r>
              <a:rPr lang="en-US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: Chapter</a:t>
            </a:r>
            <a:r>
              <a:rPr sz="1200" spc="-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4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761730" y="6461128"/>
            <a:ext cx="307365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EEEBCA"/>
                </a:solidFill>
                <a:latin typeface="Calibri"/>
                <a:cs typeface="Calibri"/>
              </a:rPr>
              <a:t>42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43840" y="411343"/>
            <a:ext cx="1370566" cy="6579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880"/>
              </a:lnSpc>
              <a:spcBef>
                <a:spcPts val="0"/>
              </a:spcBef>
              <a:spcAft>
                <a:spcPts val="0"/>
              </a:spcAft>
            </a:pPr>
            <a:r>
              <a:rPr sz="4000" b="1" dirty="0">
                <a:solidFill>
                  <a:srgbClr val="604A7B"/>
                </a:solidFill>
                <a:latin typeface="Calibri"/>
                <a:cs typeface="Calibri"/>
              </a:rPr>
              <a:t>Buses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740275" y="1601038"/>
            <a:ext cx="3955957" cy="41126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78"/>
              </a:lnSpc>
              <a:spcBef>
                <a:spcPts val="0"/>
              </a:spcBef>
              <a:spcAft>
                <a:spcPts val="0"/>
              </a:spcAft>
            </a:pPr>
            <a:r>
              <a:rPr sz="2600" dirty="0">
                <a:solidFill>
                  <a:srgbClr val="604A7B"/>
                </a:solidFill>
                <a:latin typeface="Arial"/>
                <a:cs typeface="Arial"/>
              </a:rPr>
              <a:t>•</a:t>
            </a:r>
            <a:r>
              <a:rPr sz="2600" spc="1139" dirty="0">
                <a:solidFill>
                  <a:srgbClr val="604A7B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2600" spc="-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A52439"/>
                </a:solidFill>
                <a:latin typeface="Calibri"/>
                <a:cs typeface="Calibri"/>
              </a:rPr>
              <a:t>bus</a:t>
            </a:r>
            <a:r>
              <a:rPr sz="2600" b="1" spc="21" dirty="0">
                <a:solidFill>
                  <a:srgbClr val="A52439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Calibri"/>
                <a:cs typeface="Calibri"/>
              </a:rPr>
              <a:t>allows the various</a:t>
            </a:r>
          </a:p>
          <a:p>
            <a:pPr marL="342900" marR="0">
              <a:lnSpc>
                <a:spcPts val="2808"/>
              </a:lnSpc>
              <a:spcBef>
                <a:spcPts val="0"/>
              </a:spcBef>
              <a:spcAft>
                <a:spcPts val="0"/>
              </a:spcAft>
            </a:pPr>
            <a:r>
              <a:rPr sz="2600" dirty="0">
                <a:solidFill>
                  <a:srgbClr val="000000"/>
                </a:solidFill>
                <a:latin typeface="Calibri"/>
                <a:cs typeface="Calibri"/>
              </a:rPr>
              <a:t>devices</a:t>
            </a:r>
            <a:r>
              <a:rPr sz="2600" spc="-4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Calibri"/>
                <a:cs typeface="Calibri"/>
              </a:rPr>
              <a:t>both inside</a:t>
            </a:r>
            <a:r>
              <a:rPr sz="2600" spc="-3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Calibri"/>
                <a:cs typeface="Calibri"/>
              </a:rPr>
              <a:t>and</a:t>
            </a:r>
          </a:p>
          <a:p>
            <a:pPr marL="342900" marR="0">
              <a:lnSpc>
                <a:spcPts val="2810"/>
              </a:lnSpc>
              <a:spcBef>
                <a:spcPts val="0"/>
              </a:spcBef>
              <a:spcAft>
                <a:spcPts val="0"/>
              </a:spcAft>
            </a:pPr>
            <a:r>
              <a:rPr sz="2600" spc="-10" dirty="0">
                <a:solidFill>
                  <a:srgbClr val="000000"/>
                </a:solidFill>
                <a:latin typeface="Calibri"/>
                <a:cs typeface="Calibri"/>
              </a:rPr>
              <a:t>attached</a:t>
            </a:r>
            <a:r>
              <a:rPr sz="2600" spc="-18" dirty="0">
                <a:solidFill>
                  <a:srgbClr val="000000"/>
                </a:solidFill>
                <a:latin typeface="Calibri"/>
                <a:cs typeface="Calibri"/>
              </a:rPr>
              <a:t> to</a:t>
            </a:r>
            <a:r>
              <a:rPr sz="26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2600" spc="-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600" spc="-21" dirty="0">
                <a:solidFill>
                  <a:srgbClr val="000000"/>
                </a:solidFill>
                <a:latin typeface="Calibri"/>
                <a:cs typeface="Calibri"/>
              </a:rPr>
              <a:t>system</a:t>
            </a:r>
          </a:p>
          <a:p>
            <a:pPr marL="342900" marR="0">
              <a:lnSpc>
                <a:spcPts val="2808"/>
              </a:lnSpc>
              <a:spcBef>
                <a:spcPts val="0"/>
              </a:spcBef>
              <a:spcAft>
                <a:spcPts val="0"/>
              </a:spcAft>
            </a:pPr>
            <a:r>
              <a:rPr sz="2600" dirty="0">
                <a:solidFill>
                  <a:srgbClr val="000000"/>
                </a:solidFill>
                <a:latin typeface="Calibri"/>
                <a:cs typeface="Calibri"/>
              </a:rPr>
              <a:t>unit</a:t>
            </a:r>
            <a:r>
              <a:rPr sz="2600" spc="-18" dirty="0">
                <a:solidFill>
                  <a:srgbClr val="000000"/>
                </a:solidFill>
                <a:latin typeface="Calibri"/>
                <a:cs typeface="Calibri"/>
              </a:rPr>
              <a:t> to</a:t>
            </a:r>
            <a:r>
              <a:rPr sz="26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Calibri"/>
                <a:cs typeface="Calibri"/>
              </a:rPr>
              <a:t>communicate with</a:t>
            </a:r>
          </a:p>
          <a:p>
            <a:pPr marL="342900" marR="0">
              <a:lnSpc>
                <a:spcPts val="2807"/>
              </a:lnSpc>
              <a:spcBef>
                <a:spcPts val="0"/>
              </a:spcBef>
              <a:spcAft>
                <a:spcPts val="0"/>
              </a:spcAft>
            </a:pPr>
            <a:r>
              <a:rPr sz="2600" dirty="0">
                <a:solidFill>
                  <a:srgbClr val="000000"/>
                </a:solidFill>
                <a:latin typeface="Calibri"/>
                <a:cs typeface="Calibri"/>
              </a:rPr>
              <a:t>each</a:t>
            </a:r>
            <a:r>
              <a:rPr sz="26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Calibri"/>
                <a:cs typeface="Calibri"/>
              </a:rPr>
              <a:t>other</a:t>
            </a:r>
          </a:p>
          <a:p>
            <a:pPr marL="457453" marR="0">
              <a:lnSpc>
                <a:spcPts val="2680"/>
              </a:lnSpc>
              <a:spcBef>
                <a:spcPts val="221"/>
              </a:spcBef>
              <a:spcAft>
                <a:spcPts val="0"/>
              </a:spcAft>
            </a:pPr>
            <a:r>
              <a:rPr sz="2200" dirty="0">
                <a:solidFill>
                  <a:srgbClr val="604A7B"/>
                </a:solidFill>
                <a:latin typeface="Arial"/>
                <a:cs typeface="Arial"/>
              </a:rPr>
              <a:t>–</a:t>
            </a:r>
            <a:r>
              <a:rPr sz="2200" spc="482" dirty="0">
                <a:solidFill>
                  <a:srgbClr val="604A7B"/>
                </a:solidFill>
                <a:latin typeface="Times New Roman"/>
                <a:cs typeface="Times New Roman"/>
              </a:rPr>
              <a:t> </a:t>
            </a:r>
            <a:r>
              <a:rPr sz="2200" spc="-17" dirty="0">
                <a:solidFill>
                  <a:srgbClr val="000000"/>
                </a:solidFill>
                <a:latin typeface="Calibri"/>
                <a:cs typeface="Calibri"/>
              </a:rPr>
              <a:t>Data</a:t>
            </a:r>
            <a:r>
              <a:rPr sz="2200" dirty="0">
                <a:solidFill>
                  <a:srgbClr val="000000"/>
                </a:solidFill>
                <a:latin typeface="Calibri"/>
                <a:cs typeface="Calibri"/>
              </a:rPr>
              <a:t> bus</a:t>
            </a:r>
          </a:p>
          <a:p>
            <a:pPr marL="457453" marR="0">
              <a:lnSpc>
                <a:spcPts val="2683"/>
              </a:lnSpc>
              <a:spcBef>
                <a:spcPts val="223"/>
              </a:spcBef>
              <a:spcAft>
                <a:spcPts val="0"/>
              </a:spcAft>
            </a:pPr>
            <a:r>
              <a:rPr sz="2200" dirty="0">
                <a:solidFill>
                  <a:srgbClr val="604A7B"/>
                </a:solidFill>
                <a:latin typeface="Arial"/>
                <a:cs typeface="Arial"/>
              </a:rPr>
              <a:t>–</a:t>
            </a:r>
            <a:r>
              <a:rPr sz="2200" spc="482" dirty="0">
                <a:solidFill>
                  <a:srgbClr val="604A7B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000000"/>
                </a:solidFill>
                <a:latin typeface="Calibri"/>
                <a:cs typeface="Calibri"/>
              </a:rPr>
              <a:t>Address bus</a:t>
            </a:r>
          </a:p>
          <a:p>
            <a:pPr marL="0" marR="0">
              <a:lnSpc>
                <a:spcPts val="3178"/>
              </a:lnSpc>
              <a:spcBef>
                <a:spcPts val="254"/>
              </a:spcBef>
              <a:spcAft>
                <a:spcPts val="0"/>
              </a:spcAft>
            </a:pPr>
            <a:r>
              <a:rPr sz="2600" dirty="0">
                <a:solidFill>
                  <a:srgbClr val="604A7B"/>
                </a:solidFill>
                <a:latin typeface="Arial"/>
                <a:cs typeface="Arial"/>
              </a:rPr>
              <a:t>•</a:t>
            </a:r>
            <a:r>
              <a:rPr sz="2600" spc="1139" dirty="0">
                <a:solidFill>
                  <a:srgbClr val="604A7B"/>
                </a:solidFill>
                <a:latin typeface="Times New Roman"/>
                <a:cs typeface="Times New Roman"/>
              </a:rPr>
              <a:t> </a:t>
            </a:r>
            <a:r>
              <a:rPr sz="2600" b="1" spc="-40" dirty="0">
                <a:solidFill>
                  <a:srgbClr val="A52439"/>
                </a:solidFill>
                <a:latin typeface="Calibri"/>
                <a:cs typeface="Calibri"/>
              </a:rPr>
              <a:t>Word</a:t>
            </a:r>
            <a:r>
              <a:rPr sz="2600" b="1" spc="25" dirty="0">
                <a:solidFill>
                  <a:srgbClr val="A52439"/>
                </a:solidFill>
                <a:latin typeface="Calibri"/>
                <a:cs typeface="Calibri"/>
              </a:rPr>
              <a:t> </a:t>
            </a:r>
            <a:r>
              <a:rPr sz="2600" b="1" spc="-15" dirty="0">
                <a:solidFill>
                  <a:srgbClr val="A52439"/>
                </a:solidFill>
                <a:latin typeface="Calibri"/>
                <a:cs typeface="Calibri"/>
              </a:rPr>
              <a:t>size</a:t>
            </a:r>
            <a:r>
              <a:rPr sz="2600" b="1" spc="28" dirty="0">
                <a:solidFill>
                  <a:srgbClr val="A52439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26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Calibri"/>
                <a:cs typeface="Calibri"/>
              </a:rPr>
              <a:t>the number</a:t>
            </a:r>
          </a:p>
          <a:p>
            <a:pPr marL="342900" marR="0">
              <a:lnSpc>
                <a:spcPts val="2808"/>
              </a:lnSpc>
              <a:spcBef>
                <a:spcPts val="0"/>
              </a:spcBef>
              <a:spcAft>
                <a:spcPts val="0"/>
              </a:spcAft>
            </a:pPr>
            <a:r>
              <a:rPr sz="26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2600" spc="-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Calibri"/>
                <a:cs typeface="Calibri"/>
              </a:rPr>
              <a:t>bits the</a:t>
            </a:r>
            <a:r>
              <a:rPr sz="26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Calibri"/>
                <a:cs typeface="Calibri"/>
              </a:rPr>
              <a:t>processor</a:t>
            </a:r>
            <a:r>
              <a:rPr sz="2600" spc="-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Calibri"/>
                <a:cs typeface="Calibri"/>
              </a:rPr>
              <a:t>can</a:t>
            </a:r>
          </a:p>
          <a:p>
            <a:pPr marL="342900" marR="0">
              <a:lnSpc>
                <a:spcPts val="2807"/>
              </a:lnSpc>
              <a:spcBef>
                <a:spcPts val="0"/>
              </a:spcBef>
              <a:spcAft>
                <a:spcPts val="0"/>
              </a:spcAft>
            </a:pPr>
            <a:r>
              <a:rPr sz="2600" dirty="0">
                <a:solidFill>
                  <a:srgbClr val="000000"/>
                </a:solidFill>
                <a:latin typeface="Calibri"/>
                <a:cs typeface="Calibri"/>
              </a:rPr>
              <a:t>interpret</a:t>
            </a:r>
            <a:r>
              <a:rPr sz="26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sz="26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600" spc="-18" dirty="0">
                <a:solidFill>
                  <a:srgbClr val="000000"/>
                </a:solidFill>
                <a:latin typeface="Calibri"/>
                <a:cs typeface="Calibri"/>
              </a:rPr>
              <a:t>execute</a:t>
            </a:r>
            <a:r>
              <a:rPr sz="2600" spc="-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600" spc="-21" dirty="0">
                <a:solidFill>
                  <a:srgbClr val="000000"/>
                </a:solidFill>
                <a:latin typeface="Calibri"/>
                <a:cs typeface="Calibri"/>
              </a:rPr>
              <a:t>at</a:t>
            </a:r>
            <a:r>
              <a:rPr sz="2600" spc="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</a:p>
          <a:p>
            <a:pPr marL="342900" marR="0">
              <a:lnSpc>
                <a:spcPts val="2811"/>
              </a:lnSpc>
              <a:spcBef>
                <a:spcPts val="0"/>
              </a:spcBef>
              <a:spcAft>
                <a:spcPts val="0"/>
              </a:spcAft>
            </a:pPr>
            <a:r>
              <a:rPr sz="2600" dirty="0">
                <a:solidFill>
                  <a:srgbClr val="000000"/>
                </a:solidFill>
                <a:latin typeface="Calibri"/>
                <a:cs typeface="Calibri"/>
              </a:rPr>
              <a:t>given</a:t>
            </a:r>
            <a:r>
              <a:rPr sz="2600" spc="-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Calibri"/>
                <a:cs typeface="Calibri"/>
              </a:rPr>
              <a:t>time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43840" y="6427599"/>
            <a:ext cx="848385" cy="4253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spc="-10" dirty="0">
                <a:solidFill>
                  <a:srgbClr val="000000"/>
                </a:solidFill>
                <a:latin typeface="Calibri"/>
                <a:cs typeface="Calibri"/>
              </a:rPr>
              <a:t>Page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 237</a:t>
            </a:r>
          </a:p>
          <a:p>
            <a:pPr marL="0" marR="0">
              <a:lnSpc>
                <a:spcPts val="1464"/>
              </a:lnSpc>
              <a:spcBef>
                <a:spcPts val="69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Figure</a:t>
            </a:r>
            <a:r>
              <a:rPr sz="12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4-36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422650" y="6461128"/>
            <a:ext cx="2600985" cy="1849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Discovering</a:t>
            </a:r>
            <a:r>
              <a:rPr sz="1200" spc="-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Computers </a:t>
            </a:r>
            <a:r>
              <a:rPr lang="en-US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: Chapter</a:t>
            </a:r>
            <a:r>
              <a:rPr sz="1200" spc="-3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4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761730" y="6461128"/>
            <a:ext cx="307365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EEEBCA"/>
                </a:solidFill>
                <a:latin typeface="Calibri"/>
                <a:cs typeface="Calibri"/>
              </a:rPr>
              <a:t>43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43840" y="411343"/>
            <a:ext cx="1370566" cy="6579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880"/>
              </a:lnSpc>
              <a:spcBef>
                <a:spcPts val="0"/>
              </a:spcBef>
              <a:spcAft>
                <a:spcPts val="0"/>
              </a:spcAft>
            </a:pPr>
            <a:r>
              <a:rPr sz="4000" b="1" dirty="0">
                <a:solidFill>
                  <a:srgbClr val="604A7B"/>
                </a:solidFill>
                <a:latin typeface="Calibri"/>
                <a:cs typeface="Calibri"/>
              </a:rPr>
              <a:t>Buses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43840" y="1639737"/>
            <a:ext cx="7686223" cy="11204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11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604A7B"/>
                </a:solidFill>
                <a:latin typeface="Arial"/>
                <a:cs typeface="Arial"/>
              </a:rPr>
              <a:t>•</a:t>
            </a:r>
            <a:r>
              <a:rPr sz="3200" spc="780" dirty="0">
                <a:solidFill>
                  <a:srgbClr val="604A7B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Expansion</a:t>
            </a:r>
            <a:r>
              <a:rPr sz="32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slots connect </a:t>
            </a:r>
            <a:r>
              <a:rPr sz="3200" spc="-50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3200" spc="6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expansion buses</a:t>
            </a:r>
          </a:p>
          <a:p>
            <a:pPr marL="0" marR="0">
              <a:lnSpc>
                <a:spcPts val="3914"/>
              </a:lnSpc>
              <a:spcBef>
                <a:spcPts val="697"/>
              </a:spcBef>
              <a:spcAft>
                <a:spcPts val="0"/>
              </a:spcAft>
            </a:pPr>
            <a:r>
              <a:rPr sz="3200" dirty="0">
                <a:solidFill>
                  <a:srgbClr val="604A7B"/>
                </a:solidFill>
                <a:latin typeface="Arial"/>
                <a:cs typeface="Arial"/>
              </a:rPr>
              <a:t>•</a:t>
            </a:r>
            <a:r>
              <a:rPr sz="3200" spc="780" dirty="0">
                <a:solidFill>
                  <a:srgbClr val="604A7B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Common types</a:t>
            </a:r>
            <a:r>
              <a:rPr sz="32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of expansion</a:t>
            </a:r>
            <a:r>
              <a:rPr sz="32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buses include: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206494" y="3162839"/>
            <a:ext cx="1493163" cy="7168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12"/>
              </a:lnSpc>
              <a:spcBef>
                <a:spcPts val="0"/>
              </a:spcBef>
              <a:spcAft>
                <a:spcPts val="0"/>
              </a:spcAft>
            </a:pPr>
            <a:r>
              <a:rPr sz="2300" dirty="0">
                <a:solidFill>
                  <a:srgbClr val="FFFFFF"/>
                </a:solidFill>
                <a:latin typeface="Calibri"/>
                <a:cs typeface="Calibri"/>
              </a:rPr>
              <a:t>PCI Express</a:t>
            </a:r>
          </a:p>
          <a:p>
            <a:pPr marL="459104" marR="0">
              <a:lnSpc>
                <a:spcPts val="2531"/>
              </a:lnSpc>
              <a:spcBef>
                <a:spcPts val="0"/>
              </a:spcBef>
              <a:spcAft>
                <a:spcPts val="0"/>
              </a:spcAft>
            </a:pPr>
            <a:r>
              <a:rPr sz="2300" dirty="0">
                <a:solidFill>
                  <a:srgbClr val="FFFFFF"/>
                </a:solidFill>
                <a:latin typeface="Calibri"/>
                <a:cs typeface="Calibri"/>
              </a:rPr>
              <a:t>bus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909561" y="3162839"/>
            <a:ext cx="1747102" cy="7168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4488" marR="0">
              <a:lnSpc>
                <a:spcPts val="2812"/>
              </a:lnSpc>
              <a:spcBef>
                <a:spcPts val="0"/>
              </a:spcBef>
              <a:spcAft>
                <a:spcPts val="0"/>
              </a:spcAft>
            </a:pPr>
            <a:r>
              <a:rPr sz="2300" dirty="0">
                <a:solidFill>
                  <a:srgbClr val="FFFFFF"/>
                </a:solidFill>
                <a:latin typeface="Calibri"/>
                <a:cs typeface="Calibri"/>
              </a:rPr>
              <a:t>Accelerated</a:t>
            </a:r>
          </a:p>
          <a:p>
            <a:pPr marL="0" marR="0">
              <a:lnSpc>
                <a:spcPts val="2531"/>
              </a:lnSpc>
              <a:spcBef>
                <a:spcPts val="0"/>
              </a:spcBef>
              <a:spcAft>
                <a:spcPts val="0"/>
              </a:spcAft>
            </a:pPr>
            <a:r>
              <a:rPr sz="2300" dirty="0">
                <a:solidFill>
                  <a:srgbClr val="FFFFFF"/>
                </a:solidFill>
                <a:latin typeface="Calibri"/>
                <a:cs typeface="Calibri"/>
              </a:rPr>
              <a:t>Graphics</a:t>
            </a:r>
            <a:r>
              <a:rPr sz="2300" spc="-2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spc="-15" dirty="0">
                <a:solidFill>
                  <a:srgbClr val="FFFFFF"/>
                </a:solidFill>
                <a:latin typeface="Calibri"/>
                <a:cs typeface="Calibri"/>
              </a:rPr>
              <a:t>Port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613661" y="3323494"/>
            <a:ext cx="1019137" cy="3952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12"/>
              </a:lnSpc>
              <a:spcBef>
                <a:spcPts val="0"/>
              </a:spcBef>
              <a:spcAft>
                <a:spcPts val="0"/>
              </a:spcAft>
            </a:pPr>
            <a:r>
              <a:rPr sz="2300" dirty="0">
                <a:solidFill>
                  <a:srgbClr val="FFFFFF"/>
                </a:solidFill>
                <a:latin typeface="Calibri"/>
                <a:cs typeface="Calibri"/>
              </a:rPr>
              <a:t>PCI bus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711195" y="4963409"/>
            <a:ext cx="1653219" cy="7171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508" marR="0">
              <a:lnSpc>
                <a:spcPts val="2815"/>
              </a:lnSpc>
              <a:spcBef>
                <a:spcPts val="0"/>
              </a:spcBef>
              <a:spcAft>
                <a:spcPts val="0"/>
              </a:spcAft>
            </a:pPr>
            <a:r>
              <a:rPr sz="2300" dirty="0">
                <a:solidFill>
                  <a:srgbClr val="FFFFFF"/>
                </a:solidFill>
                <a:latin typeface="Calibri"/>
                <a:cs typeface="Calibri"/>
              </a:rPr>
              <a:t>USB and</a:t>
            </a:r>
          </a:p>
          <a:p>
            <a:pPr marL="0" marR="0">
              <a:lnSpc>
                <a:spcPts val="2532"/>
              </a:lnSpc>
              <a:spcBef>
                <a:spcPts val="0"/>
              </a:spcBef>
              <a:spcAft>
                <a:spcPts val="0"/>
              </a:spcAft>
            </a:pPr>
            <a:r>
              <a:rPr sz="2300" dirty="0">
                <a:solidFill>
                  <a:srgbClr val="FFFFFF"/>
                </a:solidFill>
                <a:latin typeface="Calibri"/>
                <a:cs typeface="Calibri"/>
              </a:rPr>
              <a:t>FireWire</a:t>
            </a:r>
            <a:r>
              <a:rPr sz="23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dirty="0">
                <a:solidFill>
                  <a:srgbClr val="FFFFFF"/>
                </a:solidFill>
                <a:latin typeface="Calibri"/>
                <a:cs typeface="Calibri"/>
              </a:rPr>
              <a:t>bus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587619" y="5123973"/>
            <a:ext cx="1561047" cy="3952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12"/>
              </a:lnSpc>
              <a:spcBef>
                <a:spcPts val="0"/>
              </a:spcBef>
              <a:spcAft>
                <a:spcPts val="0"/>
              </a:spcAft>
            </a:pPr>
            <a:r>
              <a:rPr sz="2300" dirty="0">
                <a:solidFill>
                  <a:srgbClr val="FFFFFF"/>
                </a:solidFill>
                <a:latin typeface="Calibri"/>
                <a:cs typeface="Calibri"/>
              </a:rPr>
              <a:t>PC </a:t>
            </a:r>
            <a:r>
              <a:rPr sz="2300" spc="-10" dirty="0">
                <a:solidFill>
                  <a:srgbClr val="FFFFFF"/>
                </a:solidFill>
                <a:latin typeface="Calibri"/>
                <a:cs typeface="Calibri"/>
              </a:rPr>
              <a:t>Card</a:t>
            </a:r>
            <a:r>
              <a:rPr sz="2300" spc="1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dirty="0">
                <a:solidFill>
                  <a:srgbClr val="FFFFFF"/>
                </a:solidFill>
                <a:latin typeface="Calibri"/>
                <a:cs typeface="Calibri"/>
              </a:rPr>
              <a:t>bus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43840" y="6445887"/>
            <a:ext cx="714273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spc="-10" dirty="0">
                <a:solidFill>
                  <a:srgbClr val="000000"/>
                </a:solidFill>
                <a:latin typeface="Calibri"/>
                <a:cs typeface="Calibri"/>
              </a:rPr>
              <a:t>Page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 238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422650" y="6461128"/>
            <a:ext cx="2602763" cy="1849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Discovering</a:t>
            </a:r>
            <a:r>
              <a:rPr sz="1200" spc="-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Computers </a:t>
            </a:r>
            <a:r>
              <a:rPr lang="en-US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: Chapter</a:t>
            </a:r>
            <a:r>
              <a:rPr sz="1200" spc="-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4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8761730" y="6461128"/>
            <a:ext cx="307365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EEEBCA"/>
                </a:solidFill>
                <a:latin typeface="Calibri"/>
                <a:cs typeface="Calibri"/>
              </a:rPr>
              <a:t>44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43840" y="411343"/>
            <a:ext cx="1130801" cy="6579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880"/>
              </a:lnSpc>
              <a:spcBef>
                <a:spcPts val="0"/>
              </a:spcBef>
              <a:spcAft>
                <a:spcPts val="0"/>
              </a:spcAft>
            </a:pPr>
            <a:r>
              <a:rPr sz="4000" b="1" spc="-34" dirty="0">
                <a:solidFill>
                  <a:srgbClr val="604A7B"/>
                </a:solidFill>
                <a:latin typeface="Calibri"/>
                <a:cs typeface="Calibri"/>
              </a:rPr>
              <a:t>Bays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8640" y="1640305"/>
            <a:ext cx="3300076" cy="4715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13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604A7B"/>
                </a:solidFill>
                <a:latin typeface="Arial"/>
                <a:cs typeface="Arial"/>
              </a:rPr>
              <a:t>•</a:t>
            </a:r>
            <a:r>
              <a:rPr sz="2800" spc="1019" dirty="0">
                <a:solidFill>
                  <a:srgbClr val="604A7B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 </a:t>
            </a:r>
            <a:r>
              <a:rPr sz="2800" b="1" spc="-25" dirty="0">
                <a:solidFill>
                  <a:srgbClr val="A52439"/>
                </a:solidFill>
                <a:latin typeface="Calibri"/>
                <a:cs typeface="Calibri"/>
              </a:rPr>
              <a:t>bay</a:t>
            </a:r>
            <a:r>
              <a:rPr sz="2800" b="1" spc="21" dirty="0">
                <a:solidFill>
                  <a:srgbClr val="A52439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is an opening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91539" y="2067116"/>
            <a:ext cx="3653552" cy="13252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16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inside</a:t>
            </a:r>
            <a:r>
              <a:rPr sz="28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the </a:t>
            </a:r>
            <a:r>
              <a:rPr sz="2800" spc="-28" dirty="0">
                <a:solidFill>
                  <a:srgbClr val="000000"/>
                </a:solidFill>
                <a:latin typeface="Calibri"/>
                <a:cs typeface="Calibri"/>
              </a:rPr>
              <a:t>system</a:t>
            </a:r>
            <a:r>
              <a:rPr sz="2800" spc="4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unit</a:t>
            </a:r>
            <a:r>
              <a:rPr sz="28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</a:p>
          <a:p>
            <a:pPr marL="0" marR="0">
              <a:lnSpc>
                <a:spcPts val="336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which </a:t>
            </a:r>
            <a:r>
              <a:rPr sz="2800" spc="-23" dirty="0">
                <a:solidFill>
                  <a:srgbClr val="000000"/>
                </a:solidFill>
                <a:latin typeface="Calibri"/>
                <a:cs typeface="Calibri"/>
              </a:rPr>
              <a:t>you</a:t>
            </a:r>
            <a:r>
              <a:rPr sz="280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000000"/>
                </a:solidFill>
                <a:latin typeface="Calibri"/>
                <a:cs typeface="Calibri"/>
              </a:rPr>
              <a:t>can</a:t>
            </a:r>
            <a:r>
              <a:rPr sz="28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000000"/>
                </a:solidFill>
                <a:latin typeface="Calibri"/>
                <a:cs typeface="Calibri"/>
              </a:rPr>
              <a:t>install</a:t>
            </a:r>
          </a:p>
          <a:p>
            <a:pPr marL="0" marR="0">
              <a:lnSpc>
                <a:spcPts val="3359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additional</a:t>
            </a:r>
            <a:r>
              <a:rPr sz="28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equipment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05839" y="3421360"/>
            <a:ext cx="2934453" cy="41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604A7B"/>
                </a:solidFill>
                <a:latin typeface="Arial"/>
                <a:cs typeface="Arial"/>
              </a:rPr>
              <a:t>–</a:t>
            </a:r>
            <a:r>
              <a:rPr sz="2400" spc="323" dirty="0">
                <a:solidFill>
                  <a:srgbClr val="604A7B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2400" spc="-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A52439"/>
                </a:solidFill>
                <a:latin typeface="Calibri"/>
                <a:cs typeface="Calibri"/>
              </a:rPr>
              <a:t>drive </a:t>
            </a:r>
            <a:r>
              <a:rPr sz="2400" b="1" spc="-23" dirty="0">
                <a:solidFill>
                  <a:srgbClr val="A52439"/>
                </a:solidFill>
                <a:latin typeface="Calibri"/>
                <a:cs typeface="Calibri"/>
              </a:rPr>
              <a:t>bay</a:t>
            </a:r>
            <a:r>
              <a:rPr sz="2400" b="1" spc="23" dirty="0">
                <a:solidFill>
                  <a:srgbClr val="A5243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typically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292605" y="3787083"/>
            <a:ext cx="2186873" cy="4105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32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holds</a:t>
            </a:r>
            <a:r>
              <a:rPr sz="2400" spc="-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disk drives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43840" y="6427599"/>
            <a:ext cx="848385" cy="4253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spc="-10" dirty="0">
                <a:solidFill>
                  <a:srgbClr val="000000"/>
                </a:solidFill>
                <a:latin typeface="Calibri"/>
                <a:cs typeface="Calibri"/>
              </a:rPr>
              <a:t>Page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 238</a:t>
            </a:r>
          </a:p>
          <a:p>
            <a:pPr marL="0" marR="0">
              <a:lnSpc>
                <a:spcPts val="1464"/>
              </a:lnSpc>
              <a:spcBef>
                <a:spcPts val="69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Figure</a:t>
            </a:r>
            <a:r>
              <a:rPr sz="12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4-37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422650" y="6461128"/>
            <a:ext cx="2602763" cy="1849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Discovering</a:t>
            </a:r>
            <a:r>
              <a:rPr sz="1200" spc="-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Computers </a:t>
            </a:r>
            <a:r>
              <a:rPr lang="en-US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: Chapter</a:t>
            </a:r>
            <a:r>
              <a:rPr sz="1200" spc="-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4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8761730" y="6461128"/>
            <a:ext cx="307365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EEEBCA"/>
                </a:solidFill>
                <a:latin typeface="Calibri"/>
                <a:cs typeface="Calibri"/>
              </a:rPr>
              <a:t>45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43840" y="411343"/>
            <a:ext cx="3032944" cy="6579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880"/>
              </a:lnSpc>
              <a:spcBef>
                <a:spcPts val="0"/>
              </a:spcBef>
              <a:spcAft>
                <a:spcPts val="0"/>
              </a:spcAft>
            </a:pPr>
            <a:r>
              <a:rPr sz="4000" b="1" spc="-31" dirty="0">
                <a:solidFill>
                  <a:srgbClr val="604A7B"/>
                </a:solidFill>
                <a:latin typeface="Calibri"/>
                <a:cs typeface="Calibri"/>
              </a:rPr>
              <a:t>Power</a:t>
            </a:r>
            <a:r>
              <a:rPr sz="4000" b="1" spc="28" dirty="0">
                <a:solidFill>
                  <a:srgbClr val="604A7B"/>
                </a:solidFill>
                <a:latin typeface="Calibri"/>
                <a:cs typeface="Calibri"/>
              </a:rPr>
              <a:t> </a:t>
            </a:r>
            <a:r>
              <a:rPr sz="4000" b="1" dirty="0">
                <a:solidFill>
                  <a:srgbClr val="604A7B"/>
                </a:solidFill>
                <a:latin typeface="Calibri"/>
                <a:cs typeface="Calibri"/>
              </a:rPr>
              <a:t>Supply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14223" y="2129182"/>
            <a:ext cx="7516454" cy="12153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877"/>
              </a:lnSpc>
              <a:spcBef>
                <a:spcPts val="0"/>
              </a:spcBef>
              <a:spcAft>
                <a:spcPts val="0"/>
              </a:spcAft>
            </a:pPr>
            <a:r>
              <a:rPr sz="4000" dirty="0">
                <a:solidFill>
                  <a:srgbClr val="000000"/>
                </a:solidFill>
                <a:latin typeface="Calibri"/>
                <a:cs typeface="Calibri"/>
              </a:rPr>
              <a:t>The </a:t>
            </a:r>
            <a:r>
              <a:rPr sz="4000" b="1" spc="-14" dirty="0">
                <a:solidFill>
                  <a:srgbClr val="A52439"/>
                </a:solidFill>
                <a:latin typeface="Calibri"/>
                <a:cs typeface="Calibri"/>
              </a:rPr>
              <a:t>power</a:t>
            </a:r>
            <a:r>
              <a:rPr sz="4000" b="1" spc="30" dirty="0">
                <a:solidFill>
                  <a:srgbClr val="A52439"/>
                </a:solidFill>
                <a:latin typeface="Calibri"/>
                <a:cs typeface="Calibri"/>
              </a:rPr>
              <a:t> </a:t>
            </a:r>
            <a:r>
              <a:rPr sz="4000" b="1" dirty="0">
                <a:solidFill>
                  <a:srgbClr val="A52439"/>
                </a:solidFill>
                <a:latin typeface="Calibri"/>
                <a:cs typeface="Calibri"/>
              </a:rPr>
              <a:t>supply </a:t>
            </a:r>
            <a:r>
              <a:rPr sz="4000" spc="-21" dirty="0">
                <a:solidFill>
                  <a:srgbClr val="000000"/>
                </a:solidFill>
                <a:latin typeface="Calibri"/>
                <a:cs typeface="Calibri"/>
              </a:rPr>
              <a:t>converts</a:t>
            </a:r>
            <a:r>
              <a:rPr sz="4000" spc="3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000" dirty="0">
                <a:solidFill>
                  <a:srgbClr val="000000"/>
                </a:solidFill>
                <a:latin typeface="Calibri"/>
                <a:cs typeface="Calibri"/>
              </a:rPr>
              <a:t>the </a:t>
            </a:r>
            <a:r>
              <a:rPr sz="4000" spc="-15" dirty="0">
                <a:solidFill>
                  <a:srgbClr val="000000"/>
                </a:solidFill>
                <a:latin typeface="Calibri"/>
                <a:cs typeface="Calibri"/>
              </a:rPr>
              <a:t>wall</a:t>
            </a:r>
          </a:p>
          <a:p>
            <a:pPr marL="0" marR="0">
              <a:lnSpc>
                <a:spcPts val="4391"/>
              </a:lnSpc>
              <a:spcBef>
                <a:spcPts val="0"/>
              </a:spcBef>
              <a:spcAft>
                <a:spcPts val="0"/>
              </a:spcAft>
            </a:pPr>
            <a:r>
              <a:rPr sz="4000" dirty="0">
                <a:solidFill>
                  <a:srgbClr val="000000"/>
                </a:solidFill>
                <a:latin typeface="Calibri"/>
                <a:cs typeface="Calibri"/>
              </a:rPr>
              <a:t>outlet </a:t>
            </a:r>
            <a:r>
              <a:rPr sz="4000" spc="-33" dirty="0">
                <a:solidFill>
                  <a:srgbClr val="000000"/>
                </a:solidFill>
                <a:latin typeface="Calibri"/>
                <a:cs typeface="Calibri"/>
              </a:rPr>
              <a:t>AC</a:t>
            </a:r>
            <a:r>
              <a:rPr sz="4000" spc="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000" spc="-10" dirty="0">
                <a:solidFill>
                  <a:srgbClr val="000000"/>
                </a:solidFill>
                <a:latin typeface="Calibri"/>
                <a:cs typeface="Calibri"/>
              </a:rPr>
              <a:t>power</a:t>
            </a:r>
            <a:r>
              <a:rPr sz="40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000" spc="-27" dirty="0">
                <a:solidFill>
                  <a:srgbClr val="000000"/>
                </a:solidFill>
                <a:latin typeface="Calibri"/>
                <a:cs typeface="Calibri"/>
              </a:rPr>
              <a:t>into</a:t>
            </a:r>
            <a:r>
              <a:rPr sz="4000" spc="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000" dirty="0">
                <a:solidFill>
                  <a:srgbClr val="000000"/>
                </a:solidFill>
                <a:latin typeface="Calibri"/>
                <a:cs typeface="Calibri"/>
              </a:rPr>
              <a:t>DC </a:t>
            </a:r>
            <a:r>
              <a:rPr sz="4000" spc="-10" dirty="0">
                <a:solidFill>
                  <a:srgbClr val="000000"/>
                </a:solidFill>
                <a:latin typeface="Calibri"/>
                <a:cs typeface="Calibri"/>
              </a:rPr>
              <a:t>power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14223" y="4203346"/>
            <a:ext cx="7958339" cy="17735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877"/>
              </a:lnSpc>
              <a:spcBef>
                <a:spcPts val="0"/>
              </a:spcBef>
              <a:spcAft>
                <a:spcPts val="0"/>
              </a:spcAft>
            </a:pPr>
            <a:r>
              <a:rPr sz="4000" dirty="0">
                <a:solidFill>
                  <a:srgbClr val="000000"/>
                </a:solidFill>
                <a:latin typeface="Calibri"/>
                <a:cs typeface="Calibri"/>
              </a:rPr>
              <a:t>Some </a:t>
            </a:r>
            <a:r>
              <a:rPr sz="4000" spc="-15" dirty="0">
                <a:solidFill>
                  <a:srgbClr val="000000"/>
                </a:solidFill>
                <a:latin typeface="Calibri"/>
                <a:cs typeface="Calibri"/>
              </a:rPr>
              <a:t>external</a:t>
            </a:r>
            <a:r>
              <a:rPr sz="40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000" dirty="0">
                <a:solidFill>
                  <a:srgbClr val="000000"/>
                </a:solidFill>
                <a:latin typeface="Calibri"/>
                <a:cs typeface="Calibri"/>
              </a:rPr>
              <a:t>peripherals</a:t>
            </a:r>
            <a:r>
              <a:rPr sz="4000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000" spc="-37" dirty="0">
                <a:solidFill>
                  <a:srgbClr val="000000"/>
                </a:solidFill>
                <a:latin typeface="Calibri"/>
                <a:cs typeface="Calibri"/>
              </a:rPr>
              <a:t>have</a:t>
            </a:r>
            <a:r>
              <a:rPr sz="4000" spc="3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000" spc="10" dirty="0">
                <a:solidFill>
                  <a:srgbClr val="000000"/>
                </a:solidFill>
                <a:latin typeface="Calibri"/>
                <a:cs typeface="Calibri"/>
              </a:rPr>
              <a:t>an</a:t>
            </a:r>
            <a:r>
              <a:rPr sz="4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000" b="1" spc="-46" dirty="0">
                <a:solidFill>
                  <a:srgbClr val="A52439"/>
                </a:solidFill>
                <a:latin typeface="Calibri"/>
                <a:cs typeface="Calibri"/>
              </a:rPr>
              <a:t>AC</a:t>
            </a:r>
          </a:p>
          <a:p>
            <a:pPr marL="0" marR="0">
              <a:lnSpc>
                <a:spcPts val="4391"/>
              </a:lnSpc>
              <a:spcBef>
                <a:spcPts val="0"/>
              </a:spcBef>
              <a:spcAft>
                <a:spcPts val="0"/>
              </a:spcAft>
            </a:pPr>
            <a:r>
              <a:rPr sz="4000" b="1" spc="-10" dirty="0">
                <a:solidFill>
                  <a:srgbClr val="A52439"/>
                </a:solidFill>
                <a:latin typeface="Calibri"/>
                <a:cs typeface="Calibri"/>
              </a:rPr>
              <a:t>adapter</a:t>
            </a:r>
            <a:r>
              <a:rPr sz="4000" dirty="0">
                <a:solidFill>
                  <a:srgbClr val="000000"/>
                </a:solidFill>
                <a:latin typeface="Calibri"/>
                <a:cs typeface="Calibri"/>
              </a:rPr>
              <a:t>, which is an </a:t>
            </a:r>
            <a:r>
              <a:rPr sz="4000" spc="-14" dirty="0">
                <a:solidFill>
                  <a:srgbClr val="000000"/>
                </a:solidFill>
                <a:latin typeface="Calibri"/>
                <a:cs typeface="Calibri"/>
              </a:rPr>
              <a:t>external</a:t>
            </a:r>
            <a:r>
              <a:rPr sz="40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000" spc="-10" dirty="0">
                <a:solidFill>
                  <a:srgbClr val="000000"/>
                </a:solidFill>
                <a:latin typeface="Calibri"/>
                <a:cs typeface="Calibri"/>
              </a:rPr>
              <a:t>power</a:t>
            </a:r>
          </a:p>
          <a:p>
            <a:pPr marL="0" marR="0">
              <a:lnSpc>
                <a:spcPts val="4394"/>
              </a:lnSpc>
              <a:spcBef>
                <a:spcPts val="0"/>
              </a:spcBef>
              <a:spcAft>
                <a:spcPts val="0"/>
              </a:spcAft>
            </a:pPr>
            <a:r>
              <a:rPr sz="4000" dirty="0">
                <a:solidFill>
                  <a:srgbClr val="000000"/>
                </a:solidFill>
                <a:latin typeface="Calibri"/>
                <a:cs typeface="Calibri"/>
              </a:rPr>
              <a:t>supply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43840" y="6445887"/>
            <a:ext cx="714273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spc="-10" dirty="0">
                <a:solidFill>
                  <a:srgbClr val="000000"/>
                </a:solidFill>
                <a:latin typeface="Calibri"/>
                <a:cs typeface="Calibri"/>
              </a:rPr>
              <a:t>Page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 239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422650" y="6461128"/>
            <a:ext cx="2602763" cy="1849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Discovering</a:t>
            </a:r>
            <a:r>
              <a:rPr sz="1200" spc="-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Computers </a:t>
            </a:r>
            <a:r>
              <a:rPr lang="en-US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: Chapter</a:t>
            </a:r>
            <a:r>
              <a:rPr sz="1200" spc="-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4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761730" y="6461128"/>
            <a:ext cx="307365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EEEBCA"/>
                </a:solidFill>
                <a:latin typeface="Calibri"/>
                <a:cs typeface="Calibri"/>
              </a:rPr>
              <a:t>46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43840" y="411343"/>
            <a:ext cx="4745152" cy="6579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880"/>
              </a:lnSpc>
              <a:spcBef>
                <a:spcPts val="0"/>
              </a:spcBef>
              <a:spcAft>
                <a:spcPts val="0"/>
              </a:spcAft>
            </a:pPr>
            <a:r>
              <a:rPr sz="4000" b="1" dirty="0">
                <a:solidFill>
                  <a:srgbClr val="604A7B"/>
                </a:solidFill>
                <a:latin typeface="Calibri"/>
                <a:cs typeface="Calibri"/>
              </a:rPr>
              <a:t>Putting It All </a:t>
            </a:r>
            <a:r>
              <a:rPr sz="4000" b="1" spc="-52" dirty="0">
                <a:solidFill>
                  <a:srgbClr val="604A7B"/>
                </a:solidFill>
                <a:latin typeface="Calibri"/>
                <a:cs typeface="Calibri"/>
              </a:rPr>
              <a:t>Together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446275" y="3787462"/>
            <a:ext cx="690913" cy="302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80"/>
              </a:lnSpc>
              <a:spcBef>
                <a:spcPts val="0"/>
              </a:spcBef>
              <a:spcAft>
                <a:spcPts val="0"/>
              </a:spcAft>
            </a:pPr>
            <a:r>
              <a:rPr sz="1700" b="1" dirty="0">
                <a:solidFill>
                  <a:srgbClr val="FFFFFF"/>
                </a:solidFill>
                <a:latin typeface="Calibri"/>
                <a:cs typeface="Calibri"/>
              </a:rPr>
              <a:t>Home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988942" y="3787462"/>
            <a:ext cx="1318338" cy="302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80"/>
              </a:lnSpc>
              <a:spcBef>
                <a:spcPts val="0"/>
              </a:spcBef>
              <a:spcAft>
                <a:spcPts val="0"/>
              </a:spcAft>
            </a:pPr>
            <a:r>
              <a:rPr sz="1700" b="1" dirty="0">
                <a:solidFill>
                  <a:srgbClr val="FFFFFF"/>
                </a:solidFill>
                <a:latin typeface="Calibri"/>
                <a:cs typeface="Calibri"/>
              </a:rPr>
              <a:t>Small</a:t>
            </a:r>
            <a:r>
              <a:rPr sz="17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b="1" dirty="0">
                <a:solidFill>
                  <a:srgbClr val="FFFFFF"/>
                </a:solidFill>
                <a:latin typeface="Calibri"/>
                <a:cs typeface="Calibri"/>
              </a:rPr>
              <a:t>Office/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110730" y="3787462"/>
            <a:ext cx="789260" cy="302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80"/>
              </a:lnSpc>
              <a:spcBef>
                <a:spcPts val="0"/>
              </a:spcBef>
              <a:spcAft>
                <a:spcPts val="0"/>
              </a:spcAft>
            </a:pPr>
            <a:r>
              <a:rPr sz="1700" b="1" dirty="0">
                <a:solidFill>
                  <a:srgbClr val="FFFFFF"/>
                </a:solidFill>
                <a:latin typeface="Calibri"/>
                <a:cs typeface="Calibri"/>
              </a:rPr>
              <a:t>Mobile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013327" y="4023682"/>
            <a:ext cx="1271535" cy="302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80"/>
              </a:lnSpc>
              <a:spcBef>
                <a:spcPts val="0"/>
              </a:spcBef>
              <a:spcAft>
                <a:spcPts val="0"/>
              </a:spcAft>
            </a:pPr>
            <a:r>
              <a:rPr sz="1700" b="1" dirty="0">
                <a:solidFill>
                  <a:srgbClr val="FFFFFF"/>
                </a:solidFill>
                <a:latin typeface="Calibri"/>
                <a:cs typeface="Calibri"/>
              </a:rPr>
              <a:t>Home</a:t>
            </a:r>
            <a:r>
              <a:rPr sz="1700" b="1" spc="-3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b="1" dirty="0">
                <a:solidFill>
                  <a:srgbClr val="FFFFFF"/>
                </a:solidFill>
                <a:latin typeface="Calibri"/>
                <a:cs typeface="Calibri"/>
              </a:rPr>
              <a:t>Office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81455" y="4116646"/>
            <a:ext cx="1619566" cy="10139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6868" marR="0">
              <a:lnSpc>
                <a:spcPts val="2080"/>
              </a:lnSpc>
              <a:spcBef>
                <a:spcPts val="0"/>
              </a:spcBef>
              <a:spcAft>
                <a:spcPts val="0"/>
              </a:spcAft>
            </a:pP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Intel</a:t>
            </a:r>
            <a:r>
              <a:rPr sz="17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Core</a:t>
            </a:r>
            <a:r>
              <a:rPr sz="17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10" dirty="0">
                <a:solidFill>
                  <a:srgbClr val="FFFFFF"/>
                </a:solidFill>
                <a:latin typeface="Calibri"/>
                <a:cs typeface="Calibri"/>
              </a:rPr>
              <a:t>i5</a:t>
            </a:r>
            <a:r>
              <a:rPr sz="17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or</a:t>
            </a:r>
          </a:p>
          <a:p>
            <a:pPr marL="7619" marR="0">
              <a:lnSpc>
                <a:spcPts val="1860"/>
              </a:lnSpc>
              <a:spcBef>
                <a:spcPts val="0"/>
              </a:spcBef>
              <a:spcAft>
                <a:spcPts val="0"/>
              </a:spcAft>
            </a:pP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Intel</a:t>
            </a:r>
            <a:r>
              <a:rPr sz="17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Core</a:t>
            </a:r>
            <a:r>
              <a:rPr sz="17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2 i3</a:t>
            </a:r>
            <a:r>
              <a:rPr sz="17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or</a:t>
            </a:r>
          </a:p>
          <a:p>
            <a:pPr marL="0" marR="0">
              <a:lnSpc>
                <a:spcPts val="1872"/>
              </a:lnSpc>
              <a:spcBef>
                <a:spcPts val="0"/>
              </a:spcBef>
              <a:spcAft>
                <a:spcPts val="0"/>
              </a:spcAft>
            </a:pP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AMD</a:t>
            </a:r>
            <a:r>
              <a:rPr sz="1700" spc="-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Athlon</a:t>
            </a:r>
            <a:r>
              <a:rPr sz="1700" spc="-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II or</a:t>
            </a:r>
          </a:p>
          <a:p>
            <a:pPr marL="91440" marR="0">
              <a:lnSpc>
                <a:spcPts val="1872"/>
              </a:lnSpc>
              <a:spcBef>
                <a:spcPts val="0"/>
              </a:spcBef>
              <a:spcAft>
                <a:spcPts val="0"/>
              </a:spcAft>
            </a:pP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AMD</a:t>
            </a:r>
            <a:r>
              <a:rPr sz="1700" spc="-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Sempron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389878" y="4116646"/>
            <a:ext cx="2228459" cy="5384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80"/>
              </a:lnSpc>
              <a:spcBef>
                <a:spcPts val="0"/>
              </a:spcBef>
              <a:spcAft>
                <a:spcPts val="0"/>
              </a:spcAft>
            </a:pP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Intel</a:t>
            </a:r>
            <a:r>
              <a:rPr sz="17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Core</a:t>
            </a:r>
            <a:r>
              <a:rPr sz="17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10" dirty="0">
                <a:solidFill>
                  <a:srgbClr val="FFFFFF"/>
                </a:solidFill>
                <a:latin typeface="Calibri"/>
                <a:cs typeface="Calibri"/>
              </a:rPr>
              <a:t>i7</a:t>
            </a:r>
            <a:r>
              <a:rPr sz="17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Extreme or</a:t>
            </a:r>
          </a:p>
          <a:p>
            <a:pPr marL="391667" marR="0">
              <a:lnSpc>
                <a:spcPts val="1860"/>
              </a:lnSpc>
              <a:spcBef>
                <a:spcPts val="0"/>
              </a:spcBef>
              <a:spcAft>
                <a:spcPts val="0"/>
              </a:spcAft>
            </a:pP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Intel</a:t>
            </a:r>
            <a:r>
              <a:rPr sz="17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Core</a:t>
            </a:r>
            <a:r>
              <a:rPr sz="17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10" dirty="0">
                <a:solidFill>
                  <a:srgbClr val="FFFFFF"/>
                </a:solidFill>
                <a:latin typeface="Calibri"/>
                <a:cs typeface="Calibri"/>
              </a:rPr>
              <a:t>i7</a:t>
            </a:r>
            <a:r>
              <a:rPr sz="17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or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533266" y="4352866"/>
            <a:ext cx="2228459" cy="10143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91667" marR="0">
              <a:lnSpc>
                <a:spcPts val="2080"/>
              </a:lnSpc>
              <a:spcBef>
                <a:spcPts val="0"/>
              </a:spcBef>
              <a:spcAft>
                <a:spcPts val="0"/>
              </a:spcAft>
            </a:pP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Intel</a:t>
            </a:r>
            <a:r>
              <a:rPr sz="17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Core</a:t>
            </a:r>
            <a:r>
              <a:rPr sz="17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10" dirty="0">
                <a:solidFill>
                  <a:srgbClr val="FFFFFF"/>
                </a:solidFill>
                <a:latin typeface="Calibri"/>
                <a:cs typeface="Calibri"/>
              </a:rPr>
              <a:t>i7</a:t>
            </a:r>
            <a:r>
              <a:rPr sz="17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or</a:t>
            </a:r>
          </a:p>
          <a:p>
            <a:pPr marL="0" marR="0">
              <a:lnSpc>
                <a:spcPts val="1872"/>
              </a:lnSpc>
              <a:spcBef>
                <a:spcPts val="0"/>
              </a:spcBef>
              <a:spcAft>
                <a:spcPts val="0"/>
              </a:spcAft>
            </a:pP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Intel</a:t>
            </a:r>
            <a:r>
              <a:rPr sz="17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Core</a:t>
            </a:r>
            <a:r>
              <a:rPr sz="17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10" dirty="0">
                <a:solidFill>
                  <a:srgbClr val="FFFFFF"/>
                </a:solidFill>
                <a:latin typeface="Calibri"/>
                <a:cs typeface="Calibri"/>
              </a:rPr>
              <a:t>i7</a:t>
            </a:r>
            <a:r>
              <a:rPr sz="17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Extreme or</a:t>
            </a:r>
          </a:p>
          <a:p>
            <a:pPr marL="230123" marR="0">
              <a:lnSpc>
                <a:spcPts val="1872"/>
              </a:lnSpc>
              <a:spcBef>
                <a:spcPts val="0"/>
              </a:spcBef>
              <a:spcAft>
                <a:spcPts val="0"/>
              </a:spcAft>
            </a:pP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AMD</a:t>
            </a:r>
            <a:r>
              <a:rPr sz="17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Phenom</a:t>
            </a:r>
            <a:r>
              <a:rPr sz="1700" spc="-12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II or</a:t>
            </a:r>
          </a:p>
          <a:p>
            <a:pPr marL="423672" marR="0">
              <a:lnSpc>
                <a:spcPts val="1861"/>
              </a:lnSpc>
              <a:spcBef>
                <a:spcPts val="0"/>
              </a:spcBef>
              <a:spcAft>
                <a:spcPts val="0"/>
              </a:spcAft>
            </a:pP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AMD</a:t>
            </a:r>
            <a:r>
              <a:rPr sz="1700" spc="-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Athlon II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6620002" y="4590610"/>
            <a:ext cx="1769589" cy="5400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80"/>
              </a:lnSpc>
              <a:spcBef>
                <a:spcPts val="0"/>
              </a:spcBef>
              <a:spcAft>
                <a:spcPts val="0"/>
              </a:spcAft>
            </a:pP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AMD</a:t>
            </a:r>
            <a:r>
              <a:rPr sz="17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Phenom</a:t>
            </a:r>
            <a:r>
              <a:rPr sz="1700" spc="-12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II or</a:t>
            </a:r>
          </a:p>
          <a:p>
            <a:pPr marL="205740" marR="0">
              <a:lnSpc>
                <a:spcPts val="1872"/>
              </a:lnSpc>
              <a:spcBef>
                <a:spcPts val="0"/>
              </a:spcBef>
              <a:spcAft>
                <a:spcPts val="0"/>
              </a:spcAft>
            </a:pP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AMD</a:t>
            </a:r>
            <a:r>
              <a:rPr sz="17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-18" dirty="0">
                <a:solidFill>
                  <a:srgbClr val="FFFFFF"/>
                </a:solidFill>
                <a:latin typeface="Calibri"/>
                <a:cs typeface="Calibri"/>
              </a:rPr>
              <a:t>Turion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 II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790955" y="5487001"/>
            <a:ext cx="2001378" cy="302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80"/>
              </a:lnSpc>
              <a:spcBef>
                <a:spcPts val="0"/>
              </a:spcBef>
              <a:spcAft>
                <a:spcPts val="0"/>
              </a:spcAft>
            </a:pP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Minimum</a:t>
            </a:r>
            <a:r>
              <a:rPr sz="17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RAM: 2 GB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6504178" y="5487001"/>
            <a:ext cx="2001377" cy="302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80"/>
              </a:lnSpc>
              <a:spcBef>
                <a:spcPts val="0"/>
              </a:spcBef>
              <a:spcAft>
                <a:spcPts val="0"/>
              </a:spcAft>
            </a:pP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Minimum</a:t>
            </a:r>
            <a:r>
              <a:rPr sz="17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RAM: 2 GB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3647566" y="5724745"/>
            <a:ext cx="2001379" cy="302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80"/>
              </a:lnSpc>
              <a:spcBef>
                <a:spcPts val="0"/>
              </a:spcBef>
              <a:spcAft>
                <a:spcPts val="0"/>
              </a:spcAft>
            </a:pP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Minimum</a:t>
            </a:r>
            <a:r>
              <a:rPr sz="17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RAM: 4 GB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243840" y="6427599"/>
            <a:ext cx="848385" cy="4253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spc="-10" dirty="0">
                <a:solidFill>
                  <a:srgbClr val="000000"/>
                </a:solidFill>
                <a:latin typeface="Calibri"/>
                <a:cs typeface="Calibri"/>
              </a:rPr>
              <a:t>Page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 239</a:t>
            </a:r>
          </a:p>
          <a:p>
            <a:pPr marL="0" marR="0">
              <a:lnSpc>
                <a:spcPts val="1464"/>
              </a:lnSpc>
              <a:spcBef>
                <a:spcPts val="69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Figure</a:t>
            </a:r>
            <a:r>
              <a:rPr sz="1200" spc="-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4-38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3422650" y="6461128"/>
            <a:ext cx="2602763" cy="1849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Discovering</a:t>
            </a:r>
            <a:r>
              <a:rPr sz="1200" spc="-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Computers </a:t>
            </a:r>
            <a:r>
              <a:rPr lang="en-US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: Chapter</a:t>
            </a:r>
            <a:r>
              <a:rPr sz="1200" spc="-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4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8761730" y="6461128"/>
            <a:ext cx="307365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EEEBCA"/>
                </a:solidFill>
                <a:latin typeface="Calibri"/>
                <a:cs typeface="Calibri"/>
              </a:rPr>
              <a:t>47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43840" y="411343"/>
            <a:ext cx="4745152" cy="6579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880"/>
              </a:lnSpc>
              <a:spcBef>
                <a:spcPts val="0"/>
              </a:spcBef>
              <a:spcAft>
                <a:spcPts val="0"/>
              </a:spcAft>
            </a:pPr>
            <a:r>
              <a:rPr sz="4000" b="1" dirty="0">
                <a:solidFill>
                  <a:srgbClr val="604A7B"/>
                </a:solidFill>
                <a:latin typeface="Calibri"/>
                <a:cs typeface="Calibri"/>
              </a:rPr>
              <a:t>Putting It All </a:t>
            </a:r>
            <a:r>
              <a:rPr sz="4000" b="1" spc="-52" dirty="0">
                <a:solidFill>
                  <a:srgbClr val="604A7B"/>
                </a:solidFill>
                <a:latin typeface="Calibri"/>
                <a:cs typeface="Calibri"/>
              </a:rPr>
              <a:t>Together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733420" y="3798027"/>
            <a:ext cx="796236" cy="332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14"/>
              </a:lnSpc>
              <a:spcBef>
                <a:spcPts val="0"/>
              </a:spcBef>
              <a:spcAft>
                <a:spcPts val="0"/>
              </a:spcAft>
            </a:pPr>
            <a:r>
              <a:rPr sz="1900" b="1" spc="-12" dirty="0">
                <a:solidFill>
                  <a:srgbClr val="FFFFFF"/>
                </a:solidFill>
                <a:latin typeface="Calibri"/>
                <a:cs typeface="Calibri"/>
              </a:rPr>
              <a:t>Power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503417" y="3798027"/>
            <a:ext cx="1180586" cy="332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14"/>
              </a:lnSpc>
              <a:spcBef>
                <a:spcPts val="0"/>
              </a:spcBef>
              <a:spcAft>
                <a:spcPts val="0"/>
              </a:spcAft>
            </a:pPr>
            <a:r>
              <a:rPr sz="1900" b="1" dirty="0">
                <a:solidFill>
                  <a:srgbClr val="FFFFFF"/>
                </a:solidFill>
                <a:latin typeface="Calibri"/>
                <a:cs typeface="Calibri"/>
              </a:rPr>
              <a:t>Enterprise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295779" y="4167216"/>
            <a:ext cx="1665929" cy="8623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1063" marR="0">
              <a:lnSpc>
                <a:spcPts val="2314"/>
              </a:lnSpc>
              <a:spcBef>
                <a:spcPts val="0"/>
              </a:spcBef>
              <a:spcAft>
                <a:spcPts val="0"/>
              </a:spcAft>
            </a:pPr>
            <a:r>
              <a:rPr sz="1900" spc="-10" dirty="0">
                <a:solidFill>
                  <a:srgbClr val="FFFFFF"/>
                </a:solidFill>
                <a:latin typeface="Calibri"/>
                <a:cs typeface="Calibri"/>
              </a:rPr>
              <a:t>Intel</a:t>
            </a: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spc="-14" dirty="0">
                <a:solidFill>
                  <a:srgbClr val="FFFFFF"/>
                </a:solidFill>
                <a:latin typeface="Calibri"/>
                <a:cs typeface="Calibri"/>
              </a:rPr>
              <a:t>Xeon</a:t>
            </a:r>
            <a:r>
              <a:rPr sz="19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or</a:t>
            </a:r>
          </a:p>
          <a:p>
            <a:pPr marL="0" marR="0">
              <a:lnSpc>
                <a:spcPts val="2088"/>
              </a:lnSpc>
              <a:spcBef>
                <a:spcPts val="0"/>
              </a:spcBef>
              <a:spcAft>
                <a:spcPts val="0"/>
              </a:spcAft>
            </a:pPr>
            <a:r>
              <a:rPr sz="1900" spc="-10" dirty="0">
                <a:solidFill>
                  <a:srgbClr val="FFFFFF"/>
                </a:solidFill>
                <a:latin typeface="Calibri"/>
                <a:cs typeface="Calibri"/>
              </a:rPr>
              <a:t>Intel</a:t>
            </a: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 Itanium</a:t>
            </a:r>
            <a:r>
              <a:rPr sz="1900" spc="12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or</a:t>
            </a:r>
          </a:p>
          <a:p>
            <a:pPr marL="74675" marR="0">
              <a:lnSpc>
                <a:spcPts val="2088"/>
              </a:lnSpc>
              <a:spcBef>
                <a:spcPts val="0"/>
              </a:spcBef>
              <a:spcAft>
                <a:spcPts val="0"/>
              </a:spcAft>
            </a:pP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AMD </a:t>
            </a:r>
            <a:r>
              <a:rPr sz="1900" spc="-11" dirty="0">
                <a:solidFill>
                  <a:srgbClr val="FFFFFF"/>
                </a:solidFill>
                <a:latin typeface="Calibri"/>
                <a:cs typeface="Calibri"/>
              </a:rPr>
              <a:t>Opteron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979161" y="4167216"/>
            <a:ext cx="2225671" cy="11275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3944" marR="0">
              <a:lnSpc>
                <a:spcPts val="2314"/>
              </a:lnSpc>
              <a:spcBef>
                <a:spcPts val="0"/>
              </a:spcBef>
              <a:spcAft>
                <a:spcPts val="0"/>
              </a:spcAft>
            </a:pPr>
            <a:r>
              <a:rPr sz="1900" spc="-10" dirty="0">
                <a:solidFill>
                  <a:srgbClr val="FFFFFF"/>
                </a:solidFill>
                <a:latin typeface="Calibri"/>
                <a:cs typeface="Calibri"/>
              </a:rPr>
              <a:t>Intel</a:t>
            </a: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spc="-12" dirty="0">
                <a:solidFill>
                  <a:srgbClr val="FFFFFF"/>
                </a:solidFill>
                <a:latin typeface="Calibri"/>
                <a:cs typeface="Calibri"/>
              </a:rPr>
              <a:t>Core</a:t>
            </a:r>
            <a:r>
              <a:rPr sz="19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i7</a:t>
            </a:r>
            <a:r>
              <a:rPr sz="19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or</a:t>
            </a:r>
          </a:p>
          <a:p>
            <a:pPr marL="10667" marR="0">
              <a:lnSpc>
                <a:spcPts val="2088"/>
              </a:lnSpc>
              <a:spcBef>
                <a:spcPts val="0"/>
              </a:spcBef>
              <a:spcAft>
                <a:spcPts val="0"/>
              </a:spcAft>
            </a:pPr>
            <a:r>
              <a:rPr sz="1900" spc="-10" dirty="0">
                <a:solidFill>
                  <a:srgbClr val="FFFFFF"/>
                </a:solidFill>
                <a:latin typeface="Calibri"/>
                <a:cs typeface="Calibri"/>
              </a:rPr>
              <a:t>Intel</a:t>
            </a: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spc="-12" dirty="0">
                <a:solidFill>
                  <a:srgbClr val="FFFFFF"/>
                </a:solidFill>
                <a:latin typeface="Calibri"/>
                <a:cs typeface="Calibri"/>
              </a:rPr>
              <a:t>Core</a:t>
            </a:r>
            <a:r>
              <a:rPr sz="19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i7</a:t>
            </a:r>
            <a:r>
              <a:rPr sz="1900" spc="12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Extreme</a:t>
            </a:r>
          </a:p>
          <a:p>
            <a:pPr marL="0" marR="0">
              <a:lnSpc>
                <a:spcPts val="2088"/>
              </a:lnSpc>
              <a:spcBef>
                <a:spcPts val="0"/>
              </a:spcBef>
              <a:spcAft>
                <a:spcPts val="0"/>
              </a:spcAft>
            </a:pP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sz="1900" spc="-1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AMD</a:t>
            </a:r>
            <a:r>
              <a:rPr sz="19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Phenom II or</a:t>
            </a:r>
          </a:p>
          <a:p>
            <a:pPr marL="348996" marR="0">
              <a:lnSpc>
                <a:spcPts val="2088"/>
              </a:lnSpc>
              <a:spcBef>
                <a:spcPts val="0"/>
              </a:spcBef>
              <a:spcAft>
                <a:spcPts val="0"/>
              </a:spcAft>
            </a:pP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AMD </a:t>
            </a:r>
            <a:r>
              <a:rPr sz="1900" spc="-12" dirty="0">
                <a:solidFill>
                  <a:srgbClr val="FFFFFF"/>
                </a:solidFill>
                <a:latin typeface="Calibri"/>
                <a:cs typeface="Calibri"/>
              </a:rPr>
              <a:t>Athlon</a:t>
            </a:r>
            <a:r>
              <a:rPr sz="1900" spc="3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II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019935" y="5066376"/>
            <a:ext cx="2217587" cy="332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14"/>
              </a:lnSpc>
              <a:spcBef>
                <a:spcPts val="0"/>
              </a:spcBef>
              <a:spcAft>
                <a:spcPts val="0"/>
              </a:spcAft>
            </a:pP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Minimum RAM:</a:t>
            </a:r>
            <a:r>
              <a:rPr sz="1900" spc="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8 GB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983734" y="5699090"/>
            <a:ext cx="2217713" cy="332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14"/>
              </a:lnSpc>
              <a:spcBef>
                <a:spcPts val="0"/>
              </a:spcBef>
              <a:spcAft>
                <a:spcPts val="0"/>
              </a:spcAft>
            </a:pP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Minimum RAM:</a:t>
            </a:r>
            <a:r>
              <a:rPr sz="19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4 GB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43840" y="6427599"/>
            <a:ext cx="848385" cy="4253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spc="-10" dirty="0">
                <a:solidFill>
                  <a:srgbClr val="000000"/>
                </a:solidFill>
                <a:latin typeface="Calibri"/>
                <a:cs typeface="Calibri"/>
              </a:rPr>
              <a:t>Page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 239</a:t>
            </a:r>
          </a:p>
          <a:p>
            <a:pPr marL="0" marR="0">
              <a:lnSpc>
                <a:spcPts val="1464"/>
              </a:lnSpc>
              <a:spcBef>
                <a:spcPts val="69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Figure</a:t>
            </a:r>
            <a:r>
              <a:rPr sz="12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4-38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422650" y="6461128"/>
            <a:ext cx="2602763" cy="1849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Discovering</a:t>
            </a:r>
            <a:r>
              <a:rPr sz="1200" spc="-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Computers </a:t>
            </a:r>
            <a:r>
              <a:rPr lang="en-US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: Chapter</a:t>
            </a:r>
            <a:r>
              <a:rPr sz="1200" spc="-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4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8761730" y="6461128"/>
            <a:ext cx="307365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EEEBCA"/>
                </a:solidFill>
                <a:latin typeface="Calibri"/>
                <a:cs typeface="Calibri"/>
              </a:rPr>
              <a:t>48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43840" y="168181"/>
            <a:ext cx="4633174" cy="11451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394"/>
              </a:lnSpc>
              <a:spcBef>
                <a:spcPts val="0"/>
              </a:spcBef>
              <a:spcAft>
                <a:spcPts val="0"/>
              </a:spcAft>
            </a:pPr>
            <a:r>
              <a:rPr sz="3600" b="1" spc="-10" dirty="0">
                <a:solidFill>
                  <a:srgbClr val="604A7B"/>
                </a:solidFill>
                <a:latin typeface="Calibri"/>
                <a:cs typeface="Calibri"/>
              </a:rPr>
              <a:t>Keeping</a:t>
            </a:r>
            <a:r>
              <a:rPr sz="3600" b="1" spc="20" dirty="0">
                <a:solidFill>
                  <a:srgbClr val="604A7B"/>
                </a:solidFill>
                <a:latin typeface="Calibri"/>
                <a:cs typeface="Calibri"/>
              </a:rPr>
              <a:t> </a:t>
            </a:r>
            <a:r>
              <a:rPr sz="3600" b="1" spc="-70" dirty="0">
                <a:solidFill>
                  <a:srgbClr val="604A7B"/>
                </a:solidFill>
                <a:latin typeface="Calibri"/>
                <a:cs typeface="Calibri"/>
              </a:rPr>
              <a:t>Your</a:t>
            </a:r>
            <a:r>
              <a:rPr sz="3600" b="1" spc="68" dirty="0">
                <a:solidFill>
                  <a:srgbClr val="604A7B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604A7B"/>
                </a:solidFill>
                <a:latin typeface="Calibri"/>
                <a:cs typeface="Calibri"/>
              </a:rPr>
              <a:t>Computer</a:t>
            </a:r>
          </a:p>
          <a:p>
            <a:pPr marL="0" marR="0">
              <a:lnSpc>
                <a:spcPts val="4322"/>
              </a:lnSpc>
              <a:spcBef>
                <a:spcPts val="0"/>
              </a:spcBef>
              <a:spcAft>
                <a:spcPts val="0"/>
              </a:spcAft>
            </a:pPr>
            <a:r>
              <a:rPr sz="3600" b="1" dirty="0">
                <a:solidFill>
                  <a:srgbClr val="604A7B"/>
                </a:solidFill>
                <a:latin typeface="Calibri"/>
                <a:cs typeface="Calibri"/>
              </a:rPr>
              <a:t>or</a:t>
            </a:r>
            <a:r>
              <a:rPr sz="3600" b="1" spc="-25" dirty="0">
                <a:solidFill>
                  <a:srgbClr val="604A7B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604A7B"/>
                </a:solidFill>
                <a:latin typeface="Calibri"/>
                <a:cs typeface="Calibri"/>
              </a:rPr>
              <a:t>Mobile</a:t>
            </a:r>
            <a:r>
              <a:rPr sz="3600" b="1" spc="25" dirty="0">
                <a:solidFill>
                  <a:srgbClr val="604A7B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604A7B"/>
                </a:solidFill>
                <a:latin typeface="Calibri"/>
                <a:cs typeface="Calibri"/>
              </a:rPr>
              <a:t>Device Clean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07543" y="1969287"/>
            <a:ext cx="8362329" cy="4566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295"/>
              </a:lnSpc>
              <a:spcBef>
                <a:spcPts val="0"/>
              </a:spcBef>
              <a:spcAft>
                <a:spcPts val="0"/>
              </a:spcAft>
            </a:pPr>
            <a:r>
              <a:rPr sz="2700" dirty="0">
                <a:solidFill>
                  <a:srgbClr val="000000"/>
                </a:solidFill>
                <a:latin typeface="Calibri"/>
                <a:cs typeface="Calibri"/>
              </a:rPr>
              <a:t>Clean</a:t>
            </a:r>
            <a:r>
              <a:rPr sz="27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700" dirty="0">
                <a:solidFill>
                  <a:srgbClr val="000000"/>
                </a:solidFill>
                <a:latin typeface="Calibri"/>
                <a:cs typeface="Calibri"/>
              </a:rPr>
              <a:t>your</a:t>
            </a:r>
            <a:r>
              <a:rPr sz="27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700" dirty="0">
                <a:solidFill>
                  <a:srgbClr val="000000"/>
                </a:solidFill>
                <a:latin typeface="Calibri"/>
                <a:cs typeface="Calibri"/>
              </a:rPr>
              <a:t>computer or mobile device once or twice a </a:t>
            </a:r>
            <a:r>
              <a:rPr sz="2700" spc="-10" dirty="0">
                <a:solidFill>
                  <a:srgbClr val="000000"/>
                </a:solidFill>
                <a:latin typeface="Calibri"/>
                <a:cs typeface="Calibri"/>
              </a:rPr>
              <a:t>year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07543" y="2931566"/>
            <a:ext cx="8417853" cy="8331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295"/>
              </a:lnSpc>
              <a:spcBef>
                <a:spcPts val="0"/>
              </a:spcBef>
              <a:spcAft>
                <a:spcPts val="0"/>
              </a:spcAft>
            </a:pPr>
            <a:r>
              <a:rPr sz="2700" spc="-40" dirty="0">
                <a:solidFill>
                  <a:srgbClr val="000000"/>
                </a:solidFill>
                <a:latin typeface="Calibri"/>
                <a:cs typeface="Calibri"/>
              </a:rPr>
              <a:t>Turn</a:t>
            </a:r>
            <a:r>
              <a:rPr sz="27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700" dirty="0">
                <a:solidFill>
                  <a:srgbClr val="000000"/>
                </a:solidFill>
                <a:latin typeface="Calibri"/>
                <a:cs typeface="Calibri"/>
              </a:rPr>
              <a:t>off and unplug your computer or mobile device </a:t>
            </a:r>
            <a:r>
              <a:rPr sz="2700" spc="-23" dirty="0">
                <a:solidFill>
                  <a:srgbClr val="000000"/>
                </a:solidFill>
                <a:latin typeface="Calibri"/>
                <a:cs typeface="Calibri"/>
              </a:rPr>
              <a:t>before</a:t>
            </a:r>
          </a:p>
          <a:p>
            <a:pPr marL="0" marR="0">
              <a:lnSpc>
                <a:spcPts val="2963"/>
              </a:lnSpc>
              <a:spcBef>
                <a:spcPts val="0"/>
              </a:spcBef>
              <a:spcAft>
                <a:spcPts val="0"/>
              </a:spcAft>
            </a:pPr>
            <a:r>
              <a:rPr sz="2700" dirty="0">
                <a:solidFill>
                  <a:srgbClr val="000000"/>
                </a:solidFill>
                <a:latin typeface="Calibri"/>
                <a:cs typeface="Calibri"/>
              </a:rPr>
              <a:t>cleaning</a:t>
            </a:r>
            <a:r>
              <a:rPr sz="2700" spc="-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700" dirty="0">
                <a:solidFill>
                  <a:srgbClr val="000000"/>
                </a:solidFill>
                <a:latin typeface="Calibri"/>
                <a:cs typeface="Calibri"/>
              </a:rPr>
              <a:t>it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07543" y="4270527"/>
            <a:ext cx="5485853" cy="4566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295"/>
              </a:lnSpc>
              <a:spcBef>
                <a:spcPts val="0"/>
              </a:spcBef>
              <a:spcAft>
                <a:spcPts val="0"/>
              </a:spcAft>
            </a:pPr>
            <a:r>
              <a:rPr sz="2700" dirty="0">
                <a:solidFill>
                  <a:srgbClr val="000000"/>
                </a:solidFill>
                <a:latin typeface="Calibri"/>
                <a:cs typeface="Calibri"/>
              </a:rPr>
              <a:t>Use compressed</a:t>
            </a:r>
            <a:r>
              <a:rPr sz="27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700" dirty="0">
                <a:solidFill>
                  <a:srgbClr val="000000"/>
                </a:solidFill>
                <a:latin typeface="Calibri"/>
                <a:cs typeface="Calibri"/>
              </a:rPr>
              <a:t>air</a:t>
            </a:r>
            <a:r>
              <a:rPr sz="2700" spc="-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700" spc="-30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2700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700" dirty="0">
                <a:solidFill>
                  <a:srgbClr val="000000"/>
                </a:solidFill>
                <a:latin typeface="Calibri"/>
                <a:cs typeface="Calibri"/>
              </a:rPr>
              <a:t>blow </a:t>
            </a:r>
            <a:r>
              <a:rPr sz="2700" spc="-34" dirty="0">
                <a:solidFill>
                  <a:srgbClr val="000000"/>
                </a:solidFill>
                <a:latin typeface="Calibri"/>
                <a:cs typeface="Calibri"/>
              </a:rPr>
              <a:t>away</a:t>
            </a:r>
            <a:r>
              <a:rPr sz="2700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700" spc="-10" dirty="0">
                <a:solidFill>
                  <a:srgbClr val="000000"/>
                </a:solidFill>
                <a:latin typeface="Calibri"/>
                <a:cs typeface="Calibri"/>
              </a:rPr>
              <a:t>dust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07543" y="5232515"/>
            <a:ext cx="8551651" cy="8333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298"/>
              </a:lnSpc>
              <a:spcBef>
                <a:spcPts val="0"/>
              </a:spcBef>
              <a:spcAft>
                <a:spcPts val="0"/>
              </a:spcAft>
            </a:pPr>
            <a:r>
              <a:rPr sz="2700" dirty="0">
                <a:solidFill>
                  <a:srgbClr val="000000"/>
                </a:solidFill>
                <a:latin typeface="Calibri"/>
                <a:cs typeface="Calibri"/>
              </a:rPr>
              <a:t>Use</a:t>
            </a:r>
            <a:r>
              <a:rPr sz="2700" spc="-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700" dirty="0">
                <a:solidFill>
                  <a:srgbClr val="000000"/>
                </a:solidFill>
                <a:latin typeface="Calibri"/>
                <a:cs typeface="Calibri"/>
              </a:rPr>
              <a:t>an </a:t>
            </a:r>
            <a:r>
              <a:rPr sz="2700" spc="-11" dirty="0">
                <a:solidFill>
                  <a:srgbClr val="000000"/>
                </a:solidFill>
                <a:latin typeface="Calibri"/>
                <a:cs typeface="Calibri"/>
              </a:rPr>
              <a:t>antistatic</a:t>
            </a:r>
            <a:r>
              <a:rPr sz="2700" spc="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700" dirty="0">
                <a:solidFill>
                  <a:srgbClr val="000000"/>
                </a:solidFill>
                <a:latin typeface="Calibri"/>
                <a:cs typeface="Calibri"/>
              </a:rPr>
              <a:t>wipe </a:t>
            </a:r>
            <a:r>
              <a:rPr sz="2700" spc="-34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2700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700" dirty="0">
                <a:solidFill>
                  <a:srgbClr val="000000"/>
                </a:solidFill>
                <a:latin typeface="Calibri"/>
                <a:cs typeface="Calibri"/>
              </a:rPr>
              <a:t>clean the exterior of the case</a:t>
            </a:r>
            <a:r>
              <a:rPr sz="27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700" dirty="0">
                <a:solidFill>
                  <a:srgbClr val="000000"/>
                </a:solidFill>
                <a:latin typeface="Calibri"/>
                <a:cs typeface="Calibri"/>
              </a:rPr>
              <a:t>and a</a:t>
            </a:r>
          </a:p>
          <a:p>
            <a:pPr marL="0" marR="0">
              <a:lnSpc>
                <a:spcPts val="2963"/>
              </a:lnSpc>
              <a:spcBef>
                <a:spcPts val="0"/>
              </a:spcBef>
              <a:spcAft>
                <a:spcPts val="0"/>
              </a:spcAft>
            </a:pPr>
            <a:r>
              <a:rPr sz="2700" dirty="0">
                <a:solidFill>
                  <a:srgbClr val="000000"/>
                </a:solidFill>
                <a:latin typeface="Calibri"/>
                <a:cs typeface="Calibri"/>
              </a:rPr>
              <a:t>cleaning</a:t>
            </a:r>
            <a:r>
              <a:rPr sz="2700" spc="-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700" dirty="0">
                <a:solidFill>
                  <a:srgbClr val="000000"/>
                </a:solidFill>
                <a:latin typeface="Calibri"/>
                <a:cs typeface="Calibri"/>
              </a:rPr>
              <a:t>solution and soft</a:t>
            </a:r>
            <a:r>
              <a:rPr sz="2700" spc="-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700" dirty="0">
                <a:solidFill>
                  <a:srgbClr val="000000"/>
                </a:solidFill>
                <a:latin typeface="Calibri"/>
                <a:cs typeface="Calibri"/>
              </a:rPr>
              <a:t>cloth </a:t>
            </a:r>
            <a:r>
              <a:rPr sz="2700" spc="-30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2700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700" dirty="0">
                <a:solidFill>
                  <a:srgbClr val="000000"/>
                </a:solidFill>
                <a:latin typeface="Calibri"/>
                <a:cs typeface="Calibri"/>
              </a:rPr>
              <a:t>clean</a:t>
            </a:r>
            <a:r>
              <a:rPr sz="2700" spc="-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7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27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700" dirty="0">
                <a:solidFill>
                  <a:srgbClr val="000000"/>
                </a:solidFill>
                <a:latin typeface="Calibri"/>
                <a:cs typeface="Calibri"/>
              </a:rPr>
              <a:t>screen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43840" y="6445887"/>
            <a:ext cx="714273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spc="-10" dirty="0">
                <a:solidFill>
                  <a:srgbClr val="000000"/>
                </a:solidFill>
                <a:latin typeface="Calibri"/>
                <a:cs typeface="Calibri"/>
              </a:rPr>
              <a:t>Page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 240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422650" y="6461128"/>
            <a:ext cx="2602763" cy="1849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Discovering</a:t>
            </a:r>
            <a:r>
              <a:rPr sz="1200" spc="-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Computers </a:t>
            </a:r>
            <a:r>
              <a:rPr lang="en-US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: Chapter</a:t>
            </a:r>
            <a:r>
              <a:rPr sz="1200" spc="-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4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8761730" y="6461128"/>
            <a:ext cx="307365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EEEBCA"/>
                </a:solidFill>
                <a:latin typeface="Calibri"/>
                <a:cs typeface="Calibri"/>
              </a:rPr>
              <a:t>49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43840" y="411343"/>
            <a:ext cx="3570217" cy="6579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880"/>
              </a:lnSpc>
              <a:spcBef>
                <a:spcPts val="0"/>
              </a:spcBef>
              <a:spcAft>
                <a:spcPts val="0"/>
              </a:spcAft>
            </a:pPr>
            <a:r>
              <a:rPr sz="4000" b="1" dirty="0">
                <a:solidFill>
                  <a:srgbClr val="604A7B"/>
                </a:solidFill>
                <a:latin typeface="Calibri"/>
                <a:cs typeface="Calibri"/>
              </a:rPr>
              <a:t>The</a:t>
            </a:r>
            <a:r>
              <a:rPr sz="4000" b="1" spc="-23" dirty="0">
                <a:solidFill>
                  <a:srgbClr val="604A7B"/>
                </a:solidFill>
                <a:latin typeface="Calibri"/>
                <a:cs typeface="Calibri"/>
              </a:rPr>
              <a:t> </a:t>
            </a:r>
            <a:r>
              <a:rPr sz="4000" b="1" spc="-38" dirty="0">
                <a:solidFill>
                  <a:srgbClr val="604A7B"/>
                </a:solidFill>
                <a:latin typeface="Calibri"/>
                <a:cs typeface="Calibri"/>
              </a:rPr>
              <a:t>System</a:t>
            </a:r>
            <a:r>
              <a:rPr sz="4000" b="1" spc="58" dirty="0">
                <a:solidFill>
                  <a:srgbClr val="604A7B"/>
                </a:solidFill>
                <a:latin typeface="Calibri"/>
                <a:cs typeface="Calibri"/>
              </a:rPr>
              <a:t> </a:t>
            </a:r>
            <a:r>
              <a:rPr sz="4000" b="1" dirty="0">
                <a:solidFill>
                  <a:srgbClr val="604A7B"/>
                </a:solidFill>
                <a:latin typeface="Calibri"/>
                <a:cs typeface="Calibri"/>
              </a:rPr>
              <a:t>Unit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43840" y="1639737"/>
            <a:ext cx="7456027" cy="5348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11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604A7B"/>
                </a:solidFill>
                <a:latin typeface="Arial"/>
                <a:cs typeface="Arial"/>
              </a:rPr>
              <a:t>•</a:t>
            </a:r>
            <a:r>
              <a:rPr sz="3200" spc="780" dirty="0">
                <a:solidFill>
                  <a:srgbClr val="604A7B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The inside</a:t>
            </a:r>
            <a:r>
              <a:rPr sz="3200" spc="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of the </a:t>
            </a:r>
            <a:r>
              <a:rPr sz="3200" spc="-31" dirty="0">
                <a:solidFill>
                  <a:srgbClr val="000000"/>
                </a:solidFill>
                <a:latin typeface="Calibri"/>
                <a:cs typeface="Calibri"/>
              </a:rPr>
              <a:t>system</a:t>
            </a:r>
            <a:r>
              <a:rPr sz="3200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unit on a desktop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86740" y="2127507"/>
            <a:ext cx="4841283" cy="5351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14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personal computer</a:t>
            </a:r>
            <a:r>
              <a:rPr sz="32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includes: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66927" y="2831475"/>
            <a:ext cx="1671981" cy="27433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0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Drive</a:t>
            </a:r>
            <a:r>
              <a:rPr sz="2200" spc="-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bay(s)</a:t>
            </a:r>
          </a:p>
          <a:p>
            <a:pPr marL="0" marR="0">
              <a:lnSpc>
                <a:spcPts val="2680"/>
              </a:lnSpc>
              <a:spcBef>
                <a:spcPts val="1923"/>
              </a:spcBef>
              <a:spcAft>
                <a:spcPts val="0"/>
              </a:spcAft>
            </a:pPr>
            <a:r>
              <a:rPr sz="2200" spc="-18" dirty="0">
                <a:solidFill>
                  <a:srgbClr val="FFFFFF"/>
                </a:solidFill>
                <a:latin typeface="Calibri"/>
                <a:cs typeface="Calibri"/>
              </a:rPr>
              <a:t>Power</a:t>
            </a:r>
            <a:r>
              <a:rPr sz="2200" spc="18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supply</a:t>
            </a:r>
          </a:p>
          <a:p>
            <a:pPr marL="0" marR="0">
              <a:lnSpc>
                <a:spcPts val="2680"/>
              </a:lnSpc>
              <a:spcBef>
                <a:spcPts val="1975"/>
              </a:spcBef>
              <a:spcAft>
                <a:spcPts val="0"/>
              </a:spcAft>
            </a:pP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Sound </a:t>
            </a:r>
            <a:r>
              <a:rPr sz="2200" spc="-17" dirty="0">
                <a:solidFill>
                  <a:srgbClr val="FFFFFF"/>
                </a:solidFill>
                <a:latin typeface="Calibri"/>
                <a:cs typeface="Calibri"/>
              </a:rPr>
              <a:t>card</a:t>
            </a:r>
          </a:p>
          <a:p>
            <a:pPr marL="0" marR="0">
              <a:lnSpc>
                <a:spcPts val="2680"/>
              </a:lnSpc>
              <a:spcBef>
                <a:spcPts val="1923"/>
              </a:spcBef>
              <a:spcAft>
                <a:spcPts val="0"/>
              </a:spcAft>
            </a:pP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Video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card</a:t>
            </a:r>
          </a:p>
          <a:p>
            <a:pPr marL="0" marR="0">
              <a:lnSpc>
                <a:spcPts val="2683"/>
              </a:lnSpc>
              <a:spcBef>
                <a:spcPts val="1973"/>
              </a:spcBef>
              <a:spcAft>
                <a:spcPts val="0"/>
              </a:spcAft>
            </a:pP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Processor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66927" y="5787171"/>
            <a:ext cx="1124237" cy="3785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0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Memory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43840" y="6427599"/>
            <a:ext cx="770661" cy="4253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spc="-10" dirty="0">
                <a:solidFill>
                  <a:srgbClr val="000000"/>
                </a:solidFill>
                <a:latin typeface="Calibri"/>
                <a:cs typeface="Calibri"/>
              </a:rPr>
              <a:t>Page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 211</a:t>
            </a:r>
          </a:p>
          <a:p>
            <a:pPr marL="0" marR="0">
              <a:lnSpc>
                <a:spcPts val="1464"/>
              </a:lnSpc>
              <a:spcBef>
                <a:spcPts val="69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Figure</a:t>
            </a:r>
            <a:r>
              <a:rPr sz="12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4-2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422650" y="6461128"/>
            <a:ext cx="2602763" cy="1849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Discovering</a:t>
            </a:r>
            <a:r>
              <a:rPr sz="1200" spc="-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Computers </a:t>
            </a:r>
            <a:r>
              <a:rPr lang="en-US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: Chapter</a:t>
            </a:r>
            <a:r>
              <a:rPr sz="1200" spc="-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4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8801354" y="6461128"/>
            <a:ext cx="229641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EEEBCA"/>
                </a:solidFill>
                <a:latin typeface="Calibri"/>
                <a:cs typeface="Calibri"/>
              </a:rPr>
              <a:t>5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43840" y="411343"/>
            <a:ext cx="2162759" cy="6579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880"/>
              </a:lnSpc>
              <a:spcBef>
                <a:spcPts val="0"/>
              </a:spcBef>
              <a:spcAft>
                <a:spcPts val="0"/>
              </a:spcAft>
            </a:pPr>
            <a:r>
              <a:rPr sz="4000" b="1" dirty="0">
                <a:solidFill>
                  <a:srgbClr val="604A7B"/>
                </a:solidFill>
                <a:latin typeface="Calibri"/>
                <a:cs typeface="Calibri"/>
              </a:rPr>
              <a:t>Summary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334633" y="2339021"/>
            <a:ext cx="2707416" cy="12432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563"/>
              </a:lnSpc>
              <a:spcBef>
                <a:spcPts val="0"/>
              </a:spcBef>
              <a:spcAft>
                <a:spcPts val="0"/>
              </a:spcAft>
            </a:pP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Sequence</a:t>
            </a:r>
            <a:r>
              <a:rPr sz="2100" spc="-1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of operations</a:t>
            </a:r>
          </a:p>
          <a:p>
            <a:pPr marL="298703" marR="0">
              <a:lnSpc>
                <a:spcPts val="2315"/>
              </a:lnSpc>
              <a:spcBef>
                <a:spcPts val="0"/>
              </a:spcBef>
              <a:spcAft>
                <a:spcPts val="0"/>
              </a:spcAft>
            </a:pP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that occur when a</a:t>
            </a:r>
          </a:p>
          <a:p>
            <a:pPr marL="82295" marR="0">
              <a:lnSpc>
                <a:spcPts val="2306"/>
              </a:lnSpc>
              <a:spcBef>
                <a:spcPts val="0"/>
              </a:spcBef>
              <a:spcAft>
                <a:spcPts val="0"/>
              </a:spcAft>
            </a:pP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computer</a:t>
            </a:r>
            <a:r>
              <a:rPr sz="2100" spc="-15" dirty="0">
                <a:solidFill>
                  <a:srgbClr val="FFFFFF"/>
                </a:solidFill>
                <a:latin typeface="Calibri"/>
                <a:cs typeface="Calibri"/>
              </a:rPr>
              <a:t> executes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 an</a:t>
            </a:r>
          </a:p>
          <a:p>
            <a:pPr marL="692276" marR="0">
              <a:lnSpc>
                <a:spcPts val="2303"/>
              </a:lnSpc>
              <a:spcBef>
                <a:spcPts val="0"/>
              </a:spcBef>
              <a:spcAft>
                <a:spcPts val="0"/>
              </a:spcAft>
            </a:pP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instruction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365880" y="2485578"/>
            <a:ext cx="2565339" cy="9504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300" marR="0">
              <a:lnSpc>
                <a:spcPts val="2563"/>
              </a:lnSpc>
              <a:spcBef>
                <a:spcPts val="0"/>
              </a:spcBef>
              <a:spcAft>
                <a:spcPts val="0"/>
              </a:spcAft>
            </a:pP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How memory </a:t>
            </a:r>
            <a:r>
              <a:rPr sz="2100" spc="-15" dirty="0">
                <a:solidFill>
                  <a:srgbClr val="FFFFFF"/>
                </a:solidFill>
                <a:latin typeface="Calibri"/>
                <a:cs typeface="Calibri"/>
              </a:rPr>
              <a:t>stores</a:t>
            </a:r>
          </a:p>
          <a:p>
            <a:pPr marL="0" marR="0">
              <a:lnSpc>
                <a:spcPts val="2316"/>
              </a:lnSpc>
              <a:spcBef>
                <a:spcPts val="0"/>
              </a:spcBef>
              <a:spcAft>
                <a:spcPts val="0"/>
              </a:spcAft>
            </a:pP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data,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 instructions,</a:t>
            </a:r>
            <a:r>
              <a:rPr sz="21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</a:p>
          <a:p>
            <a:pPr marL="568452" marR="0">
              <a:lnSpc>
                <a:spcPts val="2304"/>
              </a:lnSpc>
              <a:spcBef>
                <a:spcPts val="0"/>
              </a:spcBef>
              <a:spcAft>
                <a:spcPts val="0"/>
              </a:spcAft>
            </a:pP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information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91642" y="2632264"/>
            <a:ext cx="2237076" cy="6577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563"/>
              </a:lnSpc>
              <a:spcBef>
                <a:spcPts val="0"/>
              </a:spcBef>
              <a:spcAft>
                <a:spcPts val="0"/>
              </a:spcAft>
            </a:pP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Components of the</a:t>
            </a:r>
          </a:p>
          <a:p>
            <a:pPr marL="420623" marR="0">
              <a:lnSpc>
                <a:spcPts val="2316"/>
              </a:lnSpc>
              <a:spcBef>
                <a:spcPts val="0"/>
              </a:spcBef>
              <a:spcAft>
                <a:spcPts val="0"/>
              </a:spcAft>
            </a:pPr>
            <a:r>
              <a:rPr sz="2100" spc="-23" dirty="0">
                <a:solidFill>
                  <a:srgbClr val="FFFFFF"/>
                </a:solidFill>
                <a:latin typeface="Calibri"/>
                <a:cs typeface="Calibri"/>
              </a:rPr>
              <a:t>system</a:t>
            </a:r>
            <a:r>
              <a:rPr sz="2100" spc="2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unit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840357" y="4272977"/>
            <a:ext cx="2579666" cy="3636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563"/>
              </a:lnSpc>
              <a:spcBef>
                <a:spcPts val="0"/>
              </a:spcBef>
              <a:spcAft>
                <a:spcPts val="0"/>
              </a:spcAft>
            </a:pP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Comparison of various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859401" y="4419534"/>
            <a:ext cx="2618354" cy="9504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2420" marR="0">
              <a:lnSpc>
                <a:spcPts val="2563"/>
              </a:lnSpc>
              <a:spcBef>
                <a:spcPts val="0"/>
              </a:spcBef>
              <a:spcAft>
                <a:spcPts val="0"/>
              </a:spcAft>
            </a:pP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How </a:t>
            </a:r>
            <a:r>
              <a:rPr sz="2100" spc="-18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2100" spc="18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clean the</a:t>
            </a:r>
          </a:p>
          <a:p>
            <a:pPr marL="0" marR="0">
              <a:lnSpc>
                <a:spcPts val="2316"/>
              </a:lnSpc>
              <a:spcBef>
                <a:spcPts val="0"/>
              </a:spcBef>
              <a:spcAft>
                <a:spcPts val="0"/>
              </a:spcAft>
            </a:pP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exterior and interior of</a:t>
            </a:r>
          </a:p>
          <a:p>
            <a:pPr marL="518159" marR="0">
              <a:lnSpc>
                <a:spcPts val="2304"/>
              </a:lnSpc>
              <a:spcBef>
                <a:spcPts val="0"/>
              </a:spcBef>
              <a:spcAft>
                <a:spcPts val="0"/>
              </a:spcAft>
            </a:pP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100" spc="-17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-23" dirty="0">
                <a:solidFill>
                  <a:srgbClr val="FFFFFF"/>
                </a:solidFill>
                <a:latin typeface="Calibri"/>
                <a:cs typeface="Calibri"/>
              </a:rPr>
              <a:t>system</a:t>
            </a:r>
            <a:r>
              <a:rPr sz="2100" spc="37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unit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027808" y="4567108"/>
            <a:ext cx="2203758" cy="9491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563"/>
              </a:lnSpc>
              <a:spcBef>
                <a:spcPts val="0"/>
              </a:spcBef>
              <a:spcAft>
                <a:spcPts val="0"/>
              </a:spcAft>
            </a:pP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personal computer</a:t>
            </a:r>
          </a:p>
          <a:p>
            <a:pPr marL="65532" marR="0">
              <a:lnSpc>
                <a:spcPts val="2305"/>
              </a:lnSpc>
              <a:spcBef>
                <a:spcPts val="0"/>
              </a:spcBef>
              <a:spcAft>
                <a:spcPts val="0"/>
              </a:spcAft>
            </a:pP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processors</a:t>
            </a:r>
            <a:r>
              <a:rPr sz="21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on the</a:t>
            </a:r>
          </a:p>
          <a:p>
            <a:pPr marL="306323" marR="0">
              <a:lnSpc>
                <a:spcPts val="2304"/>
              </a:lnSpc>
              <a:spcBef>
                <a:spcPts val="0"/>
              </a:spcBef>
              <a:spcAft>
                <a:spcPts val="0"/>
              </a:spcAft>
            </a:pPr>
            <a:r>
              <a:rPr sz="2100" spc="-15" dirty="0">
                <a:solidFill>
                  <a:srgbClr val="FFFFFF"/>
                </a:solidFill>
                <a:latin typeface="Calibri"/>
                <a:cs typeface="Calibri"/>
              </a:rPr>
              <a:t>market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-14" dirty="0">
                <a:solidFill>
                  <a:srgbClr val="FFFFFF"/>
                </a:solidFill>
                <a:latin typeface="Calibri"/>
                <a:cs typeface="Calibri"/>
              </a:rPr>
              <a:t>today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43840" y="6445887"/>
            <a:ext cx="714273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spc="-10" dirty="0">
                <a:solidFill>
                  <a:srgbClr val="000000"/>
                </a:solidFill>
                <a:latin typeface="Calibri"/>
                <a:cs typeface="Calibri"/>
              </a:rPr>
              <a:t>Page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 241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422650" y="6461128"/>
            <a:ext cx="2602763" cy="1849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Discovering</a:t>
            </a:r>
            <a:r>
              <a:rPr sz="1200" spc="-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Computers </a:t>
            </a:r>
            <a:r>
              <a:rPr lang="en-US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: Chapter</a:t>
            </a:r>
            <a:r>
              <a:rPr sz="1200" spc="-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4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8761730" y="6461128"/>
            <a:ext cx="307365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EEEBCA"/>
                </a:solidFill>
                <a:latin typeface="Calibri"/>
                <a:cs typeface="Calibri"/>
              </a:rPr>
              <a:t>50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1439" y="4246971"/>
            <a:ext cx="4714498" cy="10995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518"/>
              </a:lnSpc>
              <a:spcBef>
                <a:spcPts val="0"/>
              </a:spcBef>
              <a:spcAft>
                <a:spcPts val="0"/>
              </a:spcAft>
            </a:pPr>
            <a:r>
              <a:rPr sz="3200" spc="-17" dirty="0">
                <a:solidFill>
                  <a:srgbClr val="000000"/>
                </a:solidFill>
                <a:latin typeface="Arial Black"/>
                <a:cs typeface="Arial Black"/>
              </a:rPr>
              <a:t>Discovering</a:t>
            </a:r>
          </a:p>
          <a:p>
            <a:pPr marL="914704" marR="0">
              <a:lnSpc>
                <a:spcPts val="3840"/>
              </a:lnSpc>
              <a:spcBef>
                <a:spcPts val="50"/>
              </a:spcBef>
              <a:spcAft>
                <a:spcPts val="0"/>
              </a:spcAft>
            </a:pPr>
            <a:r>
              <a:rPr sz="3200" spc="14" dirty="0">
                <a:solidFill>
                  <a:srgbClr val="000000"/>
                </a:solidFill>
                <a:latin typeface="Arial Black"/>
                <a:cs typeface="Arial Black"/>
              </a:rPr>
              <a:t>Computers</a:t>
            </a:r>
            <a:r>
              <a:rPr sz="3200" spc="-40" dirty="0">
                <a:solidFill>
                  <a:srgbClr val="000000"/>
                </a:solidFill>
                <a:latin typeface="Arial Black"/>
                <a:cs typeface="Arial Black"/>
              </a:rPr>
              <a:t> </a:t>
            </a:r>
            <a:r>
              <a:rPr lang="en-US" sz="3200" dirty="0">
                <a:solidFill>
                  <a:srgbClr val="000000"/>
                </a:solidFill>
                <a:latin typeface="Arial Black"/>
                <a:cs typeface="Arial Black"/>
              </a:rPr>
              <a:t> </a:t>
            </a:r>
            <a:endParaRPr sz="320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48688" y="5483355"/>
            <a:ext cx="3275974" cy="396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5"/>
              </a:lnSpc>
              <a:spcBef>
                <a:spcPts val="0"/>
              </a:spcBef>
              <a:spcAft>
                <a:spcPts val="0"/>
              </a:spcAft>
            </a:pPr>
            <a:r>
              <a:rPr sz="2000" spc="-41" dirty="0">
                <a:solidFill>
                  <a:srgbClr val="000000"/>
                </a:solidFill>
                <a:latin typeface="Arial Black"/>
                <a:cs typeface="Arial Black"/>
              </a:rPr>
              <a:t>Your</a:t>
            </a:r>
            <a:r>
              <a:rPr sz="2000" spc="21" dirty="0">
                <a:solidFill>
                  <a:srgbClr val="000000"/>
                </a:solidFill>
                <a:latin typeface="Arial Black"/>
                <a:cs typeface="Arial Black"/>
              </a:rPr>
              <a:t> </a:t>
            </a:r>
            <a:r>
              <a:rPr sz="2000" dirty="0">
                <a:solidFill>
                  <a:srgbClr val="000000"/>
                </a:solidFill>
                <a:latin typeface="Arial Black"/>
                <a:cs typeface="Arial Black"/>
              </a:rPr>
              <a:t>Interactive Guide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668145" y="5757675"/>
            <a:ext cx="2834402" cy="396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 Black"/>
                <a:cs typeface="Arial Black"/>
              </a:rPr>
              <a:t>to</a:t>
            </a:r>
            <a:r>
              <a:rPr sz="2000" spc="-12" dirty="0">
                <a:solidFill>
                  <a:srgbClr val="000000"/>
                </a:solidFill>
                <a:latin typeface="Arial Black"/>
                <a:cs typeface="Arial Black"/>
              </a:rPr>
              <a:t> </a:t>
            </a:r>
            <a:r>
              <a:rPr sz="2000" dirty="0">
                <a:solidFill>
                  <a:srgbClr val="000000"/>
                </a:solidFill>
                <a:latin typeface="Arial Black"/>
                <a:cs typeface="Arial Black"/>
              </a:rPr>
              <a:t>the Digital</a:t>
            </a:r>
            <a:r>
              <a:rPr sz="2000" spc="-28" dirty="0">
                <a:solidFill>
                  <a:srgbClr val="000000"/>
                </a:solidFill>
                <a:latin typeface="Arial Black"/>
                <a:cs typeface="Arial Black"/>
              </a:rPr>
              <a:t> </a:t>
            </a:r>
            <a:r>
              <a:rPr sz="2000" dirty="0">
                <a:solidFill>
                  <a:srgbClr val="000000"/>
                </a:solidFill>
                <a:latin typeface="Arial Black"/>
                <a:cs typeface="Arial Black"/>
              </a:rPr>
              <a:t>World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334388" y="6213912"/>
            <a:ext cx="2664688" cy="41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29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A52439"/>
                </a:solidFill>
                <a:latin typeface="Calibri"/>
                <a:cs typeface="Calibri"/>
              </a:rPr>
              <a:t>Chapter 4 Complete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43840" y="411343"/>
            <a:ext cx="3570217" cy="6579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880"/>
              </a:lnSpc>
              <a:spcBef>
                <a:spcPts val="0"/>
              </a:spcBef>
              <a:spcAft>
                <a:spcPts val="0"/>
              </a:spcAft>
            </a:pPr>
            <a:r>
              <a:rPr sz="4000" b="1" dirty="0">
                <a:solidFill>
                  <a:srgbClr val="604A7B"/>
                </a:solidFill>
                <a:latin typeface="Calibri"/>
                <a:cs typeface="Calibri"/>
              </a:rPr>
              <a:t>The</a:t>
            </a:r>
            <a:r>
              <a:rPr sz="4000" b="1" spc="-23" dirty="0">
                <a:solidFill>
                  <a:srgbClr val="604A7B"/>
                </a:solidFill>
                <a:latin typeface="Calibri"/>
                <a:cs typeface="Calibri"/>
              </a:rPr>
              <a:t> </a:t>
            </a:r>
            <a:r>
              <a:rPr sz="4000" b="1" spc="-38" dirty="0">
                <a:solidFill>
                  <a:srgbClr val="604A7B"/>
                </a:solidFill>
                <a:latin typeface="Calibri"/>
                <a:cs typeface="Calibri"/>
              </a:rPr>
              <a:t>System</a:t>
            </a:r>
            <a:r>
              <a:rPr sz="4000" b="1" spc="58" dirty="0">
                <a:solidFill>
                  <a:srgbClr val="604A7B"/>
                </a:solidFill>
                <a:latin typeface="Calibri"/>
                <a:cs typeface="Calibri"/>
              </a:rPr>
              <a:t> </a:t>
            </a:r>
            <a:r>
              <a:rPr sz="4000" b="1" dirty="0">
                <a:solidFill>
                  <a:srgbClr val="604A7B"/>
                </a:solidFill>
                <a:latin typeface="Calibri"/>
                <a:cs typeface="Calibri"/>
              </a:rPr>
              <a:t>Unit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43840" y="1639737"/>
            <a:ext cx="8608537" cy="10229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11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604A7B"/>
                </a:solidFill>
                <a:latin typeface="Arial"/>
                <a:cs typeface="Arial"/>
              </a:rPr>
              <a:t>•</a:t>
            </a:r>
            <a:r>
              <a:rPr sz="3200" spc="780" dirty="0">
                <a:solidFill>
                  <a:srgbClr val="604A7B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The </a:t>
            </a:r>
            <a:r>
              <a:rPr sz="3200" b="1" dirty="0">
                <a:solidFill>
                  <a:srgbClr val="A52439"/>
                </a:solidFill>
                <a:latin typeface="Calibri"/>
                <a:cs typeface="Calibri"/>
              </a:rPr>
              <a:t>motherboard</a:t>
            </a:r>
            <a:r>
              <a:rPr sz="3200" b="1" spc="-34" dirty="0">
                <a:solidFill>
                  <a:srgbClr val="A52439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32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the main</a:t>
            </a:r>
            <a:r>
              <a:rPr sz="32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circuit </a:t>
            </a:r>
            <a:r>
              <a:rPr sz="3200" spc="-10" dirty="0">
                <a:solidFill>
                  <a:srgbClr val="000000"/>
                </a:solidFill>
                <a:latin typeface="Calibri"/>
                <a:cs typeface="Calibri"/>
              </a:rPr>
              <a:t>board</a:t>
            </a:r>
            <a:r>
              <a:rPr sz="3200" spc="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of the</a:t>
            </a:r>
          </a:p>
          <a:p>
            <a:pPr marL="342900" marR="0">
              <a:lnSpc>
                <a:spcPts val="3842"/>
              </a:lnSpc>
              <a:spcBef>
                <a:spcPts val="50"/>
              </a:spcBef>
              <a:spcAft>
                <a:spcPts val="0"/>
              </a:spcAft>
            </a:pPr>
            <a:r>
              <a:rPr sz="3200" spc="-31" dirty="0">
                <a:solidFill>
                  <a:srgbClr val="000000"/>
                </a:solidFill>
                <a:latin typeface="Calibri"/>
                <a:cs typeface="Calibri"/>
              </a:rPr>
              <a:t>system</a:t>
            </a:r>
            <a:r>
              <a:rPr sz="32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unit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01040" y="2701390"/>
            <a:ext cx="6799269" cy="4715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13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604A7B"/>
                </a:solidFill>
                <a:latin typeface="Arial"/>
                <a:cs typeface="Arial"/>
              </a:rPr>
              <a:t>–</a:t>
            </a:r>
            <a:r>
              <a:rPr sz="2800" dirty="0">
                <a:solidFill>
                  <a:srgbClr val="604A7B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 computer</a:t>
            </a:r>
            <a:r>
              <a:rPr sz="28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A52439"/>
                </a:solidFill>
                <a:latin typeface="Calibri"/>
                <a:cs typeface="Calibri"/>
              </a:rPr>
              <a:t>chip</a:t>
            </a:r>
            <a:r>
              <a:rPr sz="2800" b="1" spc="18" dirty="0">
                <a:solidFill>
                  <a:srgbClr val="A52439"/>
                </a:solidFill>
                <a:latin typeface="Calibri"/>
                <a:cs typeface="Calibri"/>
              </a:rPr>
              <a:t> </a:t>
            </a:r>
            <a:r>
              <a:rPr sz="2800" spc="-12" dirty="0">
                <a:solidFill>
                  <a:srgbClr val="000000"/>
                </a:solidFill>
                <a:latin typeface="Calibri"/>
                <a:cs typeface="Calibri"/>
              </a:rPr>
              <a:t>contains</a:t>
            </a:r>
            <a:r>
              <a:rPr sz="2800" spc="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000000"/>
                </a:solidFill>
                <a:latin typeface="Calibri"/>
                <a:cs typeface="Calibri"/>
              </a:rPr>
              <a:t>integrated</a:t>
            </a:r>
            <a:r>
              <a:rPr sz="28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circuits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43840" y="6427599"/>
            <a:ext cx="770661" cy="4253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spc="-10" dirty="0">
                <a:solidFill>
                  <a:srgbClr val="000000"/>
                </a:solidFill>
                <a:latin typeface="Calibri"/>
                <a:cs typeface="Calibri"/>
              </a:rPr>
              <a:t>Page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 212</a:t>
            </a:r>
          </a:p>
          <a:p>
            <a:pPr marL="0" marR="0">
              <a:lnSpc>
                <a:spcPts val="1464"/>
              </a:lnSpc>
              <a:spcBef>
                <a:spcPts val="69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Figure</a:t>
            </a:r>
            <a:r>
              <a:rPr sz="12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4-3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422650" y="6461128"/>
            <a:ext cx="2602763" cy="1849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Discovering</a:t>
            </a:r>
            <a:r>
              <a:rPr sz="1200" spc="-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Computers </a:t>
            </a:r>
            <a:r>
              <a:rPr lang="en-US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: Chapter</a:t>
            </a:r>
            <a:r>
              <a:rPr sz="1200" spc="-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4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801354" y="6461128"/>
            <a:ext cx="229641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EEEBCA"/>
                </a:solidFill>
                <a:latin typeface="Calibri"/>
                <a:cs typeface="Calibri"/>
              </a:rPr>
              <a:t>6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43840" y="411343"/>
            <a:ext cx="2202927" cy="6579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880"/>
              </a:lnSpc>
              <a:spcBef>
                <a:spcPts val="0"/>
              </a:spcBef>
              <a:spcAft>
                <a:spcPts val="0"/>
              </a:spcAft>
            </a:pPr>
            <a:r>
              <a:rPr sz="4000" b="1" dirty="0">
                <a:solidFill>
                  <a:srgbClr val="604A7B"/>
                </a:solidFill>
                <a:latin typeface="Calibri"/>
                <a:cs typeface="Calibri"/>
              </a:rPr>
              <a:t>Processor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43840" y="1639737"/>
            <a:ext cx="8536499" cy="1510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11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604A7B"/>
                </a:solidFill>
                <a:latin typeface="Arial"/>
                <a:cs typeface="Arial"/>
              </a:rPr>
              <a:t>•</a:t>
            </a:r>
            <a:r>
              <a:rPr sz="3200" spc="780" dirty="0">
                <a:solidFill>
                  <a:srgbClr val="604A7B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The </a:t>
            </a:r>
            <a:r>
              <a:rPr sz="3200" b="1" dirty="0">
                <a:solidFill>
                  <a:srgbClr val="A52439"/>
                </a:solidFill>
                <a:latin typeface="Calibri"/>
                <a:cs typeface="Calibri"/>
              </a:rPr>
              <a:t>processor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,</a:t>
            </a:r>
            <a:r>
              <a:rPr sz="32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also called the</a:t>
            </a:r>
            <a:r>
              <a:rPr sz="3200" spc="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b="1" spc="-14" dirty="0">
                <a:solidFill>
                  <a:srgbClr val="A52439"/>
                </a:solidFill>
                <a:latin typeface="Calibri"/>
                <a:cs typeface="Calibri"/>
              </a:rPr>
              <a:t>central</a:t>
            </a:r>
            <a:r>
              <a:rPr sz="3200" b="1" dirty="0">
                <a:solidFill>
                  <a:srgbClr val="A52439"/>
                </a:solidFill>
                <a:latin typeface="Calibri"/>
                <a:cs typeface="Calibri"/>
              </a:rPr>
              <a:t> processing</a:t>
            </a:r>
          </a:p>
          <a:p>
            <a:pPr marL="342900" marR="0">
              <a:lnSpc>
                <a:spcPts val="3842"/>
              </a:lnSpc>
              <a:spcBef>
                <a:spcPts val="50"/>
              </a:spcBef>
              <a:spcAft>
                <a:spcPts val="0"/>
              </a:spcAft>
            </a:pPr>
            <a:r>
              <a:rPr sz="3200" b="1" dirty="0">
                <a:solidFill>
                  <a:srgbClr val="A52439"/>
                </a:solidFill>
                <a:latin typeface="Calibri"/>
                <a:cs typeface="Calibri"/>
              </a:rPr>
              <a:t>unit</a:t>
            </a:r>
            <a:r>
              <a:rPr sz="3200" b="1" spc="-14" dirty="0">
                <a:solidFill>
                  <a:srgbClr val="A52439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(</a:t>
            </a:r>
            <a:r>
              <a:rPr sz="3200" b="1" dirty="0">
                <a:solidFill>
                  <a:srgbClr val="A52439"/>
                </a:solidFill>
                <a:latin typeface="Calibri"/>
                <a:cs typeface="Calibri"/>
              </a:rPr>
              <a:t>CPU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),</a:t>
            </a:r>
            <a:r>
              <a:rPr sz="32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1" dirty="0">
                <a:solidFill>
                  <a:srgbClr val="000000"/>
                </a:solidFill>
                <a:latin typeface="Calibri"/>
                <a:cs typeface="Calibri"/>
              </a:rPr>
              <a:t>interprets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 and carries</a:t>
            </a:r>
            <a:r>
              <a:rPr sz="32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out the basic</a:t>
            </a:r>
          </a:p>
          <a:p>
            <a:pPr marL="342900" marR="0">
              <a:lnSpc>
                <a:spcPts val="3840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instructions</a:t>
            </a:r>
            <a:r>
              <a:rPr sz="3200" spc="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that</a:t>
            </a:r>
            <a:r>
              <a:rPr sz="32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8" dirty="0">
                <a:solidFill>
                  <a:srgbClr val="000000"/>
                </a:solidFill>
                <a:latin typeface="Calibri"/>
                <a:cs typeface="Calibri"/>
              </a:rPr>
              <a:t>operate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 a computer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01040" y="3189070"/>
            <a:ext cx="7596132" cy="4715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13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604A7B"/>
                </a:solidFill>
                <a:latin typeface="Arial"/>
                <a:cs typeface="Arial"/>
              </a:rPr>
              <a:t>–</a:t>
            </a:r>
            <a:r>
              <a:rPr sz="2800" dirty="0">
                <a:solidFill>
                  <a:srgbClr val="604A7B"/>
                </a:solidFill>
                <a:latin typeface="Times New Roman"/>
                <a:cs typeface="Times New Roman"/>
              </a:rPr>
              <a:t> </a:t>
            </a:r>
            <a:r>
              <a:rPr sz="2800" spc="-12" dirty="0">
                <a:solidFill>
                  <a:srgbClr val="000000"/>
                </a:solidFill>
                <a:latin typeface="Calibri"/>
                <a:cs typeface="Calibri"/>
              </a:rPr>
              <a:t>Contain</a:t>
            </a:r>
            <a:r>
              <a:rPr sz="2800" spc="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 </a:t>
            </a:r>
            <a:r>
              <a:rPr sz="2800" spc="-18" dirty="0">
                <a:solidFill>
                  <a:srgbClr val="000000"/>
                </a:solidFill>
                <a:latin typeface="Calibri"/>
                <a:cs typeface="Calibri"/>
              </a:rPr>
              <a:t>control</a:t>
            </a:r>
            <a:r>
              <a:rPr sz="2800" spc="3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unit</a:t>
            </a:r>
            <a:r>
              <a:rPr sz="2800" spc="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and an</a:t>
            </a:r>
            <a:r>
              <a:rPr sz="2800" spc="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arithmetic</a:t>
            </a:r>
            <a:r>
              <a:rPr sz="28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logic unit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87552" y="3615754"/>
            <a:ext cx="951001" cy="4719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16"/>
              </a:lnSpc>
              <a:spcBef>
                <a:spcPts val="0"/>
              </a:spcBef>
              <a:spcAft>
                <a:spcPts val="0"/>
              </a:spcAft>
            </a:pPr>
            <a:r>
              <a:rPr sz="2800" spc="-15" dirty="0">
                <a:solidFill>
                  <a:srgbClr val="000000"/>
                </a:solidFill>
                <a:latin typeface="Calibri"/>
                <a:cs typeface="Calibri"/>
              </a:rPr>
              <a:t>(ALU)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46862" y="4363411"/>
            <a:ext cx="8606563" cy="13045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244"/>
              </a:lnSpc>
              <a:spcBef>
                <a:spcPts val="0"/>
              </a:spcBef>
              <a:spcAft>
                <a:spcPts val="0"/>
              </a:spcAft>
            </a:pPr>
            <a:r>
              <a:rPr sz="4300" b="1" spc="-10" dirty="0">
                <a:solidFill>
                  <a:srgbClr val="A52439"/>
                </a:solidFill>
                <a:latin typeface="Calibri"/>
                <a:cs typeface="Calibri"/>
              </a:rPr>
              <a:t>Multi-core</a:t>
            </a:r>
            <a:r>
              <a:rPr sz="4300" b="1" spc="4997" dirty="0">
                <a:solidFill>
                  <a:srgbClr val="A52439"/>
                </a:solidFill>
                <a:latin typeface="Calibri"/>
                <a:cs typeface="Calibri"/>
              </a:rPr>
              <a:t> </a:t>
            </a:r>
            <a:r>
              <a:rPr sz="4300" b="1" spc="-10" dirty="0">
                <a:solidFill>
                  <a:srgbClr val="A52439"/>
                </a:solidFill>
                <a:latin typeface="Calibri"/>
                <a:cs typeface="Calibri"/>
              </a:rPr>
              <a:t>Dual-core</a:t>
            </a:r>
            <a:r>
              <a:rPr sz="4300" b="1" spc="4983" dirty="0">
                <a:solidFill>
                  <a:srgbClr val="A52439"/>
                </a:solidFill>
                <a:latin typeface="Calibri"/>
                <a:cs typeface="Calibri"/>
              </a:rPr>
              <a:t> </a:t>
            </a:r>
            <a:r>
              <a:rPr sz="4300" b="1" spc="-10" dirty="0">
                <a:solidFill>
                  <a:srgbClr val="A52439"/>
                </a:solidFill>
                <a:latin typeface="Calibri"/>
                <a:cs typeface="Calibri"/>
              </a:rPr>
              <a:t>Quad-core</a:t>
            </a:r>
          </a:p>
          <a:p>
            <a:pPr marL="88391" marR="0">
              <a:lnSpc>
                <a:spcPts val="4728"/>
              </a:lnSpc>
              <a:spcBef>
                <a:spcPts val="50"/>
              </a:spcBef>
              <a:spcAft>
                <a:spcPts val="0"/>
              </a:spcAft>
            </a:pPr>
            <a:r>
              <a:rPr sz="4300" b="1" dirty="0">
                <a:solidFill>
                  <a:srgbClr val="A52439"/>
                </a:solidFill>
                <a:latin typeface="Calibri"/>
                <a:cs typeface="Calibri"/>
              </a:rPr>
              <a:t>processor</a:t>
            </a:r>
            <a:r>
              <a:rPr sz="4300" b="1" spc="5647" dirty="0">
                <a:solidFill>
                  <a:srgbClr val="A52439"/>
                </a:solidFill>
                <a:latin typeface="Calibri"/>
                <a:cs typeface="Calibri"/>
              </a:rPr>
              <a:t> </a:t>
            </a:r>
            <a:r>
              <a:rPr sz="4300" b="1" dirty="0">
                <a:solidFill>
                  <a:srgbClr val="A52439"/>
                </a:solidFill>
                <a:latin typeface="Calibri"/>
                <a:cs typeface="Calibri"/>
              </a:rPr>
              <a:t>processor</a:t>
            </a:r>
            <a:r>
              <a:rPr sz="4300" b="1" spc="5647" dirty="0">
                <a:solidFill>
                  <a:srgbClr val="A52439"/>
                </a:solidFill>
                <a:latin typeface="Calibri"/>
                <a:cs typeface="Calibri"/>
              </a:rPr>
              <a:t> </a:t>
            </a:r>
            <a:r>
              <a:rPr sz="4300" b="1" dirty="0">
                <a:solidFill>
                  <a:srgbClr val="A52439"/>
                </a:solidFill>
                <a:latin typeface="Calibri"/>
                <a:cs typeface="Calibri"/>
              </a:rPr>
              <a:t>processor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43840" y="6445887"/>
            <a:ext cx="714273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spc="-10" dirty="0">
                <a:solidFill>
                  <a:srgbClr val="000000"/>
                </a:solidFill>
                <a:latin typeface="Calibri"/>
                <a:cs typeface="Calibri"/>
              </a:rPr>
              <a:t>Page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 213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422650" y="6461128"/>
            <a:ext cx="2602763" cy="1849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Discovering</a:t>
            </a:r>
            <a:r>
              <a:rPr sz="1200" spc="-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Computers </a:t>
            </a:r>
            <a:r>
              <a:rPr lang="en-US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: Chapter</a:t>
            </a:r>
            <a:r>
              <a:rPr sz="1200" spc="-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4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8801354" y="6461128"/>
            <a:ext cx="229641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EEEBCA"/>
                </a:solidFill>
                <a:latin typeface="Calibri"/>
                <a:cs typeface="Calibri"/>
              </a:rPr>
              <a:t>7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43840" y="411343"/>
            <a:ext cx="2202927" cy="6579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880"/>
              </a:lnSpc>
              <a:spcBef>
                <a:spcPts val="0"/>
              </a:spcBef>
              <a:spcAft>
                <a:spcPts val="0"/>
              </a:spcAft>
            </a:pPr>
            <a:r>
              <a:rPr sz="4000" b="1" dirty="0">
                <a:solidFill>
                  <a:srgbClr val="604A7B"/>
                </a:solidFill>
                <a:latin typeface="Calibri"/>
                <a:cs typeface="Calibri"/>
              </a:rPr>
              <a:t>Processor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43840" y="6427599"/>
            <a:ext cx="770661" cy="4253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spc="-10" dirty="0">
                <a:solidFill>
                  <a:srgbClr val="000000"/>
                </a:solidFill>
                <a:latin typeface="Calibri"/>
                <a:cs typeface="Calibri"/>
              </a:rPr>
              <a:t>Page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 213</a:t>
            </a:r>
          </a:p>
          <a:p>
            <a:pPr marL="0" marR="0">
              <a:lnSpc>
                <a:spcPts val="1464"/>
              </a:lnSpc>
              <a:spcBef>
                <a:spcPts val="69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Figure</a:t>
            </a:r>
            <a:r>
              <a:rPr sz="12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4-4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422650" y="6461128"/>
            <a:ext cx="2602763" cy="1849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Discovering</a:t>
            </a:r>
            <a:r>
              <a:rPr sz="1200" spc="-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Computers </a:t>
            </a:r>
            <a:r>
              <a:rPr lang="en-US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: Chapter</a:t>
            </a:r>
            <a:r>
              <a:rPr sz="1200" spc="-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4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801354" y="6461128"/>
            <a:ext cx="229641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EEEBCA"/>
                </a:solidFill>
                <a:latin typeface="Calibri"/>
                <a:cs typeface="Calibri"/>
              </a:rPr>
              <a:t>8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43840" y="411343"/>
            <a:ext cx="2202927" cy="6579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880"/>
              </a:lnSpc>
              <a:spcBef>
                <a:spcPts val="0"/>
              </a:spcBef>
              <a:spcAft>
                <a:spcPts val="0"/>
              </a:spcAft>
            </a:pPr>
            <a:r>
              <a:rPr sz="4000" b="1" dirty="0">
                <a:solidFill>
                  <a:srgbClr val="604A7B"/>
                </a:solidFill>
                <a:latin typeface="Calibri"/>
                <a:cs typeface="Calibri"/>
              </a:rPr>
              <a:t>Processor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43840" y="1639737"/>
            <a:ext cx="8178255" cy="1510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11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604A7B"/>
                </a:solidFill>
                <a:latin typeface="Arial"/>
                <a:cs typeface="Arial"/>
              </a:rPr>
              <a:t>•</a:t>
            </a:r>
            <a:r>
              <a:rPr sz="3200" spc="780" dirty="0">
                <a:solidFill>
                  <a:srgbClr val="604A7B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The </a:t>
            </a:r>
            <a:r>
              <a:rPr sz="3200" b="1" dirty="0">
                <a:solidFill>
                  <a:srgbClr val="A52439"/>
                </a:solidFill>
                <a:latin typeface="Calibri"/>
                <a:cs typeface="Calibri"/>
              </a:rPr>
              <a:t>control</a:t>
            </a:r>
            <a:r>
              <a:rPr sz="3200" b="1" spc="-20" dirty="0">
                <a:solidFill>
                  <a:srgbClr val="A52439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A52439"/>
                </a:solidFill>
                <a:latin typeface="Calibri"/>
                <a:cs typeface="Calibri"/>
              </a:rPr>
              <a:t>unit</a:t>
            </a:r>
            <a:r>
              <a:rPr sz="3200" b="1" spc="-14" dirty="0">
                <a:solidFill>
                  <a:srgbClr val="A52439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32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the component of the</a:t>
            </a:r>
          </a:p>
          <a:p>
            <a:pPr marL="342900" marR="0">
              <a:lnSpc>
                <a:spcPts val="3842"/>
              </a:lnSpc>
              <a:spcBef>
                <a:spcPts val="5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processor</a:t>
            </a:r>
            <a:r>
              <a:rPr sz="3200" spc="-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that</a:t>
            </a:r>
            <a:r>
              <a:rPr sz="3200" spc="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directs and </a:t>
            </a:r>
            <a:r>
              <a:rPr sz="3200" spc="-10" dirty="0">
                <a:solidFill>
                  <a:srgbClr val="000000"/>
                </a:solidFill>
                <a:latin typeface="Calibri"/>
                <a:cs typeface="Calibri"/>
              </a:rPr>
              <a:t>coordinates</a:t>
            </a:r>
            <a:r>
              <a:rPr sz="32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1" dirty="0">
                <a:solidFill>
                  <a:srgbClr val="000000"/>
                </a:solidFill>
                <a:latin typeface="Calibri"/>
                <a:cs typeface="Calibri"/>
              </a:rPr>
              <a:t>most</a:t>
            </a:r>
            <a:r>
              <a:rPr sz="32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</a:p>
          <a:p>
            <a:pPr marL="342900" marR="0">
              <a:lnSpc>
                <a:spcPts val="3840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the operations</a:t>
            </a:r>
            <a:r>
              <a:rPr sz="32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3200" spc="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the computer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43840" y="3200694"/>
            <a:ext cx="7191506" cy="5348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11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604A7B"/>
                </a:solidFill>
                <a:latin typeface="Arial"/>
                <a:cs typeface="Arial"/>
              </a:rPr>
              <a:t>•</a:t>
            </a:r>
            <a:r>
              <a:rPr sz="3200" spc="780" dirty="0">
                <a:solidFill>
                  <a:srgbClr val="604A7B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The </a:t>
            </a:r>
            <a:r>
              <a:rPr sz="3200" b="1" dirty="0">
                <a:solidFill>
                  <a:srgbClr val="A52439"/>
                </a:solidFill>
                <a:latin typeface="Calibri"/>
                <a:cs typeface="Calibri"/>
              </a:rPr>
              <a:t>arithmetic</a:t>
            </a:r>
            <a:r>
              <a:rPr sz="3200" b="1" spc="-31" dirty="0">
                <a:solidFill>
                  <a:srgbClr val="A52439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A52439"/>
                </a:solidFill>
                <a:latin typeface="Calibri"/>
                <a:cs typeface="Calibri"/>
              </a:rPr>
              <a:t>logic</a:t>
            </a:r>
            <a:r>
              <a:rPr sz="3200" b="1" spc="-23" dirty="0">
                <a:solidFill>
                  <a:srgbClr val="A52439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A52439"/>
                </a:solidFill>
                <a:latin typeface="Calibri"/>
                <a:cs typeface="Calibri"/>
              </a:rPr>
              <a:t>unit </a:t>
            </a:r>
            <a:r>
              <a:rPr sz="3200" spc="-18" dirty="0">
                <a:solidFill>
                  <a:srgbClr val="000000"/>
                </a:solidFill>
                <a:latin typeface="Calibri"/>
                <a:cs typeface="Calibri"/>
              </a:rPr>
              <a:t>(ALU)</a:t>
            </a:r>
            <a:r>
              <a:rPr sz="3200" spc="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performs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86740" y="3688338"/>
            <a:ext cx="7673666" cy="5351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14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arithmetic, comparison, and other operations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43840" y="6445887"/>
            <a:ext cx="714273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spc="-10" dirty="0">
                <a:solidFill>
                  <a:srgbClr val="000000"/>
                </a:solidFill>
                <a:latin typeface="Calibri"/>
                <a:cs typeface="Calibri"/>
              </a:rPr>
              <a:t>Page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 214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422650" y="6461128"/>
            <a:ext cx="2602763" cy="1849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Discovering</a:t>
            </a:r>
            <a:r>
              <a:rPr sz="1200" spc="-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Computers </a:t>
            </a:r>
            <a:r>
              <a:rPr lang="en-US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: Chapter</a:t>
            </a:r>
            <a:r>
              <a:rPr sz="1200" spc="-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4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801354" y="6461128"/>
            <a:ext cx="229641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EEEBCA"/>
                </a:solidFill>
                <a:latin typeface="Calibri"/>
                <a:cs typeface="Calibri"/>
              </a:rPr>
              <a:t>9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2079</Words>
  <Application>Microsoft Office PowerPoint</Application>
  <PresentationFormat>On-screen Show (4:3)</PresentationFormat>
  <Paragraphs>569</Paragraphs>
  <Slides>51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6" baseType="lpstr">
      <vt:lpstr>Calibri</vt:lpstr>
      <vt:lpstr>Times New Roman</vt:lpstr>
      <vt:lpstr>Arial</vt:lpstr>
      <vt:lpstr>Arial Black</vt:lpstr>
      <vt:lpstr>Theme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cp:lastModifiedBy>Abdul Qadeer</cp:lastModifiedBy>
  <cp:revision>2</cp:revision>
  <dcterms:modified xsi:type="dcterms:W3CDTF">2020-11-29T13:08:41Z</dcterms:modified>
</cp:coreProperties>
</file>