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3" r:id="rId2"/>
  </p:sldMasterIdLst>
  <p:notesMasterIdLst>
    <p:notesMasterId r:id="rId27"/>
  </p:notesMasterIdLst>
  <p:handoutMasterIdLst>
    <p:handoutMasterId r:id="rId28"/>
  </p:handoutMasterIdLst>
  <p:sldIdLst>
    <p:sldId id="256" r:id="rId3"/>
    <p:sldId id="271" r:id="rId4"/>
    <p:sldId id="276" r:id="rId5"/>
    <p:sldId id="296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87" r:id="rId17"/>
    <p:sldId id="288" r:id="rId18"/>
    <p:sldId id="289" r:id="rId19"/>
    <p:sldId id="290" r:id="rId20"/>
    <p:sldId id="292" r:id="rId21"/>
    <p:sldId id="297" r:id="rId22"/>
    <p:sldId id="293" r:id="rId23"/>
    <p:sldId id="295" r:id="rId24"/>
    <p:sldId id="299" r:id="rId25"/>
    <p:sldId id="294" r:id="rId26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2BA4"/>
    <a:srgbClr val="91C4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81402" autoAdjust="0"/>
  </p:normalViewPr>
  <p:slideViewPr>
    <p:cSldViewPr>
      <p:cViewPr varScale="1">
        <p:scale>
          <a:sx n="59" d="100"/>
          <a:sy n="59" d="100"/>
        </p:scale>
        <p:origin x="1182" y="78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482589-CB2F-4003-801D-095B67490E73}" type="datetimeFigureOut">
              <a:rPr lang="en-US"/>
              <a:t>1/24/2020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A4844B-5D5D-4D8E-9E71-6B297DF4019B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589861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7D4DBF-746C-4C25-853D-8A1CBE8404F4}" type="datetimeFigureOut">
              <a:rPr lang="en-US"/>
              <a:t>1/24/2020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E0FDE7-FE71-46E3-9512-437B13AD5F4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66979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0FDE7-FE71-46E3-9512-437B13AD5F4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3026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0FDE7-FE71-46E3-9512-437B13AD5F4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9262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a list of the parts or components that are required to build a product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0FDE7-FE71-46E3-9512-437B13AD5F4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4067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Identification---</a:t>
            </a:r>
            <a:r>
              <a:rPr lang="en-US" baseline="0" dirty="0" smtClean="0"/>
              <a:t> what do &amp; not do</a:t>
            </a:r>
            <a:endParaRPr lang="en-US" dirty="0" smtClean="0"/>
          </a:p>
          <a:p>
            <a:r>
              <a:rPr lang="en-US" dirty="0" smtClean="0"/>
              <a:t>Definition-- strategy</a:t>
            </a:r>
          </a:p>
          <a:p>
            <a:r>
              <a:rPr lang="en-US" dirty="0" smtClean="0"/>
              <a:t>Representation–data &amp; info flow &amp; consistency </a:t>
            </a:r>
          </a:p>
          <a:p>
            <a:r>
              <a:rPr lang="en-US" dirty="0" smtClean="0"/>
              <a:t>Specification—technology physics </a:t>
            </a:r>
            <a:r>
              <a:rPr lang="en-US" dirty="0" err="1" smtClean="0"/>
              <a:t>i.e</a:t>
            </a:r>
            <a:r>
              <a:rPr lang="en-US" dirty="0" smtClean="0"/>
              <a:t> files or DB</a:t>
            </a:r>
            <a:endParaRPr lang="en-US" baseline="0" dirty="0" smtClean="0"/>
          </a:p>
          <a:p>
            <a:r>
              <a:rPr lang="en-US" baseline="0" dirty="0" smtClean="0"/>
              <a:t>Configuration– tools </a:t>
            </a:r>
          </a:p>
          <a:p>
            <a:r>
              <a:rPr lang="en-US" baseline="0" dirty="0" smtClean="0"/>
              <a:t>and implementation– operational app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0FDE7-FE71-46E3-9512-437B13AD5F4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9736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0FDE7-FE71-46E3-9512-437B13AD5F4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167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565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565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6994" y="758952"/>
            <a:ext cx="10055781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998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9764" y="4455620"/>
            <a:ext cx="10055781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399" cap="all" spc="200" baseline="0">
                <a:solidFill>
                  <a:schemeClr val="tx2"/>
                </a:solidFill>
                <a:latin typeface="+mj-lt"/>
              </a:defRPr>
            </a:lvl1pPr>
            <a:lvl2pPr marL="457063" indent="0" algn="ctr">
              <a:buNone/>
              <a:defRPr sz="2399"/>
            </a:lvl2pPr>
            <a:lvl3pPr marL="914126" indent="0" algn="ctr">
              <a:buNone/>
              <a:defRPr sz="2399"/>
            </a:lvl3pPr>
            <a:lvl4pPr marL="1371189" indent="0" algn="ctr">
              <a:buNone/>
              <a:defRPr sz="1999"/>
            </a:lvl4pPr>
            <a:lvl5pPr marL="1828251" indent="0" algn="ctr">
              <a:buNone/>
              <a:defRPr sz="1999"/>
            </a:lvl5pPr>
            <a:lvl6pPr marL="2285314" indent="0" algn="ctr">
              <a:buNone/>
              <a:defRPr sz="1999"/>
            </a:lvl6pPr>
            <a:lvl7pPr marL="2742377" indent="0" algn="ctr">
              <a:buNone/>
              <a:defRPr sz="1999"/>
            </a:lvl7pPr>
            <a:lvl8pPr marL="3199440" indent="0" algn="ctr">
              <a:buNone/>
              <a:defRPr sz="1999"/>
            </a:lvl8pPr>
            <a:lvl9pPr marL="3656503" indent="0" algn="ctr">
              <a:buNone/>
              <a:defRPr sz="1999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1/24/2020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344" y="4343400"/>
            <a:ext cx="987294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3017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81DB9-8EB5-4378-9604-FF25BC84EA3C}" type="datetime1">
              <a:rPr lang="en-US" smtClean="0"/>
              <a:t>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763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565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565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2628" y="414779"/>
            <a:ext cx="262821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7982" y="414778"/>
            <a:ext cx="7732286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02BD2-CC57-4AE0-AF11-8F352D54DC5A}" type="datetime1">
              <a:rPr lang="en-US" smtClean="0"/>
              <a:t>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606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5B45A-F8C5-4936-B9CE-02F770BE0CC1}" type="datetime1">
              <a:rPr lang="en-US" smtClean="0"/>
              <a:t>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877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565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565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6994" y="758952"/>
            <a:ext cx="10055781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7998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6994" y="4453128"/>
            <a:ext cx="10055781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399" cap="all" spc="200" baseline="0">
                <a:solidFill>
                  <a:schemeClr val="tx2"/>
                </a:solidFill>
                <a:latin typeface="+mj-lt"/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EA72F-C462-455C-A639-A3C43C8029E9}" type="datetime1">
              <a:rPr lang="en-US" smtClean="0"/>
              <a:t>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344" y="4343400"/>
            <a:ext cx="987294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7768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6994" y="286604"/>
            <a:ext cx="10055781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6993" y="1845734"/>
            <a:ext cx="4936474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6301" y="1845735"/>
            <a:ext cx="4936474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0585A-E7E8-4611-A2D7-D7925F3D57ED}" type="datetime1">
              <a:rPr lang="en-US" smtClean="0"/>
              <a:t>1/24/2020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781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6994" y="286604"/>
            <a:ext cx="10055781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6994" y="1846052"/>
            <a:ext cx="4936474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999" b="0" cap="all" baseline="0">
                <a:solidFill>
                  <a:schemeClr val="tx2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6994" y="2582334"/>
            <a:ext cx="4936474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6301" y="1846052"/>
            <a:ext cx="4936474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999" b="0" cap="all" baseline="0">
                <a:solidFill>
                  <a:schemeClr val="tx2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6301" y="2582334"/>
            <a:ext cx="4936474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32FF1-84C6-4585-AF79-90D57B2AE71A}" type="datetime1">
              <a:rPr lang="en-US" smtClean="0"/>
              <a:t>1/24/2020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583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983B1-D1C6-4F6D-B0A0-7DB14FF698B9}" type="datetime1">
              <a:rPr lang="en-US" smtClean="0"/>
              <a:t>1/24/2020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920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565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565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CD525-59D1-4259-8385-92D5F9C12E4A}" type="datetime1">
              <a:rPr lang="en-US" smtClean="0"/>
              <a:t>1/24/2020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735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7" y="0"/>
            <a:ext cx="404973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39019" y="0"/>
            <a:ext cx="6399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081" y="594359"/>
            <a:ext cx="3199567" cy="2286000"/>
          </a:xfrm>
        </p:spPr>
        <p:txBody>
          <a:bodyPr anchor="b">
            <a:normAutofit/>
          </a:bodyPr>
          <a:lstStyle>
            <a:lvl1pPr>
              <a:defRPr sz="3599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9350" y="731520"/>
            <a:ext cx="6490549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081" y="2926080"/>
            <a:ext cx="3199567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391" y="6459786"/>
            <a:ext cx="2617828" cy="365125"/>
          </a:xfrm>
        </p:spPr>
        <p:txBody>
          <a:bodyPr/>
          <a:lstStyle>
            <a:lvl1pPr algn="l">
              <a:defRPr/>
            </a:lvl1pPr>
          </a:lstStyle>
          <a:p>
            <a:fld id="{1921E997-A517-4A67-8268-3AF6A58CB934}" type="datetime1">
              <a:rPr lang="en-US" smtClean="0"/>
              <a:t>1/24/2020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799350" y="6459786"/>
            <a:ext cx="464699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99542E4-2CCF-42F6-9D92-ED56803513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519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5651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565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6994" y="5074920"/>
            <a:ext cx="10110630" cy="822960"/>
          </a:xfrm>
        </p:spPr>
        <p:txBody>
          <a:bodyPr lIns="91440" tIns="0" rIns="91440" bIns="0" anchor="b">
            <a:noAutofit/>
          </a:bodyPr>
          <a:lstStyle>
            <a:lvl1pPr>
              <a:defRPr sz="3599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88810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199">
                <a:solidFill>
                  <a:schemeClr val="bg1"/>
                </a:solidFill>
              </a:defRPr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6994" y="5907023"/>
            <a:ext cx="1011063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24111-1032-42B8-A7BB-BAC97FE8A7D4}" type="datetime1">
              <a:rPr lang="en-US" smtClean="0"/>
              <a:t>1/24/2020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517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88826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6994" y="286604"/>
            <a:ext cx="10055781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6994" y="1845734"/>
            <a:ext cx="1005578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6995" y="6459786"/>
            <a:ext cx="24716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2528B3E-87C9-45CD-90A5-3B77AB1C5FD4}" type="datetime1">
              <a:rPr lang="en-US" smtClean="0"/>
              <a:t>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5225" y="6459786"/>
            <a:ext cx="48215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97880" y="6459786"/>
            <a:ext cx="13116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221" y="1737845"/>
            <a:ext cx="9964364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3771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126" rtl="0" eaLnBrk="1" latinLnBrk="0" hangingPunct="1">
        <a:lnSpc>
          <a:spcPct val="85000"/>
        </a:lnSpc>
        <a:spcBef>
          <a:spcPct val="0"/>
        </a:spcBef>
        <a:buNone/>
        <a:defRPr sz="4799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13" indent="-91413" algn="l" defTabSz="914126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99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3933" indent="-182825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799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758" indent="-182825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583" indent="-182825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408" indent="-182825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099670" indent="-228531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299610" indent="-228531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499550" indent="-228531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699490" indent="-228531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2" y="990600"/>
            <a:ext cx="8839201" cy="3200400"/>
          </a:xfrm>
        </p:spPr>
        <p:txBody>
          <a:bodyPr/>
          <a:lstStyle/>
          <a:p>
            <a:r>
              <a:rPr lang="en-US" dirty="0" smtClean="0"/>
              <a:t>Zachman Framework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9012" y="2362200"/>
            <a:ext cx="7162799" cy="9906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latin typeface="Book Antiqua" panose="02040602050305030304" pitchFamily="18" charset="0"/>
                <a:ea typeface="Adobe Fangsong Std R" panose="02020400000000000000" pitchFamily="18" charset="-128"/>
              </a:rPr>
              <a:t>L</a:t>
            </a:r>
            <a:r>
              <a:rPr lang="en-US" sz="2400" b="1" cap="none" dirty="0" smtClean="0">
                <a:latin typeface="Book Antiqua" panose="02040602050305030304" pitchFamily="18" charset="0"/>
                <a:ea typeface="Adobe Fangsong Std R" panose="02020400000000000000" pitchFamily="18" charset="-128"/>
              </a:rPr>
              <a:t>ecture</a:t>
            </a:r>
            <a:r>
              <a:rPr lang="en-US" sz="2400" b="1" dirty="0" smtClean="0">
                <a:latin typeface="Book Antiqua" panose="02040602050305030304" pitchFamily="18" charset="0"/>
                <a:ea typeface="Adobe Fangsong Std R" panose="02020400000000000000" pitchFamily="18" charset="-128"/>
              </a:rPr>
              <a:t> 2</a:t>
            </a:r>
            <a:endParaRPr lang="en-US" sz="2400" b="1" dirty="0">
              <a:latin typeface="Book Antiqua" panose="02040602050305030304" pitchFamily="18" charset="0"/>
              <a:ea typeface="Adobe Fangsong Std R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0082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b="1" dirty="0"/>
              <a:t>The Evolution of Enterprise Architecture</a:t>
            </a:r>
            <a:endParaRPr lang="en-US" sz="3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11" r="54925" b="48622"/>
          <a:stretch/>
        </p:blipFill>
        <p:spPr>
          <a:xfrm>
            <a:off x="1370012" y="1828799"/>
            <a:ext cx="8991600" cy="4191001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 lang="en-US" smtClean="0"/>
              <a:t>10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180012" y="6019800"/>
            <a:ext cx="1085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Figure 3</a:t>
            </a:r>
          </a:p>
        </p:txBody>
      </p:sp>
    </p:spTree>
    <p:extLst>
      <p:ext uri="{BB962C8B-B14F-4D97-AF65-F5344CB8AC3E}">
        <p14:creationId xmlns:p14="http://schemas.microsoft.com/office/powerpoint/2010/main" val="1740522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b="1" dirty="0"/>
              <a:t>The Evolution of Enterprise Architecture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3814" y="1676400"/>
            <a:ext cx="9601200" cy="4800600"/>
          </a:xfrm>
        </p:spPr>
        <p:txBody>
          <a:bodyPr>
            <a:normAutofit/>
          </a:bodyPr>
          <a:lstStyle/>
          <a:p>
            <a:pPr algn="just"/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 cell formed by intersection of the 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objectives/scope</a:t>
            </a:r>
            <a:r>
              <a:rPr lang="en-US" sz="20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row (of interest to 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the </a:t>
            </a:r>
            <a:r>
              <a:rPr lang="en-US" sz="20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planner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) and the data column shows that a “list of things” is relevant to 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this cell.</a:t>
            </a:r>
          </a:p>
          <a:p>
            <a:pPr algn="just"/>
            <a:endParaRPr lang="en-US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/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The 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cell intersected by the 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owner 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row and </a:t>
            </a:r>
            <a:r>
              <a:rPr lang="en-US" sz="20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data 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column is the “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enterprise model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”—also called the strategic model. </a:t>
            </a:r>
            <a:endParaRPr lang="en-US" sz="20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/>
            <a:endParaRPr lang="en-US" sz="20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/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The 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cell for the 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designer 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row and the </a:t>
            </a:r>
            <a:r>
              <a:rPr lang="en-US" sz="20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data 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column shows that “logical 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data model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” documentation applies to this cell. </a:t>
            </a:r>
            <a:endParaRPr lang="en-US" sz="20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1" algn="just"/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This 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expands the strategic 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model to 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integrated logical data models with data attribute detail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  <a:p>
            <a:pPr lvl="1" algn="just"/>
            <a:endParaRPr lang="en-US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/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The 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builder</a:t>
            </a:r>
            <a:r>
              <a:rPr lang="en-US" sz="20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row and </a:t>
            </a:r>
            <a:r>
              <a:rPr lang="en-US" sz="20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data 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column cell contains the “physical data model” 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for subsequent 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data implementation in target databases.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352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b="1" dirty="0"/>
              <a:t>The Evolution of Enterprise Architecture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 </a:t>
            </a:r>
            <a:r>
              <a:rPr lang="en-US" sz="2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subcontractor 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row and </a:t>
            </a:r>
            <a:r>
              <a:rPr lang="en-US" sz="2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data 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column cell contain “data definition” 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scripts for 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 physical installation of these databases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  <a:p>
            <a:pPr algn="just"/>
            <a:endParaRPr lang="en-US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Reading down column 2—How(</a:t>
            </a:r>
            <a:r>
              <a:rPr lang="en-US" sz="2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Function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)—and column 3—Where (</a:t>
            </a:r>
            <a:r>
              <a:rPr lang="en-US" sz="2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Location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), we 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also see that each row has various representations in the cells for these 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columns as well, </a:t>
            </a:r>
          </a:p>
          <a:p>
            <a:pPr algn="just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ut 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this complete definition is difficult to achieve in 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most enterprises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785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b="1" dirty="0"/>
              <a:t>The Evolution of Enterprise Architecture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There are a further three columns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— Who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When, and 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Why —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 the 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complete </a:t>
            </a:r>
            <a:r>
              <a:rPr lang="en-US" sz="24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Zachman </a:t>
            </a:r>
            <a:r>
              <a:rPr lang="en-US" sz="2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framework for enterprise architecture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</a:t>
            </a:r>
            <a:endParaRPr lang="en-US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1" algn="just"/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These 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additional interrogatives 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are shown 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 Figure 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4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which illustrates a complete Zachman framework. </a:t>
            </a:r>
            <a:endParaRPr lang="en-US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/>
            <a:endParaRPr lang="en-US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/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The column 6 —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Why (</a:t>
            </a:r>
            <a:r>
              <a:rPr lang="en-US" sz="2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Motivation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) —is a 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very important column: It typically defines the business needs of an enterprise 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for the 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future.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040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2" y="381000"/>
            <a:ext cx="9601200" cy="838200"/>
          </a:xfrm>
        </p:spPr>
        <p:txBody>
          <a:bodyPr>
            <a:normAutofit/>
          </a:bodyPr>
          <a:lstStyle/>
          <a:p>
            <a:r>
              <a:rPr lang="en-US" sz="3800" b="1" dirty="0"/>
              <a:t>The Evolution of Enterprise Architecture</a:t>
            </a:r>
            <a:endParaRPr lang="en-US" sz="3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89" t="14035" r="34734" b="14035"/>
          <a:stretch/>
        </p:blipFill>
        <p:spPr>
          <a:xfrm>
            <a:off x="1141412" y="1143000"/>
            <a:ext cx="10210800" cy="5389282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 lang="en-US" smtClean="0"/>
              <a:t>14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675812" y="6192916"/>
            <a:ext cx="1085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Figure </a:t>
            </a:r>
            <a:r>
              <a:rPr lang="en-US" dirty="0" smtClean="0"/>
              <a:t>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6052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b="1" dirty="0"/>
              <a:t>The Evolution of Enterprise Architecture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9012" y="1845734"/>
            <a:ext cx="10163763" cy="4023360"/>
          </a:xfrm>
        </p:spPr>
        <p:txBody>
          <a:bodyPr>
            <a:noAutofit/>
          </a:bodyPr>
          <a:lstStyle/>
          <a:p>
            <a:pPr lvl="1" algn="just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 summary, the framework rows therefore 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indicate:</a:t>
            </a:r>
          </a:p>
          <a:p>
            <a:pPr lvl="1" algn="just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ifferent 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views (or 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perspectives) of 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people in the enterprise, from the perspectives of the </a:t>
            </a:r>
            <a:r>
              <a:rPr lang="en-US" sz="28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planner, </a:t>
            </a:r>
            <a:r>
              <a:rPr lang="en-US" sz="28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owner, designer</a:t>
            </a:r>
            <a:r>
              <a:rPr lang="en-US" sz="28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builder, 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and </a:t>
            </a:r>
            <a:r>
              <a:rPr lang="en-US" sz="28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subcontractor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(The last row, “the functioning enterprise,” 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is not 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normally counted.) </a:t>
            </a:r>
            <a:endParaRPr lang="en-US" sz="2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1" algn="just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The 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framework columns also 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address 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different 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primitive questions 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(also called interrogatives or abstractions) of </a:t>
            </a:r>
            <a:r>
              <a:rPr lang="en-US" sz="28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What, How, Where, </a:t>
            </a:r>
            <a:r>
              <a:rPr lang="en-US" sz="28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Who, When 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and </a:t>
            </a:r>
            <a:r>
              <a:rPr lang="en-US" sz="28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Why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812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2" y="381000"/>
            <a:ext cx="9601200" cy="762000"/>
          </a:xfrm>
        </p:spPr>
        <p:txBody>
          <a:bodyPr/>
          <a:lstStyle/>
          <a:p>
            <a:r>
              <a:rPr lang="en-US" dirty="0" smtClean="0"/>
              <a:t>Using the Zachman Framework for EA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855" b="50877"/>
          <a:stretch/>
        </p:blipFill>
        <p:spPr>
          <a:xfrm>
            <a:off x="1141412" y="1219200"/>
            <a:ext cx="10363199" cy="5105400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729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2" y="381000"/>
            <a:ext cx="99060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The difference b/w Primitives and composites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John Zachman makes the case that by 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addressing:</a:t>
            </a:r>
          </a:p>
          <a:p>
            <a:pPr lvl="1" algn="just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he 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six primitives (the 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interrogatives or 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questions of what, how, where, who, when, and why) </a:t>
            </a:r>
            <a:endParaRPr lang="en-US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1" algn="just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ery 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complex 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composites</a:t>
            </a:r>
            <a:r>
              <a:rPr lang="en-US" sz="24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(such 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as buildings, planes, or enterprise systems) can be developed. </a:t>
            </a:r>
            <a:endParaRPr lang="en-US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65760" lvl="1" indent="0" algn="just">
              <a:buNone/>
            </a:pPr>
            <a:endParaRPr lang="en-US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/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Answers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to 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these questions, he states, can be 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used:</a:t>
            </a:r>
          </a:p>
          <a:p>
            <a:pPr lvl="1" algn="just"/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to 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capture knowledge that is needed to 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construct any 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complex (composite) object.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484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2" y="381000"/>
            <a:ext cx="99060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The difference b/w Primitives and composites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800" dirty="0"/>
              <a:t>B</a:t>
            </a:r>
            <a:r>
              <a:rPr lang="en-US" sz="2800" dirty="0" smtClean="0"/>
              <a:t>y </a:t>
            </a:r>
            <a:r>
              <a:rPr lang="en-US" sz="2800" dirty="0"/>
              <a:t>taking a top-down approach, </a:t>
            </a:r>
            <a:r>
              <a:rPr lang="en-US" sz="2800" dirty="0">
                <a:solidFill>
                  <a:srgbClr val="92D050"/>
                </a:solidFill>
              </a:rPr>
              <a:t>building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92D050"/>
                </a:solidFill>
              </a:rPr>
              <a:t>construction </a:t>
            </a:r>
            <a:r>
              <a:rPr lang="en-US" sz="2800" dirty="0"/>
              <a:t>and</a:t>
            </a:r>
            <a:r>
              <a:rPr lang="en-US" sz="2800" dirty="0">
                <a:solidFill>
                  <a:srgbClr val="92D050"/>
                </a:solidFill>
              </a:rPr>
              <a:t> </a:t>
            </a:r>
            <a:r>
              <a:rPr lang="en-US" sz="2800" dirty="0" smtClean="0">
                <a:solidFill>
                  <a:srgbClr val="92D050"/>
                </a:solidFill>
              </a:rPr>
              <a:t>airplane design </a:t>
            </a:r>
            <a:r>
              <a:rPr lang="en-US" sz="2800" dirty="0">
                <a:solidFill>
                  <a:srgbClr val="92D050"/>
                </a:solidFill>
              </a:rPr>
              <a:t>have developed </a:t>
            </a:r>
            <a:r>
              <a:rPr lang="en-US" sz="2800" dirty="0" smtClean="0">
                <a:solidFill>
                  <a:srgbClr val="92D050"/>
                </a:solidFill>
              </a:rPr>
              <a:t>compatible </a:t>
            </a:r>
            <a:r>
              <a:rPr lang="en-US" sz="2800" dirty="0">
                <a:solidFill>
                  <a:srgbClr val="92D050"/>
                </a:solidFill>
              </a:rPr>
              <a:t>parts </a:t>
            </a:r>
            <a:r>
              <a:rPr lang="en-US" sz="2800" dirty="0"/>
              <a:t>that can be reused. </a:t>
            </a:r>
            <a:endParaRPr lang="en-US" sz="2800" dirty="0" smtClean="0"/>
          </a:p>
          <a:p>
            <a:pPr algn="just"/>
            <a:r>
              <a:rPr lang="en-US" sz="2800" dirty="0" smtClean="0"/>
              <a:t>For example:</a:t>
            </a:r>
          </a:p>
          <a:p>
            <a:pPr lvl="1" algn="just"/>
            <a:r>
              <a:rPr lang="en-US" sz="2400" dirty="0"/>
              <a:t>S</a:t>
            </a:r>
            <a:r>
              <a:rPr lang="en-US" sz="2400" dirty="0" smtClean="0"/>
              <a:t>tandard </a:t>
            </a:r>
            <a:r>
              <a:rPr lang="en-US" sz="2400" dirty="0"/>
              <a:t>doors and windows in buildings. </a:t>
            </a:r>
            <a:endParaRPr lang="en-US" sz="2400" dirty="0" smtClean="0"/>
          </a:p>
          <a:p>
            <a:pPr lvl="1" algn="just"/>
            <a:r>
              <a:rPr lang="en-US" sz="2400" dirty="0"/>
              <a:t>T</a:t>
            </a:r>
            <a:r>
              <a:rPr lang="en-US" sz="2400" dirty="0" smtClean="0"/>
              <a:t>he Boeing 737</a:t>
            </a:r>
            <a:r>
              <a:rPr lang="en-US" sz="2400" dirty="0"/>
              <a:t>, 747, 757 and 767 airplanes were designed so they all use a standard undercarriage</a:t>
            </a:r>
            <a:r>
              <a:rPr lang="en-US" sz="2400" dirty="0" smtClean="0"/>
              <a:t>.</a:t>
            </a:r>
          </a:p>
          <a:p>
            <a:pPr marL="365760" lvl="1" indent="0" algn="just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989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2" y="381000"/>
            <a:ext cx="9829800" cy="967694"/>
          </a:xfrm>
        </p:spPr>
        <p:txBody>
          <a:bodyPr>
            <a:normAutofit/>
          </a:bodyPr>
          <a:lstStyle/>
          <a:p>
            <a:r>
              <a:rPr lang="en-US" sz="3600" dirty="0"/>
              <a:t>The difference b/w Primitives and composites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 lang="en-US" smtClean="0"/>
              <a:t>19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1" r="67504" b="60534"/>
          <a:stretch/>
        </p:blipFill>
        <p:spPr>
          <a:xfrm>
            <a:off x="2284412" y="1600200"/>
            <a:ext cx="8305800" cy="4572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865812" y="6282974"/>
            <a:ext cx="1149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Figure 6 </a:t>
            </a:r>
          </a:p>
        </p:txBody>
      </p:sp>
    </p:spTree>
    <p:extLst>
      <p:ext uri="{BB962C8B-B14F-4D97-AF65-F5344CB8AC3E}">
        <p14:creationId xmlns:p14="http://schemas.microsoft.com/office/powerpoint/2010/main" val="2987025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Title and Content List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293814" y="1905000"/>
            <a:ext cx="9601200" cy="426720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The Evolution of Enterprise Architecture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Using the Zachman Framework for Enterprise Architecture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The difference between Primitives and Composites</a:t>
            </a:r>
          </a:p>
          <a:p>
            <a:pPr marL="0" indent="0">
              <a:buNone/>
            </a:pPr>
            <a:endParaRPr lang="en-US" sz="2400" dirty="0" smtClean="0"/>
          </a:p>
          <a:p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798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2" y="381000"/>
            <a:ext cx="9829800" cy="1066800"/>
          </a:xfrm>
        </p:spPr>
        <p:txBody>
          <a:bodyPr>
            <a:normAutofit/>
          </a:bodyPr>
          <a:lstStyle/>
          <a:p>
            <a:r>
              <a:rPr lang="en-US" sz="3600" dirty="0"/>
              <a:t>The difference b/w Primitives and composites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This enterprise-wide view is illustrated in Figure 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6 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as horizontal “slices” 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at each cell in top 2 rows. </a:t>
            </a:r>
          </a:p>
          <a:p>
            <a:pPr algn="just"/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For 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example, a high-level view of the business plans for an enterprise 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is shown 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by the horizontal slice at the top of 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column 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6 (Why) with row 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 (Planner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), and 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with 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row 2 (Owner). </a:t>
            </a:r>
            <a:endParaRPr lang="en-US" sz="2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/>
            <a:endParaRPr lang="en-US" sz="2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/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These 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horizontal slices 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 column 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6 as a high-level list of goals/objectives</a:t>
            </a:r>
            <a:r>
              <a:rPr lang="en-US" sz="28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and high-level business plans. </a:t>
            </a:r>
            <a:endParaRPr lang="en-US" sz="2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1" algn="just"/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comments 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introduce an initial 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enterprise architecture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250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2" y="381000"/>
            <a:ext cx="9829800" cy="1066800"/>
          </a:xfrm>
        </p:spPr>
        <p:txBody>
          <a:bodyPr>
            <a:normAutofit/>
          </a:bodyPr>
          <a:lstStyle/>
          <a:p>
            <a:r>
              <a:rPr lang="en-US" sz="3600" dirty="0"/>
              <a:t>The difference b/w Primitives and composites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9012" y="1845734"/>
            <a:ext cx="10163763" cy="4023360"/>
          </a:xfrm>
        </p:spPr>
        <p:txBody>
          <a:bodyPr>
            <a:normAutofit/>
          </a:bodyPr>
          <a:lstStyle/>
          <a:p>
            <a:pPr lvl="1" algn="just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C000"/>
                </a:solidFill>
              </a:rPr>
              <a:t>Column 6 (Why) </a:t>
            </a:r>
            <a:r>
              <a:rPr lang="en-US" sz="2800" dirty="0"/>
              <a:t>for both the Planner and Owner rows are two </a:t>
            </a:r>
            <a:r>
              <a:rPr lang="en-US" sz="2800" dirty="0" smtClean="0"/>
              <a:t>important primitive </a:t>
            </a:r>
            <a:r>
              <a:rPr lang="en-US" sz="2800" dirty="0"/>
              <a:t>cells, used as a </a:t>
            </a:r>
            <a:r>
              <a:rPr lang="en-US" sz="2800" dirty="0">
                <a:solidFill>
                  <a:srgbClr val="FF0000"/>
                </a:solidFill>
              </a:rPr>
              <a:t>starting point </a:t>
            </a:r>
            <a:r>
              <a:rPr lang="en-US" sz="2800" dirty="0"/>
              <a:t>focus </a:t>
            </a:r>
            <a:r>
              <a:rPr lang="en-US" sz="2800" dirty="0">
                <a:solidFill>
                  <a:srgbClr val="00B0F0"/>
                </a:solidFill>
              </a:rPr>
              <a:t>based on </a:t>
            </a:r>
            <a:r>
              <a:rPr lang="en-US" sz="2800" dirty="0"/>
              <a:t>the </a:t>
            </a:r>
            <a:r>
              <a:rPr lang="en-US" sz="2800" dirty="0">
                <a:solidFill>
                  <a:srgbClr val="92D050"/>
                </a:solidFill>
              </a:rPr>
              <a:t>business </a:t>
            </a:r>
            <a:r>
              <a:rPr lang="en-US" sz="2800" dirty="0" smtClean="0">
                <a:solidFill>
                  <a:srgbClr val="92D050"/>
                </a:solidFill>
              </a:rPr>
              <a:t>plans defined </a:t>
            </a:r>
            <a:r>
              <a:rPr lang="en-US" sz="2800" dirty="0">
                <a:solidFill>
                  <a:srgbClr val="92D050"/>
                </a:solidFill>
              </a:rPr>
              <a:t>for the </a:t>
            </a:r>
            <a:r>
              <a:rPr lang="en-US" sz="2800" dirty="0" smtClean="0">
                <a:solidFill>
                  <a:srgbClr val="92D050"/>
                </a:solidFill>
              </a:rPr>
              <a:t>future</a:t>
            </a:r>
            <a:r>
              <a:rPr lang="en-US" sz="2800" dirty="0" smtClean="0"/>
              <a:t>. </a:t>
            </a:r>
          </a:p>
          <a:p>
            <a:pPr marL="201108" lvl="1" indent="0" algn="just">
              <a:buNone/>
            </a:pPr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19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2" y="381000"/>
            <a:ext cx="98298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The difference b/w Primitives and composites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5212" y="1845734"/>
            <a:ext cx="10087563" cy="4023360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C000"/>
                </a:solidFill>
              </a:rPr>
              <a:t>Column 1 (What) </a:t>
            </a:r>
            <a:r>
              <a:rPr lang="en-US" sz="2800" dirty="0"/>
              <a:t>for the Planner and Owner rows are two important </a:t>
            </a:r>
            <a:r>
              <a:rPr lang="en-US" sz="2800" dirty="0" smtClean="0"/>
              <a:t>primitive cells</a:t>
            </a:r>
            <a:r>
              <a:rPr lang="en-US" sz="2800" dirty="0"/>
              <a:t>. </a:t>
            </a:r>
            <a:endParaRPr lang="en-US" sz="2800" dirty="0" smtClean="0"/>
          </a:p>
          <a:p>
            <a:pPr marL="201108" lvl="1" indent="0">
              <a:buNone/>
            </a:pPr>
            <a:endParaRPr lang="en-US" sz="28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 smtClean="0"/>
              <a:t>They </a:t>
            </a:r>
            <a:r>
              <a:rPr lang="en-US" sz="2800" dirty="0"/>
              <a:t>define the </a:t>
            </a:r>
            <a:r>
              <a:rPr lang="en-US" sz="2800" dirty="0">
                <a:solidFill>
                  <a:srgbClr val="92D050"/>
                </a:solidFill>
              </a:rPr>
              <a:t>strategic model </a:t>
            </a:r>
            <a:r>
              <a:rPr lang="en-US" sz="2800" dirty="0"/>
              <a:t>as the integrated data resource (</a:t>
            </a:r>
            <a:r>
              <a:rPr lang="en-US" sz="2800" dirty="0" smtClean="0"/>
              <a:t>of the </a:t>
            </a:r>
            <a:r>
              <a:rPr lang="en-US" sz="2800" dirty="0"/>
              <a:t>enterprise model) that is required by the business plans.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746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2" y="381000"/>
            <a:ext cx="98298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The difference b/w Primitives and composites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C000"/>
                </a:solidFill>
              </a:rPr>
              <a:t>Column 2 (How–</a:t>
            </a:r>
            <a:r>
              <a:rPr lang="en-US" sz="2800" i="1" dirty="0">
                <a:solidFill>
                  <a:srgbClr val="FFC000"/>
                </a:solidFill>
              </a:rPr>
              <a:t>Function</a:t>
            </a:r>
            <a:r>
              <a:rPr lang="en-US" sz="2800" dirty="0">
                <a:solidFill>
                  <a:srgbClr val="FFC000"/>
                </a:solidFill>
              </a:rPr>
              <a:t>) </a:t>
            </a:r>
            <a:r>
              <a:rPr lang="en-US" sz="2800" dirty="0"/>
              <a:t>for the Planner and Owner rows are two </a:t>
            </a:r>
            <a:r>
              <a:rPr lang="en-US" sz="2800" dirty="0" smtClean="0"/>
              <a:t>important primitive </a:t>
            </a:r>
            <a:r>
              <a:rPr lang="en-US" sz="2800" dirty="0"/>
              <a:t>cells. </a:t>
            </a:r>
            <a:endParaRPr lang="en-US" sz="280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 smtClean="0"/>
              <a:t>They </a:t>
            </a:r>
            <a:r>
              <a:rPr lang="en-US" sz="2800" dirty="0"/>
              <a:t>identify reusable </a:t>
            </a:r>
            <a:r>
              <a:rPr lang="en-US" sz="2800" dirty="0">
                <a:solidFill>
                  <a:srgbClr val="92D050"/>
                </a:solidFill>
              </a:rPr>
              <a:t>business activities </a:t>
            </a:r>
            <a:r>
              <a:rPr lang="en-US" sz="2800" dirty="0"/>
              <a:t>from the </a:t>
            </a:r>
            <a:r>
              <a:rPr lang="en-US" sz="2800" dirty="0" smtClean="0"/>
              <a:t>strategic model </a:t>
            </a:r>
            <a:r>
              <a:rPr lang="en-US" sz="2800" dirty="0"/>
              <a:t>(in an enterprise model) and from the business plans.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704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2" y="381000"/>
            <a:ext cx="99060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The difference b/w Primitives and composites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9012" y="1845734"/>
            <a:ext cx="10163763" cy="4023360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C000"/>
                </a:solidFill>
              </a:rPr>
              <a:t>Column 4 (Who) </a:t>
            </a:r>
            <a:r>
              <a:rPr lang="en-US" sz="2800" dirty="0"/>
              <a:t>for the planner row is another key primitive cell</a:t>
            </a:r>
            <a:r>
              <a:rPr lang="en-US" sz="2800" dirty="0" smtClean="0"/>
              <a:t>.</a:t>
            </a:r>
          </a:p>
          <a:p>
            <a:pPr marL="201108" lvl="1" indent="0">
              <a:buNone/>
            </a:pPr>
            <a:r>
              <a:rPr lang="en-US" sz="2800" dirty="0" smtClean="0"/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 smtClean="0"/>
              <a:t>It identifies </a:t>
            </a:r>
            <a:r>
              <a:rPr lang="en-US" sz="2800" dirty="0" smtClean="0">
                <a:solidFill>
                  <a:srgbClr val="92D050"/>
                </a:solidFill>
              </a:rPr>
              <a:t>business </a:t>
            </a:r>
            <a:r>
              <a:rPr lang="en-US" sz="2800" dirty="0">
                <a:solidFill>
                  <a:srgbClr val="92D050"/>
                </a:solidFill>
              </a:rPr>
              <a:t>experts in the organization structure</a:t>
            </a:r>
            <a:r>
              <a:rPr lang="en-US" sz="2800" dirty="0"/>
              <a:t> who know the data and the </a:t>
            </a:r>
            <a:r>
              <a:rPr lang="en-US" sz="2800" dirty="0" smtClean="0"/>
              <a:t>processes that </a:t>
            </a:r>
            <a:r>
              <a:rPr lang="en-US" sz="2800" dirty="0"/>
              <a:t>are suggested by the business plans.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26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b="1" dirty="0"/>
              <a:t>The Evolution of Enterprise Architecture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Enterprise architecture was developed by </a:t>
            </a:r>
            <a:r>
              <a:rPr lang="en-US" sz="2400" dirty="0">
                <a:solidFill>
                  <a:srgbClr val="92D050"/>
                </a:solidFill>
              </a:rPr>
              <a:t>John Zachman </a:t>
            </a:r>
            <a:r>
              <a:rPr lang="en-US" sz="2400" dirty="0"/>
              <a:t>while with IBM in </a:t>
            </a:r>
            <a:r>
              <a:rPr lang="en-US" sz="2400" dirty="0" smtClean="0"/>
              <a:t>the1980s</a:t>
            </a:r>
            <a:r>
              <a:rPr lang="en-US" sz="2400" dirty="0"/>
              <a:t>, after observing the </a:t>
            </a:r>
            <a:r>
              <a:rPr lang="en-US" sz="2400" dirty="0">
                <a:solidFill>
                  <a:srgbClr val="FF0000"/>
                </a:solidFill>
              </a:rPr>
              <a:t>building and airplane construction</a:t>
            </a:r>
            <a:r>
              <a:rPr lang="en-US" sz="2400" dirty="0">
                <a:solidFill>
                  <a:srgbClr val="FF00FF"/>
                </a:solidFill>
              </a:rPr>
              <a:t> </a:t>
            </a:r>
            <a:r>
              <a:rPr lang="en-US" sz="2400" dirty="0"/>
              <a:t>industries and the </a:t>
            </a:r>
            <a:r>
              <a:rPr lang="en-US" sz="2400" dirty="0" smtClean="0"/>
              <a:t>IT industry</a:t>
            </a:r>
            <a:r>
              <a:rPr lang="en-US" sz="2400" dirty="0"/>
              <a:t>. </a:t>
            </a: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He </a:t>
            </a:r>
            <a:r>
              <a:rPr lang="en-US" sz="2400" dirty="0"/>
              <a:t>saw </a:t>
            </a:r>
            <a:r>
              <a:rPr lang="en-US" sz="2400" dirty="0">
                <a:solidFill>
                  <a:srgbClr val="92D050"/>
                </a:solidFill>
              </a:rPr>
              <a:t>similarities between the construction </a:t>
            </a:r>
            <a:r>
              <a:rPr lang="en-US" sz="2400" dirty="0"/>
              <a:t>of buildings, airplanes, </a:t>
            </a:r>
            <a:r>
              <a:rPr lang="en-US" sz="2400" dirty="0" smtClean="0"/>
              <a:t>and the </a:t>
            </a:r>
            <a:r>
              <a:rPr lang="en-US" sz="2400" dirty="0"/>
              <a:t>information systems used by an enterprise</a:t>
            </a:r>
            <a:r>
              <a:rPr lang="en-US" sz="2400" dirty="0" smtClean="0"/>
              <a:t>.</a:t>
            </a:r>
          </a:p>
          <a:p>
            <a:endParaRPr lang="en-US" sz="2400" dirty="0"/>
          </a:p>
          <a:p>
            <a:r>
              <a:rPr lang="en-US" sz="2400" dirty="0"/>
              <a:t>These industries manage the design, construction, and maintenance of </a:t>
            </a:r>
            <a:r>
              <a:rPr lang="en-US" sz="2400" dirty="0" smtClean="0"/>
              <a:t>complex products </a:t>
            </a:r>
            <a:r>
              <a:rPr lang="en-US" sz="2400" dirty="0"/>
              <a:t>by </a:t>
            </a:r>
            <a:r>
              <a:rPr lang="en-US" sz="2400" dirty="0">
                <a:solidFill>
                  <a:srgbClr val="92D050"/>
                </a:solidFill>
              </a:rPr>
              <a:t>considering the needs of different people</a:t>
            </a:r>
            <a:r>
              <a:rPr lang="en-US" sz="2400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488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b="1" dirty="0"/>
              <a:t>The Evolution of Enterprise Architecture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 lang="en-US" smtClean="0"/>
              <a:t>4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0812" y="1973534"/>
            <a:ext cx="3815280" cy="3200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96994" y="1876841"/>
            <a:ext cx="6544535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The </a:t>
            </a:r>
            <a:r>
              <a:rPr 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owner</a:t>
            </a:r>
            <a:r>
              <a:rPr lang="en-US" sz="24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 the building industry, who uses </a:t>
            </a:r>
            <a:r>
              <a:rPr lang="en-US" sz="2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architect’s drawings 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to decide that 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the building 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addresses specific requirements. </a:t>
            </a:r>
            <a:endParaRPr lang="en-US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For 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airplane manufacture, the </a:t>
            </a:r>
            <a:r>
              <a:rPr lang="en-US" sz="2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owner 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uses the 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high-level work breakdown structure of the plane to determine 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requirements.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For 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information systems, the </a:t>
            </a:r>
            <a:r>
              <a:rPr lang="en-US" sz="2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owner 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uses a </a:t>
            </a:r>
            <a:r>
              <a:rPr lang="en-US" sz="2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model of the business 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to determine 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the enterprise 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needs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854375" y="5301734"/>
            <a:ext cx="1085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Figure 1</a:t>
            </a:r>
          </a:p>
        </p:txBody>
      </p:sp>
    </p:spTree>
    <p:extLst>
      <p:ext uri="{BB962C8B-B14F-4D97-AF65-F5344CB8AC3E}">
        <p14:creationId xmlns:p14="http://schemas.microsoft.com/office/powerpoint/2010/main" val="997642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b="1" dirty="0"/>
              <a:t>The Evolution of Enterprise Architecture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3814" y="1905000"/>
            <a:ext cx="9601200" cy="4267200"/>
          </a:xfrm>
        </p:spPr>
        <p:txBody>
          <a:bodyPr/>
          <a:lstStyle/>
          <a:p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 designer, however, needs a different set of diagrams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: </a:t>
            </a:r>
          </a:p>
          <a:p>
            <a:pPr lvl="1"/>
            <a:r>
              <a:rPr lang="en-US" sz="24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architect’s </a:t>
            </a:r>
            <a:r>
              <a:rPr lang="en-US" sz="2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plans 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for the building, </a:t>
            </a:r>
            <a:endParaRPr lang="en-US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1"/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sets 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of </a:t>
            </a:r>
            <a:r>
              <a:rPr lang="en-US" sz="2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engineering design 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diagrams for the plane, </a:t>
            </a:r>
            <a:endParaRPr lang="en-US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1"/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or </a:t>
            </a:r>
            <a:r>
              <a:rPr lang="en-US" sz="2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information system models 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Sabon-Roman"/>
              </a:rPr>
              <a:t>for the enterprise.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 lang="en-US" smtClean="0"/>
              <a:t>5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3212" y="2360719"/>
            <a:ext cx="4190504" cy="3515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626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b="1" dirty="0"/>
              <a:t>The Evolution of Enterprise Architecture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800" dirty="0"/>
              <a:t>The </a:t>
            </a:r>
            <a:r>
              <a:rPr lang="en-US" sz="2800" b="1" dirty="0">
                <a:solidFill>
                  <a:srgbClr val="92D050"/>
                </a:solidFill>
              </a:rPr>
              <a:t>builder</a:t>
            </a:r>
            <a:r>
              <a:rPr lang="en-US" sz="2800" i="1" dirty="0"/>
              <a:t> </a:t>
            </a:r>
            <a:r>
              <a:rPr lang="en-US" sz="2800" dirty="0"/>
              <a:t>relies on still different types of diagrams: </a:t>
            </a:r>
            <a:endParaRPr lang="en-US" sz="2800" dirty="0" smtClean="0"/>
          </a:p>
          <a:p>
            <a:pPr lvl="1" algn="just"/>
            <a:r>
              <a:rPr lang="en-US" sz="2000" i="1" dirty="0" smtClean="0"/>
              <a:t>contractor’s </a:t>
            </a:r>
            <a:r>
              <a:rPr lang="en-US" sz="2000" i="1" dirty="0"/>
              <a:t>plans </a:t>
            </a:r>
            <a:r>
              <a:rPr lang="en-US" sz="2000" dirty="0"/>
              <a:t>for </a:t>
            </a:r>
            <a:r>
              <a:rPr lang="en-US" sz="2000" dirty="0" smtClean="0"/>
              <a:t>construction of </a:t>
            </a:r>
            <a:r>
              <a:rPr lang="en-US" sz="2000" dirty="0"/>
              <a:t>the building, </a:t>
            </a:r>
            <a:endParaRPr lang="en-US" sz="2000" dirty="0" smtClean="0"/>
          </a:p>
          <a:p>
            <a:pPr lvl="1" algn="just"/>
            <a:r>
              <a:rPr lang="en-US" sz="2000" dirty="0" smtClean="0"/>
              <a:t>a </a:t>
            </a:r>
            <a:r>
              <a:rPr lang="en-US" sz="20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manu</a:t>
            </a:r>
            <a:r>
              <a:rPr lang="en-US" sz="2000" i="1" dirty="0"/>
              <a:t>facturing engineering design </a:t>
            </a:r>
            <a:r>
              <a:rPr lang="en-US" sz="2000" dirty="0"/>
              <a:t>for plane construction,</a:t>
            </a:r>
          </a:p>
          <a:p>
            <a:pPr lvl="1" algn="just"/>
            <a:r>
              <a:rPr lang="en-US" sz="2000" dirty="0"/>
              <a:t>or </a:t>
            </a:r>
            <a:r>
              <a:rPr lang="en-US" sz="2000" i="1" dirty="0"/>
              <a:t>technology models </a:t>
            </a:r>
            <a:r>
              <a:rPr lang="en-US" sz="2000" dirty="0"/>
              <a:t>for information systems.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 lang="en-US" smtClean="0"/>
              <a:t>6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0812" y="2486271"/>
            <a:ext cx="3844135" cy="3224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775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b="1" dirty="0"/>
              <a:t>The Evolution of Enterprise Architecture</a:t>
            </a:r>
            <a:endParaRPr lang="en-US" sz="3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439" b="9510"/>
          <a:stretch/>
        </p:blipFill>
        <p:spPr>
          <a:xfrm>
            <a:off x="2548820" y="1846263"/>
            <a:ext cx="6669792" cy="4231740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 lang="en-US" smtClean="0"/>
              <a:t>7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408612" y="6002239"/>
            <a:ext cx="1149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Figure 2 </a:t>
            </a:r>
          </a:p>
        </p:txBody>
      </p:sp>
    </p:spTree>
    <p:extLst>
      <p:ext uri="{BB962C8B-B14F-4D97-AF65-F5344CB8AC3E}">
        <p14:creationId xmlns:p14="http://schemas.microsoft.com/office/powerpoint/2010/main" val="1949487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b="1" dirty="0"/>
              <a:t>The Evolution of Enterprise Architecture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400" b="1" dirty="0">
                <a:solidFill>
                  <a:srgbClr val="92D050"/>
                </a:solidFill>
              </a:rPr>
              <a:t>What </a:t>
            </a:r>
            <a:r>
              <a:rPr lang="en-US" sz="2400" dirty="0"/>
              <a:t>is needed is important to know. This is represented in Figure </a:t>
            </a:r>
            <a:r>
              <a:rPr lang="en-US" sz="2400" dirty="0" smtClean="0"/>
              <a:t>2 </a:t>
            </a:r>
            <a:r>
              <a:rPr lang="en-US" sz="2400" dirty="0"/>
              <a:t>by </a:t>
            </a:r>
            <a:r>
              <a:rPr lang="en-US" sz="2400" i="1" dirty="0" smtClean="0"/>
              <a:t>material</a:t>
            </a:r>
            <a:r>
              <a:rPr lang="en-US" sz="2400" dirty="0" smtClean="0"/>
              <a:t>, such </a:t>
            </a:r>
            <a:r>
              <a:rPr lang="en-US" sz="2400" dirty="0"/>
              <a:t>as </a:t>
            </a:r>
            <a:r>
              <a:rPr lang="en-US" sz="2400" i="1" dirty="0"/>
              <a:t>bills of materials </a:t>
            </a:r>
            <a:r>
              <a:rPr lang="en-US" sz="2400" dirty="0"/>
              <a:t>for buildings and planes, and </a:t>
            </a:r>
            <a:r>
              <a:rPr lang="en-US" sz="2400" i="1" dirty="0"/>
              <a:t>data models </a:t>
            </a:r>
            <a:r>
              <a:rPr lang="en-US" sz="2400" dirty="0"/>
              <a:t>for </a:t>
            </a:r>
            <a:r>
              <a:rPr lang="en-US" sz="2400" dirty="0" smtClean="0"/>
              <a:t>information systems</a:t>
            </a:r>
            <a:r>
              <a:rPr lang="en-US" sz="2400" dirty="0"/>
              <a:t>. </a:t>
            </a:r>
            <a:endParaRPr lang="en-US" sz="2400" dirty="0" smtClean="0"/>
          </a:p>
          <a:p>
            <a:pPr algn="just"/>
            <a:endParaRPr lang="en-US" sz="2400" dirty="0" smtClean="0"/>
          </a:p>
          <a:p>
            <a:pPr algn="just"/>
            <a:r>
              <a:rPr lang="en-US" sz="2400" b="1" dirty="0" smtClean="0">
                <a:solidFill>
                  <a:srgbClr val="92D050"/>
                </a:solidFill>
              </a:rPr>
              <a:t>How</a:t>
            </a:r>
            <a:r>
              <a:rPr lang="en-US" sz="2400" i="1" dirty="0" smtClean="0"/>
              <a:t> </a:t>
            </a:r>
            <a:r>
              <a:rPr lang="en-US" sz="2400" dirty="0"/>
              <a:t>these are used is indicated by </a:t>
            </a:r>
            <a:r>
              <a:rPr lang="en-US" sz="2400" i="1" dirty="0"/>
              <a:t>functions</a:t>
            </a:r>
            <a:r>
              <a:rPr lang="en-US" sz="2400" dirty="0"/>
              <a:t>, such as </a:t>
            </a:r>
            <a:r>
              <a:rPr lang="en-US" sz="2400" i="1" dirty="0" smtClean="0"/>
              <a:t>functional specifications </a:t>
            </a:r>
            <a:r>
              <a:rPr lang="en-US" sz="2400" dirty="0"/>
              <a:t>for buildings and planes, and </a:t>
            </a:r>
            <a:r>
              <a:rPr lang="en-US" sz="2400" i="1" dirty="0"/>
              <a:t>functional models </a:t>
            </a:r>
            <a:r>
              <a:rPr lang="en-US" sz="2400" dirty="0"/>
              <a:t>for information systems</a:t>
            </a:r>
            <a:r>
              <a:rPr lang="en-US" sz="2400" dirty="0" smtClean="0"/>
              <a:t>.</a:t>
            </a:r>
          </a:p>
          <a:p>
            <a:pPr algn="just"/>
            <a:endParaRPr lang="en-US" sz="2400" dirty="0"/>
          </a:p>
          <a:p>
            <a:pPr algn="just"/>
            <a:r>
              <a:rPr lang="en-US" sz="2400" b="1" dirty="0">
                <a:solidFill>
                  <a:srgbClr val="92D050"/>
                </a:solidFill>
              </a:rPr>
              <a:t>Where </a:t>
            </a:r>
            <a:r>
              <a:rPr lang="en-US" sz="2400" dirty="0"/>
              <a:t>is also important, as indicated by </a:t>
            </a:r>
            <a:r>
              <a:rPr lang="en-US" sz="2400" i="1" dirty="0"/>
              <a:t>location</a:t>
            </a:r>
            <a:r>
              <a:rPr lang="en-US" sz="2400" dirty="0"/>
              <a:t>—in </a:t>
            </a:r>
            <a:r>
              <a:rPr lang="en-US" sz="2400" i="1" dirty="0"/>
              <a:t>drawings </a:t>
            </a:r>
            <a:r>
              <a:rPr lang="en-US" sz="2400" dirty="0"/>
              <a:t>for </a:t>
            </a:r>
            <a:r>
              <a:rPr lang="en-US" sz="2400" dirty="0" smtClean="0"/>
              <a:t>building and </a:t>
            </a:r>
            <a:r>
              <a:rPr lang="en-US" sz="2400" dirty="0"/>
              <a:t>plane construction and in </a:t>
            </a:r>
            <a:r>
              <a:rPr lang="en-US" sz="2400" i="1" dirty="0"/>
              <a:t>network models </a:t>
            </a:r>
            <a:r>
              <a:rPr lang="en-US" sz="2400" dirty="0"/>
              <a:t>for information systems.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376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b="1" dirty="0"/>
              <a:t>The Evolution of Enterprise Architecture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400" dirty="0"/>
              <a:t>Bringing these concepts together, the result is a matrix of five rows and </a:t>
            </a:r>
            <a:r>
              <a:rPr lang="en-US" sz="2400" dirty="0" smtClean="0"/>
              <a:t>three columns</a:t>
            </a:r>
            <a:r>
              <a:rPr lang="en-US" sz="2400" dirty="0"/>
              <a:t>. These represent the perspectives of the </a:t>
            </a:r>
            <a:r>
              <a:rPr lang="en-US" sz="2400" i="1" dirty="0">
                <a:solidFill>
                  <a:srgbClr val="FF0000"/>
                </a:solidFill>
              </a:rPr>
              <a:t>planner, </a:t>
            </a:r>
            <a:r>
              <a:rPr lang="en-US" sz="2400" dirty="0">
                <a:solidFill>
                  <a:srgbClr val="FF0000"/>
                </a:solidFill>
              </a:rPr>
              <a:t>the </a:t>
            </a:r>
            <a:r>
              <a:rPr lang="en-US" sz="2400" i="1" dirty="0">
                <a:solidFill>
                  <a:srgbClr val="FF0000"/>
                </a:solidFill>
              </a:rPr>
              <a:t>owner, </a:t>
            </a:r>
            <a:r>
              <a:rPr lang="en-US" sz="2400" dirty="0">
                <a:solidFill>
                  <a:srgbClr val="FF0000"/>
                </a:solidFill>
              </a:rPr>
              <a:t>the </a:t>
            </a:r>
            <a:r>
              <a:rPr lang="en-US" sz="2400" i="1" dirty="0" smtClean="0">
                <a:solidFill>
                  <a:srgbClr val="FF0000"/>
                </a:solidFill>
              </a:rPr>
              <a:t>designer, </a:t>
            </a:r>
            <a:r>
              <a:rPr lang="en-US" sz="2400" dirty="0" smtClean="0">
                <a:solidFill>
                  <a:srgbClr val="FF0000"/>
                </a:solidFill>
              </a:rPr>
              <a:t>the </a:t>
            </a:r>
            <a:r>
              <a:rPr lang="en-US" sz="2400" i="1" dirty="0">
                <a:solidFill>
                  <a:srgbClr val="FF0000"/>
                </a:solidFill>
              </a:rPr>
              <a:t>builder, </a:t>
            </a:r>
            <a:r>
              <a:rPr lang="en-US" sz="2400" dirty="0">
                <a:solidFill>
                  <a:srgbClr val="FF0000"/>
                </a:solidFill>
              </a:rPr>
              <a:t>and the </a:t>
            </a:r>
            <a:r>
              <a:rPr lang="en-US" sz="2400" i="1" dirty="0">
                <a:solidFill>
                  <a:srgbClr val="FF0000"/>
                </a:solidFill>
              </a:rPr>
              <a:t>subcontractor, </a:t>
            </a:r>
            <a:r>
              <a:rPr lang="en-US" sz="2400" dirty="0"/>
              <a:t>who are all interested in what, how, and where</a:t>
            </a:r>
            <a:r>
              <a:rPr lang="en-US" sz="2400" dirty="0" smtClean="0"/>
              <a:t>.</a:t>
            </a:r>
          </a:p>
          <a:p>
            <a:pPr algn="just"/>
            <a:endParaRPr lang="en-US" sz="2400" dirty="0"/>
          </a:p>
          <a:p>
            <a:pPr algn="just"/>
            <a:r>
              <a:rPr lang="en-US" sz="2400" dirty="0"/>
              <a:t>The last row addresses the </a:t>
            </a:r>
            <a:r>
              <a:rPr lang="en-US" sz="2400" i="1" dirty="0">
                <a:solidFill>
                  <a:srgbClr val="FF0000"/>
                </a:solidFill>
              </a:rPr>
              <a:t>functioning enterprise</a:t>
            </a:r>
            <a:r>
              <a:rPr lang="en-US" sz="2400" i="1" dirty="0"/>
              <a:t>. </a:t>
            </a:r>
            <a:r>
              <a:rPr lang="en-US" sz="2400" dirty="0"/>
              <a:t>The sixth row is not </a:t>
            </a:r>
            <a:r>
              <a:rPr lang="en-US" sz="2400" dirty="0" smtClean="0"/>
              <a:t>normally counted </a:t>
            </a:r>
            <a:r>
              <a:rPr lang="en-US" sz="2400" dirty="0"/>
              <a:t>in the five main rows of the Zachman framework. </a:t>
            </a:r>
            <a:r>
              <a:rPr lang="en-US" sz="2400" dirty="0" smtClean="0"/>
              <a:t>as </a:t>
            </a:r>
            <a:r>
              <a:rPr lang="en-US" sz="2400" dirty="0"/>
              <a:t>shown by Figure </a:t>
            </a:r>
            <a:r>
              <a:rPr lang="en-US" sz="2400" dirty="0" smtClean="0"/>
              <a:t>3</a:t>
            </a:r>
            <a:r>
              <a:rPr lang="en-US" sz="2400" dirty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076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Woodgrain_16x9">
      <a:dk1>
        <a:sysClr val="windowText" lastClr="000000"/>
      </a:dk1>
      <a:lt1>
        <a:sysClr val="window" lastClr="FFFFFF"/>
      </a:lt1>
      <a:dk2>
        <a:srgbClr val="90B365"/>
      </a:dk2>
      <a:lt2>
        <a:srgbClr val="EEECE1"/>
      </a:lt2>
      <a:accent1>
        <a:srgbClr val="4283D2"/>
      </a:accent1>
      <a:accent2>
        <a:srgbClr val="6E9D35"/>
      </a:accent2>
      <a:accent3>
        <a:srgbClr val="DE6742"/>
      </a:accent3>
      <a:accent4>
        <a:srgbClr val="8F73DF"/>
      </a:accent4>
      <a:accent5>
        <a:srgbClr val="CB991B"/>
      </a:accent5>
      <a:accent6>
        <a:srgbClr val="7F7F7F"/>
      </a:accent6>
      <a:hlink>
        <a:srgbClr val="90B365"/>
      </a:hlink>
      <a:folHlink>
        <a:srgbClr val="7F7F7F"/>
      </a:folHlink>
    </a:clrScheme>
    <a:fontScheme name="Century">
      <a:majorFont>
        <a:latin typeface="Century"/>
        <a:ea typeface=""/>
        <a:cs typeface=""/>
      </a:majorFont>
      <a:minorFont>
        <a:latin typeface="Century"/>
        <a:ea typeface=""/>
        <a:cs typeface="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Woodgrain_16x9">
      <a:dk1>
        <a:sysClr val="windowText" lastClr="000000"/>
      </a:dk1>
      <a:lt1>
        <a:sysClr val="window" lastClr="FFFFFF"/>
      </a:lt1>
      <a:dk2>
        <a:srgbClr val="90B365"/>
      </a:dk2>
      <a:lt2>
        <a:srgbClr val="EEECE1"/>
      </a:lt2>
      <a:accent1>
        <a:srgbClr val="4283D2"/>
      </a:accent1>
      <a:accent2>
        <a:srgbClr val="6E9D35"/>
      </a:accent2>
      <a:accent3>
        <a:srgbClr val="DE6742"/>
      </a:accent3>
      <a:accent4>
        <a:srgbClr val="8F73DF"/>
      </a:accent4>
      <a:accent5>
        <a:srgbClr val="CB991B"/>
      </a:accent5>
      <a:accent6>
        <a:srgbClr val="7F7F7F"/>
      </a:accent6>
      <a:hlink>
        <a:srgbClr val="90B365"/>
      </a:hlink>
      <a:folHlink>
        <a:srgbClr val="7F7F7F"/>
      </a:folHlink>
    </a:clrScheme>
    <a:fontScheme name="Century">
      <a:majorFont>
        <a:latin typeface="Century"/>
        <a:ea typeface=""/>
        <a:cs typeface=""/>
      </a:majorFont>
      <a:minorFont>
        <a:latin typeface="Century"/>
        <a:ea typeface=""/>
        <a:cs typeface="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C20563B-C646-42AF-9D0D-76DF086793C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0</TotalTime>
  <Words>1273</Words>
  <Application>Microsoft Office PowerPoint</Application>
  <PresentationFormat>Custom</PresentationFormat>
  <Paragraphs>142</Paragraphs>
  <Slides>24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Adobe Fangsong Std R</vt:lpstr>
      <vt:lpstr>Arial</vt:lpstr>
      <vt:lpstr>Book Antiqua</vt:lpstr>
      <vt:lpstr>Calibri</vt:lpstr>
      <vt:lpstr>Calibri Light</vt:lpstr>
      <vt:lpstr>Century</vt:lpstr>
      <vt:lpstr>Sabon-Roman</vt:lpstr>
      <vt:lpstr>Retrospect</vt:lpstr>
      <vt:lpstr>Zachman Framework</vt:lpstr>
      <vt:lpstr>Title and Content List</vt:lpstr>
      <vt:lpstr>The Evolution of Enterprise Architecture</vt:lpstr>
      <vt:lpstr>The Evolution of Enterprise Architecture</vt:lpstr>
      <vt:lpstr>The Evolution of Enterprise Architecture</vt:lpstr>
      <vt:lpstr>The Evolution of Enterprise Architecture</vt:lpstr>
      <vt:lpstr>The Evolution of Enterprise Architecture</vt:lpstr>
      <vt:lpstr>The Evolution of Enterprise Architecture</vt:lpstr>
      <vt:lpstr>The Evolution of Enterprise Architecture</vt:lpstr>
      <vt:lpstr>The Evolution of Enterprise Architecture</vt:lpstr>
      <vt:lpstr>The Evolution of Enterprise Architecture</vt:lpstr>
      <vt:lpstr>The Evolution of Enterprise Architecture</vt:lpstr>
      <vt:lpstr>The Evolution of Enterprise Architecture</vt:lpstr>
      <vt:lpstr>The Evolution of Enterprise Architecture</vt:lpstr>
      <vt:lpstr>The Evolution of Enterprise Architecture</vt:lpstr>
      <vt:lpstr>Using the Zachman Framework for EA</vt:lpstr>
      <vt:lpstr>The difference b/w Primitives and composites</vt:lpstr>
      <vt:lpstr>The difference b/w Primitives and composites</vt:lpstr>
      <vt:lpstr>The difference b/w Primitives and composites</vt:lpstr>
      <vt:lpstr>The difference b/w Primitives and composites</vt:lpstr>
      <vt:lpstr>The difference b/w Primitives and composites</vt:lpstr>
      <vt:lpstr>The difference b/w Primitives and composites</vt:lpstr>
      <vt:lpstr>The difference b/w Primitives and composites</vt:lpstr>
      <vt:lpstr>The difference b/w Primitives and composites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2015-03-15T18:14:22Z</dcterms:created>
  <dcterms:modified xsi:type="dcterms:W3CDTF">2020-01-24T06:49:56Z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TC028011159991</vt:lpwstr>
  </property>
</Properties>
</file>