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No.07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Aggression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Aggression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000" dirty="0" smtClean="0"/>
              <a:t>The word Aggression come from Greek word </a:t>
            </a:r>
            <a:r>
              <a:rPr lang="en-US" sz="2000" dirty="0" err="1" smtClean="0"/>
              <a:t>aggressio</a:t>
            </a:r>
            <a:r>
              <a:rPr lang="en-US" sz="2000" dirty="0" smtClean="0"/>
              <a:t> which means to attach</a:t>
            </a:r>
          </a:p>
          <a:p>
            <a:pPr lvl="0" algn="just"/>
            <a:r>
              <a:rPr lang="en-US" sz="2000" dirty="0" smtClean="0"/>
              <a:t>Used this terminology in 1611</a:t>
            </a:r>
          </a:p>
          <a:p>
            <a:pPr lvl="0" algn="just"/>
            <a:r>
              <a:rPr lang="en-US" sz="2000" dirty="0" smtClean="0"/>
              <a:t>Talk about aggression: make two sense </a:t>
            </a:r>
          </a:p>
          <a:p>
            <a:pPr lvl="1" algn="just"/>
            <a:r>
              <a:rPr lang="en-US" sz="1600" b="1" dirty="0" smtClean="0"/>
              <a:t>Good Aggression</a:t>
            </a:r>
          </a:p>
          <a:p>
            <a:pPr lvl="2" algn="just"/>
            <a:r>
              <a:rPr lang="en-US" sz="1200" dirty="0" smtClean="0"/>
              <a:t>Loss ball and got six</a:t>
            </a:r>
            <a:r>
              <a:rPr lang="en-US" sz="1600" dirty="0" smtClean="0"/>
              <a:t>, loss ball in volleyball and opponent get a point. </a:t>
            </a:r>
          </a:p>
          <a:p>
            <a:pPr lvl="1" algn="just"/>
            <a:r>
              <a:rPr lang="en-US" sz="2000" b="1" dirty="0" smtClean="0"/>
              <a:t>Bad Aggression</a:t>
            </a:r>
          </a:p>
          <a:p>
            <a:pPr lvl="2" algn="just"/>
            <a:r>
              <a:rPr lang="en-US" sz="1600" dirty="0" smtClean="0"/>
              <a:t>Serious foul, committed short and foul,</a:t>
            </a:r>
            <a:r>
              <a:rPr lang="en-US" sz="1200" dirty="0" smtClean="0"/>
              <a:t> that foul inflict injury or harm possible </a:t>
            </a:r>
          </a:p>
          <a:p>
            <a:pPr lvl="0" algn="just"/>
            <a:r>
              <a:rPr lang="en-US" sz="2000" b="1" dirty="0" smtClean="0"/>
              <a:t>Generally, Aggression define </a:t>
            </a:r>
            <a:r>
              <a:rPr lang="en-US" sz="2000" dirty="0" smtClean="0"/>
              <a:t>as: an action that to cause harm that may be verbal or physical.</a:t>
            </a:r>
          </a:p>
          <a:p>
            <a:pPr lvl="1"/>
            <a:endParaRPr lang="en-US" sz="2000" dirty="0" smtClean="0"/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1800" b="1" dirty="0" smtClean="0"/>
              <a:t>Psychologist define as</a:t>
            </a:r>
            <a:r>
              <a:rPr lang="en-US" sz="1800" dirty="0" smtClean="0"/>
              <a:t>: (Criteria of Aggression): An form of behavior directed toward the goal of harming or injuring another living being. </a:t>
            </a:r>
          </a:p>
          <a:p>
            <a:pPr lvl="0" algn="just"/>
            <a:r>
              <a:rPr lang="en-US" sz="1800" dirty="0" smtClean="0"/>
              <a:t>There are four (4) points that full fill the definition of aggression: Behavior, harm/injury, intent, living organism</a:t>
            </a:r>
          </a:p>
          <a:p>
            <a:pPr lvl="2" algn="just"/>
            <a:r>
              <a:rPr lang="en-US" sz="1800" dirty="0" smtClean="0"/>
              <a:t>Behavior: physical or verbal (not include attitude or emotion)</a:t>
            </a:r>
          </a:p>
          <a:p>
            <a:pPr lvl="2" algn="just"/>
            <a:r>
              <a:rPr lang="en-US" sz="1800" dirty="0" smtClean="0"/>
              <a:t>Harm / injury: may be physical or psychological (punching, embarrassing someone)</a:t>
            </a:r>
          </a:p>
          <a:p>
            <a:pPr lvl="2" algn="just"/>
            <a:r>
              <a:rPr lang="en-US" sz="1800" dirty="0" smtClean="0"/>
              <a:t>Intention: must be there. Someone is not aggressive when harm was not intended</a:t>
            </a:r>
          </a:p>
          <a:p>
            <a:pPr lvl="2" algn="just"/>
            <a:r>
              <a:rPr lang="en-US" sz="1800" dirty="0" smtClean="0"/>
              <a:t>Living Organism: punching someone, slapping a cat, but throwing helmet, bat on ground is not a aggression</a:t>
            </a:r>
          </a:p>
          <a:p>
            <a:pPr lvl="0" algn="just"/>
            <a:r>
              <a:rPr lang="en-US" sz="1800" dirty="0" smtClean="0"/>
              <a:t>So we can define Aggression : </a:t>
            </a:r>
          </a:p>
          <a:p>
            <a:pPr lvl="1" algn="just"/>
            <a:r>
              <a:rPr lang="en-US" sz="1800" dirty="0" smtClean="0"/>
              <a:t>Any behavior directed toward intentionally harming or injuring another living organism.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Aggression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en-US" sz="2100" dirty="0" smtClean="0"/>
              <a:t>There are two types of Aggression: </a:t>
            </a:r>
          </a:p>
          <a:p>
            <a:pPr marL="400050" indent="-400050" algn="just">
              <a:buAutoNum type="romanLcParenR"/>
            </a:pPr>
            <a:r>
              <a:rPr lang="en-US" sz="2100" dirty="0" smtClean="0"/>
              <a:t>Hostile </a:t>
            </a:r>
            <a:r>
              <a:rPr lang="en-US" sz="6400" dirty="0" smtClean="0"/>
              <a:t>Aggression </a:t>
            </a:r>
          </a:p>
          <a:p>
            <a:pPr marL="400050" indent="-400050" algn="just">
              <a:buAutoNum type="romanLcParenR"/>
            </a:pPr>
            <a:r>
              <a:rPr lang="en-US" sz="6400" dirty="0" smtClean="0"/>
              <a:t>Instrumental Aggression </a:t>
            </a:r>
          </a:p>
          <a:p>
            <a:pPr algn="just"/>
            <a:r>
              <a:rPr lang="en-US" sz="6400" b="1" dirty="0" smtClean="0"/>
              <a:t>Hostile Aggression:</a:t>
            </a:r>
          </a:p>
          <a:p>
            <a:pPr lvl="1" algn="just"/>
            <a:r>
              <a:rPr lang="en-US" sz="6400" b="1" dirty="0" smtClean="0"/>
              <a:t> </a:t>
            </a:r>
            <a:r>
              <a:rPr lang="en-US" sz="6400" dirty="0" smtClean="0"/>
              <a:t>is a type of aggression that is committed in response to a perceived threat or insult. It is unplanned, reactionary, impulsive, and fueled by intense emotion as opposed to desire to achieve a goal.</a:t>
            </a:r>
          </a:p>
          <a:p>
            <a:pPr lvl="1" algn="just"/>
            <a:r>
              <a:rPr lang="en-US" sz="6400" dirty="0" smtClean="0"/>
              <a:t>In which primary goal is to inflicted injury or psychological harm to other. </a:t>
            </a:r>
          </a:p>
          <a:p>
            <a:pPr algn="just"/>
            <a:r>
              <a:rPr lang="en-US" sz="6400" b="1" dirty="0" smtClean="0"/>
              <a:t>Instrumental Aggression:</a:t>
            </a:r>
          </a:p>
          <a:p>
            <a:pPr lvl="1" algn="just"/>
            <a:r>
              <a:rPr lang="en-US" sz="6400" dirty="0" smtClean="0"/>
              <a:t>is harmful behavior engaged in without provocation to obtain an outcome or coerce others.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Causes of Aggression</a:t>
            </a:r>
          </a:p>
          <a:p>
            <a:pPr algn="just"/>
            <a:r>
              <a:rPr lang="en-US" sz="1800" dirty="0" smtClean="0"/>
              <a:t>It has different causes of aggression in sports:- 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Wrong decision by umpire / Referee 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Surrounding Environment. 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Society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Crowed Pressure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Media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Coach Behavior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Behavior of officials /  team member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Personal mistake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Anxiety, frustration.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Reducing Aggression in Sports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1800" dirty="0" smtClean="0"/>
              <a:t>Modify Aggressive Reactions</a:t>
            </a:r>
          </a:p>
          <a:p>
            <a:pPr marL="514350" indent="-514350"/>
            <a:r>
              <a:rPr lang="en-US" sz="1800" dirty="0" smtClean="0"/>
              <a:t>Teach Appropriate Behavior</a:t>
            </a:r>
          </a:p>
          <a:p>
            <a:pPr marL="514350" indent="-514350"/>
            <a:r>
              <a:rPr lang="en-US" sz="1800" dirty="0" smtClean="0"/>
              <a:t>Role Modeling </a:t>
            </a:r>
          </a:p>
          <a:p>
            <a:pPr marL="514350" indent="-514350"/>
            <a:r>
              <a:rPr lang="en-US" sz="1800" dirty="0" smtClean="0"/>
              <a:t>Anger Management Group</a:t>
            </a:r>
          </a:p>
          <a:p>
            <a:pPr marL="514350" indent="-514350"/>
            <a:r>
              <a:rPr lang="en-US" sz="1800" dirty="0" smtClean="0"/>
              <a:t>Ensure proper coaching of team of fair play</a:t>
            </a:r>
          </a:p>
          <a:p>
            <a:pPr marL="514350" indent="-514350"/>
            <a:r>
              <a:rPr lang="en-US" sz="1800" dirty="0" smtClean="0"/>
              <a:t>Ban Alcoholic Beverage in sports events</a:t>
            </a:r>
          </a:p>
          <a:p>
            <a:pPr marL="514350" indent="-514350"/>
            <a:r>
              <a:rPr lang="en-US" sz="1800" dirty="0" smtClean="0"/>
              <a:t>Provide facilities</a:t>
            </a:r>
          </a:p>
          <a:p>
            <a:pPr marL="514350" indent="-514350"/>
            <a:endParaRPr lang="en-US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Importance of Aggression in Sports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the Performance</a:t>
            </a:r>
          </a:p>
          <a:p>
            <a:r>
              <a:rPr lang="en-US" dirty="0" smtClean="0"/>
              <a:t>Self Motivation During Competition</a:t>
            </a:r>
          </a:p>
          <a:p>
            <a:r>
              <a:rPr lang="en-US" dirty="0" smtClean="0"/>
              <a:t>Improve self confidence level</a:t>
            </a:r>
          </a:p>
          <a:p>
            <a:r>
              <a:rPr lang="en-US" dirty="0" smtClean="0"/>
              <a:t>Reduce Pressure</a:t>
            </a:r>
          </a:p>
          <a:p>
            <a:r>
              <a:rPr lang="en-US" dirty="0" smtClean="0"/>
              <a:t>Improve </a:t>
            </a:r>
            <a:r>
              <a:rPr lang="en-US" smtClean="0"/>
              <a:t>concentration level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of Aggression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There are 3 </a:t>
            </a:r>
            <a:r>
              <a:rPr lang="en-US" sz="2400" dirty="0" smtClean="0"/>
              <a:t>main</a:t>
            </a:r>
            <a:r>
              <a:rPr lang="en-US" sz="2400" dirty="0" smtClean="0"/>
              <a:t> theories regarding aggression </a:t>
            </a:r>
            <a:r>
              <a:rPr lang="en-US" sz="2400" dirty="0" smtClean="0"/>
              <a:t>in </a:t>
            </a:r>
            <a:r>
              <a:rPr lang="en-US" sz="2400" dirty="0" smtClean="0"/>
              <a:t>sport </a:t>
            </a:r>
            <a:r>
              <a:rPr lang="en-US" sz="2400" dirty="0" smtClean="0"/>
              <a:t>and these </a:t>
            </a:r>
            <a:r>
              <a:rPr lang="en-US" sz="2400" dirty="0" smtClean="0"/>
              <a:t>are </a:t>
            </a:r>
            <a:r>
              <a:rPr lang="en-US" sz="2400" dirty="0" smtClean="0"/>
              <a:t>as under:</a:t>
            </a:r>
          </a:p>
          <a:p>
            <a:pPr algn="just">
              <a:buNone/>
            </a:pPr>
            <a:r>
              <a:rPr lang="en-US" sz="2400" dirty="0" err="1" smtClean="0"/>
              <a:t>i</a:t>
            </a:r>
            <a:r>
              <a:rPr lang="en-US" sz="2400" dirty="0" smtClean="0"/>
              <a:t>) </a:t>
            </a:r>
            <a:r>
              <a:rPr lang="en-US" sz="2400" smtClean="0"/>
              <a:t>	Instinct</a:t>
            </a:r>
            <a:r>
              <a:rPr lang="en-US" sz="2400" dirty="0" smtClean="0"/>
              <a:t> </a:t>
            </a:r>
            <a:r>
              <a:rPr lang="en-US" sz="2400" dirty="0" smtClean="0"/>
              <a:t>Theory</a:t>
            </a:r>
          </a:p>
          <a:p>
            <a:pPr algn="just">
              <a:buNone/>
            </a:pPr>
            <a:r>
              <a:rPr lang="en-US" sz="2400" dirty="0" smtClean="0"/>
              <a:t>ii) Frustration-aggression </a:t>
            </a:r>
            <a:r>
              <a:rPr lang="en-US" sz="2400" dirty="0" smtClean="0"/>
              <a:t>Theory and 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iii) Social </a:t>
            </a:r>
            <a:r>
              <a:rPr lang="en-US" sz="2400" dirty="0" smtClean="0"/>
              <a:t>Learning Theory (SLT). 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335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Chapter No.07</vt:lpstr>
      <vt:lpstr>Introduction of Aggression</vt:lpstr>
      <vt:lpstr>Continue……….</vt:lpstr>
      <vt:lpstr>Types of Aggression</vt:lpstr>
      <vt:lpstr>Slide 5</vt:lpstr>
      <vt:lpstr>Reducing Aggression in Sports</vt:lpstr>
      <vt:lpstr>Importance of Aggression in Sports</vt:lpstr>
      <vt:lpstr>Theories of Aggression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No.01</dc:title>
  <dc:creator>Sports Science</dc:creator>
  <cp:lastModifiedBy>shah</cp:lastModifiedBy>
  <cp:revision>35</cp:revision>
  <dcterms:created xsi:type="dcterms:W3CDTF">2006-08-16T00:00:00Z</dcterms:created>
  <dcterms:modified xsi:type="dcterms:W3CDTF">2020-11-12T03:11:46Z</dcterms:modified>
</cp:coreProperties>
</file>