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60" r:id="rId4"/>
    <p:sldId id="270" r:id="rId5"/>
    <p:sldId id="261" r:id="rId6"/>
    <p:sldId id="262" r:id="rId7"/>
    <p:sldId id="27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12/2/2020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DE2E4-431F-4E21-9B52-927D80980F36}"/>
              </a:ext>
            </a:extLst>
          </p:cNvPr>
          <p:cNvSpPr>
            <a:spLocks noGrp="1"/>
          </p:cNvSpPr>
          <p:nvPr>
            <p:ph type="ctrTitle"/>
          </p:nvPr>
        </p:nvSpPr>
        <p:spPr>
          <a:xfrm>
            <a:off x="1430867" y="404284"/>
            <a:ext cx="7766936" cy="2815166"/>
          </a:xfrm>
        </p:spPr>
        <p:txBody>
          <a:bodyPr/>
          <a:lstStyle/>
          <a:p>
            <a:pPr algn="ctr"/>
            <a:r>
              <a:rPr lang="en-US" sz="5400" b="1" dirty="0">
                <a:effectLst/>
                <a:latin typeface="Times New Roman" panose="02020603050405020304" pitchFamily="18" charset="0"/>
                <a:ea typeface="Times New Roman" panose="02020603050405020304" pitchFamily="18" charset="0"/>
                <a:cs typeface="Times New Roman" panose="02020603050405020304" pitchFamily="18" charset="0"/>
              </a:rPr>
              <a:t>Define foundations of education and What are its significance?</a:t>
            </a:r>
            <a:br>
              <a:rPr lang="en-US" sz="540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en-US" dirty="0"/>
          </a:p>
        </p:txBody>
      </p:sp>
      <p:sp>
        <p:nvSpPr>
          <p:cNvPr id="3" name="Subtitle 2">
            <a:extLst>
              <a:ext uri="{FF2B5EF4-FFF2-40B4-BE49-F238E27FC236}">
                <a16:creationId xmlns:a16="http://schemas.microsoft.com/office/drawing/2014/main" id="{8EA576C5-6FB9-44C6-890B-696E2EECA19E}"/>
              </a:ext>
            </a:extLst>
          </p:cNvPr>
          <p:cNvSpPr>
            <a:spLocks noGrp="1"/>
          </p:cNvSpPr>
          <p:nvPr>
            <p:ph type="subTitle" idx="1"/>
          </p:nvPr>
        </p:nvSpPr>
        <p:spPr>
          <a:xfrm>
            <a:off x="1649942" y="3638551"/>
            <a:ext cx="7766936" cy="2162174"/>
          </a:xfrm>
        </p:spPr>
        <p:txBody>
          <a:bodyPr>
            <a:normAutofit/>
          </a:bodyPr>
          <a:lstStyle/>
          <a:p>
            <a:pPr algn="r"/>
            <a:r>
              <a:rPr lang="en-US" sz="2800" b="1" dirty="0">
                <a:solidFill>
                  <a:schemeClr val="tx1"/>
                </a:solidFill>
                <a:latin typeface="Times New Roman" panose="02020603050405020304" pitchFamily="18" charset="0"/>
                <a:cs typeface="Times New Roman" panose="02020603050405020304" pitchFamily="18" charset="0"/>
              </a:rPr>
              <a:t>Course code:</a:t>
            </a:r>
            <a:r>
              <a:rPr lang="en-US"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ED</a:t>
            </a:r>
            <a:r>
              <a:rPr lang="en-US" sz="2800" b="1" spc="-5"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UC</a:t>
            </a:r>
            <a:r>
              <a:rPr lang="en-US" sz="2800" b="1" spc="5"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-6220</a:t>
            </a:r>
          </a:p>
          <a:p>
            <a:pPr algn="r"/>
            <a:r>
              <a:rPr lang="en-US" sz="2800" b="1" spc="5" dirty="0">
                <a:solidFill>
                  <a:schemeClr val="tx1"/>
                </a:solidFill>
                <a:latin typeface="Times New Roman" panose="02020603050405020304" pitchFamily="18" charset="0"/>
                <a:cs typeface="Times New Roman" panose="02020603050405020304" pitchFamily="18" charset="0"/>
              </a:rPr>
              <a:t>B.S Social Work SS(2020-24)</a:t>
            </a:r>
          </a:p>
          <a:p>
            <a:pPr algn="r"/>
            <a:r>
              <a:rPr lang="en-US" sz="2800" b="1" spc="5" dirty="0">
                <a:solidFill>
                  <a:schemeClr val="tx1"/>
                </a:solidFill>
                <a:latin typeface="Times New Roman" panose="02020603050405020304" pitchFamily="18" charset="0"/>
                <a:cs typeface="Times New Roman" panose="02020603050405020304" pitchFamily="18" charset="0"/>
              </a:rPr>
              <a:t>Instructor: Amber Farooq</a:t>
            </a:r>
            <a:endParaRPr lang="en-US" sz="2800" b="1" dirty="0">
              <a:solidFill>
                <a:schemeClr val="tx1"/>
              </a:solidFill>
              <a:latin typeface="Times New Roman" panose="02020603050405020304" pitchFamily="18" charset="0"/>
              <a:cs typeface="Times New Roman" panose="02020603050405020304" pitchFamily="18" charset="0"/>
            </a:endParaRPr>
          </a:p>
          <a:p>
            <a:endParaRPr lang="en-US" sz="2800" dirty="0"/>
          </a:p>
        </p:txBody>
      </p:sp>
    </p:spTree>
    <p:extLst>
      <p:ext uri="{BB962C8B-B14F-4D97-AF65-F5344CB8AC3E}">
        <p14:creationId xmlns:p14="http://schemas.microsoft.com/office/powerpoint/2010/main" val="3820846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2D69EE-9291-4E39-86D6-642EA0ACA281}"/>
              </a:ext>
            </a:extLst>
          </p:cNvPr>
          <p:cNvSpPr>
            <a:spLocks noGrp="1"/>
          </p:cNvSpPr>
          <p:nvPr>
            <p:ph idx="1"/>
          </p:nvPr>
        </p:nvSpPr>
        <p:spPr>
          <a:xfrm>
            <a:off x="390526" y="188914"/>
            <a:ext cx="8963024" cy="6211886"/>
          </a:xfrm>
        </p:spPr>
        <p:txBody>
          <a:bodyPr>
            <a:noAutofit/>
          </a:bodyPr>
          <a:lstStyle/>
          <a:p>
            <a:pPr marL="0" marR="2051685" indent="0" algn="just">
              <a:lnSpc>
                <a:spcPct val="115000"/>
              </a:lnSpc>
              <a:spcBef>
                <a:spcPts val="0"/>
              </a:spcBef>
              <a:spcAft>
                <a:spcPts val="0"/>
              </a:spcAft>
              <a:buNone/>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Define foundations of education and What are its significance?</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2051685" indent="0" algn="just">
              <a:lnSpc>
                <a:spcPct val="115000"/>
              </a:lnSpc>
              <a:spcBef>
                <a:spcPts val="0"/>
              </a:spcBef>
              <a:spcAft>
                <a:spcPts val="0"/>
              </a:spcAft>
              <a:buNone/>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Foundations of education are the motives and factors which are considered during the construction and organization of various elements of education.</a:t>
            </a:r>
          </a:p>
          <a:p>
            <a:pPr marL="0" marR="2051685" indent="0" algn="just">
              <a:lnSpc>
                <a:spcPct val="115000"/>
              </a:lnSpc>
              <a:spcBef>
                <a:spcPts val="0"/>
              </a:spcBef>
              <a:spcAft>
                <a:spcPts val="0"/>
              </a:spcAft>
              <a:buNone/>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Foundations of education refer to those fundamental factors which influence the structure and organization of various elements of education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e.g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objectives, curriculum, teaching methods and evaluation.</a:t>
            </a:r>
          </a:p>
          <a:p>
            <a:pPr algn="just"/>
            <a:endParaRPr lang="en-US" sz="2800" dirty="0"/>
          </a:p>
        </p:txBody>
      </p:sp>
    </p:spTree>
    <p:extLst>
      <p:ext uri="{BB962C8B-B14F-4D97-AF65-F5344CB8AC3E}">
        <p14:creationId xmlns:p14="http://schemas.microsoft.com/office/powerpoint/2010/main" val="637560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7ED0FB-819E-4E33-A4CB-E3A0AF752B65}"/>
              </a:ext>
            </a:extLst>
          </p:cNvPr>
          <p:cNvSpPr>
            <a:spLocks noGrp="1"/>
          </p:cNvSpPr>
          <p:nvPr>
            <p:ph idx="1"/>
          </p:nvPr>
        </p:nvSpPr>
        <p:spPr>
          <a:xfrm>
            <a:off x="276225" y="142875"/>
            <a:ext cx="8997777" cy="5898487"/>
          </a:xfrm>
        </p:spPr>
        <p:txBody>
          <a:bodyPr>
            <a:normAutofit fontScale="92500" lnSpcReduction="10000"/>
          </a:bodyPr>
          <a:lstStyle/>
          <a:p>
            <a:pPr algn="just"/>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Foundations of education refer to those aspects of individual and collective life which are taken into account while constructing a system of education for a nation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e.g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ideological foundation of education, philosophical foundation of education, social foundation of education and psychological foundation, economics foundation and historical foundation of education.</a:t>
            </a:r>
          </a:p>
          <a:p>
            <a:pPr algn="just"/>
            <a:r>
              <a:rPr lang="en-US" sz="3200" b="1" dirty="0">
                <a:solidFill>
                  <a:schemeClr val="tx1"/>
                </a:solidFill>
                <a:latin typeface="Times New Roman" panose="02020603050405020304" pitchFamily="18" charset="0"/>
                <a:cs typeface="Times New Roman" panose="02020603050405020304" pitchFamily="18" charset="0"/>
              </a:rPr>
              <a:t>Foundations of Education</a:t>
            </a:r>
          </a:p>
          <a:p>
            <a:pPr marL="742950" lvl="1" indent="-285750" algn="just">
              <a:spcBef>
                <a:spcPts val="0"/>
              </a:spcBef>
              <a:buFont typeface="+mj-lt"/>
              <a:buAutoNum type="arabicPeriod"/>
            </a:pPr>
            <a:r>
              <a:rPr lang="en-US" sz="4000" dirty="0">
                <a:latin typeface="Times New Roman"/>
                <a:ea typeface="Times New Roman"/>
              </a:rPr>
              <a:t>Ideological foundation </a:t>
            </a:r>
            <a:r>
              <a:rPr lang="en-US" sz="3200" dirty="0">
                <a:latin typeface="Times New Roman"/>
                <a:ea typeface="Times New Roman"/>
              </a:rPr>
              <a:t>(</a:t>
            </a:r>
            <a:r>
              <a:rPr lang="en-US" sz="3000" dirty="0">
                <a:latin typeface="Times New Roman"/>
                <a:ea typeface="Times New Roman"/>
              </a:rPr>
              <a:t>Islamic foundation) </a:t>
            </a:r>
          </a:p>
          <a:p>
            <a:pPr marL="742950" lvl="1" indent="-285750" algn="just">
              <a:spcBef>
                <a:spcPts val="0"/>
              </a:spcBef>
              <a:buFont typeface="+mj-lt"/>
              <a:buAutoNum type="arabicPeriod"/>
            </a:pPr>
            <a:r>
              <a:rPr lang="en-US" sz="4000" dirty="0">
                <a:latin typeface="Times New Roman"/>
                <a:ea typeface="Times New Roman"/>
              </a:rPr>
              <a:t>Philosophical foundation </a:t>
            </a:r>
          </a:p>
          <a:p>
            <a:pPr marL="742950" lvl="1" indent="-285750" algn="just">
              <a:spcBef>
                <a:spcPts val="0"/>
              </a:spcBef>
              <a:buFont typeface="+mj-lt"/>
              <a:buAutoNum type="arabicPeriod"/>
            </a:pPr>
            <a:r>
              <a:rPr lang="en-US" sz="4000" dirty="0">
                <a:latin typeface="Times New Roman"/>
                <a:ea typeface="Times New Roman"/>
              </a:rPr>
              <a:t>Sociological foundation </a:t>
            </a:r>
          </a:p>
          <a:p>
            <a:pPr marL="742950" lvl="1" indent="-285750" algn="just">
              <a:spcBef>
                <a:spcPts val="0"/>
              </a:spcBef>
              <a:buFont typeface="+mj-lt"/>
              <a:buAutoNum type="arabicPeriod"/>
            </a:pPr>
            <a:r>
              <a:rPr lang="en-US" sz="4000" dirty="0">
                <a:latin typeface="Times New Roman"/>
                <a:ea typeface="Times New Roman"/>
              </a:rPr>
              <a:t>Psychological foundation </a:t>
            </a:r>
          </a:p>
          <a:p>
            <a:pPr marL="742950" lvl="1" indent="-285750" algn="just">
              <a:spcBef>
                <a:spcPts val="0"/>
              </a:spcBef>
              <a:buFont typeface="+mj-lt"/>
              <a:buAutoNum type="arabicPeriod"/>
            </a:pPr>
            <a:r>
              <a:rPr lang="en-US" sz="4000" dirty="0">
                <a:latin typeface="Times New Roman"/>
                <a:ea typeface="Times New Roman"/>
              </a:rPr>
              <a:t>Economic foundation </a:t>
            </a:r>
          </a:p>
          <a:p>
            <a:pPr marL="742950" lvl="1" indent="-285750" algn="just">
              <a:spcBef>
                <a:spcPts val="0"/>
              </a:spcBef>
              <a:buFont typeface="+mj-lt"/>
              <a:buAutoNum type="arabicPeriod"/>
            </a:pPr>
            <a:r>
              <a:rPr lang="en-US" sz="4000" dirty="0">
                <a:latin typeface="Times New Roman"/>
                <a:ea typeface="Times New Roman"/>
              </a:rPr>
              <a:t>Historical foundation </a:t>
            </a:r>
          </a:p>
          <a:p>
            <a:pPr algn="just"/>
            <a:endPar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019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14CF1B-30A8-4E9F-B5D8-3D3AB6520229}"/>
              </a:ext>
            </a:extLst>
          </p:cNvPr>
          <p:cNvSpPr>
            <a:spLocks noGrp="1"/>
          </p:cNvSpPr>
          <p:nvPr>
            <p:ph idx="1"/>
          </p:nvPr>
        </p:nvSpPr>
        <p:spPr>
          <a:xfrm>
            <a:off x="705909" y="322264"/>
            <a:ext cx="8596668" cy="3880773"/>
          </a:xfrm>
        </p:spPr>
        <p:txBody>
          <a:bodyPr>
            <a:noAutofit/>
          </a:bodyPr>
          <a:lstStyle/>
          <a:p>
            <a:pPr marL="0" indent="0">
              <a:buNone/>
            </a:pPr>
            <a:r>
              <a:rPr lang="en-US" sz="3600" b="1" dirty="0">
                <a:effectLst/>
                <a:latin typeface="Times New Roman" panose="02020603050405020304" pitchFamily="18" charset="0"/>
                <a:ea typeface="Times New Roman" panose="02020603050405020304" pitchFamily="18" charset="0"/>
                <a:cs typeface="Times New Roman" panose="02020603050405020304" pitchFamily="18" charset="0"/>
              </a:rPr>
              <a:t>Un</a:t>
            </a:r>
            <a:r>
              <a:rPr lang="en-US" sz="3600" b="1" spc="5" dirty="0">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3600" b="1"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en-US" sz="3600" b="1"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3600" b="1"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spc="-5" dirty="0">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3600" b="1" dirty="0">
                <a:effectLst/>
                <a:latin typeface="Times New Roman" panose="02020603050405020304" pitchFamily="18" charset="0"/>
                <a:ea typeface="Times New Roman" panose="02020603050405020304" pitchFamily="18" charset="0"/>
                <a:cs typeface="Times New Roman" panose="02020603050405020304" pitchFamily="18" charset="0"/>
              </a:rPr>
              <a:t>d</a:t>
            </a:r>
            <a:r>
              <a:rPr lang="en-US" sz="3600" b="1" spc="-5"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en-US" sz="3600" b="1" dirty="0">
                <a:effectLst/>
                <a:latin typeface="Times New Roman" panose="02020603050405020304" pitchFamily="18" charset="0"/>
                <a:ea typeface="Times New Roman" panose="02020603050405020304" pitchFamily="18" charset="0"/>
                <a:cs typeface="Times New Roman" panose="02020603050405020304" pitchFamily="18" charset="0"/>
              </a:rPr>
              <a:t>o</a:t>
            </a:r>
            <a:r>
              <a:rPr lang="en-US" sz="3600" b="1" spc="5" dirty="0">
                <a:effectLst/>
                <a:latin typeface="Times New Roman" panose="02020603050405020304" pitchFamily="18" charset="0"/>
                <a:ea typeface="Times New Roman" panose="02020603050405020304" pitchFamily="18" charset="0"/>
                <a:cs typeface="Times New Roman" panose="02020603050405020304" pitchFamily="18" charset="0"/>
              </a:rPr>
              <a:t>lo</a:t>
            </a:r>
            <a:r>
              <a:rPr lang="en-US" sz="3600" b="1" dirty="0">
                <a:effectLst/>
                <a:latin typeface="Times New Roman" panose="02020603050405020304" pitchFamily="18" charset="0"/>
                <a:ea typeface="Times New Roman" panose="02020603050405020304" pitchFamily="18" charset="0"/>
                <a:cs typeface="Times New Roman" panose="02020603050405020304" pitchFamily="18" charset="0"/>
              </a:rPr>
              <a:t>g</a:t>
            </a:r>
            <a:r>
              <a:rPr lang="en-US" sz="3600" b="1" spc="5" dirty="0">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3600" b="1" spc="-5" dirty="0">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3600" b="1" dirty="0">
                <a:effectLst/>
                <a:latin typeface="Times New Roman" panose="02020603050405020304" pitchFamily="18" charset="0"/>
                <a:ea typeface="Times New Roman" panose="02020603050405020304" pitchFamily="18" charset="0"/>
                <a:cs typeface="Times New Roman" panose="02020603050405020304" pitchFamily="18" charset="0"/>
              </a:rPr>
              <a:t>al</a:t>
            </a:r>
            <a:r>
              <a:rPr lang="en-US" sz="3600" b="1" spc="1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a:effectLst/>
                <a:latin typeface="Times New Roman" panose="02020603050405020304" pitchFamily="18" charset="0"/>
                <a:ea typeface="Times New Roman" panose="02020603050405020304" pitchFamily="18" charset="0"/>
                <a:cs typeface="Times New Roman" panose="02020603050405020304" pitchFamily="18" charset="0"/>
              </a:rPr>
              <a:t>Founda</a:t>
            </a:r>
            <a:r>
              <a:rPr lang="en-US" sz="3600" b="1" spc="5"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en-US" sz="3600" b="1" spc="10" dirty="0">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3600" b="1" dirty="0">
                <a:effectLst/>
                <a:latin typeface="Times New Roman" panose="02020603050405020304" pitchFamily="18" charset="0"/>
                <a:ea typeface="Times New Roman" panose="02020603050405020304" pitchFamily="18" charset="0"/>
                <a:cs typeface="Times New Roman" panose="02020603050405020304" pitchFamily="18" charset="0"/>
              </a:rPr>
              <a:t>on</a:t>
            </a:r>
            <a:r>
              <a:rPr lang="en-US" sz="3600" b="1" spc="10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spc="-10" dirty="0">
                <a:effectLst/>
                <a:latin typeface="Times New Roman" panose="02020603050405020304" pitchFamily="18" charset="0"/>
                <a:ea typeface="Times New Roman" panose="02020603050405020304" pitchFamily="18" charset="0"/>
                <a:cs typeface="Times New Roman" panose="02020603050405020304" pitchFamily="18" charset="0"/>
              </a:rPr>
              <a:t>o</a:t>
            </a:r>
            <a:r>
              <a:rPr lang="en-US" sz="3600" b="1" dirty="0">
                <a:effectLst/>
                <a:latin typeface="Times New Roman" panose="02020603050405020304" pitchFamily="18" charset="0"/>
                <a:ea typeface="Times New Roman" panose="02020603050405020304" pitchFamily="18" charset="0"/>
                <a:cs typeface="Times New Roman" panose="02020603050405020304" pitchFamily="18" charset="0"/>
              </a:rPr>
              <a:t>f Edu</a:t>
            </a:r>
            <a:r>
              <a:rPr lang="en-US" sz="3600" b="1" spc="-5" dirty="0">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3600" b="1"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sz="3600" b="1" spc="5" dirty="0">
                <a:effectLst/>
                <a:latin typeface="Times New Roman" panose="02020603050405020304" pitchFamily="18" charset="0"/>
                <a:ea typeface="Times New Roman" panose="02020603050405020304" pitchFamily="18" charset="0"/>
                <a:cs typeface="Times New Roman" panose="02020603050405020304" pitchFamily="18" charset="0"/>
              </a:rPr>
              <a:t>ti</a:t>
            </a:r>
            <a:r>
              <a:rPr lang="en-US" sz="3600" b="1" dirty="0">
                <a:effectLst/>
                <a:latin typeface="Times New Roman" panose="02020603050405020304" pitchFamily="18" charset="0"/>
                <a:ea typeface="Times New Roman" panose="02020603050405020304" pitchFamily="18" charset="0"/>
                <a:cs typeface="Times New Roman" panose="02020603050405020304" pitchFamily="18" charset="0"/>
              </a:rPr>
              <a:t>on</a:t>
            </a:r>
          </a:p>
          <a:p>
            <a:pPr marL="0" indent="0" algn="just">
              <a:buNone/>
            </a:pP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The ideological foundation of education is concerned with the life of ideology of the individuals. Education takes the life ideology of a nation into account for the acquisition of national objectives. Ideological foundation of education refers to those fundamental thoughts and ideals which are significantly considered during the development of a system of education.</a:t>
            </a:r>
          </a:p>
          <a:p>
            <a:pPr marL="0" indent="0" algn="just">
              <a:buNone/>
            </a:pPr>
            <a:r>
              <a:rPr lang="en-US" sz="36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6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3600" dirty="0"/>
          </a:p>
        </p:txBody>
      </p:sp>
    </p:spTree>
    <p:extLst>
      <p:ext uri="{BB962C8B-B14F-4D97-AF65-F5344CB8AC3E}">
        <p14:creationId xmlns:p14="http://schemas.microsoft.com/office/powerpoint/2010/main" val="4270916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797D1-5C37-468B-9EC5-7E881DFBD3E0}"/>
              </a:ext>
            </a:extLst>
          </p:cNvPr>
          <p:cNvSpPr>
            <a:spLocks noGrp="1"/>
          </p:cNvSpPr>
          <p:nvPr>
            <p:ph type="title"/>
          </p:nvPr>
        </p:nvSpPr>
        <p:spPr>
          <a:xfrm>
            <a:off x="677334" y="609600"/>
            <a:ext cx="8596668" cy="809625"/>
          </a:xfrm>
        </p:spPr>
        <p:txBody>
          <a:bodyPr>
            <a:normAutofit fontScale="90000"/>
          </a:bodyPr>
          <a:lstStyle/>
          <a:p>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Islamic life ideology and what are its elements?</a:t>
            </a:r>
            <a:b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32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1BA6F33-1290-482A-AF2D-05C27F56E88C}"/>
              </a:ext>
            </a:extLst>
          </p:cNvPr>
          <p:cNvSpPr>
            <a:spLocks noGrp="1"/>
          </p:cNvSpPr>
          <p:nvPr>
            <p:ph idx="1"/>
          </p:nvPr>
        </p:nvSpPr>
        <p:spPr>
          <a:xfrm>
            <a:off x="677334" y="1219200"/>
            <a:ext cx="8596668" cy="5448299"/>
          </a:xfrm>
        </p:spPr>
        <p:txBody>
          <a:bodyPr/>
          <a:lstStyle/>
          <a:p>
            <a:pPr algn="just"/>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Islamic life ideology refers to the way of leading life that suggested by Islam. The life ideology guides the mankind in all the fields of life. According to this life ideology, all the differences of color, race and language are of no importance and meaningless. The geographical boundaries do not influence the Islamic life ideology. All the Muslims belong to one nation irrespective of their geographical region and language. The Muslims are those people who believe in the Islamic ideology.</a:t>
            </a:r>
          </a:p>
          <a:p>
            <a:endParaRPr lang="en-US" dirty="0"/>
          </a:p>
        </p:txBody>
      </p:sp>
    </p:spTree>
    <p:extLst>
      <p:ext uri="{BB962C8B-B14F-4D97-AF65-F5344CB8AC3E}">
        <p14:creationId xmlns:p14="http://schemas.microsoft.com/office/powerpoint/2010/main" val="2673490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2CC50A-0E4F-4681-A654-F3C828D58801}"/>
              </a:ext>
            </a:extLst>
          </p:cNvPr>
          <p:cNvSpPr>
            <a:spLocks noGrp="1"/>
          </p:cNvSpPr>
          <p:nvPr>
            <p:ph idx="1"/>
          </p:nvPr>
        </p:nvSpPr>
        <p:spPr>
          <a:xfrm>
            <a:off x="448734" y="236539"/>
            <a:ext cx="8596668" cy="6364286"/>
          </a:xfrm>
        </p:spPr>
        <p:txBody>
          <a:bodyPr>
            <a:noAutofit/>
          </a:bodyPr>
          <a:lstStyle/>
          <a:p>
            <a:pPr marL="342900" marR="2051685" lvl="0" indent="-342900" algn="just">
              <a:lnSpc>
                <a:spcPct val="115000"/>
              </a:lnSpc>
              <a:spcBef>
                <a:spcPts val="0"/>
              </a:spcBef>
              <a:spcAft>
                <a:spcPts val="0"/>
              </a:spcAft>
              <a:buFont typeface="Symbol" panose="05050102010706020507" pitchFamily="18" charset="2"/>
              <a:buChar char=""/>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Islamic life ideology refers to such strategy and plan of life which is presented by Islam. </a:t>
            </a:r>
          </a:p>
          <a:p>
            <a:pPr marL="342900" marR="2051685" lvl="0" indent="-342900" algn="just">
              <a:lnSpc>
                <a:spcPct val="115000"/>
              </a:lnSpc>
              <a:spcBef>
                <a:spcPts val="0"/>
              </a:spcBef>
              <a:spcAft>
                <a:spcPts val="0"/>
              </a:spcAft>
              <a:buFont typeface="Symbol" panose="05050102010706020507" pitchFamily="18" charset="2"/>
              <a:buChar char=""/>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The life plan is based on revealed teachings. Islamic ideology of life is a collection of those principles and fundamentals that is developed by Allah.</a:t>
            </a: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091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18CA5-AA8C-4548-A48A-C1156AC5DA2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9198B2B-A35F-4151-9282-FF7EEFF3D973}"/>
              </a:ext>
            </a:extLst>
          </p:cNvPr>
          <p:cNvSpPr>
            <a:spLocks noGrp="1"/>
          </p:cNvSpPr>
          <p:nvPr>
            <p:ph idx="1"/>
          </p:nvPr>
        </p:nvSpPr>
        <p:spPr/>
        <p:txBody>
          <a:bodyPr>
            <a:noAutofit/>
          </a:bodyPr>
          <a:lstStyle/>
          <a:p>
            <a:pPr marL="342900" marR="2051685" lvl="0" indent="-342900" algn="just">
              <a:lnSpc>
                <a:spcPct val="115000"/>
              </a:lnSpc>
              <a:spcBef>
                <a:spcPts val="0"/>
              </a:spcBef>
              <a:spcAft>
                <a:spcPts val="0"/>
              </a:spcAft>
              <a:buFont typeface="Symbol" panose="05050102010706020507" pitchFamily="18" charset="2"/>
              <a:buChar char=""/>
            </a:pP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Islamic life ideology refers to the life ideology that is based on Islamic teachings.</a:t>
            </a:r>
          </a:p>
          <a:p>
            <a:pPr marL="342900" marR="2051685" lvl="0" indent="-342900" algn="just">
              <a:lnSpc>
                <a:spcPct val="115000"/>
              </a:lnSpc>
              <a:spcBef>
                <a:spcPts val="0"/>
              </a:spcBef>
              <a:spcAft>
                <a:spcPts val="0"/>
              </a:spcAft>
              <a:buFont typeface="Symbol" panose="05050102010706020507" pitchFamily="18" charset="2"/>
              <a:buChar char=""/>
            </a:pP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Islamic life ideology refers to that life that is determines the divine will as the supreme aim of life.</a:t>
            </a:r>
          </a:p>
          <a:p>
            <a:endParaRPr lang="en-US" sz="3600" dirty="0"/>
          </a:p>
        </p:txBody>
      </p:sp>
    </p:spTree>
    <p:extLst>
      <p:ext uri="{BB962C8B-B14F-4D97-AF65-F5344CB8AC3E}">
        <p14:creationId xmlns:p14="http://schemas.microsoft.com/office/powerpoint/2010/main" val="400544705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254</TotalTime>
  <Words>406</Words>
  <Application>Microsoft Office PowerPoint</Application>
  <PresentationFormat>Widescreen</PresentationFormat>
  <Paragraphs>25</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Symbol</vt:lpstr>
      <vt:lpstr>Times New Roman</vt:lpstr>
      <vt:lpstr>Trebuchet MS</vt:lpstr>
      <vt:lpstr>Wingdings 3</vt:lpstr>
      <vt:lpstr>Facet</vt:lpstr>
      <vt:lpstr>Define foundations of education and What are its significance? </vt:lpstr>
      <vt:lpstr>PowerPoint Presentation</vt:lpstr>
      <vt:lpstr>PowerPoint Presentation</vt:lpstr>
      <vt:lpstr>PowerPoint Presentation</vt:lpstr>
      <vt:lpstr>Islamic life ideology and what are its elements?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OVERVIEW OF FOUNDATIONS OF EDUCATION</dc:title>
  <dc:creator>Amber Farooq</dc:creator>
  <cp:lastModifiedBy>Dell</cp:lastModifiedBy>
  <cp:revision>13</cp:revision>
  <dcterms:created xsi:type="dcterms:W3CDTF">2020-10-16T07:32:44Z</dcterms:created>
  <dcterms:modified xsi:type="dcterms:W3CDTF">2020-12-02T08:50:44Z</dcterms:modified>
</cp:coreProperties>
</file>