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333" r:id="rId3"/>
    <p:sldId id="301" r:id="rId4"/>
    <p:sldId id="334" r:id="rId5"/>
    <p:sldId id="335" r:id="rId6"/>
    <p:sldId id="336" r:id="rId7"/>
    <p:sldId id="342" r:id="rId8"/>
    <p:sldId id="337" r:id="rId9"/>
    <p:sldId id="338" r:id="rId10"/>
    <p:sldId id="339" r:id="rId11"/>
    <p:sldId id="341" r:id="rId12"/>
    <p:sldId id="340" r:id="rId13"/>
    <p:sldId id="343" r:id="rId14"/>
    <p:sldId id="344" r:id="rId15"/>
    <p:sldId id="345" r:id="rId16"/>
    <p:sldId id="346" r:id="rId17"/>
    <p:sldId id="347" r:id="rId18"/>
    <p:sldId id="348" r:id="rId19"/>
    <p:sldId id="366" r:id="rId20"/>
    <p:sldId id="365" r:id="rId21"/>
    <p:sldId id="358" r:id="rId22"/>
    <p:sldId id="359" r:id="rId23"/>
    <p:sldId id="361" r:id="rId24"/>
    <p:sldId id="360" r:id="rId25"/>
    <p:sldId id="349" r:id="rId26"/>
    <p:sldId id="350" r:id="rId27"/>
    <p:sldId id="351" r:id="rId28"/>
    <p:sldId id="352" r:id="rId29"/>
    <p:sldId id="353" r:id="rId30"/>
    <p:sldId id="354" r:id="rId31"/>
    <p:sldId id="355" r:id="rId32"/>
    <p:sldId id="356" r:id="rId33"/>
    <p:sldId id="357" r:id="rId34"/>
    <p:sldId id="362" r:id="rId35"/>
    <p:sldId id="363" r:id="rId36"/>
    <p:sldId id="364"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89" r:id="rId59"/>
    <p:sldId id="390" r:id="rId60"/>
    <p:sldId id="391" r:id="rId61"/>
    <p:sldId id="392" r:id="rId62"/>
    <p:sldId id="393" r:id="rId63"/>
    <p:sldId id="394" r:id="rId64"/>
    <p:sldId id="395" r:id="rId65"/>
    <p:sldId id="396" r:id="rId66"/>
    <p:sldId id="397" r:id="rId67"/>
    <p:sldId id="398" r:id="rId68"/>
    <p:sldId id="39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419" r:id="rId89"/>
    <p:sldId id="420" r:id="rId90"/>
    <p:sldId id="421" r:id="rId91"/>
    <p:sldId id="422" r:id="rId92"/>
    <p:sldId id="425"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009900"/>
    <a:srgbClr val="00CC00"/>
    <a:srgbClr val="00CC66"/>
    <a:srgbClr val="006600"/>
    <a:srgbClr val="339933"/>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5BBF2-7CC0-4DCA-8276-0CDD15E59F8C}" v="20" dt="2018-09-29T21:13:00.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50" autoAdjust="0"/>
    <p:restoredTop sz="94660"/>
  </p:normalViewPr>
  <p:slideViewPr>
    <p:cSldViewPr>
      <p:cViewPr varScale="1">
        <p:scale>
          <a:sx n="68" d="100"/>
          <a:sy n="68" d="100"/>
        </p:scale>
        <p:origin x="-76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Jarmaine" userId="243aeb52179682de" providerId="LiveId" clId="{7035BBF2-7CC0-4DCA-8276-0CDD15E59F8C}"/>
    <pc:docChg chg="modSld">
      <pc:chgData name="Nicola Jarmaine" userId="243aeb52179682de" providerId="LiveId" clId="{7035BBF2-7CC0-4DCA-8276-0CDD15E59F8C}" dt="2018-09-29T21:13:00.783" v="19" actId="114"/>
      <pc:docMkLst>
        <pc:docMk/>
      </pc:docMkLst>
      <pc:sldChg chg="modSp">
        <pc:chgData name="Nicola Jarmaine" userId="243aeb52179682de" providerId="LiveId" clId="{7035BBF2-7CC0-4DCA-8276-0CDD15E59F8C}" dt="2018-09-29T21:13:00.783" v="19" actId="114"/>
        <pc:sldMkLst>
          <pc:docMk/>
          <pc:sldMk cId="2300093018" sldId="358"/>
        </pc:sldMkLst>
        <pc:spChg chg="mod">
          <ac:chgData name="Nicola Jarmaine" userId="243aeb52179682de" providerId="LiveId" clId="{7035BBF2-7CC0-4DCA-8276-0CDD15E59F8C}" dt="2018-09-29T21:13:00.783" v="19" actId="114"/>
          <ac:spMkLst>
            <pc:docMk/>
            <pc:sldMk cId="2300093018" sldId="358"/>
            <ac:spMk id="2" creationId="{00000000-0000-0000-0000-000000000000}"/>
          </ac:spMkLst>
        </pc:spChg>
      </pc:sldChg>
      <pc:sldChg chg="modSp">
        <pc:chgData name="Nicola Jarmaine" userId="243aeb52179682de" providerId="LiveId" clId="{7035BBF2-7CC0-4DCA-8276-0CDD15E59F8C}" dt="2018-09-29T20:46:41.419" v="1" actId="20577"/>
        <pc:sldMkLst>
          <pc:docMk/>
          <pc:sldMk cId="620992470" sldId="362"/>
        </pc:sldMkLst>
        <pc:spChg chg="mod">
          <ac:chgData name="Nicola Jarmaine" userId="243aeb52179682de" providerId="LiveId" clId="{7035BBF2-7CC0-4DCA-8276-0CDD15E59F8C}" dt="2018-09-29T20:46:41.419" v="1" actId="20577"/>
          <ac:spMkLst>
            <pc:docMk/>
            <pc:sldMk cId="620992470" sldId="362"/>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206132A-8A50-47F5-AAE3-F64C4208A4B2}" type="datetimeFigureOut">
              <a:rPr lang="en-GB" smtClean="0"/>
              <a:pPr/>
              <a:t>28/10/2020</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44696E-B162-4DA1-95EF-6E493C51B86C}"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44696E-B162-4DA1-95EF-6E493C51B86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44696E-B162-4DA1-95EF-6E493C51B86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44696E-B162-4DA1-95EF-6E493C51B86C}"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44696E-B162-4DA1-95EF-6E493C51B86C}" type="slidenum">
              <a:rPr lang="en-GB" smtClean="0"/>
              <a:pPr/>
              <a:t>‹#›</a:t>
            </a:fld>
            <a:endParaRPr lang="en-GB"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44696E-B162-4DA1-95EF-6E493C51B86C}"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44696E-B162-4DA1-95EF-6E493C51B86C}"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44696E-B162-4DA1-95EF-6E493C51B86C}"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6132A-8A50-47F5-AAE3-F64C4208A4B2}" type="datetimeFigureOut">
              <a:rPr lang="en-GB" smtClean="0"/>
              <a:pPr/>
              <a:t>28/10/2020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44696E-B162-4DA1-95EF-6E493C51B86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D206132A-8A50-47F5-AAE3-F64C4208A4B2}" type="datetimeFigureOut">
              <a:rPr lang="en-GB" smtClean="0"/>
              <a:pPr/>
              <a:t>28/10/2020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44696E-B162-4DA1-95EF-6E493C51B86C}"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D206132A-8A50-47F5-AAE3-F64C4208A4B2}" type="datetimeFigureOut">
              <a:rPr lang="en-GB" smtClean="0"/>
              <a:pPr/>
              <a:t>28/10/2020</a:t>
            </a:fld>
            <a:endParaRPr lang="en-GB"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44696E-B162-4DA1-95EF-6E493C51B86C}" type="slidenum">
              <a:rPr lang="en-GB" smtClean="0"/>
              <a:pPr/>
              <a:t>‹#›</a:t>
            </a:fld>
            <a:endParaRPr lang="en-GB"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206132A-8A50-47F5-AAE3-F64C4208A4B2}" type="datetimeFigureOut">
              <a:rPr lang="en-GB" smtClean="0"/>
              <a:pPr/>
              <a:t>28/10/2020</a:t>
            </a:fld>
            <a:endParaRPr lang="en-GB"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644696E-B162-4DA1-95EF-6E493C51B86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M-p89eK3sgCFUXDFAodn6wEQw&amp;url=http://www.free-times.com/archives/green-burial&amp;bvm=bv.105841590,d.d24&amp;psig=AFQjCNHDfrUygYoBynxhWrOCnZXjT_xx-A&amp;ust=1445878317237571"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LTazr-J3sgCFUjHFAodqS4HDw&amp;url=http://www.dignityfunerals.co.uk/crematoria-and-cemeteries/cemeteries/mausoleums/&amp;psig=AFQjCNHFc_Vncqm311oeCKiL9epatqGw5g&amp;ust=1445878017278358"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LTazr-J3sgCFUjHFAodqS4HDw&amp;url=http://www.dignityfunerals.co.uk/crematoria-and-cemeteries/cemeteries/mausoleums/&amp;psig=AFQjCNHFc_Vncqm311oeCKiL9epatqGw5g&amp;ust=1445878017278358"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uk/url?sa=i&amp;rct=j&amp;q=&amp;esrc=s&amp;frm=1&amp;source=images&amp;cd=&amp;cad=rja&amp;uact=8&amp;ved=0CAcQjRxqFQoTCPCd2qqM3sgCFUJvFAod8boIGA&amp;url=http://www.britishlichensociety.org.uk/activities/churchyard-survey/churchyard-lichen-conservation&amp;psig=AFQjCNEbqu2wLJ1vSZ7uALWR5g_J--9VGg&amp;ust=1445878775184336"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uk/url?sa=i&amp;rct=j&amp;q=&amp;esrc=s&amp;frm=1&amp;source=images&amp;cd=&amp;cad=rja&amp;uact=8&amp;ved=0CAcQjRxqFQoTCLTazr-J3sgCFUjHFAodqS4HDw&amp;url=http://www.dignityfunerals.co.uk/crematoria-and-cemeteries/cemeteries/mausoleums/&amp;psig=AFQjCNHFc_Vncqm311oeCKiL9epatqGw5g&amp;ust=1445878017278358" TargetMode="External"/><Relationship Id="rId7" Type="http://schemas.openxmlformats.org/officeDocument/2006/relationships/hyperlink" Target="http://www.google.co.uk/url?sa=i&amp;rct=j&amp;q=&amp;esrc=s&amp;frm=1&amp;source=images&amp;cd=&amp;cad=rja&amp;uact=8&amp;ved=0CAcQjRxqFQoTCNmnhN-M3sgCFQtVFAodslgJCw&amp;url=http://www.wisegeek.com/how-do-i-choose-the-best-headstone-engraving.htm&amp;bvm=bv.105841590,d.d24&amp;psig=AFQjCNFUWn8mqoTyKGBhryAsQY-NXHK9nQ&amp;ust=1445878845007480"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uk/url?sa=i&amp;rct=j&amp;q=&amp;esrc=s&amp;frm=1&amp;source=images&amp;cd=&amp;cad=rja&amp;uact=8&amp;ved=0CAcQjRxqFQoTCPCd2qqM3sgCFUJvFAod8boIGA&amp;url=http://www.britishlichensociety.org.uk/activities/churchyard-survey/churchyard-lichen-conservation&amp;psig=AFQjCNEbqu2wLJ1vSZ7uALWR5g_J--9VGg&amp;ust=1445878775184336"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amp;esrc=s&amp;frm=1&amp;source=images&amp;cd=&amp;cad=rja&amp;uact=8&amp;ved=0CAcQjRxqFQoTCJiT3aSN3sgCFUTAFAodlosDfQ&amp;url=http://sunrisingburialground.co.uk/memorials/plaques.html&amp;psig=AFQjCNEXwo2_6eB_BoIN5FNorLEE5Yfo3g&amp;ust=144587896005761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frm=1&amp;source=images&amp;cd=&amp;cad=rja&amp;uact=8&amp;ved=0CAcQjRxqFQoTCJzrh_qN3sgCFQbxFAod6vYOrw&amp;url=http://kinkaraco.com/products/pacific-sea-shroudtm-for-full-body-burial-in-deep-water&amp;bvm=bv.105841590,d.d24&amp;psig=AFQjCNGfGn6IR32Yuh5sHOtzyYedrb3O7w&amp;ust=144587914134743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uk/url?sa=i&amp;rct=j&amp;q=&amp;esrc=s&amp;frm=1&amp;source=images&amp;cd=&amp;cad=rja&amp;uact=8&amp;ved=0CAcQjRxqFQoTCNfDkJ2O3sgCFYa3FAodciAEew&amp;url=https://commons.wikimedia.org/wiki/File:US_Navy_040519-N-4533L-001_Crew_members_aboard_USS_Enterprise_(CVN_65)_conduct_a_Burial_at_Sea_for_Machinist's_Mate_3rd_Class_Nathan_Taylor.jpg&amp;bvm=bv.105841590,d.d24&amp;psig=AFQjCNGfGn6IR32Yuh5sHOtzyYedrb3O7w&amp;ust=144587914134743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frm=1&amp;source=images&amp;cd=&amp;cad=rja&amp;uact=8&amp;ved=0CAcQjRxqFQoTCKXAhLLN3cgCFYUIGgodEY8GPQ&amp;url=http://www.cwgc.org/find-a-cemetery/cemetery/36303/Chalfont%20St.%20Giles%20Churchyard&amp;bvm=bv.105841590,d.d2s&amp;psig=AFQjCNGO0pqdmuieJuwBxRfnTHeG2YZpag&amp;ust=144586183793272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powershow.com/view0/8eaa91-MzEyY/How_to_Make_Funeral_Memorable_powerpoint_ppt_presentation" TargetMode="External"/><Relationship Id="rId2" Type="http://schemas.openxmlformats.org/officeDocument/2006/relationships/hyperlink" Target="https://www.google.com/search?q=burial+and+cremation+ppt&amp;tbm=isch&amp;source=iu&amp;ictx=1&amp;fir=myMztvqf_gGtCM:,Jn85Yk4lokbyfM,_&amp;vet=1&amp;usg=AI4_-kQb7qxSIMGFu2hHGauQCfzTD7UkwQ&amp;sa=X&amp;ved=2ahUKEwiMquqUs-roAhUFilwKHUiLAkoQ9QEwB3oECAoQHg" TargetMode="External"/><Relationship Id="rId1" Type="http://schemas.openxmlformats.org/officeDocument/2006/relationships/slideLayout" Target="../slideLayouts/slideLayout4.xml"/><Relationship Id="rId5" Type="http://schemas.openxmlformats.org/officeDocument/2006/relationships/hyperlink" Target="https://www.thelancet.com/journals/lancet/article/PIIS0140-6736(01)75976-4/fulltext" TargetMode="External"/><Relationship Id="rId4" Type="http://schemas.openxmlformats.org/officeDocument/2006/relationships/hyperlink" Target="https://www.everplans.com/articles/funeral-traditions-of-different-relig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frm=1&amp;source=images&amp;cd=&amp;cad=rja&amp;uact=8&amp;ved=0CAcQjRxqFQoTCKH8lfXO3cgCFQK2Ggod6J8MLQ&amp;url=http://www.camerastupid.com/list-photography-cliches/&amp;bvm=bv.105841590,d.d2s&amp;psig=AFQjCNExxitPbqX2OlWqGi6mzN4WsoRh-Q&amp;ust=144586227843584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frm=1&amp;source=images&amp;cd=&amp;cad=rja&amp;uact=8&amp;ved=0CAcQjRxqFQoTCKKRgLbP3cgCFUhVGgodfZQAtg&amp;url=http://www.pollingtonvillage.co.uk/this-is-pollington/raf-memorial.html&amp;bvm=bv.105841590,d.d2s&amp;psig=AFQjCNHjlchGepNIGyql4w1VaKW4FzAcow&amp;ust=144586236588286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uact=8&amp;ved=0CAcQjRxqFQoTCOPd_NbP3cgCFUhXGgodKO8ATQ&amp;url=http://www.naturalburialcompany.com/raising_awareness/&amp;bvm=bv.105841590,d.d2s&amp;psig=AFQjCNGcBBEFv6bJb1CynOWyB6L4MjXU5A&amp;ust=144586247324645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frm=1&amp;source=images&amp;cd=&amp;cad=rja&amp;uact=8&amp;ved=0CAcQjRxqFQoTCICKk9yL3sgCFQzpFAodMNUEVA&amp;url=http://historypoints.org/index.php?page=mostyn-family-vault&amp;psig=AFQjCNH6fOhS-EXle6y59LQIsgHuwUHnpQ&amp;ust=1445878568961461"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CAcQjRxqFQoTCP2LkOPQ3cgCFUI5FAodgQgMJQ&amp;url=http://www.penworthamtowncouncil.gov.uk/cemetery.html&amp;bvm=bv.105841590,d.d2s&amp;psig=AFQjCNFw4XsHPLocZyZnMjbhfkstCYtKjQ&amp;ust=1445862778238812"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frm=1&amp;source=images&amp;cd=&amp;cad=rja&amp;uact=8&amp;ved=0CAcQjRxqFQoTCOWyrZTR3cgCFQtAFAodDyYGAQ&amp;url=http://www.epsom-ewell.gov.uk/EEBC/Community+and+Living/Life+events/Deaths/Epsom+Cemetery.htm&amp;bvm=bv.105841590,d.d2s&amp;psig=AFQjCNFBrSSo1cEJ8Qq1I2JMLIUGAKrPAQ&amp;ust=1445862893639103"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404664"/>
            <a:ext cx="8496944" cy="2736304"/>
          </a:xfrm>
        </p:spPr>
        <p:txBody>
          <a:bodyPr>
            <a:noAutofit/>
          </a:bodyPr>
          <a:lstStyle/>
          <a:p>
            <a:pPr marL="571500" indent="-571500" algn="ctr">
              <a:buFont typeface="Wingdings" panose="05000000000000000000" pitchFamily="2" charset="2"/>
              <a:buChar char="ü"/>
            </a:pPr>
            <a:r>
              <a:rPr lang="en-GB" sz="4400" dirty="0">
                <a:solidFill>
                  <a:srgbClr val="009900"/>
                </a:solidFill>
                <a:latin typeface="Baskerville Old Face" panose="02020602080505020303" pitchFamily="18" charset="0"/>
              </a:rPr>
              <a:t>Burial and Cremation</a:t>
            </a:r>
            <a:br>
              <a:rPr lang="en-GB" sz="4400" dirty="0">
                <a:solidFill>
                  <a:srgbClr val="009900"/>
                </a:solidFill>
                <a:latin typeface="Baskerville Old Face" panose="02020602080505020303" pitchFamily="18" charset="0"/>
              </a:rPr>
            </a:br>
            <a:r>
              <a:rPr lang="en-GB" sz="4400" dirty="0">
                <a:solidFill>
                  <a:srgbClr val="008000"/>
                </a:solidFill>
                <a:latin typeface="Baskerville Old Face" panose="02020602080505020303" pitchFamily="18" charset="0"/>
              </a:rPr>
              <a:t>Feces , Urine and Rural waste</a:t>
            </a:r>
            <a:r>
              <a:rPr lang="en-GB" sz="4400" dirty="0">
                <a:solidFill>
                  <a:srgbClr val="009900"/>
                </a:solidFill>
                <a:latin typeface="Baskerville Old Face" panose="02020602080505020303" pitchFamily="18" charset="0"/>
              </a:rPr>
              <a:t/>
            </a:r>
            <a:br>
              <a:rPr lang="en-GB" sz="4400" dirty="0">
                <a:solidFill>
                  <a:srgbClr val="009900"/>
                </a:solidFill>
                <a:latin typeface="Baskerville Old Face" panose="02020602080505020303" pitchFamily="18" charset="0"/>
              </a:rPr>
            </a:br>
            <a:r>
              <a:rPr lang="en-GB" sz="4400" dirty="0">
                <a:solidFill>
                  <a:srgbClr val="009900"/>
                </a:solidFill>
                <a:latin typeface="Baskerville Old Face" panose="02020602080505020303" pitchFamily="18" charset="0"/>
              </a:rPr>
              <a:t/>
            </a:r>
            <a:br>
              <a:rPr lang="en-GB" sz="4400" dirty="0">
                <a:solidFill>
                  <a:srgbClr val="009900"/>
                </a:solidFill>
                <a:latin typeface="Baskerville Old Face" panose="02020602080505020303" pitchFamily="18" charset="0"/>
              </a:rPr>
            </a:br>
            <a:endParaRPr lang="en-GB" sz="4400" dirty="0">
              <a:solidFill>
                <a:srgbClr val="009900"/>
              </a:solidFill>
              <a:latin typeface="Baskerville Old Face" panose="02020602080505020303" pitchFamily="18" charset="0"/>
            </a:endParaRPr>
          </a:p>
        </p:txBody>
      </p:sp>
      <p:sp>
        <p:nvSpPr>
          <p:cNvPr id="3" name="Subtitle 2"/>
          <p:cNvSpPr>
            <a:spLocks noGrp="1"/>
          </p:cNvSpPr>
          <p:nvPr>
            <p:ph type="subTitle" idx="1"/>
          </p:nvPr>
        </p:nvSpPr>
        <p:spPr>
          <a:xfrm>
            <a:off x="2209800" y="5445224"/>
            <a:ext cx="4390256" cy="1224137"/>
          </a:xfrm>
        </p:spPr>
        <p:txBody>
          <a:bodyPr>
            <a:noAutofit/>
          </a:bodyPr>
          <a:lstStyle/>
          <a:p>
            <a:pPr algn="ctr"/>
            <a:endParaRPr lang="en-GB" sz="2800" b="1" dirty="0"/>
          </a:p>
        </p:txBody>
      </p:sp>
    </p:spTree>
    <p:extLst>
      <p:ext uri="{BB962C8B-B14F-4D97-AF65-F5344CB8AC3E}">
        <p14:creationId xmlns="" xmlns:p14="http://schemas.microsoft.com/office/powerpoint/2010/main" val="351619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547093" cy="4525963"/>
          </a:xfrm>
        </p:spPr>
        <p:txBody>
          <a:bodyPr>
            <a:normAutofit/>
          </a:bodyPr>
          <a:lstStyle/>
          <a:p>
            <a:r>
              <a:rPr lang="en-GB" dirty="0"/>
              <a:t>Common Grave</a:t>
            </a:r>
          </a:p>
          <a:p>
            <a:pPr lvl="1"/>
            <a:r>
              <a:rPr lang="en-GB" dirty="0"/>
              <a:t>Grave owned by the local authority</a:t>
            </a:r>
          </a:p>
          <a:p>
            <a:pPr lvl="1"/>
            <a:endParaRPr lang="en-GB" dirty="0"/>
          </a:p>
          <a:p>
            <a:pPr lvl="1"/>
            <a:r>
              <a:rPr lang="en-GB" dirty="0"/>
              <a:t>No ownership rights</a:t>
            </a:r>
          </a:p>
          <a:p>
            <a:pPr lvl="1"/>
            <a:endParaRPr lang="en-GB" dirty="0"/>
          </a:p>
          <a:p>
            <a:pPr lvl="1"/>
            <a:r>
              <a:rPr lang="en-GB" dirty="0"/>
              <a:t>Other interments may take place of no relation to the others</a:t>
            </a:r>
          </a:p>
          <a:p>
            <a:pPr lvl="1"/>
            <a:endParaRPr lang="en-GB" dirty="0"/>
          </a:p>
          <a:p>
            <a:pPr lvl="1"/>
            <a:r>
              <a:rPr lang="en-GB" dirty="0"/>
              <a:t>No memorial permitted</a:t>
            </a:r>
          </a:p>
        </p:txBody>
      </p:sp>
      <p:sp>
        <p:nvSpPr>
          <p:cNvPr id="7" name="Title 6"/>
          <p:cNvSpPr>
            <a:spLocks noGrp="1"/>
          </p:cNvSpPr>
          <p:nvPr>
            <p:ph type="title"/>
          </p:nvPr>
        </p:nvSpPr>
        <p:spPr/>
        <p:txBody>
          <a:bodyPr>
            <a:normAutofit/>
          </a:bodyPr>
          <a:lstStyle/>
          <a:p>
            <a:r>
              <a:rPr lang="en-GB" dirty="0"/>
              <a:t>Types of Grave</a:t>
            </a: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693" y="1844824"/>
            <a:ext cx="4299906"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4" name="Picture 4" descr="http://www.free-times.com/archives/images/23_41/GraveMoundsJSharpe.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694" y="1861725"/>
            <a:ext cx="4299906" cy="31514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245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63352" y="1481329"/>
            <a:ext cx="5893341" cy="4525963"/>
          </a:xfrm>
        </p:spPr>
        <p:txBody>
          <a:bodyPr>
            <a:normAutofit/>
          </a:bodyPr>
          <a:lstStyle/>
          <a:p>
            <a:r>
              <a:rPr lang="en-GB" dirty="0"/>
              <a:t>Underground Chamber</a:t>
            </a:r>
          </a:p>
          <a:p>
            <a:pPr lvl="1"/>
            <a:r>
              <a:rPr lang="en-GB" dirty="0"/>
              <a:t>Where cemetery rules permit you can build and seal an underground chamber</a:t>
            </a:r>
          </a:p>
          <a:p>
            <a:pPr lvl="1"/>
            <a:endParaRPr lang="en-GB" dirty="0"/>
          </a:p>
          <a:p>
            <a:pPr lvl="1"/>
            <a:r>
              <a:rPr lang="en-GB" dirty="0"/>
              <a:t>These are constructed from </a:t>
            </a:r>
            <a:r>
              <a:rPr lang="en-GB" dirty="0" err="1"/>
              <a:t>Fibrelite</a:t>
            </a:r>
            <a:r>
              <a:rPr lang="en-GB" dirty="0"/>
              <a:t> or concrete blocks or engineering bricks and can be simply pointed or tiled</a:t>
            </a:r>
          </a:p>
        </p:txBody>
      </p:sp>
      <p:sp>
        <p:nvSpPr>
          <p:cNvPr id="7" name="Title 6"/>
          <p:cNvSpPr>
            <a:spLocks noGrp="1"/>
          </p:cNvSpPr>
          <p:nvPr>
            <p:ph type="title"/>
          </p:nvPr>
        </p:nvSpPr>
        <p:spPr/>
        <p:txBody>
          <a:bodyPr>
            <a:normAutofit/>
          </a:bodyPr>
          <a:lstStyle/>
          <a:p>
            <a:r>
              <a:rPr lang="en-GB" dirty="0"/>
              <a:t>Types of Grave</a:t>
            </a: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693" y="1844824"/>
            <a:ext cx="4299906"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933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9416" y="1481329"/>
            <a:ext cx="5317277" cy="4525963"/>
          </a:xfrm>
        </p:spPr>
        <p:txBody>
          <a:bodyPr>
            <a:normAutofit/>
          </a:bodyPr>
          <a:lstStyle/>
          <a:p>
            <a:r>
              <a:rPr lang="en-GB" dirty="0"/>
              <a:t>Mausoleum</a:t>
            </a:r>
          </a:p>
          <a:p>
            <a:pPr lvl="1"/>
            <a:r>
              <a:rPr lang="en-GB" dirty="0"/>
              <a:t>is an external free-standing building constructed as a monument enclosing the interment space or burial chamber of a deceased person or persons </a:t>
            </a:r>
          </a:p>
        </p:txBody>
      </p:sp>
      <p:sp>
        <p:nvSpPr>
          <p:cNvPr id="7" name="Title 6"/>
          <p:cNvSpPr>
            <a:spLocks noGrp="1"/>
          </p:cNvSpPr>
          <p:nvPr>
            <p:ph type="title"/>
          </p:nvPr>
        </p:nvSpPr>
        <p:spPr/>
        <p:txBody>
          <a:bodyPr>
            <a:normAutofit/>
          </a:bodyPr>
          <a:lstStyle/>
          <a:p>
            <a:r>
              <a:rPr lang="en-GB" dirty="0"/>
              <a:t>Types of Grave</a:t>
            </a: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693" y="1844824"/>
            <a:ext cx="4299906"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descr="http://www.dignityfunerals.co.uk/media/1045/pho_mausoleum_image.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693" y="1844825"/>
            <a:ext cx="4299906" cy="32164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98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7368" y="1481329"/>
            <a:ext cx="5749325" cy="4525963"/>
          </a:xfrm>
        </p:spPr>
        <p:txBody>
          <a:bodyPr>
            <a:normAutofit/>
          </a:bodyPr>
          <a:lstStyle/>
          <a:p>
            <a:r>
              <a:rPr lang="en-GB" dirty="0"/>
              <a:t>Churchyards</a:t>
            </a:r>
          </a:p>
          <a:p>
            <a:pPr lvl="1"/>
            <a:r>
              <a:rPr lang="en-GB" dirty="0"/>
              <a:t>A Parishioner’s right of burial in a churchyard does not include an automatic right to erect a memorial</a:t>
            </a:r>
          </a:p>
          <a:p>
            <a:pPr lvl="1"/>
            <a:endParaRPr lang="en-GB" dirty="0"/>
          </a:p>
          <a:p>
            <a:pPr lvl="1"/>
            <a:r>
              <a:rPr lang="en-GB" dirty="0"/>
              <a:t>Any restrictions will be the decision of the incumbent who will follow guidelines set by the local Diocese </a:t>
            </a:r>
          </a:p>
        </p:txBody>
      </p:sp>
      <p:sp>
        <p:nvSpPr>
          <p:cNvPr id="7" name="Title 6"/>
          <p:cNvSpPr>
            <a:spLocks noGrp="1"/>
          </p:cNvSpPr>
          <p:nvPr>
            <p:ph type="title"/>
          </p:nvPr>
        </p:nvSpPr>
        <p:spPr/>
        <p:txBody>
          <a:bodyPr>
            <a:normAutofit/>
          </a:bodyPr>
          <a:lstStyle/>
          <a:p>
            <a:r>
              <a:rPr lang="en-GB" dirty="0"/>
              <a:t>Memorials</a:t>
            </a: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693" y="1844824"/>
            <a:ext cx="4299906"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descr="http://www.dignityfunerals.co.uk/media/1045/pho_mausoleum_image.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693" y="1844825"/>
            <a:ext cx="4299906" cy="3216467"/>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http://www.britishlichensociety.org.uk/sites/default/files/images/limestone-headstones-gold-grey-crustose-lichens.jpg">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156693" y="1844825"/>
            <a:ext cx="4288622" cy="32164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345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547093" cy="4525963"/>
          </a:xfrm>
        </p:spPr>
        <p:txBody>
          <a:bodyPr>
            <a:normAutofit/>
          </a:bodyPr>
          <a:lstStyle/>
          <a:p>
            <a:r>
              <a:rPr lang="en-GB" dirty="0"/>
              <a:t>Cemeteries</a:t>
            </a:r>
          </a:p>
          <a:p>
            <a:pPr lvl="1"/>
            <a:r>
              <a:rPr lang="en-GB" dirty="0"/>
              <a:t>Most will have some kind of restrictions </a:t>
            </a:r>
          </a:p>
          <a:p>
            <a:pPr lvl="1"/>
            <a:r>
              <a:rPr lang="en-GB" dirty="0"/>
              <a:t>e.g. height, material, colour</a:t>
            </a:r>
          </a:p>
          <a:p>
            <a:pPr lvl="1"/>
            <a:endParaRPr lang="en-GB" dirty="0"/>
          </a:p>
          <a:p>
            <a:pPr lvl="1"/>
            <a:r>
              <a:rPr lang="en-GB" dirty="0"/>
              <a:t>Clients must be made aware of any such restrictions at the time of arranging the funeral</a:t>
            </a:r>
          </a:p>
        </p:txBody>
      </p:sp>
      <p:sp>
        <p:nvSpPr>
          <p:cNvPr id="7" name="Title 6"/>
          <p:cNvSpPr>
            <a:spLocks noGrp="1"/>
          </p:cNvSpPr>
          <p:nvPr>
            <p:ph type="title"/>
          </p:nvPr>
        </p:nvSpPr>
        <p:spPr/>
        <p:txBody>
          <a:bodyPr>
            <a:normAutofit/>
          </a:bodyPr>
          <a:lstStyle/>
          <a:p>
            <a:r>
              <a:rPr lang="en-GB" dirty="0"/>
              <a:t>Memorials</a:t>
            </a:r>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56693" y="1844824"/>
            <a:ext cx="4299906" cy="316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descr="http://www.dignityfunerals.co.uk/media/1045/pho_mausoleum_image.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693" y="1844825"/>
            <a:ext cx="4299906" cy="3216467"/>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http://www.britishlichensociety.org.uk/sites/default/files/images/limestone-headstones-gold-grey-crustose-lichens.jpg">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156693" y="1844825"/>
            <a:ext cx="4288622" cy="3216466"/>
          </a:xfrm>
          <a:prstGeom prst="rect">
            <a:avLst/>
          </a:prstGeom>
          <a:noFill/>
          <a:extLst>
            <a:ext uri="{909E8E84-426E-40DD-AFC4-6F175D3DCCD1}">
              <a14:hiddenFill xmlns="" xmlns:a14="http://schemas.microsoft.com/office/drawing/2010/main">
                <a:solidFill>
                  <a:srgbClr val="FFFFFF"/>
                </a:solidFill>
              </a14:hiddenFill>
            </a:ext>
          </a:extLst>
        </p:spPr>
      </p:pic>
      <p:pic>
        <p:nvPicPr>
          <p:cNvPr id="20482" name="Picture 2" descr="http://images.wisegeek.com/cemetery-with-headstones-on-grass.jpg">
            <a:hlinkClick r:id="rId7"/>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156694" y="1844825"/>
            <a:ext cx="4428955" cy="32164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77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7408" y="1481329"/>
            <a:ext cx="5389285" cy="4525963"/>
          </a:xfrm>
        </p:spPr>
        <p:txBody>
          <a:bodyPr>
            <a:normAutofit/>
          </a:bodyPr>
          <a:lstStyle/>
          <a:p>
            <a:r>
              <a:rPr lang="en-GB" dirty="0"/>
              <a:t>Natural Burial</a:t>
            </a:r>
          </a:p>
          <a:p>
            <a:pPr lvl="1"/>
            <a:r>
              <a:rPr lang="en-GB" dirty="0"/>
              <a:t>Most natural burial grounds will have a memorial option </a:t>
            </a:r>
          </a:p>
          <a:p>
            <a:pPr lvl="1"/>
            <a:endParaRPr lang="en-GB" dirty="0"/>
          </a:p>
          <a:p>
            <a:pPr lvl="1"/>
            <a:r>
              <a:rPr lang="en-GB" dirty="0"/>
              <a:t>Usually a slate plaque on a wooden post in an area close to the burial</a:t>
            </a:r>
          </a:p>
          <a:p>
            <a:pPr lvl="1"/>
            <a:endParaRPr lang="en-GB" dirty="0"/>
          </a:p>
          <a:p>
            <a:pPr lvl="1"/>
            <a:r>
              <a:rPr lang="en-GB" dirty="0"/>
              <a:t>Other options like bird boxes and benches may be available</a:t>
            </a:r>
          </a:p>
        </p:txBody>
      </p:sp>
      <p:sp>
        <p:nvSpPr>
          <p:cNvPr id="7" name="Title 6"/>
          <p:cNvSpPr>
            <a:spLocks noGrp="1"/>
          </p:cNvSpPr>
          <p:nvPr>
            <p:ph type="title"/>
          </p:nvPr>
        </p:nvSpPr>
        <p:spPr/>
        <p:txBody>
          <a:bodyPr>
            <a:normAutofit/>
          </a:bodyPr>
          <a:lstStyle/>
          <a:p>
            <a:r>
              <a:rPr lang="en-GB" dirty="0"/>
              <a:t>Memorials</a:t>
            </a:r>
          </a:p>
        </p:txBody>
      </p:sp>
      <p:pic>
        <p:nvPicPr>
          <p:cNvPr id="21506" name="Picture 2" descr="http://sunrisingburialground.co.uk/images/pixx/cr-post.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16081" y="1340769"/>
            <a:ext cx="2828925" cy="3743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0494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558409" cy="4525963"/>
          </a:xfrm>
        </p:spPr>
        <p:txBody>
          <a:bodyPr>
            <a:normAutofit lnSpcReduction="10000"/>
          </a:bodyPr>
          <a:lstStyle/>
          <a:p>
            <a:pPr>
              <a:lnSpc>
                <a:spcPct val="90000"/>
              </a:lnSpc>
            </a:pPr>
            <a:r>
              <a:rPr lang="en-US" sz="2400" dirty="0"/>
              <a:t>The tradition of burial at sea is an ancient one</a:t>
            </a:r>
          </a:p>
          <a:p>
            <a:pPr marL="109728" indent="0">
              <a:lnSpc>
                <a:spcPct val="90000"/>
              </a:lnSpc>
              <a:buNone/>
            </a:pPr>
            <a:endParaRPr lang="en-US" sz="2400" dirty="0"/>
          </a:p>
          <a:p>
            <a:pPr>
              <a:lnSpc>
                <a:spcPct val="90000"/>
              </a:lnSpc>
            </a:pPr>
            <a:r>
              <a:rPr lang="en-US" sz="2400" dirty="0"/>
              <a:t>As far as anyone knows this has been a practice as long as people have gone to sea</a:t>
            </a:r>
          </a:p>
          <a:p>
            <a:pPr>
              <a:lnSpc>
                <a:spcPct val="90000"/>
              </a:lnSpc>
            </a:pPr>
            <a:endParaRPr lang="en-US" sz="2400" dirty="0"/>
          </a:p>
          <a:p>
            <a:pPr>
              <a:lnSpc>
                <a:spcPct val="90000"/>
              </a:lnSpc>
            </a:pPr>
            <a:r>
              <a:rPr lang="en-US" sz="2400" dirty="0"/>
              <a:t>In earlier times, the body was sewn into a weighted shroud, usually sailcloth. The body was then sent over the side, usually with an appropriate religious ceremony </a:t>
            </a:r>
          </a:p>
        </p:txBody>
      </p:sp>
      <p:sp>
        <p:nvSpPr>
          <p:cNvPr id="7" name="Title 6"/>
          <p:cNvSpPr>
            <a:spLocks noGrp="1"/>
          </p:cNvSpPr>
          <p:nvPr>
            <p:ph type="title"/>
          </p:nvPr>
        </p:nvSpPr>
        <p:spPr/>
        <p:txBody>
          <a:bodyPr>
            <a:normAutofit/>
          </a:bodyPr>
          <a:lstStyle/>
          <a:p>
            <a:r>
              <a:rPr lang="en-GB" dirty="0"/>
              <a:t>Burials at Sea</a:t>
            </a:r>
          </a:p>
        </p:txBody>
      </p:sp>
      <p:pic>
        <p:nvPicPr>
          <p:cNvPr id="23554" name="Picture 2" descr="http://cdn.shopify.com/s/files/1/0613/9029/products/SEA_BURIAL_HAWAII.jpg?v=1417715428">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1838" y="1844824"/>
            <a:ext cx="3970412" cy="31207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468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7408" y="1481329"/>
            <a:ext cx="6264697" cy="4525963"/>
          </a:xfrm>
        </p:spPr>
        <p:txBody>
          <a:bodyPr>
            <a:normAutofit/>
          </a:bodyPr>
          <a:lstStyle/>
          <a:p>
            <a:pPr>
              <a:lnSpc>
                <a:spcPct val="90000"/>
              </a:lnSpc>
            </a:pPr>
            <a:r>
              <a:rPr lang="en-US" sz="2400" dirty="0"/>
              <a:t>Many burials at sea took place as recently as World War II when naval forces operated at sea for weeks, and months at a time</a:t>
            </a:r>
          </a:p>
          <a:p>
            <a:pPr marL="109728" indent="0">
              <a:lnSpc>
                <a:spcPct val="90000"/>
              </a:lnSpc>
              <a:buNone/>
            </a:pPr>
            <a:endParaRPr lang="en-US" sz="2400" dirty="0"/>
          </a:p>
          <a:p>
            <a:pPr>
              <a:lnSpc>
                <a:spcPct val="90000"/>
              </a:lnSpc>
            </a:pPr>
            <a:r>
              <a:rPr lang="en-US" sz="2400" dirty="0"/>
              <a:t>Since World War II many service members, veterans, and family members have chosen to be buried at sea</a:t>
            </a:r>
          </a:p>
        </p:txBody>
      </p:sp>
      <p:sp>
        <p:nvSpPr>
          <p:cNvPr id="7" name="Title 6"/>
          <p:cNvSpPr>
            <a:spLocks noGrp="1"/>
          </p:cNvSpPr>
          <p:nvPr>
            <p:ph type="title"/>
          </p:nvPr>
        </p:nvSpPr>
        <p:spPr/>
        <p:txBody>
          <a:bodyPr>
            <a:normAutofit/>
          </a:bodyPr>
          <a:lstStyle/>
          <a:p>
            <a:r>
              <a:rPr lang="en-GB" dirty="0"/>
              <a:t>Burials at Sea</a:t>
            </a:r>
          </a:p>
        </p:txBody>
      </p:sp>
      <p:pic>
        <p:nvPicPr>
          <p:cNvPr id="22530" name="Picture 2" descr="https://upload.wikimedia.org/wikipedia/commons/c/c8/US_Navy_040519-N-4533L-001_Crew_members_aboard_USS_Enterprise_(CVN_65)_conduct_a_Burial_at_Sea_for_Machinist's_Mate_3rd_Class_Nathan_Taylor.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48129" y="1412777"/>
            <a:ext cx="2676525" cy="3743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40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9416" y="1481329"/>
            <a:ext cx="10225135" cy="4525963"/>
          </a:xfrm>
        </p:spPr>
        <p:txBody>
          <a:bodyPr>
            <a:normAutofit lnSpcReduction="10000"/>
          </a:bodyPr>
          <a:lstStyle/>
          <a:p>
            <a:pPr>
              <a:lnSpc>
                <a:spcPct val="90000"/>
              </a:lnSpc>
            </a:pPr>
            <a:r>
              <a:rPr lang="en-GB" sz="2400" dirty="0"/>
              <a:t>A licence needs to be obtained from the Marine Management Organisation for burial at sea at the cost of £175.00</a:t>
            </a:r>
          </a:p>
          <a:p>
            <a:pPr>
              <a:lnSpc>
                <a:spcPct val="90000"/>
              </a:lnSpc>
            </a:pPr>
            <a:endParaRPr lang="en-GB" sz="2400" dirty="0"/>
          </a:p>
          <a:p>
            <a:pPr>
              <a:lnSpc>
                <a:spcPct val="90000"/>
              </a:lnSpc>
            </a:pPr>
            <a:r>
              <a:rPr lang="en-GB" sz="2400" dirty="0"/>
              <a:t>Sea burials are not particularly encouraged and there are complex guidelines which include finding a vessel from which the burial can take place and suitably weighting and drilling the casket</a:t>
            </a:r>
          </a:p>
          <a:p>
            <a:pPr>
              <a:lnSpc>
                <a:spcPct val="90000"/>
              </a:lnSpc>
            </a:pPr>
            <a:endParaRPr lang="en-GB" sz="2400" dirty="0"/>
          </a:p>
          <a:p>
            <a:pPr>
              <a:lnSpc>
                <a:spcPct val="90000"/>
              </a:lnSpc>
            </a:pPr>
            <a:r>
              <a:rPr lang="en-GB" sz="2400" dirty="0"/>
              <a:t>Currently there are only three places around the coast where sea burials are allowed, off The Needles, Isle of Wight, between Hastings and Newhaven and off Tynemouth, North Tyneside </a:t>
            </a:r>
          </a:p>
          <a:p>
            <a:pPr>
              <a:lnSpc>
                <a:spcPct val="90000"/>
              </a:lnSpc>
            </a:pPr>
            <a:endParaRPr lang="en-GB" sz="2400" dirty="0"/>
          </a:p>
          <a:p>
            <a:pPr>
              <a:lnSpc>
                <a:spcPct val="90000"/>
              </a:lnSpc>
            </a:pPr>
            <a:r>
              <a:rPr lang="en-GB" sz="2400" dirty="0"/>
              <a:t>There is a specialist company that deals with sea burials: Britannia Shipping Company in </a:t>
            </a:r>
            <a:r>
              <a:rPr lang="en-GB" sz="2400" dirty="0" err="1"/>
              <a:t>Sidmouth</a:t>
            </a:r>
            <a:r>
              <a:rPr lang="en-GB" sz="2400" dirty="0"/>
              <a:t> </a:t>
            </a:r>
          </a:p>
        </p:txBody>
      </p:sp>
      <p:sp>
        <p:nvSpPr>
          <p:cNvPr id="7" name="Title 6"/>
          <p:cNvSpPr>
            <a:spLocks noGrp="1"/>
          </p:cNvSpPr>
          <p:nvPr>
            <p:ph type="title"/>
          </p:nvPr>
        </p:nvSpPr>
        <p:spPr/>
        <p:txBody>
          <a:bodyPr>
            <a:normAutofit/>
          </a:bodyPr>
          <a:lstStyle/>
          <a:p>
            <a:r>
              <a:rPr lang="en-GB" dirty="0"/>
              <a:t>Burials at Sea</a:t>
            </a:r>
          </a:p>
        </p:txBody>
      </p:sp>
    </p:spTree>
    <p:extLst>
      <p:ext uri="{BB962C8B-B14F-4D97-AF65-F5344CB8AC3E}">
        <p14:creationId xmlns="" xmlns:p14="http://schemas.microsoft.com/office/powerpoint/2010/main" val="279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6000" b="1" dirty="0"/>
              <a:t>If you care for the environment, should you choose cremation?</a:t>
            </a:r>
            <a:endParaRPr lang="en-US" sz="6000" dirty="0"/>
          </a:p>
        </p:txBody>
      </p:sp>
    </p:spTree>
    <p:extLst>
      <p:ext uri="{BB962C8B-B14F-4D97-AF65-F5344CB8AC3E}">
        <p14:creationId xmlns="" xmlns:p14="http://schemas.microsoft.com/office/powerpoint/2010/main" val="157966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Learning Outcomes: </a:t>
            </a:r>
            <a:br>
              <a:rPr lang="en-GB" dirty="0"/>
            </a:br>
            <a:r>
              <a:rPr lang="en-GB" dirty="0"/>
              <a:t>The learner is able to:</a:t>
            </a:r>
          </a:p>
        </p:txBody>
      </p:sp>
      <p:sp>
        <p:nvSpPr>
          <p:cNvPr id="8" name="Content Placeholder 7"/>
          <p:cNvSpPr>
            <a:spLocks noGrp="1"/>
          </p:cNvSpPr>
          <p:nvPr>
            <p:ph sz="half" idx="1"/>
          </p:nvPr>
        </p:nvSpPr>
        <p:spPr>
          <a:xfrm>
            <a:off x="1991544" y="1730369"/>
            <a:ext cx="8291264" cy="4525963"/>
          </a:xfrm>
        </p:spPr>
        <p:txBody>
          <a:bodyPr>
            <a:normAutofit fontScale="92500" lnSpcReduction="10000"/>
          </a:bodyPr>
          <a:lstStyle/>
          <a:p>
            <a:pPr>
              <a:lnSpc>
                <a:spcPct val="90000"/>
              </a:lnSpc>
            </a:pPr>
            <a:r>
              <a:rPr lang="en-GB" dirty="0"/>
              <a:t>Describe the documentation procedures and legal requirements for a burial to take place and a client’s entitlement to a grave space</a:t>
            </a:r>
          </a:p>
          <a:p>
            <a:pPr>
              <a:lnSpc>
                <a:spcPct val="90000"/>
              </a:lnSpc>
            </a:pPr>
            <a:endParaRPr lang="en-GB" dirty="0"/>
          </a:p>
          <a:p>
            <a:pPr>
              <a:lnSpc>
                <a:spcPct val="90000"/>
              </a:lnSpc>
            </a:pPr>
            <a:r>
              <a:rPr lang="en-GB" dirty="0"/>
              <a:t>Identify the correct documents and certificates required by a burial authority in a range of circumstances</a:t>
            </a:r>
          </a:p>
          <a:p>
            <a:pPr>
              <a:lnSpc>
                <a:spcPct val="90000"/>
              </a:lnSpc>
            </a:pPr>
            <a:endParaRPr lang="en-GB" dirty="0"/>
          </a:p>
          <a:p>
            <a:pPr>
              <a:lnSpc>
                <a:spcPct val="90000"/>
              </a:lnSpc>
            </a:pPr>
            <a:r>
              <a:rPr lang="en-GB" dirty="0"/>
              <a:t>Describe the documentation procedures and legal requirements for a cremation to take place</a:t>
            </a:r>
          </a:p>
          <a:p>
            <a:pPr>
              <a:lnSpc>
                <a:spcPct val="90000"/>
              </a:lnSpc>
            </a:pPr>
            <a:endParaRPr lang="en-GB" dirty="0"/>
          </a:p>
          <a:p>
            <a:pPr>
              <a:lnSpc>
                <a:spcPct val="90000"/>
              </a:lnSpc>
            </a:pPr>
            <a:r>
              <a:rPr lang="en-GB" dirty="0"/>
              <a:t>Arrange an interment or scattering of cremated remains</a:t>
            </a:r>
          </a:p>
          <a:p>
            <a:pPr>
              <a:lnSpc>
                <a:spcPct val="90000"/>
              </a:lnSpc>
            </a:pPr>
            <a:endParaRPr lang="en-GB" dirty="0"/>
          </a:p>
          <a:p>
            <a:pPr marL="109728" indent="0">
              <a:lnSpc>
                <a:spcPct val="90000"/>
              </a:lnSpc>
              <a:buNone/>
            </a:pPr>
            <a:endParaRPr lang="en-GB" dirty="0"/>
          </a:p>
          <a:p>
            <a:pPr>
              <a:lnSpc>
                <a:spcPct val="90000"/>
              </a:lnSpc>
            </a:pPr>
            <a:endParaRPr lang="en-GB" dirty="0"/>
          </a:p>
          <a:p>
            <a:pPr>
              <a:lnSpc>
                <a:spcPct val="90000"/>
              </a:lnSpc>
            </a:pPr>
            <a:endParaRPr lang="en-GB" dirty="0"/>
          </a:p>
        </p:txBody>
      </p:sp>
    </p:spTree>
    <p:extLst>
      <p:ext uri="{BB962C8B-B14F-4D97-AF65-F5344CB8AC3E}">
        <p14:creationId xmlns="" xmlns:p14="http://schemas.microsoft.com/office/powerpoint/2010/main" val="1367612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 xmlns:p14="http://schemas.microsoft.com/office/powerpoint/2010/main" val="276282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GB" sz="6000" dirty="0"/>
              <a:t>Discussion time:</a:t>
            </a:r>
          </a:p>
          <a:p>
            <a:pPr marL="109728" indent="0" algn="ctr">
              <a:buNone/>
            </a:pPr>
            <a:r>
              <a:rPr lang="en-GB" sz="6000" dirty="0"/>
              <a:t>three </a:t>
            </a:r>
          </a:p>
          <a:p>
            <a:pPr marL="109728" indent="0" algn="ctr">
              <a:buNone/>
            </a:pPr>
            <a:r>
              <a:rPr lang="en-GB" sz="8800" b="1" dirty="0">
                <a:latin typeface="Arial Black" panose="020B0A04020102020204" pitchFamily="34" charset="0"/>
              </a:rPr>
              <a:t>Burial scenarios</a:t>
            </a:r>
          </a:p>
        </p:txBody>
      </p:sp>
    </p:spTree>
    <p:extLst>
      <p:ext uri="{BB962C8B-B14F-4D97-AF65-F5344CB8AC3E}">
        <p14:creationId xmlns="" xmlns:p14="http://schemas.microsoft.com/office/powerpoint/2010/main" val="230009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1504" y="188640"/>
            <a:ext cx="8579296" cy="6669360"/>
          </a:xfrm>
        </p:spPr>
        <p:txBody>
          <a:bodyPr>
            <a:normAutofit/>
          </a:bodyPr>
          <a:lstStyle/>
          <a:p>
            <a:pPr marL="109728" indent="0">
              <a:buNone/>
            </a:pPr>
            <a:r>
              <a:rPr lang="en-GB" sz="1600" dirty="0"/>
              <a:t>SCENARIO 1</a:t>
            </a:r>
          </a:p>
          <a:p>
            <a:pPr marL="109728" indent="0">
              <a:buNone/>
            </a:pPr>
            <a:r>
              <a:rPr lang="en-GB" sz="1600" dirty="0"/>
              <a:t>Mr Brown has died.  He was divorced and was living with his daughter.  He is Roman Catholic</a:t>
            </a:r>
          </a:p>
          <a:p>
            <a:pPr marL="109728" indent="0">
              <a:buNone/>
            </a:pPr>
            <a:r>
              <a:rPr lang="en-GB" sz="1600" dirty="0"/>
              <a:t>There are two options – burial in the local cemetery in a grave with his deceased sister who owned the grave rights or burial 20 miles away in a new grave in the town cemetery where his son lives.</a:t>
            </a:r>
          </a:p>
          <a:p>
            <a:pPr marL="109728" indent="0">
              <a:buNone/>
            </a:pPr>
            <a:r>
              <a:rPr lang="en-GB" sz="1600" dirty="0"/>
              <a:t>What would you advise the family regarding options and costs?</a:t>
            </a:r>
          </a:p>
          <a:p>
            <a:pPr marL="109728" indent="0">
              <a:buNone/>
            </a:pPr>
            <a:r>
              <a:rPr lang="en-GB" sz="1600" dirty="0"/>
              <a:t>What forms would need to be completed and signed by whom?</a:t>
            </a:r>
          </a:p>
          <a:p>
            <a:pPr marL="109728" indent="0">
              <a:buNone/>
            </a:pPr>
            <a:r>
              <a:rPr lang="en-GB" sz="1600" dirty="0"/>
              <a:t> </a:t>
            </a:r>
          </a:p>
          <a:p>
            <a:pPr marL="109728" indent="0">
              <a:buNone/>
            </a:pPr>
            <a:r>
              <a:rPr lang="en-GB" sz="1600" dirty="0"/>
              <a:t>SCENARIO 2</a:t>
            </a:r>
          </a:p>
          <a:p>
            <a:pPr marL="109728" indent="0">
              <a:buNone/>
            </a:pPr>
            <a:r>
              <a:rPr lang="en-GB" sz="1600" dirty="0"/>
              <a:t>Mrs Smith  (a Mormon)  has died and her family want her buried in the local C of E churchyard.  He husband says that he wants the grave next to her reserved for him.</a:t>
            </a:r>
          </a:p>
          <a:p>
            <a:pPr marL="109728" indent="0">
              <a:buNone/>
            </a:pPr>
            <a:r>
              <a:rPr lang="en-GB" sz="1600" dirty="0"/>
              <a:t>What would you advise the family?  And what documentation would be needed?  And what cost would be incurred for this burial?</a:t>
            </a:r>
          </a:p>
          <a:p>
            <a:pPr marL="109728" indent="0">
              <a:buNone/>
            </a:pPr>
            <a:r>
              <a:rPr lang="en-GB" sz="1600" dirty="0"/>
              <a:t> </a:t>
            </a:r>
          </a:p>
          <a:p>
            <a:pPr marL="109728" indent="0">
              <a:buNone/>
            </a:pPr>
            <a:r>
              <a:rPr lang="en-GB" sz="1600" dirty="0"/>
              <a:t>SCENARIO 3</a:t>
            </a:r>
          </a:p>
          <a:p>
            <a:pPr marL="109728" indent="0">
              <a:buNone/>
            </a:pPr>
            <a:r>
              <a:rPr lang="en-GB" sz="1600" dirty="0"/>
              <a:t>Miss Jones has died and left instructions for a “green funeral” but doesn’t specify anything particular regarding this.  She didn’t approve of cremation but also wanted to remain near her family.  </a:t>
            </a:r>
          </a:p>
          <a:p>
            <a:pPr marL="109728" indent="0">
              <a:buNone/>
            </a:pPr>
            <a:r>
              <a:rPr lang="en-GB" sz="1600" dirty="0"/>
              <a:t>With no green burial site within 30 miles what measures can you take to make this funeral as green as possible?</a:t>
            </a:r>
          </a:p>
        </p:txBody>
      </p:sp>
      <p:sp>
        <p:nvSpPr>
          <p:cNvPr id="3" name="Title 2"/>
          <p:cNvSpPr>
            <a:spLocks noGrp="1"/>
          </p:cNvSpPr>
          <p:nvPr>
            <p:ph type="title"/>
          </p:nvPr>
        </p:nvSpPr>
        <p:spPr>
          <a:xfrm>
            <a:off x="1981200" y="274638"/>
            <a:ext cx="8229600" cy="346050"/>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Tree>
    <p:extLst>
      <p:ext uri="{BB962C8B-B14F-4D97-AF65-F5344CB8AC3E}">
        <p14:creationId xmlns="" xmlns:p14="http://schemas.microsoft.com/office/powerpoint/2010/main" val="363121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GB" sz="2400" dirty="0"/>
              <a:t/>
            </a:r>
            <a:br>
              <a:rPr lang="en-GB" sz="2400" dirty="0"/>
            </a:br>
            <a:r>
              <a:rPr lang="en-GB" sz="2400" dirty="0"/>
              <a:t/>
            </a:r>
            <a:br>
              <a:rPr lang="en-GB" sz="2400" dirty="0"/>
            </a:br>
            <a:r>
              <a:rPr lang="en-GB" sz="2400" dirty="0">
                <a:effectLst/>
              </a:rPr>
              <a:t>Learning Outcome 1:</a:t>
            </a:r>
            <a:br>
              <a:rPr lang="en-GB" sz="2400" dirty="0">
                <a:effectLst/>
              </a:rPr>
            </a:br>
            <a:r>
              <a:rPr lang="en-GB" sz="2400" dirty="0">
                <a:effectLst/>
              </a:rPr>
              <a:t/>
            </a:r>
            <a:br>
              <a:rPr lang="en-GB" sz="2400" dirty="0">
                <a:effectLst/>
              </a:rPr>
            </a:br>
            <a:r>
              <a:rPr lang="en-GB" sz="2400" i="1" dirty="0">
                <a:solidFill>
                  <a:schemeClr val="tx1"/>
                </a:solidFill>
                <a:effectLst/>
              </a:rPr>
              <a:t>Describe the documentation procedures and legal requirements for a burial to take place and a client’s entitlement to a grave space</a:t>
            </a:r>
            <a:r>
              <a:rPr lang="en-GB" sz="2400" dirty="0">
                <a:solidFill>
                  <a:srgbClr val="C00000"/>
                </a:solidFill>
              </a:rPr>
              <a:t/>
            </a:r>
            <a:br>
              <a:rPr lang="en-GB" sz="2400" dirty="0">
                <a:solidFill>
                  <a:srgbClr val="C00000"/>
                </a:solidFill>
              </a:rPr>
            </a:br>
            <a:endParaRPr lang="en-GB" sz="2400" dirty="0"/>
          </a:p>
        </p:txBody>
      </p:sp>
      <p:sp>
        <p:nvSpPr>
          <p:cNvPr id="8" name="Content Placeholder 7"/>
          <p:cNvSpPr>
            <a:spLocks noGrp="1"/>
          </p:cNvSpPr>
          <p:nvPr>
            <p:ph sz="half" idx="1"/>
          </p:nvPr>
        </p:nvSpPr>
        <p:spPr>
          <a:xfrm>
            <a:off x="1991544" y="2060849"/>
            <a:ext cx="8291264" cy="4195483"/>
          </a:xfrm>
        </p:spPr>
        <p:txBody>
          <a:bodyPr>
            <a:normAutofit fontScale="77500" lnSpcReduction="20000"/>
          </a:bodyPr>
          <a:lstStyle/>
          <a:p>
            <a:pPr marL="109728" indent="0">
              <a:lnSpc>
                <a:spcPct val="90000"/>
              </a:lnSpc>
              <a:buNone/>
            </a:pPr>
            <a:endParaRPr lang="en-GB" sz="2400" dirty="0"/>
          </a:p>
          <a:p>
            <a:pPr marL="109728" indent="0">
              <a:lnSpc>
                <a:spcPct val="90000"/>
              </a:lnSpc>
              <a:buNone/>
            </a:pPr>
            <a:r>
              <a:rPr lang="en-GB" sz="2400" dirty="0"/>
              <a:t>Evidence required:</a:t>
            </a:r>
          </a:p>
          <a:p>
            <a:r>
              <a:rPr lang="en-GB" sz="2400" dirty="0"/>
              <a:t>Explain to a client the different types of burial grounds, grave and permitted memorials</a:t>
            </a:r>
          </a:p>
          <a:p>
            <a:pPr marL="109728" indent="0">
              <a:buNone/>
            </a:pPr>
            <a:endParaRPr lang="en-GB" sz="2400" dirty="0"/>
          </a:p>
          <a:p>
            <a:r>
              <a:rPr lang="en-GB" sz="2400" dirty="0"/>
              <a:t>Identify the different sections of a [local] cemetery and the permitted memorials in each</a:t>
            </a:r>
          </a:p>
          <a:p>
            <a:pPr marL="109728" indent="0">
              <a:buNone/>
            </a:pPr>
            <a:endParaRPr lang="en-GB" sz="2400" dirty="0"/>
          </a:p>
          <a:p>
            <a:r>
              <a:rPr lang="en-GB" sz="2400" dirty="0"/>
              <a:t>Identify environmentally friendly burial options</a:t>
            </a:r>
          </a:p>
          <a:p>
            <a:pPr marL="109728" indent="0">
              <a:buNone/>
            </a:pPr>
            <a:endParaRPr lang="en-GB" sz="2400" dirty="0"/>
          </a:p>
          <a:p>
            <a:r>
              <a:rPr lang="en-GB" sz="2400" dirty="0"/>
              <a:t>Explain the key principles of Parishioner’s Rights and grave deeds</a:t>
            </a:r>
          </a:p>
          <a:p>
            <a:pPr marL="109728" indent="0">
              <a:buNone/>
            </a:pPr>
            <a:endParaRPr lang="en-GB" sz="2400" dirty="0"/>
          </a:p>
          <a:p>
            <a:r>
              <a:rPr lang="en-GB" sz="2400" dirty="0"/>
              <a:t>Explain the key environmental issues relating to burial</a:t>
            </a:r>
          </a:p>
          <a:p>
            <a:pPr marL="109728" indent="0">
              <a:buNone/>
            </a:pPr>
            <a:endParaRPr lang="en-GB" sz="2400" dirty="0"/>
          </a:p>
          <a:p>
            <a:r>
              <a:rPr lang="en-GB" sz="2400" dirty="0"/>
              <a:t>Explain the requirements for a burial at sea</a:t>
            </a:r>
          </a:p>
          <a:p>
            <a:pPr marL="109728" indent="0">
              <a:lnSpc>
                <a:spcPct val="90000"/>
              </a:lnSpc>
              <a:buNone/>
            </a:pPr>
            <a:endParaRPr lang="en-GB" dirty="0"/>
          </a:p>
          <a:p>
            <a:pPr>
              <a:lnSpc>
                <a:spcPct val="90000"/>
              </a:lnSpc>
            </a:pPr>
            <a:endParaRPr lang="en-GB" dirty="0"/>
          </a:p>
          <a:p>
            <a:pPr>
              <a:lnSpc>
                <a:spcPct val="90000"/>
              </a:lnSpc>
            </a:pPr>
            <a:endParaRPr lang="en-GB" dirty="0"/>
          </a:p>
        </p:txBody>
      </p:sp>
    </p:spTree>
    <p:extLst>
      <p:ext uri="{BB962C8B-B14F-4D97-AF65-F5344CB8AC3E}">
        <p14:creationId xmlns="" xmlns:p14="http://schemas.microsoft.com/office/powerpoint/2010/main" val="54105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sz="2400" dirty="0"/>
              <a:t/>
            </a:r>
            <a:br>
              <a:rPr lang="en-GB" sz="2400" dirty="0"/>
            </a:br>
            <a:r>
              <a:rPr lang="en-GB" sz="2400" dirty="0">
                <a:effectLst/>
              </a:rPr>
              <a:t>Learning Outcome 2:</a:t>
            </a:r>
            <a:br>
              <a:rPr lang="en-GB" sz="2400" dirty="0">
                <a:effectLst/>
              </a:rPr>
            </a:br>
            <a:r>
              <a:rPr lang="en-GB" sz="2400" i="1" dirty="0">
                <a:solidFill>
                  <a:schemeClr val="tx1"/>
                </a:solidFill>
                <a:effectLst/>
              </a:rPr>
              <a:t>Identify the correct documents and certificates required by a burial authority in a range of circumstances</a:t>
            </a:r>
            <a:r>
              <a:rPr lang="en-GB" sz="2400" dirty="0">
                <a:solidFill>
                  <a:srgbClr val="C00000"/>
                </a:solidFill>
              </a:rPr>
              <a:t/>
            </a:r>
            <a:br>
              <a:rPr lang="en-GB" sz="2400" dirty="0">
                <a:solidFill>
                  <a:srgbClr val="C00000"/>
                </a:solidFill>
              </a:rPr>
            </a:br>
            <a:endParaRPr lang="en-GB" sz="2400" dirty="0"/>
          </a:p>
        </p:txBody>
      </p:sp>
      <p:sp>
        <p:nvSpPr>
          <p:cNvPr id="8" name="Content Placeholder 7"/>
          <p:cNvSpPr>
            <a:spLocks noGrp="1"/>
          </p:cNvSpPr>
          <p:nvPr>
            <p:ph sz="half" idx="1"/>
          </p:nvPr>
        </p:nvSpPr>
        <p:spPr>
          <a:xfrm>
            <a:off x="2279576" y="1988840"/>
            <a:ext cx="7920880" cy="3528393"/>
          </a:xfrm>
        </p:spPr>
        <p:txBody>
          <a:bodyPr>
            <a:normAutofit fontScale="92500" lnSpcReduction="10000"/>
          </a:bodyPr>
          <a:lstStyle/>
          <a:p>
            <a:pPr marL="109728" indent="0">
              <a:lnSpc>
                <a:spcPct val="90000"/>
              </a:lnSpc>
              <a:buNone/>
            </a:pPr>
            <a:r>
              <a:rPr lang="en-GB" sz="2400" dirty="0"/>
              <a:t>Evidence required:</a:t>
            </a:r>
          </a:p>
          <a:p>
            <a:r>
              <a:rPr lang="en-GB" sz="2400" dirty="0"/>
              <a:t>Read, understand and complete an interment application</a:t>
            </a:r>
          </a:p>
          <a:p>
            <a:pPr marL="109728" indent="0">
              <a:buNone/>
            </a:pPr>
            <a:endParaRPr lang="en-GB" sz="2400" dirty="0"/>
          </a:p>
          <a:p>
            <a:r>
              <a:rPr lang="en-GB" sz="2400" dirty="0"/>
              <a:t>Identify the statutory documents required from Registrar and Coroner for a burial to take place with and without an inquest</a:t>
            </a:r>
          </a:p>
          <a:p>
            <a:pPr marL="109728" indent="0">
              <a:buNone/>
            </a:pPr>
            <a:endParaRPr lang="en-GB" sz="2400" dirty="0"/>
          </a:p>
          <a:p>
            <a:r>
              <a:rPr lang="en-GB" sz="2400" dirty="0"/>
              <a:t>Provide the correct documents to a Burial Authority in order to arrange the burial of cremated remains</a:t>
            </a:r>
          </a:p>
          <a:p>
            <a:endParaRPr lang="en-GB" dirty="0">
              <a:solidFill>
                <a:srgbClr val="C00000"/>
              </a:solidFill>
            </a:endParaRPr>
          </a:p>
        </p:txBody>
      </p:sp>
    </p:spTree>
    <p:extLst>
      <p:ext uri="{BB962C8B-B14F-4D97-AF65-F5344CB8AC3E}">
        <p14:creationId xmlns="" xmlns:p14="http://schemas.microsoft.com/office/powerpoint/2010/main" val="292716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a:bodyPr>
          <a:lstStyle/>
          <a:p>
            <a:pPr>
              <a:lnSpc>
                <a:spcPct val="90000"/>
              </a:lnSpc>
            </a:pPr>
            <a:r>
              <a:rPr lang="en-GB" sz="2400" dirty="0"/>
              <a:t>Cremation is chosen by more than 70 per cent of the population in Britain </a:t>
            </a:r>
          </a:p>
          <a:p>
            <a:pPr>
              <a:lnSpc>
                <a:spcPct val="90000"/>
              </a:lnSpc>
            </a:pPr>
            <a:endParaRPr lang="en-GB" sz="2400" dirty="0"/>
          </a:p>
          <a:p>
            <a:pPr>
              <a:lnSpc>
                <a:spcPct val="90000"/>
              </a:lnSpc>
            </a:pPr>
            <a:r>
              <a:rPr lang="en-GB" sz="2400" dirty="0"/>
              <a:t>Cremation was actually illegal in Britain before 1884 </a:t>
            </a:r>
          </a:p>
          <a:p>
            <a:pPr>
              <a:lnSpc>
                <a:spcPct val="90000"/>
              </a:lnSpc>
            </a:pPr>
            <a:endParaRPr lang="en-GB" sz="2400" dirty="0"/>
          </a:p>
          <a:p>
            <a:pPr>
              <a:lnSpc>
                <a:spcPct val="90000"/>
              </a:lnSpc>
            </a:pPr>
            <a:r>
              <a:rPr lang="en-GB" sz="2400" dirty="0"/>
              <a:t>On 26th March 1885 the first official cremation at Woking took place </a:t>
            </a:r>
          </a:p>
          <a:p>
            <a:pPr>
              <a:lnSpc>
                <a:spcPct val="90000"/>
              </a:lnSpc>
            </a:pPr>
            <a:endParaRPr lang="en-GB" sz="2400" dirty="0"/>
          </a:p>
          <a:p>
            <a:pPr>
              <a:lnSpc>
                <a:spcPct val="90000"/>
              </a:lnSpc>
            </a:pPr>
            <a:r>
              <a:rPr lang="en-GB" sz="2400" dirty="0"/>
              <a:t>In 1940 there were still only 9 per cent of funerals that ended in cremation</a:t>
            </a:r>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64568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a:bodyPr>
          <a:lstStyle/>
          <a:p>
            <a:pPr>
              <a:lnSpc>
                <a:spcPct val="90000"/>
              </a:lnSpc>
            </a:pPr>
            <a:r>
              <a:rPr lang="en-GB" sz="2400" dirty="0"/>
              <a:t>After the Second World War, government and local authorities encouraged cremation as an efficient and convenient method of disposing of the dead and avoiding the need to provide and maintain cemeteries</a:t>
            </a:r>
          </a:p>
          <a:p>
            <a:pPr marL="109728" indent="0">
              <a:lnSpc>
                <a:spcPct val="90000"/>
              </a:lnSpc>
              <a:buNone/>
            </a:pPr>
            <a:endParaRPr lang="en-GB" sz="2400" dirty="0"/>
          </a:p>
          <a:p>
            <a:pPr>
              <a:lnSpc>
                <a:spcPct val="90000"/>
              </a:lnSpc>
            </a:pPr>
            <a:r>
              <a:rPr lang="en-GB" sz="2400" dirty="0"/>
              <a:t>The cremation movement's campaign slogan was 'Save the land for the living' </a:t>
            </a:r>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11491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a:bodyPr>
          <a:lstStyle/>
          <a:p>
            <a:pPr>
              <a:lnSpc>
                <a:spcPct val="90000"/>
              </a:lnSpc>
            </a:pPr>
            <a:r>
              <a:rPr lang="en-GB" sz="2400" dirty="0"/>
              <a:t>Cremation is governed by the Cremation Acts of 1902, 1952 and 2008 (amended in 2017 which came into effect April 2018), and the Cremation Regulations 1930 (as amended) </a:t>
            </a:r>
          </a:p>
          <a:p>
            <a:pPr marL="109728" indent="0">
              <a:lnSpc>
                <a:spcPct val="90000"/>
              </a:lnSpc>
              <a:buNone/>
            </a:pPr>
            <a:endParaRPr lang="en-GB" sz="2400" dirty="0"/>
          </a:p>
          <a:p>
            <a:pPr>
              <a:lnSpc>
                <a:spcPct val="90000"/>
              </a:lnSpc>
            </a:pPr>
            <a:r>
              <a:rPr lang="en-GB" sz="2400" dirty="0"/>
              <a:t>Most crematoria are run by local authorities, although a number are operated by private companies </a:t>
            </a:r>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365970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lnSpcReduction="10000"/>
          </a:bodyPr>
          <a:lstStyle/>
          <a:p>
            <a:pPr>
              <a:lnSpc>
                <a:spcPct val="90000"/>
              </a:lnSpc>
            </a:pPr>
            <a:r>
              <a:rPr lang="en-GB" sz="2400" dirty="0"/>
              <a:t>Completion of forms and certificates</a:t>
            </a:r>
          </a:p>
          <a:p>
            <a:pPr lvl="1">
              <a:lnSpc>
                <a:spcPct val="90000"/>
              </a:lnSpc>
            </a:pPr>
            <a:r>
              <a:rPr lang="en-GB" sz="2000" dirty="0"/>
              <a:t>Form 1   (N.B. 2017 amendment)</a:t>
            </a:r>
          </a:p>
          <a:p>
            <a:pPr lvl="1">
              <a:lnSpc>
                <a:spcPct val="90000"/>
              </a:lnSpc>
            </a:pPr>
            <a:r>
              <a:rPr lang="en-GB" sz="2000" dirty="0"/>
              <a:t>Forms 4 and 5</a:t>
            </a:r>
          </a:p>
          <a:p>
            <a:pPr lvl="1">
              <a:lnSpc>
                <a:spcPct val="90000"/>
              </a:lnSpc>
            </a:pPr>
            <a:r>
              <a:rPr lang="en-GB" sz="2000" dirty="0"/>
              <a:t>Form 10</a:t>
            </a:r>
          </a:p>
          <a:p>
            <a:pPr lvl="1">
              <a:lnSpc>
                <a:spcPct val="90000"/>
              </a:lnSpc>
            </a:pPr>
            <a:r>
              <a:rPr lang="en-GB" sz="2000" dirty="0"/>
              <a:t>Funeral Director’s statement</a:t>
            </a:r>
          </a:p>
          <a:p>
            <a:pPr marL="393192" lvl="1" indent="0">
              <a:lnSpc>
                <a:spcPct val="90000"/>
              </a:lnSpc>
              <a:buNone/>
            </a:pPr>
            <a:r>
              <a:rPr lang="en-GB" sz="2000" i="1" dirty="0"/>
              <a:t>(Disposal of cremated remains on Form 1 since April 2018)</a:t>
            </a:r>
          </a:p>
          <a:p>
            <a:pPr marL="393192" lvl="1" indent="0">
              <a:lnSpc>
                <a:spcPct val="90000"/>
              </a:lnSpc>
              <a:buNone/>
            </a:pPr>
            <a:endParaRPr lang="en-GB" sz="2000" dirty="0"/>
          </a:p>
          <a:p>
            <a:pPr lvl="1">
              <a:lnSpc>
                <a:spcPct val="90000"/>
              </a:lnSpc>
            </a:pPr>
            <a:endParaRPr lang="en-GB" sz="2000" dirty="0"/>
          </a:p>
          <a:p>
            <a:pPr>
              <a:lnSpc>
                <a:spcPct val="90000"/>
              </a:lnSpc>
            </a:pPr>
            <a:r>
              <a:rPr lang="en-GB" sz="2400" dirty="0"/>
              <a:t>Stillborn Child</a:t>
            </a:r>
          </a:p>
          <a:p>
            <a:pPr lvl="1">
              <a:lnSpc>
                <a:spcPct val="90000"/>
              </a:lnSpc>
            </a:pPr>
            <a:r>
              <a:rPr lang="en-GB" sz="2000" dirty="0"/>
              <a:t>Form 3 (replaces form 1)</a:t>
            </a:r>
            <a:endParaRPr lang="en-GB" sz="2400" dirty="0"/>
          </a:p>
          <a:p>
            <a:pPr lvl="1">
              <a:lnSpc>
                <a:spcPct val="90000"/>
              </a:lnSpc>
            </a:pPr>
            <a:r>
              <a:rPr lang="en-GB" sz="2000" dirty="0"/>
              <a:t>Form 9 (replaces forms 4 &amp; 5)</a:t>
            </a:r>
          </a:p>
          <a:p>
            <a:pPr lvl="1">
              <a:lnSpc>
                <a:spcPct val="90000"/>
              </a:lnSpc>
            </a:pPr>
            <a:r>
              <a:rPr lang="en-GB" sz="2000" dirty="0"/>
              <a:t>Form 13 (replaces form 10)</a:t>
            </a:r>
          </a:p>
          <a:p>
            <a:pPr lvl="1">
              <a:lnSpc>
                <a:spcPct val="90000"/>
              </a:lnSpc>
            </a:pPr>
            <a:r>
              <a:rPr lang="en-GB" sz="2000" dirty="0"/>
              <a:t>Funeral Director’s statement</a:t>
            </a:r>
          </a:p>
          <a:p>
            <a:pPr marL="393192" lvl="1" indent="0">
              <a:lnSpc>
                <a:spcPct val="90000"/>
              </a:lnSpc>
              <a:buNone/>
            </a:pPr>
            <a:r>
              <a:rPr lang="en-GB" sz="2000" i="1" dirty="0"/>
              <a:t>(Disposal of cremated remains on Form 1 since April 2018)</a:t>
            </a:r>
          </a:p>
          <a:p>
            <a:pPr marL="393192" lvl="1" indent="0">
              <a:lnSpc>
                <a:spcPct val="90000"/>
              </a:lnSpc>
              <a:buNone/>
            </a:pPr>
            <a:endParaRPr lang="en-GB" sz="2000" dirty="0"/>
          </a:p>
          <a:p>
            <a:pPr lvl="1">
              <a:lnSpc>
                <a:spcPct val="90000"/>
              </a:lnSpc>
            </a:pPr>
            <a:endParaRPr lang="en-GB" sz="2000" dirty="0"/>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18134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 calcmode="lin" valueType="num">
                                      <p:cBhvr additive="base">
                                        <p:cTn id="3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 calcmode="lin" valueType="num">
                                      <p:cBhvr additive="base">
                                        <p:cTn id="3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 calcmode="lin" valueType="num">
                                      <p:cBhvr additive="base">
                                        <p:cTn id="4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 calcmode="lin" valueType="num">
                                      <p:cBhvr additive="base">
                                        <p:cTn id="4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 calcmode="lin" valueType="num">
                                      <p:cBhvr additive="base">
                                        <p:cTn id="4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3" end="13"/>
                                            </p:txEl>
                                          </p:spTgt>
                                        </p:tgtEl>
                                        <p:attrNameLst>
                                          <p:attrName>style.visibility</p:attrName>
                                        </p:attrNameLst>
                                      </p:cBhvr>
                                      <p:to>
                                        <p:strVal val="visible"/>
                                      </p:to>
                                    </p:set>
                                    <p:anim calcmode="lin" valueType="num">
                                      <p:cBhvr additive="base">
                                        <p:cTn id="5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a:bodyPr>
          <a:lstStyle/>
          <a:p>
            <a:pPr>
              <a:lnSpc>
                <a:spcPct val="90000"/>
              </a:lnSpc>
            </a:pPr>
            <a:r>
              <a:rPr lang="en-GB" sz="2400" dirty="0"/>
              <a:t>Cremation and the Environment </a:t>
            </a:r>
          </a:p>
          <a:p>
            <a:pPr lvl="1">
              <a:lnSpc>
                <a:spcPct val="90000"/>
              </a:lnSpc>
            </a:pPr>
            <a:r>
              <a:rPr lang="en-GB" sz="2200" dirty="0"/>
              <a:t>EU laws governing emissions from crematoriums during the last ten years have led to most being updated </a:t>
            </a:r>
          </a:p>
          <a:p>
            <a:pPr lvl="1">
              <a:lnSpc>
                <a:spcPct val="90000"/>
              </a:lnSpc>
            </a:pPr>
            <a:endParaRPr lang="en-GB" sz="2200" dirty="0"/>
          </a:p>
          <a:p>
            <a:pPr lvl="1">
              <a:lnSpc>
                <a:spcPct val="90000"/>
              </a:lnSpc>
            </a:pPr>
            <a:r>
              <a:rPr lang="en-GB" sz="2200" dirty="0"/>
              <a:t>Since carbon particles are outlawed, crematorium now emit only invisible gases </a:t>
            </a:r>
          </a:p>
          <a:p>
            <a:pPr lvl="1">
              <a:lnSpc>
                <a:spcPct val="90000"/>
              </a:lnSpc>
            </a:pPr>
            <a:endParaRPr lang="en-GB" sz="2200" dirty="0"/>
          </a:p>
          <a:p>
            <a:pPr lvl="1">
              <a:lnSpc>
                <a:spcPct val="90000"/>
              </a:lnSpc>
            </a:pPr>
            <a:r>
              <a:rPr lang="en-GB" sz="2200" dirty="0"/>
              <a:t>Contained within these are dangerous pollutants, including dioxins </a:t>
            </a:r>
          </a:p>
          <a:p>
            <a:pPr>
              <a:lnSpc>
                <a:spcPct val="90000"/>
              </a:lnSpc>
            </a:pPr>
            <a:endParaRPr lang="en-GB" sz="2000" dirty="0"/>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152073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198368" cy="4525963"/>
          </a:xfrm>
        </p:spPr>
        <p:txBody>
          <a:bodyPr>
            <a:normAutofit/>
          </a:bodyPr>
          <a:lstStyle/>
          <a:p>
            <a:endParaRPr lang="en-GB" dirty="0"/>
          </a:p>
          <a:p>
            <a:r>
              <a:rPr lang="en-GB" dirty="0"/>
              <a:t>Churchyards</a:t>
            </a:r>
          </a:p>
          <a:p>
            <a:pPr lvl="1"/>
            <a:r>
              <a:rPr lang="en-GB" dirty="0"/>
              <a:t>Usually administered by the incumbent or PCC for those living in the Parish</a:t>
            </a:r>
          </a:p>
          <a:p>
            <a:endParaRPr lang="en-GB" dirty="0"/>
          </a:p>
          <a:p>
            <a:pPr marL="109728" indent="0">
              <a:buNone/>
            </a:pPr>
            <a:endParaRPr lang="en-GB" dirty="0"/>
          </a:p>
        </p:txBody>
      </p:sp>
      <p:sp>
        <p:nvSpPr>
          <p:cNvPr id="7" name="Title 6"/>
          <p:cNvSpPr>
            <a:spLocks noGrp="1"/>
          </p:cNvSpPr>
          <p:nvPr>
            <p:ph type="title"/>
          </p:nvPr>
        </p:nvSpPr>
        <p:spPr/>
        <p:txBody>
          <a:bodyPr>
            <a:normAutofit/>
          </a:bodyPr>
          <a:lstStyle/>
          <a:p>
            <a:r>
              <a:rPr lang="en-GB" dirty="0"/>
              <a:t>Types of Burial Ground</a:t>
            </a:r>
          </a:p>
        </p:txBody>
      </p:sp>
      <p:pic>
        <p:nvPicPr>
          <p:cNvPr id="9218" name="Picture 2" descr="http://www.cwgc.org/dbImage.ashx?id=1371">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79976" y="1709266"/>
            <a:ext cx="4480095" cy="33600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974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a:bodyPr>
          <a:lstStyle/>
          <a:p>
            <a:pPr>
              <a:lnSpc>
                <a:spcPct val="90000"/>
              </a:lnSpc>
            </a:pPr>
            <a:r>
              <a:rPr lang="en-GB" sz="2400" dirty="0"/>
              <a:t>Crematoriums are thought to be responsible for approximately</a:t>
            </a:r>
          </a:p>
          <a:p>
            <a:pPr>
              <a:lnSpc>
                <a:spcPct val="90000"/>
              </a:lnSpc>
            </a:pPr>
            <a:endParaRPr lang="en-GB" sz="2400" dirty="0"/>
          </a:p>
          <a:p>
            <a:pPr lvl="1">
              <a:lnSpc>
                <a:spcPct val="90000"/>
              </a:lnSpc>
            </a:pPr>
            <a:r>
              <a:rPr lang="en-GB" sz="2200" dirty="0"/>
              <a:t>12% of atmospheric dioxins, pollutants linked with cancer and other illnesses, and emissions of the chloride and formaldehyde used in the embalming process</a:t>
            </a:r>
          </a:p>
          <a:p>
            <a:pPr lvl="1">
              <a:lnSpc>
                <a:spcPct val="90000"/>
              </a:lnSpc>
            </a:pPr>
            <a:endParaRPr lang="en-GB" sz="2200" dirty="0"/>
          </a:p>
          <a:p>
            <a:pPr lvl="1">
              <a:lnSpc>
                <a:spcPct val="90000"/>
              </a:lnSpc>
            </a:pPr>
            <a:r>
              <a:rPr lang="en-GB" sz="2200" dirty="0"/>
              <a:t>9% of airborne mercury emissions, caused by the combustion of dental amalgam </a:t>
            </a:r>
          </a:p>
          <a:p>
            <a:pPr>
              <a:lnSpc>
                <a:spcPct val="90000"/>
              </a:lnSpc>
            </a:pPr>
            <a:endParaRPr lang="en-GB" sz="2000" dirty="0"/>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4264101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340769"/>
            <a:ext cx="7994855" cy="4666523"/>
          </a:xfrm>
        </p:spPr>
        <p:txBody>
          <a:bodyPr>
            <a:normAutofit lnSpcReduction="10000"/>
          </a:bodyPr>
          <a:lstStyle/>
          <a:p>
            <a:pPr>
              <a:lnSpc>
                <a:spcPct val="90000"/>
              </a:lnSpc>
            </a:pPr>
            <a:r>
              <a:rPr lang="en-GB" sz="2400" dirty="0"/>
              <a:t>Services</a:t>
            </a:r>
          </a:p>
          <a:p>
            <a:pPr>
              <a:lnSpc>
                <a:spcPct val="90000"/>
              </a:lnSpc>
            </a:pPr>
            <a:endParaRPr lang="en-GB" sz="2400" dirty="0"/>
          </a:p>
          <a:p>
            <a:pPr lvl="1">
              <a:lnSpc>
                <a:spcPct val="90000"/>
              </a:lnSpc>
            </a:pPr>
            <a:r>
              <a:rPr lang="en-GB" sz="2200" dirty="0"/>
              <a:t>All crematoria will have a set service time usually 30 – 45 minutes</a:t>
            </a:r>
          </a:p>
          <a:p>
            <a:pPr lvl="1">
              <a:lnSpc>
                <a:spcPct val="90000"/>
              </a:lnSpc>
            </a:pPr>
            <a:endParaRPr lang="en-GB" sz="2200" dirty="0"/>
          </a:p>
          <a:p>
            <a:pPr lvl="1">
              <a:lnSpc>
                <a:spcPct val="90000"/>
              </a:lnSpc>
            </a:pPr>
            <a:r>
              <a:rPr lang="en-GB" sz="2200" dirty="0"/>
              <a:t>Arrangements for own music e.g. CD, Wesley Music</a:t>
            </a:r>
          </a:p>
          <a:p>
            <a:pPr lvl="1">
              <a:lnSpc>
                <a:spcPct val="90000"/>
              </a:lnSpc>
            </a:pPr>
            <a:endParaRPr lang="en-GB" sz="2200" dirty="0"/>
          </a:p>
          <a:p>
            <a:pPr lvl="1">
              <a:lnSpc>
                <a:spcPct val="90000"/>
              </a:lnSpc>
            </a:pPr>
            <a:r>
              <a:rPr lang="en-GB" sz="2200" dirty="0"/>
              <a:t>Opening hours</a:t>
            </a:r>
          </a:p>
          <a:p>
            <a:pPr lvl="1">
              <a:lnSpc>
                <a:spcPct val="90000"/>
              </a:lnSpc>
            </a:pPr>
            <a:endParaRPr lang="en-GB" sz="2200" dirty="0"/>
          </a:p>
          <a:p>
            <a:pPr lvl="1">
              <a:lnSpc>
                <a:spcPct val="90000"/>
              </a:lnSpc>
            </a:pPr>
            <a:r>
              <a:rPr lang="en-GB" sz="2200" dirty="0"/>
              <a:t>Hymn Books &amp; Service Books</a:t>
            </a:r>
          </a:p>
          <a:p>
            <a:pPr lvl="1">
              <a:lnSpc>
                <a:spcPct val="90000"/>
              </a:lnSpc>
            </a:pPr>
            <a:endParaRPr lang="en-GB" sz="2200" dirty="0"/>
          </a:p>
          <a:p>
            <a:pPr lvl="1">
              <a:lnSpc>
                <a:spcPct val="90000"/>
              </a:lnSpc>
            </a:pPr>
            <a:r>
              <a:rPr lang="en-GB" sz="2200" dirty="0"/>
              <a:t>Deadline for paperwork – usually 48 hours before</a:t>
            </a:r>
          </a:p>
          <a:p>
            <a:pPr marL="393192" lvl="1" indent="0">
              <a:lnSpc>
                <a:spcPct val="90000"/>
              </a:lnSpc>
              <a:buNone/>
            </a:pPr>
            <a:endParaRPr lang="en-GB" sz="2200" dirty="0"/>
          </a:p>
          <a:p>
            <a:pPr marL="393192" lvl="1" indent="0">
              <a:lnSpc>
                <a:spcPct val="90000"/>
              </a:lnSpc>
              <a:buNone/>
            </a:pPr>
            <a:r>
              <a:rPr lang="en-GB" sz="2200" i="1" dirty="0"/>
              <a:t>(since April 2018 cremation forms can be completed online)</a:t>
            </a:r>
          </a:p>
          <a:p>
            <a:pPr>
              <a:lnSpc>
                <a:spcPct val="90000"/>
              </a:lnSpc>
            </a:pPr>
            <a:endParaRPr lang="en-GB" sz="2000" dirty="0"/>
          </a:p>
        </p:txBody>
      </p:sp>
      <p:sp>
        <p:nvSpPr>
          <p:cNvPr id="7" name="Title 6"/>
          <p:cNvSpPr>
            <a:spLocks noGrp="1"/>
          </p:cNvSpPr>
          <p:nvPr>
            <p:ph type="title"/>
          </p:nvPr>
        </p:nvSpPr>
        <p:spPr/>
        <p:txBody>
          <a:bodyPr>
            <a:normAutofit/>
          </a:bodyPr>
          <a:lstStyle/>
          <a:p>
            <a:r>
              <a:rPr lang="en-GB" dirty="0"/>
              <a:t>Cremation</a:t>
            </a:r>
          </a:p>
        </p:txBody>
      </p:sp>
    </p:spTree>
    <p:extLst>
      <p:ext uri="{BB962C8B-B14F-4D97-AF65-F5344CB8AC3E}">
        <p14:creationId xmlns="" xmlns:p14="http://schemas.microsoft.com/office/powerpoint/2010/main" val="1404061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fontScale="92500" lnSpcReduction="10000"/>
          </a:bodyPr>
          <a:lstStyle/>
          <a:p>
            <a:pPr>
              <a:lnSpc>
                <a:spcPct val="90000"/>
              </a:lnSpc>
            </a:pPr>
            <a:r>
              <a:rPr lang="en-GB" sz="2400" dirty="0"/>
              <a:t>Kept</a:t>
            </a:r>
          </a:p>
          <a:p>
            <a:pPr>
              <a:lnSpc>
                <a:spcPct val="90000"/>
              </a:lnSpc>
            </a:pPr>
            <a:endParaRPr lang="en-GB" sz="2400" dirty="0"/>
          </a:p>
          <a:p>
            <a:pPr>
              <a:lnSpc>
                <a:spcPct val="90000"/>
              </a:lnSpc>
            </a:pPr>
            <a:r>
              <a:rPr lang="en-GB" sz="2400" dirty="0"/>
              <a:t>Scatter them in a spot of special significance </a:t>
            </a:r>
          </a:p>
          <a:p>
            <a:pPr>
              <a:lnSpc>
                <a:spcPct val="90000"/>
              </a:lnSpc>
            </a:pPr>
            <a:endParaRPr lang="en-GB" sz="2400" dirty="0"/>
          </a:p>
          <a:p>
            <a:pPr>
              <a:lnSpc>
                <a:spcPct val="90000"/>
              </a:lnSpc>
            </a:pPr>
            <a:r>
              <a:rPr lang="en-GB" sz="2400" dirty="0"/>
              <a:t>Inter in a vault or grave, ashes plot or alternative place</a:t>
            </a:r>
          </a:p>
          <a:p>
            <a:pPr>
              <a:lnSpc>
                <a:spcPct val="90000"/>
              </a:lnSpc>
            </a:pPr>
            <a:endParaRPr lang="en-GB" sz="2400" dirty="0"/>
          </a:p>
          <a:p>
            <a:pPr>
              <a:lnSpc>
                <a:spcPct val="90000"/>
              </a:lnSpc>
            </a:pPr>
            <a:r>
              <a:rPr lang="en-GB" sz="2400" dirty="0"/>
              <a:t>At sea</a:t>
            </a:r>
          </a:p>
          <a:p>
            <a:pPr>
              <a:lnSpc>
                <a:spcPct val="90000"/>
              </a:lnSpc>
            </a:pPr>
            <a:endParaRPr lang="en-GB" sz="2400" dirty="0"/>
          </a:p>
          <a:p>
            <a:pPr>
              <a:lnSpc>
                <a:spcPct val="90000"/>
              </a:lnSpc>
            </a:pPr>
            <a:r>
              <a:rPr lang="en-GB" sz="2400" dirty="0"/>
              <a:t>Into the air via a firework</a:t>
            </a:r>
          </a:p>
          <a:p>
            <a:pPr>
              <a:lnSpc>
                <a:spcPct val="90000"/>
              </a:lnSpc>
            </a:pPr>
            <a:endParaRPr lang="en-GB" sz="2400" dirty="0"/>
          </a:p>
          <a:p>
            <a:pPr>
              <a:lnSpc>
                <a:spcPct val="90000"/>
              </a:lnSpc>
            </a:pPr>
            <a:r>
              <a:rPr lang="en-GB" sz="2400" dirty="0"/>
              <a:t>Into space (American company)</a:t>
            </a:r>
          </a:p>
          <a:p>
            <a:pPr>
              <a:lnSpc>
                <a:spcPct val="90000"/>
              </a:lnSpc>
            </a:pPr>
            <a:endParaRPr lang="en-GB" sz="2400" dirty="0"/>
          </a:p>
          <a:p>
            <a:pPr>
              <a:lnSpc>
                <a:spcPct val="90000"/>
              </a:lnSpc>
            </a:pPr>
            <a:r>
              <a:rPr lang="en-GB" sz="2400" dirty="0"/>
              <a:t>Made into a gemstone/glass</a:t>
            </a:r>
          </a:p>
          <a:p>
            <a:pPr>
              <a:lnSpc>
                <a:spcPct val="90000"/>
              </a:lnSpc>
            </a:pPr>
            <a:endParaRPr lang="en-GB" sz="2000" dirty="0"/>
          </a:p>
        </p:txBody>
      </p:sp>
      <p:sp>
        <p:nvSpPr>
          <p:cNvPr id="7" name="Title 6"/>
          <p:cNvSpPr>
            <a:spLocks noGrp="1"/>
          </p:cNvSpPr>
          <p:nvPr>
            <p:ph type="title"/>
          </p:nvPr>
        </p:nvSpPr>
        <p:spPr/>
        <p:txBody>
          <a:bodyPr>
            <a:normAutofit/>
          </a:bodyPr>
          <a:lstStyle/>
          <a:p>
            <a:r>
              <a:rPr lang="en-GB" dirty="0"/>
              <a:t>Cremated Remains</a:t>
            </a:r>
          </a:p>
        </p:txBody>
      </p:sp>
    </p:spTree>
    <p:extLst>
      <p:ext uri="{BB962C8B-B14F-4D97-AF65-F5344CB8AC3E}">
        <p14:creationId xmlns="" xmlns:p14="http://schemas.microsoft.com/office/powerpoint/2010/main" val="13937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81199" y="1481329"/>
            <a:ext cx="7994855" cy="4525963"/>
          </a:xfrm>
        </p:spPr>
        <p:txBody>
          <a:bodyPr>
            <a:normAutofit/>
          </a:bodyPr>
          <a:lstStyle/>
          <a:p>
            <a:pPr>
              <a:lnSpc>
                <a:spcPct val="90000"/>
              </a:lnSpc>
            </a:pPr>
            <a:r>
              <a:rPr lang="en-GB" sz="2400" dirty="0"/>
              <a:t>Books</a:t>
            </a:r>
          </a:p>
          <a:p>
            <a:pPr>
              <a:lnSpc>
                <a:spcPct val="90000"/>
              </a:lnSpc>
            </a:pPr>
            <a:endParaRPr lang="en-GB" sz="2400" dirty="0"/>
          </a:p>
          <a:p>
            <a:pPr>
              <a:lnSpc>
                <a:spcPct val="90000"/>
              </a:lnSpc>
            </a:pPr>
            <a:r>
              <a:rPr lang="en-GB" sz="2400" dirty="0"/>
              <a:t>Rose bushes</a:t>
            </a:r>
          </a:p>
          <a:p>
            <a:pPr>
              <a:lnSpc>
                <a:spcPct val="90000"/>
              </a:lnSpc>
            </a:pPr>
            <a:endParaRPr lang="en-GB" sz="2400" dirty="0"/>
          </a:p>
          <a:p>
            <a:pPr>
              <a:lnSpc>
                <a:spcPct val="90000"/>
              </a:lnSpc>
            </a:pPr>
            <a:r>
              <a:rPr lang="en-GB" sz="2400" dirty="0"/>
              <a:t>Trees</a:t>
            </a:r>
          </a:p>
          <a:p>
            <a:pPr>
              <a:lnSpc>
                <a:spcPct val="90000"/>
              </a:lnSpc>
            </a:pPr>
            <a:endParaRPr lang="en-GB" sz="2400" dirty="0"/>
          </a:p>
          <a:p>
            <a:pPr>
              <a:lnSpc>
                <a:spcPct val="90000"/>
              </a:lnSpc>
            </a:pPr>
            <a:r>
              <a:rPr lang="en-GB" sz="2400" dirty="0"/>
              <a:t>Plaques</a:t>
            </a:r>
          </a:p>
          <a:p>
            <a:pPr>
              <a:lnSpc>
                <a:spcPct val="90000"/>
              </a:lnSpc>
            </a:pPr>
            <a:endParaRPr lang="en-GB" sz="2400" dirty="0"/>
          </a:p>
          <a:p>
            <a:pPr>
              <a:lnSpc>
                <a:spcPct val="90000"/>
              </a:lnSpc>
            </a:pPr>
            <a:r>
              <a:rPr lang="en-GB" sz="2400" dirty="0"/>
              <a:t>Benches</a:t>
            </a:r>
          </a:p>
          <a:p>
            <a:pPr>
              <a:lnSpc>
                <a:spcPct val="90000"/>
              </a:lnSpc>
            </a:pPr>
            <a:endParaRPr lang="en-GB" sz="2400" dirty="0"/>
          </a:p>
          <a:p>
            <a:pPr>
              <a:lnSpc>
                <a:spcPct val="90000"/>
              </a:lnSpc>
            </a:pPr>
            <a:r>
              <a:rPr lang="en-GB" sz="2400" dirty="0"/>
              <a:t>Endowments or awards (e.g. education or sport)</a:t>
            </a:r>
          </a:p>
          <a:p>
            <a:pPr>
              <a:lnSpc>
                <a:spcPct val="90000"/>
              </a:lnSpc>
            </a:pPr>
            <a:endParaRPr lang="en-GB" sz="2000" dirty="0"/>
          </a:p>
        </p:txBody>
      </p:sp>
      <p:sp>
        <p:nvSpPr>
          <p:cNvPr id="7" name="Title 6"/>
          <p:cNvSpPr>
            <a:spLocks noGrp="1"/>
          </p:cNvSpPr>
          <p:nvPr>
            <p:ph type="title"/>
          </p:nvPr>
        </p:nvSpPr>
        <p:spPr/>
        <p:txBody>
          <a:bodyPr>
            <a:normAutofit/>
          </a:bodyPr>
          <a:lstStyle/>
          <a:p>
            <a:r>
              <a:rPr lang="en-GB" dirty="0"/>
              <a:t>Memorials </a:t>
            </a:r>
          </a:p>
        </p:txBody>
      </p:sp>
    </p:spTree>
    <p:extLst>
      <p:ext uri="{BB962C8B-B14F-4D97-AF65-F5344CB8AC3E}">
        <p14:creationId xmlns="" xmlns:p14="http://schemas.microsoft.com/office/powerpoint/2010/main" val="327756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sz="2400" dirty="0">
                <a:effectLst/>
              </a:rPr>
              <a:t>Learning Outcome 3:</a:t>
            </a:r>
            <a:br>
              <a:rPr lang="en-GB" sz="2400" dirty="0">
                <a:effectLst/>
              </a:rPr>
            </a:br>
            <a:r>
              <a:rPr lang="en-GB" sz="2400" i="1" dirty="0">
                <a:solidFill>
                  <a:schemeClr val="tx1"/>
                </a:solidFill>
                <a:effectLst/>
              </a:rPr>
              <a:t>Describe the documentation procedures and legal requirements for a cremation to take place</a:t>
            </a:r>
            <a:r>
              <a:rPr lang="en-GB" sz="2400" dirty="0">
                <a:solidFill>
                  <a:srgbClr val="C00000"/>
                </a:solidFill>
              </a:rPr>
              <a:t/>
            </a:r>
            <a:br>
              <a:rPr lang="en-GB" sz="2400" dirty="0">
                <a:solidFill>
                  <a:srgbClr val="C00000"/>
                </a:solidFill>
              </a:rPr>
            </a:br>
            <a:endParaRPr lang="en-GB" sz="2400" dirty="0"/>
          </a:p>
        </p:txBody>
      </p:sp>
      <p:sp>
        <p:nvSpPr>
          <p:cNvPr id="8" name="Content Placeholder 7"/>
          <p:cNvSpPr>
            <a:spLocks noGrp="1"/>
          </p:cNvSpPr>
          <p:nvPr>
            <p:ph sz="half" idx="1"/>
          </p:nvPr>
        </p:nvSpPr>
        <p:spPr>
          <a:xfrm>
            <a:off x="1919536" y="1412776"/>
            <a:ext cx="8363272" cy="4968552"/>
          </a:xfrm>
        </p:spPr>
        <p:txBody>
          <a:bodyPr>
            <a:normAutofit fontScale="70000" lnSpcReduction="20000"/>
          </a:bodyPr>
          <a:lstStyle/>
          <a:p>
            <a:pPr marL="109728" indent="0">
              <a:lnSpc>
                <a:spcPct val="90000"/>
              </a:lnSpc>
              <a:buNone/>
            </a:pPr>
            <a:r>
              <a:rPr lang="en-GB" dirty="0"/>
              <a:t>Evidence required:</a:t>
            </a:r>
          </a:p>
          <a:p>
            <a:r>
              <a:rPr lang="en-GB" dirty="0"/>
              <a:t>Identify the information, documents and certificates legally required by a Crematorium in a range of situations</a:t>
            </a:r>
          </a:p>
          <a:p>
            <a:pPr marL="109728" indent="0">
              <a:buNone/>
            </a:pPr>
            <a:endParaRPr lang="en-GB" dirty="0"/>
          </a:p>
          <a:p>
            <a:r>
              <a:rPr lang="en-GB" dirty="0"/>
              <a:t>Read, understand and assist a client to complete a Crematorium application Form 1</a:t>
            </a:r>
          </a:p>
          <a:p>
            <a:pPr marL="109728" indent="0">
              <a:buNone/>
            </a:pPr>
            <a:endParaRPr lang="en-GB" dirty="0"/>
          </a:p>
          <a:p>
            <a:r>
              <a:rPr lang="en-GB" dirty="0"/>
              <a:t>Read, understand and complete a Crematorium ‘Prelim’</a:t>
            </a:r>
          </a:p>
          <a:p>
            <a:pPr marL="109728" indent="0">
              <a:buNone/>
            </a:pPr>
            <a:endParaRPr lang="en-GB" dirty="0"/>
          </a:p>
          <a:p>
            <a:r>
              <a:rPr lang="en-GB" dirty="0"/>
              <a:t>Read, understand and assist a client to complete a Crematorium ‘Disposal of Cremated Remains Form’ (from April 2018 on Form 1)</a:t>
            </a:r>
          </a:p>
          <a:p>
            <a:pPr marL="109728" indent="0">
              <a:buNone/>
            </a:pPr>
            <a:endParaRPr lang="en-GB" dirty="0"/>
          </a:p>
          <a:p>
            <a:r>
              <a:rPr lang="en-GB" dirty="0"/>
              <a:t>Explain the key environmental issues relating to cremation</a:t>
            </a:r>
          </a:p>
          <a:p>
            <a:pPr marL="109728" indent="0">
              <a:buNone/>
            </a:pPr>
            <a:endParaRPr lang="en-GB" dirty="0"/>
          </a:p>
          <a:p>
            <a:r>
              <a:rPr lang="en-GB" dirty="0"/>
              <a:t>Demonstrate knowledge of the cremation process</a:t>
            </a:r>
          </a:p>
          <a:p>
            <a:endParaRPr lang="en-GB" dirty="0"/>
          </a:p>
          <a:p>
            <a:endParaRPr lang="en-GB" dirty="0"/>
          </a:p>
          <a:p>
            <a:endParaRPr lang="en-GB" dirty="0"/>
          </a:p>
          <a:p>
            <a:pPr marL="109728" indent="0">
              <a:lnSpc>
                <a:spcPct val="90000"/>
              </a:lnSpc>
              <a:buNone/>
            </a:pPr>
            <a:endParaRPr lang="en-GB" dirty="0"/>
          </a:p>
          <a:p>
            <a:pPr>
              <a:lnSpc>
                <a:spcPct val="90000"/>
              </a:lnSpc>
            </a:pPr>
            <a:endParaRPr lang="en-GB" dirty="0"/>
          </a:p>
          <a:p>
            <a:pPr>
              <a:lnSpc>
                <a:spcPct val="90000"/>
              </a:lnSpc>
            </a:pPr>
            <a:endParaRPr lang="en-GB" dirty="0"/>
          </a:p>
        </p:txBody>
      </p:sp>
    </p:spTree>
    <p:extLst>
      <p:ext uri="{BB962C8B-B14F-4D97-AF65-F5344CB8AC3E}">
        <p14:creationId xmlns="" xmlns:p14="http://schemas.microsoft.com/office/powerpoint/2010/main" val="62099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sz="2400" dirty="0">
                <a:effectLst/>
              </a:rPr>
              <a:t>Learning Outcome 4:</a:t>
            </a:r>
            <a:br>
              <a:rPr lang="en-GB" sz="2400" dirty="0">
                <a:effectLst/>
              </a:rPr>
            </a:br>
            <a:r>
              <a:rPr lang="en-GB" sz="2400" i="1" dirty="0">
                <a:solidFill>
                  <a:schemeClr val="tx1"/>
                </a:solidFill>
                <a:effectLst/>
              </a:rPr>
              <a:t>Arrange an interment or scattering of cremated remains</a:t>
            </a:r>
            <a:r>
              <a:rPr lang="en-GB" sz="2400" dirty="0">
                <a:solidFill>
                  <a:srgbClr val="C00000"/>
                </a:solidFill>
              </a:rPr>
              <a:t/>
            </a:r>
            <a:br>
              <a:rPr lang="en-GB" sz="2400" dirty="0">
                <a:solidFill>
                  <a:srgbClr val="C00000"/>
                </a:solidFill>
              </a:rPr>
            </a:br>
            <a:endParaRPr lang="en-GB" sz="2400" dirty="0"/>
          </a:p>
        </p:txBody>
      </p:sp>
      <p:sp>
        <p:nvSpPr>
          <p:cNvPr id="8" name="Content Placeholder 7"/>
          <p:cNvSpPr>
            <a:spLocks noGrp="1"/>
          </p:cNvSpPr>
          <p:nvPr>
            <p:ph sz="half" idx="1"/>
          </p:nvPr>
        </p:nvSpPr>
        <p:spPr>
          <a:xfrm>
            <a:off x="1559496" y="1730370"/>
            <a:ext cx="7920880" cy="2490719"/>
          </a:xfrm>
        </p:spPr>
        <p:txBody>
          <a:bodyPr>
            <a:normAutofit/>
          </a:bodyPr>
          <a:lstStyle/>
          <a:p>
            <a:pPr marL="109728" indent="0">
              <a:lnSpc>
                <a:spcPct val="90000"/>
              </a:lnSpc>
              <a:buNone/>
            </a:pPr>
            <a:r>
              <a:rPr lang="en-GB" sz="2400" dirty="0"/>
              <a:t>Evidence required:</a:t>
            </a:r>
            <a:endParaRPr lang="en-GB" sz="2400" dirty="0">
              <a:solidFill>
                <a:srgbClr val="C00000"/>
              </a:solidFill>
            </a:endParaRPr>
          </a:p>
          <a:p>
            <a:r>
              <a:rPr lang="en-GB" sz="2400" dirty="0"/>
              <a:t>Describe the methods of disposal of cremated remains</a:t>
            </a:r>
          </a:p>
          <a:p>
            <a:pPr marL="109728" indent="0">
              <a:buNone/>
            </a:pPr>
            <a:endParaRPr lang="en-GB" sz="2400" dirty="0"/>
          </a:p>
          <a:p>
            <a:pPr>
              <a:buFont typeface="Wingdings" panose="05000000000000000000" pitchFamily="2" charset="2"/>
              <a:buChar char="Ø"/>
            </a:pPr>
            <a:r>
              <a:rPr lang="en-GB" sz="2400" dirty="0"/>
              <a:t>List those which are available locally</a:t>
            </a:r>
          </a:p>
          <a:p>
            <a:pPr>
              <a:lnSpc>
                <a:spcPct val="90000"/>
              </a:lnSpc>
            </a:pPr>
            <a:endParaRPr lang="en-GB" dirty="0">
              <a:solidFill>
                <a:srgbClr val="C00000"/>
              </a:solidFill>
            </a:endParaRPr>
          </a:p>
          <a:p>
            <a:pPr>
              <a:lnSpc>
                <a:spcPct val="90000"/>
              </a:lnSpc>
            </a:pPr>
            <a:endParaRPr lang="en-GB" dirty="0"/>
          </a:p>
          <a:p>
            <a:pPr marL="109728" indent="0">
              <a:lnSpc>
                <a:spcPct val="90000"/>
              </a:lnSpc>
              <a:buNone/>
            </a:pPr>
            <a:endParaRPr lang="en-GB" dirty="0"/>
          </a:p>
          <a:p>
            <a:pPr>
              <a:lnSpc>
                <a:spcPct val="90000"/>
              </a:lnSpc>
            </a:pPr>
            <a:endParaRPr lang="en-GB" dirty="0"/>
          </a:p>
          <a:p>
            <a:pPr>
              <a:lnSpc>
                <a:spcPct val="90000"/>
              </a:lnSpc>
            </a:pPr>
            <a:endParaRPr lang="en-GB" dirty="0"/>
          </a:p>
        </p:txBody>
      </p:sp>
    </p:spTree>
    <p:extLst>
      <p:ext uri="{BB962C8B-B14F-4D97-AF65-F5344CB8AC3E}">
        <p14:creationId xmlns="" xmlns:p14="http://schemas.microsoft.com/office/powerpoint/2010/main" val="3264307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References </a:t>
            </a:r>
          </a:p>
        </p:txBody>
      </p:sp>
      <p:sp>
        <p:nvSpPr>
          <p:cNvPr id="8" name="Content Placeholder 7"/>
          <p:cNvSpPr>
            <a:spLocks noGrp="1"/>
          </p:cNvSpPr>
          <p:nvPr>
            <p:ph sz="half" idx="1"/>
          </p:nvPr>
        </p:nvSpPr>
        <p:spPr>
          <a:xfrm>
            <a:off x="767408" y="1556793"/>
            <a:ext cx="8352928" cy="4699540"/>
          </a:xfrm>
        </p:spPr>
        <p:txBody>
          <a:bodyPr>
            <a:normAutofit/>
          </a:bodyPr>
          <a:lstStyle/>
          <a:p>
            <a:pPr marL="109728" indent="0">
              <a:lnSpc>
                <a:spcPct val="90000"/>
              </a:lnSpc>
              <a:buNone/>
            </a:pPr>
            <a:endParaRPr lang="en-GB" dirty="0"/>
          </a:p>
          <a:p>
            <a:pPr marL="109728" indent="0">
              <a:lnSpc>
                <a:spcPct val="90000"/>
              </a:lnSpc>
              <a:buNone/>
            </a:pPr>
            <a:endParaRPr lang="en-GB" dirty="0"/>
          </a:p>
          <a:p>
            <a:pPr marL="509778" indent="-400050" algn="ctr">
              <a:lnSpc>
                <a:spcPct val="90000"/>
              </a:lnSpc>
              <a:buFont typeface="+mj-lt"/>
              <a:buAutoNum type="romanUcPeriod"/>
            </a:pPr>
            <a:r>
              <a:rPr lang="en-US" sz="1600" dirty="0">
                <a:latin typeface="Times New Roman" panose="02020603050405020304" pitchFamily="18" charset="0"/>
                <a:cs typeface="Times New Roman" panose="02020603050405020304" pitchFamily="18" charset="0"/>
                <a:hlinkClick r:id="rId2"/>
              </a:rPr>
              <a:t>https://www.google.com/search?q=burial+and+cremation+ppt&amp;tbm=isch&amp;source=iu&amp;ictx=1&amp;fi =myMztvqf_gGtCM%253A%252CJn85Yk4lokbyfM%252C_&amp;vet=1&amp;usg=AI4_-kQb7qxSIMGFu2hHGauQCfzTD7UkwQ&amp;sa=X&amp;ved=2ahUKEwiMquqUs-roAhUFilwKHUiLAkoQ9QEwB3oECAoQHg#imgrc=myMztvqf_gGtCM:</a:t>
            </a:r>
            <a:endParaRPr lang="en-GB" sz="1600" dirty="0">
              <a:latin typeface="Times New Roman" panose="02020603050405020304" pitchFamily="18" charset="0"/>
              <a:cs typeface="Times New Roman" panose="02020603050405020304" pitchFamily="18" charset="0"/>
            </a:endParaRPr>
          </a:p>
          <a:p>
            <a:pPr marL="509778" indent="-400050">
              <a:lnSpc>
                <a:spcPct val="90000"/>
              </a:lnSpc>
              <a:buFont typeface="+mj-lt"/>
              <a:buAutoNum type="romanUcPeriod"/>
            </a:pPr>
            <a:r>
              <a:rPr lang="en-US" sz="1600" dirty="0">
                <a:latin typeface="Times New Roman" panose="02020603050405020304" pitchFamily="18" charset="0"/>
                <a:cs typeface="Times New Roman" panose="02020603050405020304" pitchFamily="18" charset="0"/>
                <a:hlinkClick r:id="rId3"/>
              </a:rPr>
              <a:t>  https://www.powershow.com/view0/8eaa91-MzEyY/How_to_Make_Funeral_Memorable_powerpoint_ppt_presentation</a:t>
            </a:r>
            <a:endParaRPr lang="en-GB" sz="1600" dirty="0">
              <a:latin typeface="Times New Roman" panose="02020603050405020304" pitchFamily="18" charset="0"/>
              <a:cs typeface="Times New Roman" panose="02020603050405020304" pitchFamily="18" charset="0"/>
            </a:endParaRPr>
          </a:p>
          <a:p>
            <a:pPr marL="509778" indent="-400050">
              <a:lnSpc>
                <a:spcPct val="90000"/>
              </a:lnSpc>
              <a:buFont typeface="+mj-lt"/>
              <a:buAutoNum type="romanUcPeriod"/>
            </a:pPr>
            <a:r>
              <a:rPr lang="en-US" sz="1600" dirty="0">
                <a:latin typeface="Times New Roman" panose="02020603050405020304" pitchFamily="18" charset="0"/>
                <a:cs typeface="Times New Roman" panose="02020603050405020304" pitchFamily="18" charset="0"/>
                <a:hlinkClick r:id="rId4"/>
              </a:rPr>
              <a:t>https://www.everplans.com/articles/funeral-traditions-of-different-religions</a:t>
            </a:r>
            <a:endParaRPr lang="en-US" sz="1600" dirty="0">
              <a:latin typeface="Times New Roman" panose="02020603050405020304" pitchFamily="18" charset="0"/>
              <a:cs typeface="Times New Roman" panose="02020603050405020304" pitchFamily="18" charset="0"/>
            </a:endParaRPr>
          </a:p>
          <a:p>
            <a:pPr marL="509778" indent="-400050">
              <a:lnSpc>
                <a:spcPct val="90000"/>
              </a:lnSpc>
              <a:buFont typeface="+mj-lt"/>
              <a:buAutoNum type="romanUcPeriod"/>
            </a:pPr>
            <a:r>
              <a:rPr lang="en-US" sz="1600" dirty="0">
                <a:latin typeface="Times New Roman" panose="02020603050405020304" pitchFamily="18" charset="0"/>
                <a:cs typeface="Times New Roman" panose="02020603050405020304" pitchFamily="18" charset="0"/>
                <a:hlinkClick r:id="rId5"/>
              </a:rPr>
              <a:t>https://www.thelancet.com/journals/lancet/article/PIIS0140-6736(01)75976-4/fulltext</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52145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5820" y="838200"/>
            <a:ext cx="7960360" cy="738664"/>
          </a:xfrm>
        </p:spPr>
        <p:txBody>
          <a:bodyPr>
            <a:normAutofit fontScale="90000"/>
          </a:bodyPr>
          <a:lstStyle/>
          <a:p>
            <a:r>
              <a:rPr lang="en-GB" sz="4800" b="1" dirty="0">
                <a:solidFill>
                  <a:schemeClr val="tx1"/>
                </a:solidFill>
                <a:latin typeface="Baskerville Old Face" panose="02020602080505020303" pitchFamily="18" charset="0"/>
              </a:rPr>
              <a:t>Feces , Urine and Rural waste</a:t>
            </a:r>
            <a:endParaRPr lang="en-US" sz="4800" b="1" dirty="0">
              <a:solidFill>
                <a:schemeClr val="tx1"/>
              </a:solidFill>
              <a:latin typeface="Baskerville Old Face" panose="02020602080505020303" pitchFamily="18" charset="0"/>
            </a:endParaRPr>
          </a:p>
        </p:txBody>
      </p:sp>
      <p:sp>
        <p:nvSpPr>
          <p:cNvPr id="3" name="Subtitle 2"/>
          <p:cNvSpPr>
            <a:spLocks noGrp="1"/>
          </p:cNvSpPr>
          <p:nvPr>
            <p:ph type="subTitle" idx="4"/>
          </p:nvPr>
        </p:nvSpPr>
        <p:spPr>
          <a:xfrm>
            <a:off x="2706954" y="3645024"/>
            <a:ext cx="3581400" cy="1969770"/>
          </a:xfrm>
        </p:spPr>
        <p:txBody>
          <a:bodyPr/>
          <a:lstStyle/>
          <a:p>
            <a:pPr marL="0" indent="0" algn="ctr">
              <a:buNone/>
            </a:pPr>
            <a:r>
              <a:rPr lang="en-GB" sz="2800" b="1" dirty="0"/>
              <a:t>AAMIR IQBAL</a:t>
            </a:r>
          </a:p>
          <a:p>
            <a:pPr marL="0" indent="0" algn="ctr">
              <a:buNone/>
            </a:pPr>
            <a:r>
              <a:rPr lang="en-GB" sz="2800" b="1" dirty="0"/>
              <a:t>    M.PHIL. BOT 2</a:t>
            </a:r>
            <a:r>
              <a:rPr lang="en-GB" sz="2800" b="1" baseline="30000" dirty="0"/>
              <a:t>nd</a:t>
            </a:r>
            <a:r>
              <a:rPr lang="en-GB" sz="2800" b="1" dirty="0"/>
              <a:t> </a:t>
            </a:r>
          </a:p>
          <a:p>
            <a:pPr marL="0" indent="0" algn="ctr">
              <a:buNone/>
            </a:pPr>
            <a:r>
              <a:rPr lang="en-GB" sz="2800" b="1" dirty="0"/>
              <a:t>ROLL NO: 06</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1709" y="2900809"/>
            <a:ext cx="2035982" cy="2056410"/>
          </a:xfrm>
          <a:prstGeom prst="rect">
            <a:avLst/>
          </a:prstGeom>
        </p:spPr>
      </p:pic>
      <p:sp>
        <p:nvSpPr>
          <p:cNvPr id="5" name="TextBox 4"/>
          <p:cNvSpPr txBox="1"/>
          <p:nvPr/>
        </p:nvSpPr>
        <p:spPr>
          <a:xfrm>
            <a:off x="2667000" y="2851796"/>
            <a:ext cx="5126818" cy="1077218"/>
          </a:xfrm>
          <a:prstGeom prst="rect">
            <a:avLst/>
          </a:prstGeom>
          <a:noFill/>
        </p:spPr>
        <p:txBody>
          <a:bodyPr wrap="square" rtlCol="0">
            <a:spAutoFit/>
          </a:bodyPr>
          <a:lstStyle/>
          <a:p>
            <a:r>
              <a:rPr lang="en-US" sz="1400" b="1" dirty="0"/>
              <a:t>SUBMITTED TO:</a:t>
            </a:r>
          </a:p>
          <a:p>
            <a:r>
              <a:rPr lang="en-US" sz="3200" b="1" dirty="0"/>
              <a:t>DR. ABDUL GHANI </a:t>
            </a:r>
          </a:p>
          <a:p>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391400" y="3169920"/>
            <a:ext cx="4495800" cy="3371850"/>
          </a:xfrm>
          <a:prstGeom prst="rect">
            <a:avLst/>
          </a:prstGeom>
        </p:spPr>
      </p:pic>
    </p:spTree>
    <p:extLst>
      <p:ext uri="{BB962C8B-B14F-4D97-AF65-F5344CB8AC3E}">
        <p14:creationId xmlns="" xmlns:p14="http://schemas.microsoft.com/office/powerpoint/2010/main" val="2314584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0" y="458469"/>
            <a:ext cx="3084575" cy="689291"/>
          </a:xfrm>
          <a:prstGeom prst="rect">
            <a:avLst/>
          </a:prstGeom>
        </p:spPr>
        <p:txBody>
          <a:bodyPr vert="horz" wrap="square" lIns="0" tIns="12065" rIns="0" bIns="0" rtlCol="0">
            <a:spAutoFit/>
          </a:bodyPr>
          <a:lstStyle/>
          <a:p>
            <a:pPr marL="12700">
              <a:lnSpc>
                <a:spcPct val="100000"/>
              </a:lnSpc>
              <a:spcBef>
                <a:spcPts val="95"/>
              </a:spcBef>
            </a:pPr>
            <a:r>
              <a:rPr sz="4400" spc="-5" dirty="0"/>
              <a:t>Objectives</a:t>
            </a:r>
          </a:p>
        </p:txBody>
      </p:sp>
      <p:sp>
        <p:nvSpPr>
          <p:cNvPr id="3" name="object 3"/>
          <p:cNvSpPr txBox="1"/>
          <p:nvPr/>
        </p:nvSpPr>
        <p:spPr>
          <a:xfrm>
            <a:off x="688340" y="1530248"/>
            <a:ext cx="5633720" cy="3665220"/>
          </a:xfrm>
          <a:prstGeom prst="rect">
            <a:avLst/>
          </a:prstGeom>
        </p:spPr>
        <p:txBody>
          <a:bodyPr vert="horz" wrap="square" lIns="0" tIns="268605" rIns="0" bIns="0" rtlCol="0">
            <a:spAutoFit/>
          </a:bodyPr>
          <a:lstStyle/>
          <a:p>
            <a:pPr marL="454659" indent="-442595">
              <a:lnSpc>
                <a:spcPct val="100000"/>
              </a:lnSpc>
              <a:spcBef>
                <a:spcPts val="2115"/>
              </a:spcBef>
              <a:buFont typeface="Wingdings"/>
              <a:buChar char=""/>
              <a:tabLst>
                <a:tab pos="454659" algn="l"/>
                <a:tab pos="455295" algn="l"/>
              </a:tabLst>
            </a:pPr>
            <a:r>
              <a:rPr sz="3100" spc="-5" dirty="0">
                <a:latin typeface="Times New Roman"/>
                <a:cs typeface="Times New Roman"/>
              </a:rPr>
              <a:t>Defintion of</a:t>
            </a:r>
            <a:r>
              <a:rPr sz="3100" dirty="0">
                <a:latin typeface="Times New Roman"/>
                <a:cs typeface="Times New Roman"/>
              </a:rPr>
              <a:t> </a:t>
            </a:r>
            <a:r>
              <a:rPr sz="3100" spc="-5" dirty="0">
                <a:latin typeface="Times New Roman"/>
                <a:cs typeface="Times New Roman"/>
              </a:rPr>
              <a:t>waste.</a:t>
            </a:r>
            <a:endParaRPr sz="3100">
              <a:latin typeface="Times New Roman"/>
              <a:cs typeface="Times New Roman"/>
            </a:endParaRPr>
          </a:p>
          <a:p>
            <a:pPr marL="454659" indent="-442595">
              <a:lnSpc>
                <a:spcPct val="100000"/>
              </a:lnSpc>
              <a:spcBef>
                <a:spcPts val="2014"/>
              </a:spcBef>
              <a:buFont typeface="Wingdings"/>
              <a:buChar char=""/>
              <a:tabLst>
                <a:tab pos="454659" algn="l"/>
                <a:tab pos="455295" algn="l"/>
              </a:tabLst>
            </a:pPr>
            <a:r>
              <a:rPr sz="3100" spc="-45" dirty="0">
                <a:latin typeface="Times New Roman"/>
                <a:cs typeface="Times New Roman"/>
              </a:rPr>
              <a:t>Types </a:t>
            </a:r>
            <a:r>
              <a:rPr sz="3100" spc="-5" dirty="0">
                <a:latin typeface="Times New Roman"/>
                <a:cs typeface="Times New Roman"/>
              </a:rPr>
              <a:t>and composition of</a:t>
            </a:r>
            <a:r>
              <a:rPr sz="3100" spc="40" dirty="0">
                <a:latin typeface="Times New Roman"/>
                <a:cs typeface="Times New Roman"/>
              </a:rPr>
              <a:t> </a:t>
            </a:r>
            <a:r>
              <a:rPr sz="3100" spc="-5" dirty="0">
                <a:latin typeface="Times New Roman"/>
                <a:cs typeface="Times New Roman"/>
              </a:rPr>
              <a:t>waste.</a:t>
            </a:r>
            <a:endParaRPr sz="3100">
              <a:latin typeface="Times New Roman"/>
              <a:cs typeface="Times New Roman"/>
            </a:endParaRPr>
          </a:p>
          <a:p>
            <a:pPr marL="454659" indent="-442595">
              <a:lnSpc>
                <a:spcPct val="100000"/>
              </a:lnSpc>
              <a:spcBef>
                <a:spcPts val="2005"/>
              </a:spcBef>
              <a:buFont typeface="Wingdings"/>
              <a:buChar char=""/>
              <a:tabLst>
                <a:tab pos="454659" algn="l"/>
                <a:tab pos="455295" algn="l"/>
              </a:tabLst>
            </a:pPr>
            <a:r>
              <a:rPr sz="3100" spc="-5" dirty="0">
                <a:latin typeface="Times New Roman"/>
                <a:cs typeface="Times New Roman"/>
              </a:rPr>
              <a:t>Public health</a:t>
            </a:r>
            <a:r>
              <a:rPr sz="3100" dirty="0">
                <a:latin typeface="Times New Roman"/>
                <a:cs typeface="Times New Roman"/>
              </a:rPr>
              <a:t> </a:t>
            </a:r>
            <a:r>
              <a:rPr sz="3100" spc="-5" dirty="0">
                <a:latin typeface="Times New Roman"/>
                <a:cs typeface="Times New Roman"/>
              </a:rPr>
              <a:t>importance.</a:t>
            </a:r>
            <a:endParaRPr sz="3100">
              <a:latin typeface="Times New Roman"/>
              <a:cs typeface="Times New Roman"/>
            </a:endParaRPr>
          </a:p>
          <a:p>
            <a:pPr marL="454659" indent="-442595">
              <a:lnSpc>
                <a:spcPct val="100000"/>
              </a:lnSpc>
              <a:spcBef>
                <a:spcPts val="2005"/>
              </a:spcBef>
              <a:buFont typeface="Wingdings"/>
              <a:buChar char=""/>
              <a:tabLst>
                <a:tab pos="454659" algn="l"/>
                <a:tab pos="455295" algn="l"/>
              </a:tabLst>
            </a:pPr>
            <a:r>
              <a:rPr sz="3100" spc="-15" dirty="0">
                <a:latin typeface="Times New Roman"/>
                <a:cs typeface="Times New Roman"/>
              </a:rPr>
              <a:t>Treatment </a:t>
            </a:r>
            <a:r>
              <a:rPr sz="3100" spc="-5" dirty="0">
                <a:latin typeface="Times New Roman"/>
                <a:cs typeface="Times New Roman"/>
              </a:rPr>
              <a:t>of</a:t>
            </a:r>
            <a:r>
              <a:rPr sz="3100" spc="-15" dirty="0">
                <a:latin typeface="Times New Roman"/>
                <a:cs typeface="Times New Roman"/>
              </a:rPr>
              <a:t> </a:t>
            </a:r>
            <a:r>
              <a:rPr sz="3100" spc="-5" dirty="0">
                <a:latin typeface="Times New Roman"/>
                <a:cs typeface="Times New Roman"/>
              </a:rPr>
              <a:t>waste.</a:t>
            </a:r>
            <a:endParaRPr sz="3100">
              <a:latin typeface="Times New Roman"/>
              <a:cs typeface="Times New Roman"/>
            </a:endParaRPr>
          </a:p>
          <a:p>
            <a:pPr marL="454659" indent="-442595">
              <a:lnSpc>
                <a:spcPct val="100000"/>
              </a:lnSpc>
              <a:spcBef>
                <a:spcPts val="2020"/>
              </a:spcBef>
              <a:buFont typeface="Wingdings"/>
              <a:buChar char=""/>
              <a:tabLst>
                <a:tab pos="454659" algn="l"/>
                <a:tab pos="455295" algn="l"/>
              </a:tabLst>
            </a:pPr>
            <a:r>
              <a:rPr sz="3100" spc="-5" dirty="0">
                <a:latin typeface="Times New Roman"/>
                <a:cs typeface="Times New Roman"/>
              </a:rPr>
              <a:t>Situation in</a:t>
            </a:r>
            <a:r>
              <a:rPr sz="3100" spc="10" dirty="0">
                <a:latin typeface="Times New Roman"/>
                <a:cs typeface="Times New Roman"/>
              </a:rPr>
              <a:t> </a:t>
            </a:r>
            <a:r>
              <a:rPr sz="3100" spc="-5" dirty="0">
                <a:latin typeface="Times New Roman"/>
                <a:cs typeface="Times New Roman"/>
              </a:rPr>
              <a:t>Sudan.</a:t>
            </a:r>
            <a:endParaRPr sz="3100">
              <a:latin typeface="Times New Roman"/>
              <a:cs typeface="Times New Roman"/>
            </a:endParaRPr>
          </a:p>
        </p:txBody>
      </p:sp>
    </p:spTree>
    <p:extLst>
      <p:ext uri="{BB962C8B-B14F-4D97-AF65-F5344CB8AC3E}">
        <p14:creationId xmlns="" xmlns:p14="http://schemas.microsoft.com/office/powerpoint/2010/main" val="103537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6627" y="335026"/>
            <a:ext cx="332867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Arial"/>
                <a:cs typeface="Arial"/>
              </a:rPr>
              <a:t>What is</a:t>
            </a:r>
            <a:r>
              <a:rPr sz="3600" b="1" spc="-40" dirty="0">
                <a:latin typeface="Arial"/>
                <a:cs typeface="Arial"/>
              </a:rPr>
              <a:t> </a:t>
            </a:r>
            <a:r>
              <a:rPr sz="3600" b="1" spc="-5" dirty="0">
                <a:latin typeface="Arial"/>
                <a:cs typeface="Arial"/>
              </a:rPr>
              <a:t>waste?</a:t>
            </a:r>
            <a:endParaRPr sz="3600">
              <a:latin typeface="Arial"/>
              <a:cs typeface="Arial"/>
            </a:endParaRPr>
          </a:p>
        </p:txBody>
      </p:sp>
      <p:sp>
        <p:nvSpPr>
          <p:cNvPr id="3" name="object 3"/>
          <p:cNvSpPr txBox="1"/>
          <p:nvPr/>
        </p:nvSpPr>
        <p:spPr>
          <a:xfrm>
            <a:off x="596900" y="1504116"/>
            <a:ext cx="9784080" cy="3645535"/>
          </a:xfrm>
          <a:prstGeom prst="rect">
            <a:avLst/>
          </a:prstGeom>
        </p:spPr>
        <p:txBody>
          <a:bodyPr vert="horz" wrap="square" lIns="0" tIns="13335" rIns="0" bIns="0" rtlCol="0">
            <a:spAutoFit/>
          </a:bodyPr>
          <a:lstStyle/>
          <a:p>
            <a:pPr marL="12700" marR="5080">
              <a:lnSpc>
                <a:spcPct val="129099"/>
              </a:lnSpc>
              <a:spcBef>
                <a:spcPts val="105"/>
              </a:spcBef>
              <a:tabLst>
                <a:tab pos="7270750" algn="l"/>
              </a:tabLst>
            </a:pPr>
            <a:r>
              <a:rPr sz="3100" spc="-5" dirty="0">
                <a:latin typeface="Arial"/>
                <a:cs typeface="Arial"/>
              </a:rPr>
              <a:t>§ A substance or object that</a:t>
            </a:r>
            <a:r>
              <a:rPr sz="3100" spc="-150" dirty="0">
                <a:latin typeface="Arial"/>
                <a:cs typeface="Arial"/>
              </a:rPr>
              <a:t> </a:t>
            </a:r>
            <a:r>
              <a:rPr sz="3100" spc="-5" dirty="0">
                <a:latin typeface="Arial"/>
                <a:cs typeface="Arial"/>
              </a:rPr>
              <a:t>is</a:t>
            </a:r>
            <a:r>
              <a:rPr sz="3100" spc="15" dirty="0">
                <a:latin typeface="Arial"/>
                <a:cs typeface="Arial"/>
              </a:rPr>
              <a:t> </a:t>
            </a:r>
            <a:r>
              <a:rPr sz="3100" spc="-5" dirty="0">
                <a:latin typeface="Arial"/>
                <a:cs typeface="Arial"/>
              </a:rPr>
              <a:t>disposed,	intended to be  </a:t>
            </a:r>
            <a:r>
              <a:rPr sz="3100" spc="-10" dirty="0">
                <a:latin typeface="Arial"/>
                <a:cs typeface="Arial"/>
              </a:rPr>
              <a:t>disposed </a:t>
            </a:r>
            <a:r>
              <a:rPr sz="3100" spc="-5" dirty="0">
                <a:latin typeface="Arial"/>
                <a:cs typeface="Arial"/>
              </a:rPr>
              <a:t>or </a:t>
            </a:r>
            <a:r>
              <a:rPr sz="3100" spc="-10" dirty="0">
                <a:latin typeface="Arial"/>
                <a:cs typeface="Arial"/>
              </a:rPr>
              <a:t>required </a:t>
            </a:r>
            <a:r>
              <a:rPr sz="3100" spc="-5" dirty="0">
                <a:latin typeface="Arial"/>
                <a:cs typeface="Arial"/>
              </a:rPr>
              <a:t>to be</a:t>
            </a:r>
            <a:r>
              <a:rPr sz="3100" spc="135" dirty="0">
                <a:latin typeface="Arial"/>
                <a:cs typeface="Arial"/>
              </a:rPr>
              <a:t> </a:t>
            </a:r>
            <a:r>
              <a:rPr sz="3100" spc="-10" dirty="0">
                <a:latin typeface="Arial"/>
                <a:cs typeface="Arial"/>
              </a:rPr>
              <a:t>disposed.</a:t>
            </a:r>
            <a:endParaRPr sz="3100">
              <a:latin typeface="Arial"/>
              <a:cs typeface="Arial"/>
            </a:endParaRPr>
          </a:p>
          <a:p>
            <a:pPr>
              <a:lnSpc>
                <a:spcPct val="100000"/>
              </a:lnSpc>
              <a:spcBef>
                <a:spcPts val="45"/>
              </a:spcBef>
            </a:pPr>
            <a:endParaRPr sz="4200">
              <a:latin typeface="Times New Roman"/>
              <a:cs typeface="Times New Roman"/>
            </a:endParaRPr>
          </a:p>
          <a:p>
            <a:pPr marL="121920">
              <a:lnSpc>
                <a:spcPct val="100000"/>
              </a:lnSpc>
            </a:pPr>
            <a:r>
              <a:rPr sz="3600" b="1" spc="-50" dirty="0">
                <a:latin typeface="Arial"/>
                <a:cs typeface="Arial"/>
              </a:rPr>
              <a:t>Types:</a:t>
            </a:r>
            <a:endParaRPr sz="3600">
              <a:latin typeface="Arial"/>
              <a:cs typeface="Arial"/>
            </a:endParaRPr>
          </a:p>
          <a:p>
            <a:pPr marL="12700" marR="690245">
              <a:lnSpc>
                <a:spcPct val="129099"/>
              </a:lnSpc>
              <a:spcBef>
                <a:spcPts val="90"/>
              </a:spcBef>
            </a:pPr>
            <a:r>
              <a:rPr sz="3100" spc="-5" dirty="0">
                <a:latin typeface="Arial"/>
                <a:cs typeface="Arial"/>
              </a:rPr>
              <a:t>§ Human waste, municipal waste, hazardous waste,  </a:t>
            </a:r>
            <a:r>
              <a:rPr sz="3100" spc="-10" dirty="0">
                <a:latin typeface="Arial"/>
                <a:cs typeface="Arial"/>
              </a:rPr>
              <a:t>biomedical</a:t>
            </a:r>
            <a:r>
              <a:rPr sz="3100" spc="40" dirty="0">
                <a:latin typeface="Arial"/>
                <a:cs typeface="Arial"/>
              </a:rPr>
              <a:t> </a:t>
            </a:r>
            <a:r>
              <a:rPr sz="3100" spc="-5" dirty="0">
                <a:latin typeface="Arial"/>
                <a:cs typeface="Arial"/>
              </a:rPr>
              <a:t>waste.</a:t>
            </a:r>
            <a:endParaRPr sz="3100">
              <a:latin typeface="Arial"/>
              <a:cs typeface="Arial"/>
            </a:endParaRPr>
          </a:p>
        </p:txBody>
      </p:sp>
    </p:spTree>
    <p:extLst>
      <p:ext uri="{BB962C8B-B14F-4D97-AF65-F5344CB8AC3E}">
        <p14:creationId xmlns="" xmlns:p14="http://schemas.microsoft.com/office/powerpoint/2010/main" val="352427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35360" y="1481328"/>
            <a:ext cx="5688633" cy="4467952"/>
          </a:xfrm>
        </p:spPr>
        <p:txBody>
          <a:bodyPr>
            <a:normAutofit fontScale="85000" lnSpcReduction="20000"/>
          </a:bodyPr>
          <a:lstStyle/>
          <a:p>
            <a:endParaRPr lang="en-GB" dirty="0"/>
          </a:p>
          <a:p>
            <a:r>
              <a:rPr lang="en-GB" dirty="0"/>
              <a:t>Cemeteries</a:t>
            </a:r>
          </a:p>
          <a:p>
            <a:endParaRPr lang="en-GB" dirty="0"/>
          </a:p>
          <a:p>
            <a:pPr lvl="1"/>
            <a:r>
              <a:rPr lang="en-GB" sz="2900" dirty="0"/>
              <a:t>Those administered by Borough authorities for those dying in their area</a:t>
            </a:r>
          </a:p>
          <a:p>
            <a:pPr lvl="1"/>
            <a:endParaRPr lang="en-GB" sz="2900" dirty="0"/>
          </a:p>
          <a:p>
            <a:pPr lvl="1"/>
            <a:r>
              <a:rPr lang="en-GB" sz="2900" dirty="0"/>
              <a:t>Those administered by Parish Councils for those living in the Parish and may also allow non-parishioners</a:t>
            </a:r>
          </a:p>
          <a:p>
            <a:pPr lvl="1"/>
            <a:endParaRPr lang="en-GB" sz="2900" dirty="0"/>
          </a:p>
          <a:p>
            <a:pPr lvl="1"/>
            <a:r>
              <a:rPr lang="en-GB" sz="2900" dirty="0"/>
              <a:t>Privately owned Cemeteries </a:t>
            </a:r>
          </a:p>
          <a:p>
            <a:pPr marL="109728" indent="0">
              <a:buNone/>
            </a:pPr>
            <a:endParaRPr lang="en-GB" dirty="0"/>
          </a:p>
        </p:txBody>
      </p:sp>
      <p:sp>
        <p:nvSpPr>
          <p:cNvPr id="7" name="Title 6"/>
          <p:cNvSpPr>
            <a:spLocks noGrp="1"/>
          </p:cNvSpPr>
          <p:nvPr>
            <p:ph type="title"/>
          </p:nvPr>
        </p:nvSpPr>
        <p:spPr/>
        <p:txBody>
          <a:bodyPr>
            <a:normAutofit/>
          </a:bodyPr>
          <a:lstStyle/>
          <a:p>
            <a:r>
              <a:rPr lang="en-GB" dirty="0"/>
              <a:t>Types of Burial Ground</a:t>
            </a:r>
          </a:p>
        </p:txBody>
      </p:sp>
      <p:pic>
        <p:nvPicPr>
          <p:cNvPr id="10244" name="Picture 4" descr="http://www.camerastupid.com/wp-content/uploads/2014/09/Fotolia_50700420_Subscription_XXL.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0016" y="2204865"/>
            <a:ext cx="4023374" cy="26924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651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787654"/>
            <a:ext cx="4272915" cy="543560"/>
          </a:xfrm>
          <a:prstGeom prst="rect">
            <a:avLst/>
          </a:prstGeom>
        </p:spPr>
        <p:txBody>
          <a:bodyPr vert="horz" wrap="square" lIns="0" tIns="12065" rIns="0" bIns="0" rtlCol="0">
            <a:spAutoFit/>
          </a:bodyPr>
          <a:lstStyle/>
          <a:p>
            <a:pPr marL="12700">
              <a:lnSpc>
                <a:spcPct val="100000"/>
              </a:lnSpc>
              <a:spcBef>
                <a:spcPts val="95"/>
              </a:spcBef>
            </a:pPr>
            <a:r>
              <a:rPr sz="3400" b="1" spc="-5" dirty="0">
                <a:latin typeface="Times New Roman"/>
                <a:cs typeface="Times New Roman"/>
              </a:rPr>
              <a:t>Classification of</a:t>
            </a:r>
            <a:r>
              <a:rPr sz="3400" b="1" spc="20" dirty="0">
                <a:latin typeface="Times New Roman"/>
                <a:cs typeface="Times New Roman"/>
              </a:rPr>
              <a:t> </a:t>
            </a:r>
            <a:r>
              <a:rPr sz="3400" b="1" spc="-5" dirty="0">
                <a:latin typeface="Times New Roman"/>
                <a:cs typeface="Times New Roman"/>
              </a:rPr>
              <a:t>waste:</a:t>
            </a:r>
            <a:endParaRPr sz="3400">
              <a:latin typeface="Times New Roman"/>
              <a:cs typeface="Times New Roman"/>
            </a:endParaRPr>
          </a:p>
        </p:txBody>
      </p:sp>
      <p:sp>
        <p:nvSpPr>
          <p:cNvPr id="3" name="object 3"/>
          <p:cNvSpPr txBox="1"/>
          <p:nvPr/>
        </p:nvSpPr>
        <p:spPr>
          <a:xfrm>
            <a:off x="688340" y="1868550"/>
            <a:ext cx="9541510" cy="4492640"/>
          </a:xfrm>
          <a:prstGeom prst="rect">
            <a:avLst/>
          </a:prstGeom>
        </p:spPr>
        <p:txBody>
          <a:bodyPr vert="horz" wrap="square" lIns="0" tIns="12065" rIns="0" bIns="0" rtlCol="0">
            <a:spAutoFit/>
          </a:bodyPr>
          <a:lstStyle/>
          <a:p>
            <a:pPr marL="12700">
              <a:lnSpc>
                <a:spcPct val="100000"/>
              </a:lnSpc>
              <a:spcBef>
                <a:spcPts val="95"/>
              </a:spcBef>
            </a:pPr>
            <a:r>
              <a:rPr sz="3100" spc="-5" dirty="0">
                <a:latin typeface="Times New Roman"/>
                <a:cs typeface="Times New Roman"/>
              </a:rPr>
              <a:t>1</a:t>
            </a:r>
            <a:r>
              <a:rPr sz="3100" b="1" spc="-5" dirty="0">
                <a:uFill>
                  <a:solidFill>
                    <a:srgbClr val="000000"/>
                  </a:solidFill>
                </a:uFill>
                <a:latin typeface="Times New Roman"/>
                <a:cs typeface="Times New Roman"/>
              </a:rPr>
              <a:t>. Biodegradable</a:t>
            </a:r>
            <a:r>
              <a:rPr sz="3100" b="1" spc="10" dirty="0">
                <a:uFill>
                  <a:solidFill>
                    <a:srgbClr val="000000"/>
                  </a:solidFill>
                </a:uFill>
                <a:latin typeface="Times New Roman"/>
                <a:cs typeface="Times New Roman"/>
              </a:rPr>
              <a:t> </a:t>
            </a:r>
            <a:r>
              <a:rPr sz="3100" b="1" spc="-5" dirty="0">
                <a:uFill>
                  <a:solidFill>
                    <a:srgbClr val="000000"/>
                  </a:solidFill>
                </a:uFill>
                <a:latin typeface="Times New Roman"/>
                <a:cs typeface="Times New Roman"/>
              </a:rPr>
              <a:t>wastes:</a:t>
            </a:r>
            <a:endParaRPr sz="3100" dirty="0">
              <a:latin typeface="Times New Roman"/>
              <a:cs typeface="Times New Roman"/>
            </a:endParaRPr>
          </a:p>
          <a:p>
            <a:pPr marL="12700" marR="151765">
              <a:lnSpc>
                <a:spcPts val="3879"/>
              </a:lnSpc>
              <a:spcBef>
                <a:spcPts val="140"/>
              </a:spcBef>
            </a:pPr>
            <a:r>
              <a:rPr sz="3100" spc="-5" dirty="0">
                <a:latin typeface="Times New Roman"/>
                <a:cs typeface="Times New Roman"/>
              </a:rPr>
              <a:t>Those that can be decomposed by the natural processes and  converted into the </a:t>
            </a:r>
            <a:r>
              <a:rPr sz="3100" dirty="0">
                <a:latin typeface="Times New Roman"/>
                <a:cs typeface="Times New Roman"/>
              </a:rPr>
              <a:t>elemental</a:t>
            </a:r>
            <a:r>
              <a:rPr sz="3100" spc="-15" dirty="0">
                <a:latin typeface="Times New Roman"/>
                <a:cs typeface="Times New Roman"/>
              </a:rPr>
              <a:t> </a:t>
            </a:r>
            <a:r>
              <a:rPr sz="3100" spc="-5" dirty="0">
                <a:latin typeface="Times New Roman"/>
                <a:cs typeface="Times New Roman"/>
              </a:rPr>
              <a:t>form.</a:t>
            </a:r>
            <a:endParaRPr sz="3100" dirty="0">
              <a:latin typeface="Times New Roman"/>
              <a:cs typeface="Times New Roman"/>
            </a:endParaRPr>
          </a:p>
          <a:p>
            <a:pPr marL="12700">
              <a:lnSpc>
                <a:spcPts val="3704"/>
              </a:lnSpc>
            </a:pPr>
            <a:r>
              <a:rPr sz="3100" spc="-5" dirty="0">
                <a:latin typeface="Times New Roman"/>
                <a:cs typeface="Times New Roman"/>
              </a:rPr>
              <a:t>e.g. kitchen garbage, animal dung,</a:t>
            </a:r>
            <a:r>
              <a:rPr sz="3100" dirty="0">
                <a:latin typeface="Times New Roman"/>
                <a:cs typeface="Times New Roman"/>
              </a:rPr>
              <a:t> etc.</a:t>
            </a:r>
          </a:p>
          <a:p>
            <a:pPr>
              <a:lnSpc>
                <a:spcPct val="100000"/>
              </a:lnSpc>
              <a:spcBef>
                <a:spcPts val="50"/>
              </a:spcBef>
            </a:pPr>
            <a:endParaRPr sz="3450" dirty="0">
              <a:latin typeface="Times New Roman"/>
              <a:cs typeface="Times New Roman"/>
            </a:endParaRPr>
          </a:p>
          <a:p>
            <a:pPr marL="12700">
              <a:lnSpc>
                <a:spcPct val="100000"/>
              </a:lnSpc>
            </a:pPr>
            <a:r>
              <a:rPr sz="3100" b="1" spc="-5" dirty="0">
                <a:uFill>
                  <a:solidFill>
                    <a:srgbClr val="000000"/>
                  </a:solidFill>
                </a:uFill>
                <a:latin typeface="Times New Roman"/>
                <a:cs typeface="Times New Roman"/>
              </a:rPr>
              <a:t>2. Non-biodegradable </a:t>
            </a:r>
            <a:r>
              <a:rPr sz="3100" b="1" spc="-30" dirty="0">
                <a:uFill>
                  <a:solidFill>
                    <a:srgbClr val="000000"/>
                  </a:solidFill>
                </a:uFill>
                <a:latin typeface="Times New Roman"/>
                <a:cs typeface="Times New Roman"/>
              </a:rPr>
              <a:t>Wastes</a:t>
            </a:r>
            <a:r>
              <a:rPr sz="3100" spc="-30" dirty="0">
                <a:latin typeface="Times New Roman"/>
                <a:cs typeface="Times New Roman"/>
              </a:rPr>
              <a:t>:</a:t>
            </a:r>
            <a:endParaRPr sz="3100" dirty="0">
              <a:latin typeface="Times New Roman"/>
              <a:cs typeface="Times New Roman"/>
            </a:endParaRPr>
          </a:p>
          <a:p>
            <a:pPr marL="103505">
              <a:lnSpc>
                <a:spcPct val="100000"/>
              </a:lnSpc>
              <a:spcBef>
                <a:spcPts val="150"/>
              </a:spcBef>
            </a:pPr>
            <a:r>
              <a:rPr sz="3100" spc="-5" dirty="0">
                <a:latin typeface="Times New Roman"/>
                <a:cs typeface="Times New Roman"/>
              </a:rPr>
              <a:t>Those that cannot be decomposed and remain as such </a:t>
            </a:r>
            <a:r>
              <a:rPr sz="3100" dirty="0">
                <a:latin typeface="Times New Roman"/>
                <a:cs typeface="Times New Roman"/>
              </a:rPr>
              <a:t>in</a:t>
            </a:r>
            <a:r>
              <a:rPr sz="3100" spc="100" dirty="0">
                <a:latin typeface="Times New Roman"/>
                <a:cs typeface="Times New Roman"/>
              </a:rPr>
              <a:t> </a:t>
            </a:r>
            <a:r>
              <a:rPr sz="3100" dirty="0">
                <a:latin typeface="Times New Roman"/>
                <a:cs typeface="Times New Roman"/>
              </a:rPr>
              <a:t>the</a:t>
            </a:r>
          </a:p>
          <a:p>
            <a:pPr marL="12700" marR="1288415">
              <a:lnSpc>
                <a:spcPct val="103899"/>
              </a:lnSpc>
              <a:spcBef>
                <a:spcPts val="10"/>
              </a:spcBef>
            </a:pPr>
            <a:r>
              <a:rPr sz="3100" spc="-5" dirty="0">
                <a:latin typeface="Times New Roman"/>
                <a:cs typeface="Times New Roman"/>
              </a:rPr>
              <a:t>environment, persistent,can cause various problems.  </a:t>
            </a:r>
            <a:r>
              <a:rPr sz="3100" dirty="0">
                <a:latin typeface="Times New Roman"/>
                <a:cs typeface="Times New Roman"/>
              </a:rPr>
              <a:t>e.g.plastics, nuclear </a:t>
            </a:r>
            <a:r>
              <a:rPr sz="3100" spc="-5" dirty="0">
                <a:latin typeface="Times New Roman"/>
                <a:cs typeface="Times New Roman"/>
              </a:rPr>
              <a:t>wastes, glass,</a:t>
            </a:r>
            <a:r>
              <a:rPr sz="3100" spc="20" dirty="0">
                <a:latin typeface="Times New Roman"/>
                <a:cs typeface="Times New Roman"/>
              </a:rPr>
              <a:t> </a:t>
            </a:r>
            <a:r>
              <a:rPr sz="3100" dirty="0">
                <a:latin typeface="Times New Roman"/>
                <a:cs typeface="Times New Roman"/>
              </a:rPr>
              <a:t>etc.</a:t>
            </a:r>
          </a:p>
        </p:txBody>
      </p:sp>
    </p:spTree>
    <p:extLst>
      <p:ext uri="{BB962C8B-B14F-4D97-AF65-F5344CB8AC3E}">
        <p14:creationId xmlns="" xmlns:p14="http://schemas.microsoft.com/office/powerpoint/2010/main" val="361762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1" y="458469"/>
            <a:ext cx="4568570" cy="680720"/>
          </a:xfrm>
          <a:prstGeom prst="rect">
            <a:avLst/>
          </a:prstGeom>
        </p:spPr>
        <p:txBody>
          <a:bodyPr vert="horz" wrap="square" lIns="0" tIns="12065" rIns="0" bIns="0" rtlCol="0">
            <a:spAutoFit/>
          </a:bodyPr>
          <a:lstStyle/>
          <a:p>
            <a:pPr marL="12700">
              <a:lnSpc>
                <a:spcPct val="100000"/>
              </a:lnSpc>
              <a:spcBef>
                <a:spcPts val="95"/>
              </a:spcBef>
            </a:pPr>
            <a:r>
              <a:rPr spc="-5" dirty="0"/>
              <a:t>Domestic</a:t>
            </a:r>
            <a:r>
              <a:rPr spc="-30" dirty="0"/>
              <a:t> </a:t>
            </a:r>
            <a:r>
              <a:rPr spc="-5" dirty="0"/>
              <a:t>waste</a:t>
            </a:r>
          </a:p>
        </p:txBody>
      </p:sp>
      <p:sp>
        <p:nvSpPr>
          <p:cNvPr id="3" name="object 3"/>
          <p:cNvSpPr txBox="1"/>
          <p:nvPr/>
        </p:nvSpPr>
        <p:spPr>
          <a:xfrm>
            <a:off x="688340" y="1949957"/>
            <a:ext cx="10636885" cy="3332479"/>
          </a:xfrm>
          <a:prstGeom prst="rect">
            <a:avLst/>
          </a:prstGeom>
        </p:spPr>
        <p:txBody>
          <a:bodyPr vert="horz" wrap="square" lIns="0" tIns="12065" rIns="0" bIns="0" rtlCol="0">
            <a:spAutoFit/>
          </a:bodyPr>
          <a:lstStyle/>
          <a:p>
            <a:pPr marL="469900" indent="-457834">
              <a:lnSpc>
                <a:spcPct val="100000"/>
              </a:lnSpc>
              <a:spcBef>
                <a:spcPts val="95"/>
              </a:spcBef>
              <a:buChar char="•"/>
              <a:tabLst>
                <a:tab pos="469900" algn="l"/>
                <a:tab pos="470534" algn="l"/>
              </a:tabLst>
            </a:pPr>
            <a:r>
              <a:rPr sz="3100" spc="-5" dirty="0">
                <a:latin typeface="Times New Roman"/>
                <a:cs typeface="Times New Roman"/>
              </a:rPr>
              <a:t>Is a waste that is generated as a result of </a:t>
            </a:r>
            <a:r>
              <a:rPr sz="3100" dirty="0">
                <a:latin typeface="Times New Roman"/>
                <a:cs typeface="Times New Roman"/>
              </a:rPr>
              <a:t>the </a:t>
            </a:r>
            <a:r>
              <a:rPr sz="3100" spc="-5" dirty="0">
                <a:latin typeface="Times New Roman"/>
                <a:cs typeface="Times New Roman"/>
              </a:rPr>
              <a:t>ordinary</a:t>
            </a:r>
            <a:r>
              <a:rPr sz="3100" spc="160" dirty="0">
                <a:latin typeface="Times New Roman"/>
                <a:cs typeface="Times New Roman"/>
              </a:rPr>
              <a:t> </a:t>
            </a:r>
            <a:r>
              <a:rPr sz="3100" dirty="0">
                <a:latin typeface="Times New Roman"/>
                <a:cs typeface="Times New Roman"/>
              </a:rPr>
              <a:t>day-to-day</a:t>
            </a:r>
            <a:endParaRPr sz="3100">
              <a:latin typeface="Times New Roman"/>
              <a:cs typeface="Times New Roman"/>
            </a:endParaRPr>
          </a:p>
          <a:p>
            <a:pPr>
              <a:lnSpc>
                <a:spcPct val="100000"/>
              </a:lnSpc>
              <a:spcBef>
                <a:spcPts val="40"/>
              </a:spcBef>
              <a:buFont typeface="Times New Roman"/>
              <a:buChar char="•"/>
            </a:pPr>
            <a:endParaRPr sz="3200">
              <a:latin typeface="Times New Roman"/>
              <a:cs typeface="Times New Roman"/>
            </a:endParaRPr>
          </a:p>
          <a:p>
            <a:pPr marL="469900">
              <a:lnSpc>
                <a:spcPct val="100000"/>
              </a:lnSpc>
            </a:pPr>
            <a:r>
              <a:rPr sz="3100" spc="-5" dirty="0">
                <a:latin typeface="Times New Roman"/>
                <a:cs typeface="Times New Roman"/>
              </a:rPr>
              <a:t>consumptions of</a:t>
            </a:r>
            <a:r>
              <a:rPr sz="3100" spc="15" dirty="0">
                <a:latin typeface="Times New Roman"/>
                <a:cs typeface="Times New Roman"/>
              </a:rPr>
              <a:t> </a:t>
            </a:r>
            <a:r>
              <a:rPr sz="3100" spc="-5" dirty="0">
                <a:latin typeface="Times New Roman"/>
                <a:cs typeface="Times New Roman"/>
              </a:rPr>
              <a:t>households.</a:t>
            </a:r>
            <a:endParaRPr sz="3100">
              <a:latin typeface="Times New Roman"/>
              <a:cs typeface="Times New Roman"/>
            </a:endParaRPr>
          </a:p>
          <a:p>
            <a:pPr>
              <a:lnSpc>
                <a:spcPct val="100000"/>
              </a:lnSpc>
              <a:spcBef>
                <a:spcPts val="40"/>
              </a:spcBef>
            </a:pPr>
            <a:endParaRPr sz="3200">
              <a:latin typeface="Times New Roman"/>
              <a:cs typeface="Times New Roman"/>
            </a:endParaRPr>
          </a:p>
          <a:p>
            <a:pPr marL="469900" indent="-457834">
              <a:lnSpc>
                <a:spcPct val="100000"/>
              </a:lnSpc>
              <a:buChar char="•"/>
              <a:tabLst>
                <a:tab pos="469900" algn="l"/>
                <a:tab pos="470534" algn="l"/>
              </a:tabLst>
            </a:pPr>
            <a:r>
              <a:rPr sz="3100" spc="-5" dirty="0">
                <a:latin typeface="Times New Roman"/>
                <a:cs typeface="Times New Roman"/>
              </a:rPr>
              <a:t>Includes:</a:t>
            </a:r>
            <a:endParaRPr sz="3100">
              <a:latin typeface="Times New Roman"/>
              <a:cs typeface="Times New Roman"/>
            </a:endParaRPr>
          </a:p>
          <a:p>
            <a:pPr>
              <a:lnSpc>
                <a:spcPct val="100000"/>
              </a:lnSpc>
              <a:spcBef>
                <a:spcPts val="45"/>
              </a:spcBef>
              <a:buFont typeface="Times New Roman"/>
              <a:buChar char="•"/>
            </a:pPr>
            <a:endParaRPr sz="3200">
              <a:latin typeface="Times New Roman"/>
              <a:cs typeface="Times New Roman"/>
            </a:endParaRPr>
          </a:p>
          <a:p>
            <a:pPr marL="469900" indent="-457834">
              <a:lnSpc>
                <a:spcPct val="100000"/>
              </a:lnSpc>
              <a:buChar char="•"/>
              <a:tabLst>
                <a:tab pos="469900" algn="l"/>
                <a:tab pos="470534" algn="l"/>
              </a:tabLst>
            </a:pPr>
            <a:r>
              <a:rPr sz="3100" spc="-5" dirty="0">
                <a:latin typeface="Times New Roman"/>
                <a:cs typeface="Times New Roman"/>
              </a:rPr>
              <a:t>Remains of food, plastics , bottles,</a:t>
            </a:r>
            <a:r>
              <a:rPr sz="3100" spc="45" dirty="0">
                <a:latin typeface="Times New Roman"/>
                <a:cs typeface="Times New Roman"/>
              </a:rPr>
              <a:t> </a:t>
            </a:r>
            <a:r>
              <a:rPr sz="3100" dirty="0">
                <a:latin typeface="Times New Roman"/>
                <a:cs typeface="Times New Roman"/>
              </a:rPr>
              <a:t>papers......</a:t>
            </a:r>
            <a:endParaRPr sz="3100">
              <a:latin typeface="Times New Roman"/>
              <a:cs typeface="Times New Roman"/>
            </a:endParaRPr>
          </a:p>
        </p:txBody>
      </p:sp>
    </p:spTree>
    <p:extLst>
      <p:ext uri="{BB962C8B-B14F-4D97-AF65-F5344CB8AC3E}">
        <p14:creationId xmlns="" xmlns:p14="http://schemas.microsoft.com/office/powerpoint/2010/main" val="3242745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1" y="458469"/>
            <a:ext cx="4568570" cy="680720"/>
          </a:xfrm>
          <a:prstGeom prst="rect">
            <a:avLst/>
          </a:prstGeom>
        </p:spPr>
        <p:txBody>
          <a:bodyPr vert="horz" wrap="square" lIns="0" tIns="12065" rIns="0" bIns="0" rtlCol="0">
            <a:spAutoFit/>
          </a:bodyPr>
          <a:lstStyle/>
          <a:p>
            <a:pPr marL="12700">
              <a:lnSpc>
                <a:spcPct val="100000"/>
              </a:lnSpc>
              <a:spcBef>
                <a:spcPts val="95"/>
              </a:spcBef>
            </a:pPr>
            <a:r>
              <a:rPr spc="-5" dirty="0"/>
              <a:t>Domestic</a:t>
            </a:r>
            <a:r>
              <a:rPr spc="-30" dirty="0"/>
              <a:t> </a:t>
            </a:r>
            <a:r>
              <a:rPr spc="-5" dirty="0"/>
              <a:t>waste</a:t>
            </a:r>
          </a:p>
        </p:txBody>
      </p:sp>
      <p:sp>
        <p:nvSpPr>
          <p:cNvPr id="3" name="object 3"/>
          <p:cNvSpPr txBox="1"/>
          <p:nvPr/>
        </p:nvSpPr>
        <p:spPr>
          <a:xfrm>
            <a:off x="688340" y="1949957"/>
            <a:ext cx="7533640" cy="3332479"/>
          </a:xfrm>
          <a:prstGeom prst="rect">
            <a:avLst/>
          </a:prstGeom>
        </p:spPr>
        <p:txBody>
          <a:bodyPr vert="horz" wrap="square" lIns="0" tIns="12065" rIns="0" bIns="0" rtlCol="0">
            <a:spAutoFit/>
          </a:bodyPr>
          <a:lstStyle/>
          <a:p>
            <a:pPr marL="12700">
              <a:lnSpc>
                <a:spcPct val="100000"/>
              </a:lnSpc>
              <a:spcBef>
                <a:spcPts val="95"/>
              </a:spcBef>
            </a:pPr>
            <a:r>
              <a:rPr sz="3100" b="1" spc="-5" dirty="0">
                <a:latin typeface="Times New Roman"/>
                <a:cs typeface="Times New Roman"/>
              </a:rPr>
              <a:t>Output of daily waste depends</a:t>
            </a:r>
            <a:r>
              <a:rPr sz="3100" b="1" spc="100" dirty="0">
                <a:latin typeface="Times New Roman"/>
                <a:cs typeface="Times New Roman"/>
              </a:rPr>
              <a:t> </a:t>
            </a:r>
            <a:r>
              <a:rPr sz="3100" b="1" spc="-5" dirty="0">
                <a:latin typeface="Times New Roman"/>
                <a:cs typeface="Times New Roman"/>
              </a:rPr>
              <a:t>on:</a:t>
            </a:r>
            <a:endParaRPr sz="3100">
              <a:latin typeface="Times New Roman"/>
              <a:cs typeface="Times New Roman"/>
            </a:endParaRPr>
          </a:p>
          <a:p>
            <a:pPr>
              <a:lnSpc>
                <a:spcPct val="100000"/>
              </a:lnSpc>
              <a:spcBef>
                <a:spcPts val="40"/>
              </a:spcBef>
            </a:pPr>
            <a:endParaRPr sz="3200">
              <a:latin typeface="Times New Roman"/>
              <a:cs typeface="Times New Roman"/>
            </a:endParaRPr>
          </a:p>
          <a:p>
            <a:pPr marL="469900" indent="-457834">
              <a:lnSpc>
                <a:spcPct val="100000"/>
              </a:lnSpc>
              <a:buChar char="•"/>
              <a:tabLst>
                <a:tab pos="469900" algn="l"/>
                <a:tab pos="470534" algn="l"/>
              </a:tabLst>
            </a:pPr>
            <a:r>
              <a:rPr sz="3100" spc="-5" dirty="0">
                <a:latin typeface="Times New Roman"/>
                <a:cs typeface="Times New Roman"/>
              </a:rPr>
              <a:t>Dietary</a:t>
            </a:r>
            <a:r>
              <a:rPr sz="3100" dirty="0">
                <a:latin typeface="Times New Roman"/>
                <a:cs typeface="Times New Roman"/>
              </a:rPr>
              <a:t> </a:t>
            </a:r>
            <a:r>
              <a:rPr sz="3100" spc="-5" dirty="0">
                <a:latin typeface="Times New Roman"/>
                <a:cs typeface="Times New Roman"/>
              </a:rPr>
              <a:t>habits.</a:t>
            </a:r>
            <a:endParaRPr sz="3100">
              <a:latin typeface="Times New Roman"/>
              <a:cs typeface="Times New Roman"/>
            </a:endParaRPr>
          </a:p>
          <a:p>
            <a:pPr>
              <a:lnSpc>
                <a:spcPct val="100000"/>
              </a:lnSpc>
              <a:spcBef>
                <a:spcPts val="40"/>
              </a:spcBef>
              <a:buFont typeface="Times New Roman"/>
              <a:buChar char="•"/>
            </a:pPr>
            <a:endParaRPr sz="3200">
              <a:latin typeface="Times New Roman"/>
              <a:cs typeface="Times New Roman"/>
            </a:endParaRPr>
          </a:p>
          <a:p>
            <a:pPr marL="469900" indent="-457834">
              <a:lnSpc>
                <a:spcPct val="100000"/>
              </a:lnSpc>
              <a:buChar char="•"/>
              <a:tabLst>
                <a:tab pos="469900" algn="l"/>
                <a:tab pos="470534" algn="l"/>
              </a:tabLst>
            </a:pPr>
            <a:r>
              <a:rPr sz="3100" spc="-5" dirty="0">
                <a:latin typeface="Times New Roman"/>
                <a:cs typeface="Times New Roman"/>
              </a:rPr>
              <a:t>life style,living</a:t>
            </a:r>
            <a:r>
              <a:rPr sz="3100" spc="10" dirty="0">
                <a:latin typeface="Times New Roman"/>
                <a:cs typeface="Times New Roman"/>
              </a:rPr>
              <a:t> </a:t>
            </a:r>
            <a:r>
              <a:rPr sz="3100" spc="-5" dirty="0">
                <a:latin typeface="Times New Roman"/>
                <a:cs typeface="Times New Roman"/>
              </a:rPr>
              <a:t>standards.</a:t>
            </a:r>
            <a:endParaRPr sz="3100">
              <a:latin typeface="Times New Roman"/>
              <a:cs typeface="Times New Roman"/>
            </a:endParaRPr>
          </a:p>
          <a:p>
            <a:pPr>
              <a:lnSpc>
                <a:spcPct val="100000"/>
              </a:lnSpc>
              <a:spcBef>
                <a:spcPts val="45"/>
              </a:spcBef>
              <a:buFont typeface="Times New Roman"/>
              <a:buChar char="•"/>
            </a:pPr>
            <a:endParaRPr sz="3200">
              <a:latin typeface="Times New Roman"/>
              <a:cs typeface="Times New Roman"/>
            </a:endParaRPr>
          </a:p>
          <a:p>
            <a:pPr marL="469900" indent="-457834">
              <a:lnSpc>
                <a:spcPct val="100000"/>
              </a:lnSpc>
              <a:buChar char="•"/>
              <a:tabLst>
                <a:tab pos="469900" algn="l"/>
                <a:tab pos="470534" algn="l"/>
              </a:tabLst>
            </a:pPr>
            <a:r>
              <a:rPr sz="3100" spc="-5" dirty="0">
                <a:latin typeface="Times New Roman"/>
                <a:cs typeface="Times New Roman"/>
              </a:rPr>
              <a:t>Degree of urbanization and</a:t>
            </a:r>
            <a:r>
              <a:rPr sz="3100" spc="70" dirty="0">
                <a:latin typeface="Times New Roman"/>
                <a:cs typeface="Times New Roman"/>
              </a:rPr>
              <a:t> </a:t>
            </a:r>
            <a:r>
              <a:rPr sz="3100" spc="-5" dirty="0">
                <a:latin typeface="Times New Roman"/>
                <a:cs typeface="Times New Roman"/>
              </a:rPr>
              <a:t>industrialization.</a:t>
            </a:r>
            <a:endParaRPr sz="3100">
              <a:latin typeface="Times New Roman"/>
              <a:cs typeface="Times New Roman"/>
            </a:endParaRPr>
          </a:p>
        </p:txBody>
      </p:sp>
    </p:spTree>
    <p:extLst>
      <p:ext uri="{BB962C8B-B14F-4D97-AF65-F5344CB8AC3E}">
        <p14:creationId xmlns="" xmlns:p14="http://schemas.microsoft.com/office/powerpoint/2010/main" val="2830225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1" y="458469"/>
            <a:ext cx="4980304" cy="680720"/>
          </a:xfrm>
          <a:prstGeom prst="rect">
            <a:avLst/>
          </a:prstGeom>
        </p:spPr>
        <p:txBody>
          <a:bodyPr vert="horz" wrap="square" lIns="0" tIns="12065" rIns="0" bIns="0" rtlCol="0">
            <a:spAutoFit/>
          </a:bodyPr>
          <a:lstStyle/>
          <a:p>
            <a:pPr marL="12700">
              <a:lnSpc>
                <a:spcPct val="100000"/>
              </a:lnSpc>
              <a:spcBef>
                <a:spcPts val="95"/>
              </a:spcBef>
            </a:pPr>
            <a:r>
              <a:rPr spc="-5" dirty="0"/>
              <a:t>Municipal</a:t>
            </a:r>
            <a:r>
              <a:rPr spc="-20" dirty="0"/>
              <a:t> </a:t>
            </a:r>
            <a:r>
              <a:rPr spc="-5" dirty="0"/>
              <a:t>wastes</a:t>
            </a:r>
          </a:p>
        </p:txBody>
      </p:sp>
      <p:sp>
        <p:nvSpPr>
          <p:cNvPr id="3" name="object 3"/>
          <p:cNvSpPr txBox="1"/>
          <p:nvPr/>
        </p:nvSpPr>
        <p:spPr>
          <a:xfrm>
            <a:off x="688340" y="1949957"/>
            <a:ext cx="10403840" cy="2387600"/>
          </a:xfrm>
          <a:prstGeom prst="rect">
            <a:avLst/>
          </a:prstGeom>
        </p:spPr>
        <p:txBody>
          <a:bodyPr vert="horz" wrap="square" lIns="0" tIns="12065" rIns="0" bIns="0" rtlCol="0">
            <a:spAutoFit/>
          </a:bodyPr>
          <a:lstStyle/>
          <a:p>
            <a:pPr marL="469900" indent="-457834">
              <a:lnSpc>
                <a:spcPct val="100000"/>
              </a:lnSpc>
              <a:spcBef>
                <a:spcPts val="95"/>
              </a:spcBef>
              <a:buFont typeface="Arial"/>
              <a:buChar char="•"/>
              <a:tabLst>
                <a:tab pos="469900" algn="l"/>
                <a:tab pos="470534" algn="l"/>
              </a:tabLst>
            </a:pPr>
            <a:r>
              <a:rPr sz="3100" spc="-5" dirty="0">
                <a:latin typeface="Times New Roman"/>
                <a:cs typeface="Times New Roman"/>
              </a:rPr>
              <a:t>Also known as trash, garbage, refuse or</a:t>
            </a:r>
            <a:r>
              <a:rPr sz="3100" spc="75" dirty="0">
                <a:latin typeface="Times New Roman"/>
                <a:cs typeface="Times New Roman"/>
              </a:rPr>
              <a:t> </a:t>
            </a:r>
            <a:r>
              <a:rPr sz="3100" spc="-5" dirty="0">
                <a:latin typeface="Times New Roman"/>
                <a:cs typeface="Times New Roman"/>
              </a:rPr>
              <a:t>rubbish.</a:t>
            </a:r>
            <a:endParaRPr sz="3100">
              <a:latin typeface="Times New Roman"/>
              <a:cs typeface="Times New Roman"/>
            </a:endParaRPr>
          </a:p>
          <a:p>
            <a:pPr marL="469900" marR="5080" indent="-457834">
              <a:lnSpc>
                <a:spcPts val="7440"/>
              </a:lnSpc>
              <a:spcBef>
                <a:spcPts val="865"/>
              </a:spcBef>
              <a:buFont typeface="Arial"/>
              <a:buChar char="•"/>
              <a:tabLst>
                <a:tab pos="568960" algn="l"/>
                <a:tab pos="569595" algn="l"/>
              </a:tabLst>
            </a:pPr>
            <a:r>
              <a:rPr dirty="0"/>
              <a:t>	</a:t>
            </a:r>
            <a:r>
              <a:rPr sz="3100" spc="-5" dirty="0">
                <a:latin typeface="Times New Roman"/>
                <a:cs typeface="Times New Roman"/>
              </a:rPr>
              <a:t>Is a waste type consisting of everyday </a:t>
            </a:r>
            <a:r>
              <a:rPr sz="3100" dirty="0">
                <a:latin typeface="Times New Roman"/>
                <a:cs typeface="Times New Roman"/>
              </a:rPr>
              <a:t>items that </a:t>
            </a:r>
            <a:r>
              <a:rPr sz="3100" spc="-5" dirty="0">
                <a:latin typeface="Times New Roman"/>
                <a:cs typeface="Times New Roman"/>
              </a:rPr>
              <a:t>are discarded  by </a:t>
            </a:r>
            <a:r>
              <a:rPr sz="3100" dirty="0">
                <a:latin typeface="Times New Roman"/>
                <a:cs typeface="Times New Roman"/>
              </a:rPr>
              <a:t>the</a:t>
            </a:r>
            <a:r>
              <a:rPr sz="3100" spc="-10" dirty="0">
                <a:latin typeface="Times New Roman"/>
                <a:cs typeface="Times New Roman"/>
              </a:rPr>
              <a:t> </a:t>
            </a:r>
            <a:r>
              <a:rPr sz="3100" spc="-5" dirty="0">
                <a:latin typeface="Times New Roman"/>
                <a:cs typeface="Times New Roman"/>
              </a:rPr>
              <a:t>public.</a:t>
            </a:r>
            <a:endParaRPr sz="3100">
              <a:latin typeface="Times New Roman"/>
              <a:cs typeface="Times New Roman"/>
            </a:endParaRPr>
          </a:p>
        </p:txBody>
      </p:sp>
    </p:spTree>
    <p:extLst>
      <p:ext uri="{BB962C8B-B14F-4D97-AF65-F5344CB8AC3E}">
        <p14:creationId xmlns="" xmlns:p14="http://schemas.microsoft.com/office/powerpoint/2010/main" val="2686206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1" y="458469"/>
            <a:ext cx="8128254" cy="680720"/>
          </a:xfrm>
          <a:prstGeom prst="rect">
            <a:avLst/>
          </a:prstGeom>
        </p:spPr>
        <p:txBody>
          <a:bodyPr vert="horz" wrap="square" lIns="0" tIns="12065" rIns="0" bIns="0" rtlCol="0">
            <a:spAutoFit/>
          </a:bodyPr>
          <a:lstStyle/>
          <a:p>
            <a:pPr marL="12700">
              <a:lnSpc>
                <a:spcPct val="100000"/>
              </a:lnSpc>
              <a:spcBef>
                <a:spcPts val="95"/>
              </a:spcBef>
            </a:pPr>
            <a:r>
              <a:rPr spc="-5" dirty="0"/>
              <a:t>Municipal waste -</a:t>
            </a:r>
            <a:r>
              <a:rPr spc="35" dirty="0"/>
              <a:t> </a:t>
            </a:r>
            <a:r>
              <a:rPr spc="-5" dirty="0"/>
              <a:t>composition</a:t>
            </a:r>
          </a:p>
        </p:txBody>
      </p:sp>
      <p:sp>
        <p:nvSpPr>
          <p:cNvPr id="3" name="object 3"/>
          <p:cNvSpPr txBox="1"/>
          <p:nvPr/>
        </p:nvSpPr>
        <p:spPr>
          <a:xfrm>
            <a:off x="459740" y="1151768"/>
            <a:ext cx="9232900" cy="4986655"/>
          </a:xfrm>
          <a:prstGeom prst="rect">
            <a:avLst/>
          </a:prstGeom>
        </p:spPr>
        <p:txBody>
          <a:bodyPr vert="horz" wrap="square" lIns="0" tIns="12065" rIns="0" bIns="0" rtlCol="0">
            <a:spAutoFit/>
          </a:bodyPr>
          <a:lstStyle/>
          <a:p>
            <a:pPr marL="469900" marR="302260" indent="-457200">
              <a:lnSpc>
                <a:spcPct val="150000"/>
              </a:lnSpc>
              <a:spcBef>
                <a:spcPts val="95"/>
              </a:spcBef>
              <a:buChar char="•"/>
              <a:tabLst>
                <a:tab pos="469265" algn="l"/>
                <a:tab pos="469900" algn="l"/>
              </a:tabLst>
            </a:pPr>
            <a:r>
              <a:rPr sz="3100" spc="-5" dirty="0">
                <a:latin typeface="Times New Roman"/>
                <a:cs typeface="Times New Roman"/>
              </a:rPr>
              <a:t>Composition </a:t>
            </a:r>
            <a:r>
              <a:rPr sz="3100" dirty="0">
                <a:latin typeface="Times New Roman"/>
                <a:cs typeface="Times New Roman"/>
              </a:rPr>
              <a:t>varies according </a:t>
            </a:r>
            <a:r>
              <a:rPr sz="3100" spc="-5" dirty="0">
                <a:latin typeface="Times New Roman"/>
                <a:cs typeface="Times New Roman"/>
              </a:rPr>
              <a:t>to consumption nature,  </a:t>
            </a:r>
            <a:r>
              <a:rPr sz="3100" spc="-15" dirty="0">
                <a:latin typeface="Times New Roman"/>
                <a:cs typeface="Times New Roman"/>
              </a:rPr>
              <a:t>municipality.</a:t>
            </a:r>
            <a:endParaRPr sz="3100">
              <a:latin typeface="Times New Roman"/>
              <a:cs typeface="Times New Roman"/>
            </a:endParaRPr>
          </a:p>
          <a:p>
            <a:pPr marL="469900" indent="-457200">
              <a:lnSpc>
                <a:spcPct val="100000"/>
              </a:lnSpc>
              <a:spcBef>
                <a:spcPts val="1865"/>
              </a:spcBef>
              <a:buFont typeface="Times New Roman"/>
              <a:buChar char="•"/>
              <a:tabLst>
                <a:tab pos="469265" algn="l"/>
                <a:tab pos="469900" algn="l"/>
              </a:tabLst>
            </a:pPr>
            <a:r>
              <a:rPr sz="3100" b="1" spc="-5" dirty="0">
                <a:latin typeface="Times New Roman"/>
                <a:cs typeface="Times New Roman"/>
              </a:rPr>
              <a:t>It</a:t>
            </a:r>
            <a:r>
              <a:rPr sz="3100" b="1" spc="10" dirty="0">
                <a:latin typeface="Times New Roman"/>
                <a:cs typeface="Times New Roman"/>
              </a:rPr>
              <a:t> </a:t>
            </a:r>
            <a:r>
              <a:rPr sz="3100" b="1" spc="-5" dirty="0">
                <a:latin typeface="Times New Roman"/>
                <a:cs typeface="Times New Roman"/>
              </a:rPr>
              <a:t>includes:</a:t>
            </a:r>
            <a:endParaRPr sz="3100">
              <a:latin typeface="Times New Roman"/>
              <a:cs typeface="Times New Roman"/>
            </a:endParaRPr>
          </a:p>
          <a:p>
            <a:pPr marL="469900" marR="5080" indent="-457200">
              <a:lnSpc>
                <a:spcPts val="5580"/>
              </a:lnSpc>
              <a:spcBef>
                <a:spcPts val="495"/>
              </a:spcBef>
              <a:buChar char="•"/>
              <a:tabLst>
                <a:tab pos="469265" algn="l"/>
                <a:tab pos="469900" algn="l"/>
              </a:tabLst>
            </a:pPr>
            <a:r>
              <a:rPr sz="3100" spc="-5" dirty="0">
                <a:latin typeface="Times New Roman"/>
                <a:cs typeface="Times New Roman"/>
              </a:rPr>
              <a:t>Food wastes, </a:t>
            </a:r>
            <a:r>
              <a:rPr sz="3100" dirty="0">
                <a:latin typeface="Times New Roman"/>
                <a:cs typeface="Times New Roman"/>
              </a:rPr>
              <a:t>market </a:t>
            </a:r>
            <a:r>
              <a:rPr sz="3100" spc="-5" dirty="0">
                <a:latin typeface="Times New Roman"/>
                <a:cs typeface="Times New Roman"/>
              </a:rPr>
              <a:t>wastes, </a:t>
            </a:r>
            <a:r>
              <a:rPr sz="3100" dirty="0">
                <a:latin typeface="Times New Roman"/>
                <a:cs typeface="Times New Roman"/>
              </a:rPr>
              <a:t>plastic containers, product  </a:t>
            </a:r>
            <a:r>
              <a:rPr sz="3100" spc="-5" dirty="0">
                <a:latin typeface="Times New Roman"/>
                <a:cs typeface="Times New Roman"/>
              </a:rPr>
              <a:t>packaging</a:t>
            </a:r>
            <a:r>
              <a:rPr sz="3100" dirty="0">
                <a:latin typeface="Times New Roman"/>
                <a:cs typeface="Times New Roman"/>
              </a:rPr>
              <a:t> materials.</a:t>
            </a:r>
            <a:endParaRPr sz="3100">
              <a:latin typeface="Times New Roman"/>
              <a:cs typeface="Times New Roman"/>
            </a:endParaRPr>
          </a:p>
          <a:p>
            <a:pPr marL="469900" indent="-457200">
              <a:lnSpc>
                <a:spcPct val="100000"/>
              </a:lnSpc>
              <a:spcBef>
                <a:spcPts val="1365"/>
              </a:spcBef>
              <a:buFont typeface="Times New Roman"/>
              <a:buChar char="•"/>
              <a:tabLst>
                <a:tab pos="469265" algn="l"/>
                <a:tab pos="469900" algn="l"/>
              </a:tabLst>
            </a:pPr>
            <a:r>
              <a:rPr sz="3100" b="1" spc="-5" dirty="0">
                <a:latin typeface="Times New Roman"/>
                <a:cs typeface="Times New Roman"/>
              </a:rPr>
              <a:t>Does not</a:t>
            </a:r>
            <a:r>
              <a:rPr sz="3100" b="1" spc="30" dirty="0">
                <a:latin typeface="Times New Roman"/>
                <a:cs typeface="Times New Roman"/>
              </a:rPr>
              <a:t> </a:t>
            </a:r>
            <a:r>
              <a:rPr sz="3100" b="1" spc="-5" dirty="0">
                <a:latin typeface="Times New Roman"/>
                <a:cs typeface="Times New Roman"/>
              </a:rPr>
              <a:t>include:</a:t>
            </a:r>
            <a:endParaRPr sz="3100">
              <a:latin typeface="Times New Roman"/>
              <a:cs typeface="Times New Roman"/>
            </a:endParaRPr>
          </a:p>
          <a:p>
            <a:pPr marL="469900" indent="-457200">
              <a:lnSpc>
                <a:spcPct val="100000"/>
              </a:lnSpc>
              <a:spcBef>
                <a:spcPts val="1865"/>
              </a:spcBef>
              <a:buChar char="•"/>
              <a:tabLst>
                <a:tab pos="469265" algn="l"/>
                <a:tab pos="469900" algn="l"/>
              </a:tabLst>
            </a:pPr>
            <a:r>
              <a:rPr sz="3100" spc="-5" dirty="0">
                <a:latin typeface="Times New Roman"/>
                <a:cs typeface="Times New Roman"/>
              </a:rPr>
              <a:t>Industrial wastes, </a:t>
            </a:r>
            <a:r>
              <a:rPr sz="3100" dirty="0">
                <a:latin typeface="Times New Roman"/>
                <a:cs typeface="Times New Roman"/>
              </a:rPr>
              <a:t>agricultural </a:t>
            </a:r>
            <a:r>
              <a:rPr sz="3100" spc="-5" dirty="0">
                <a:latin typeface="Times New Roman"/>
                <a:cs typeface="Times New Roman"/>
              </a:rPr>
              <a:t>wastes, </a:t>
            </a:r>
            <a:r>
              <a:rPr sz="3100" dirty="0">
                <a:latin typeface="Times New Roman"/>
                <a:cs typeface="Times New Roman"/>
              </a:rPr>
              <a:t>medical</a:t>
            </a:r>
            <a:r>
              <a:rPr sz="3100" spc="105" dirty="0">
                <a:latin typeface="Times New Roman"/>
                <a:cs typeface="Times New Roman"/>
              </a:rPr>
              <a:t> </a:t>
            </a:r>
            <a:r>
              <a:rPr sz="3100" spc="-5" dirty="0">
                <a:latin typeface="Times New Roman"/>
                <a:cs typeface="Times New Roman"/>
              </a:rPr>
              <a:t>wastes.</a:t>
            </a:r>
            <a:endParaRPr sz="3100">
              <a:latin typeface="Times New Roman"/>
              <a:cs typeface="Times New Roman"/>
            </a:endParaRPr>
          </a:p>
        </p:txBody>
      </p:sp>
    </p:spTree>
    <p:extLst>
      <p:ext uri="{BB962C8B-B14F-4D97-AF65-F5344CB8AC3E}">
        <p14:creationId xmlns="" xmlns:p14="http://schemas.microsoft.com/office/powerpoint/2010/main" val="3971572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2332" y="458469"/>
            <a:ext cx="8388985" cy="680720"/>
          </a:xfrm>
          <a:prstGeom prst="rect">
            <a:avLst/>
          </a:prstGeom>
        </p:spPr>
        <p:txBody>
          <a:bodyPr vert="horz" wrap="square" lIns="0" tIns="12065" rIns="0" bIns="0" rtlCol="0">
            <a:spAutoFit/>
          </a:bodyPr>
          <a:lstStyle/>
          <a:p>
            <a:pPr marL="12700">
              <a:lnSpc>
                <a:spcPct val="100000"/>
              </a:lnSpc>
              <a:spcBef>
                <a:spcPts val="95"/>
              </a:spcBef>
            </a:pPr>
            <a:r>
              <a:rPr spc="-5" dirty="0"/>
              <a:t>Solid wastes-public health</a:t>
            </a:r>
            <a:r>
              <a:rPr spc="105" dirty="0"/>
              <a:t> </a:t>
            </a:r>
            <a:r>
              <a:rPr spc="-5" dirty="0"/>
              <a:t>importance</a:t>
            </a:r>
          </a:p>
        </p:txBody>
      </p:sp>
      <p:sp>
        <p:nvSpPr>
          <p:cNvPr id="3" name="object 3"/>
          <p:cNvSpPr txBox="1"/>
          <p:nvPr/>
        </p:nvSpPr>
        <p:spPr>
          <a:xfrm>
            <a:off x="596900" y="1783842"/>
            <a:ext cx="8411845" cy="2851150"/>
          </a:xfrm>
          <a:prstGeom prst="rect">
            <a:avLst/>
          </a:prstGeom>
        </p:spPr>
        <p:txBody>
          <a:bodyPr vert="horz" wrap="square" lIns="0" tIns="12065" rIns="0" bIns="0" rtlCol="0">
            <a:spAutoFit/>
          </a:bodyPr>
          <a:lstStyle/>
          <a:p>
            <a:pPr marL="469900" indent="-457834">
              <a:lnSpc>
                <a:spcPct val="100000"/>
              </a:lnSpc>
              <a:spcBef>
                <a:spcPts val="95"/>
              </a:spcBef>
              <a:buChar char="•"/>
              <a:tabLst>
                <a:tab pos="469900" algn="l"/>
                <a:tab pos="470534" algn="l"/>
              </a:tabLst>
            </a:pPr>
            <a:r>
              <a:rPr sz="3100" spc="-5" dirty="0">
                <a:latin typeface="Times New Roman"/>
                <a:cs typeface="Times New Roman"/>
              </a:rPr>
              <a:t>Health hazards: diarrheal diseases, typhoid</a:t>
            </a:r>
            <a:r>
              <a:rPr sz="3100" spc="114" dirty="0">
                <a:latin typeface="Times New Roman"/>
                <a:cs typeface="Times New Roman"/>
              </a:rPr>
              <a:t> </a:t>
            </a:r>
            <a:r>
              <a:rPr sz="3100" spc="-25" dirty="0">
                <a:latin typeface="Times New Roman"/>
                <a:cs typeface="Times New Roman"/>
              </a:rPr>
              <a:t>fever...</a:t>
            </a:r>
            <a:endParaRPr sz="3100">
              <a:latin typeface="Times New Roman"/>
              <a:cs typeface="Times New Roman"/>
            </a:endParaRPr>
          </a:p>
          <a:p>
            <a:pPr marL="469900" indent="-457834">
              <a:lnSpc>
                <a:spcPct val="100000"/>
              </a:lnSpc>
              <a:spcBef>
                <a:spcPts val="2460"/>
              </a:spcBef>
              <a:buChar char="•"/>
              <a:tabLst>
                <a:tab pos="469900" algn="l"/>
                <a:tab pos="470534" algn="l"/>
              </a:tabLst>
            </a:pPr>
            <a:r>
              <a:rPr sz="3100" spc="-5" dirty="0">
                <a:latin typeface="Times New Roman"/>
                <a:cs typeface="Times New Roman"/>
              </a:rPr>
              <a:t>Soil and water</a:t>
            </a:r>
            <a:r>
              <a:rPr sz="3100" spc="-10" dirty="0">
                <a:latin typeface="Times New Roman"/>
                <a:cs typeface="Times New Roman"/>
              </a:rPr>
              <a:t> </a:t>
            </a:r>
            <a:r>
              <a:rPr sz="3100" spc="-5" dirty="0">
                <a:latin typeface="Times New Roman"/>
                <a:cs typeface="Times New Roman"/>
              </a:rPr>
              <a:t>pollution.</a:t>
            </a:r>
            <a:endParaRPr sz="3100">
              <a:latin typeface="Times New Roman"/>
              <a:cs typeface="Times New Roman"/>
            </a:endParaRPr>
          </a:p>
          <a:p>
            <a:pPr marL="469900" indent="-457834">
              <a:lnSpc>
                <a:spcPct val="100000"/>
              </a:lnSpc>
              <a:spcBef>
                <a:spcPts val="2450"/>
              </a:spcBef>
              <a:buChar char="•"/>
              <a:tabLst>
                <a:tab pos="469900" algn="l"/>
                <a:tab pos="470534" algn="l"/>
              </a:tabLst>
            </a:pPr>
            <a:r>
              <a:rPr sz="3100" spc="-5" dirty="0">
                <a:latin typeface="Times New Roman"/>
                <a:cs typeface="Times New Roman"/>
              </a:rPr>
              <a:t>Unpleasant</a:t>
            </a:r>
            <a:r>
              <a:rPr sz="3100" dirty="0">
                <a:latin typeface="Times New Roman"/>
                <a:cs typeface="Times New Roman"/>
              </a:rPr>
              <a:t> </a:t>
            </a:r>
            <a:r>
              <a:rPr sz="3100" spc="-5" dirty="0">
                <a:latin typeface="Times New Roman"/>
                <a:cs typeface="Times New Roman"/>
              </a:rPr>
              <a:t>odors.</a:t>
            </a:r>
            <a:endParaRPr sz="3100">
              <a:latin typeface="Times New Roman"/>
              <a:cs typeface="Times New Roman"/>
            </a:endParaRPr>
          </a:p>
          <a:p>
            <a:pPr marL="469900" indent="-457834">
              <a:lnSpc>
                <a:spcPct val="100000"/>
              </a:lnSpc>
              <a:spcBef>
                <a:spcPts val="2460"/>
              </a:spcBef>
              <a:buChar char="•"/>
              <a:tabLst>
                <a:tab pos="469900" algn="l"/>
                <a:tab pos="470534" algn="l"/>
              </a:tabLst>
            </a:pPr>
            <a:r>
              <a:rPr sz="3100" spc="-5" dirty="0">
                <a:latin typeface="Times New Roman"/>
                <a:cs typeface="Times New Roman"/>
              </a:rPr>
              <a:t>Propagation of flies,</a:t>
            </a:r>
            <a:r>
              <a:rPr sz="3100" spc="25" dirty="0">
                <a:latin typeface="Times New Roman"/>
                <a:cs typeface="Times New Roman"/>
              </a:rPr>
              <a:t> </a:t>
            </a:r>
            <a:r>
              <a:rPr sz="3100" spc="-5" dirty="0">
                <a:latin typeface="Times New Roman"/>
                <a:cs typeface="Times New Roman"/>
              </a:rPr>
              <a:t>insects..</a:t>
            </a:r>
            <a:endParaRPr sz="3100">
              <a:latin typeface="Times New Roman"/>
              <a:cs typeface="Times New Roman"/>
            </a:endParaRPr>
          </a:p>
        </p:txBody>
      </p:sp>
    </p:spTree>
    <p:extLst>
      <p:ext uri="{BB962C8B-B14F-4D97-AF65-F5344CB8AC3E}">
        <p14:creationId xmlns="" xmlns:p14="http://schemas.microsoft.com/office/powerpoint/2010/main" val="2278783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111" y="452718"/>
            <a:ext cx="9404723" cy="658514"/>
          </a:xfrm>
          <a:prstGeom prst="rect">
            <a:avLst/>
          </a:prstGeom>
        </p:spPr>
        <p:txBody>
          <a:bodyPr vert="horz" wrap="square" lIns="0" tIns="12065" rIns="0" bIns="0" rtlCol="0">
            <a:spAutoFit/>
          </a:bodyPr>
          <a:lstStyle/>
          <a:p>
            <a:pPr marL="14604">
              <a:lnSpc>
                <a:spcPct val="100000"/>
              </a:lnSpc>
              <a:spcBef>
                <a:spcPts val="95"/>
              </a:spcBef>
            </a:pPr>
            <a:r>
              <a:rPr lang="en-US" spc="-5" dirty="0"/>
              <a:t>        </a:t>
            </a:r>
            <a:r>
              <a:rPr spc="-5" dirty="0"/>
              <a:t>Solid waste</a:t>
            </a:r>
            <a:r>
              <a:rPr spc="-20" dirty="0"/>
              <a:t> </a:t>
            </a:r>
            <a:r>
              <a:rPr spc="-5" dirty="0"/>
              <a:t>management</a:t>
            </a:r>
          </a:p>
        </p:txBody>
      </p:sp>
      <p:sp>
        <p:nvSpPr>
          <p:cNvPr id="3" name="object 3"/>
          <p:cNvSpPr txBox="1"/>
          <p:nvPr/>
        </p:nvSpPr>
        <p:spPr>
          <a:xfrm>
            <a:off x="595680" y="2161946"/>
            <a:ext cx="2199640" cy="3569970"/>
          </a:xfrm>
          <a:prstGeom prst="rect">
            <a:avLst/>
          </a:prstGeom>
        </p:spPr>
        <p:txBody>
          <a:bodyPr vert="horz" wrap="square" lIns="0" tIns="248920" rIns="0" bIns="0" rtlCol="0">
            <a:spAutoFit/>
          </a:bodyPr>
          <a:lstStyle/>
          <a:p>
            <a:pPr marL="405765" indent="-393700">
              <a:lnSpc>
                <a:spcPct val="100000"/>
              </a:lnSpc>
              <a:spcBef>
                <a:spcPts val="1960"/>
              </a:spcBef>
              <a:buAutoNum type="arabicPeriod"/>
              <a:tabLst>
                <a:tab pos="406400" algn="l"/>
              </a:tabLst>
            </a:pPr>
            <a:r>
              <a:rPr sz="3100" spc="-5" dirty="0">
                <a:latin typeface="Times New Roman"/>
                <a:cs typeface="Times New Roman"/>
              </a:rPr>
              <a:t>Storage.</a:t>
            </a:r>
            <a:endParaRPr sz="3100">
              <a:latin typeface="Times New Roman"/>
              <a:cs typeface="Times New Roman"/>
            </a:endParaRPr>
          </a:p>
          <a:p>
            <a:pPr marL="405765" indent="-393700">
              <a:lnSpc>
                <a:spcPct val="100000"/>
              </a:lnSpc>
              <a:spcBef>
                <a:spcPts val="1864"/>
              </a:spcBef>
              <a:buAutoNum type="arabicPeriod"/>
              <a:tabLst>
                <a:tab pos="406400" algn="l"/>
              </a:tabLst>
            </a:pPr>
            <a:r>
              <a:rPr sz="3100" spc="-5" dirty="0">
                <a:latin typeface="Times New Roman"/>
                <a:cs typeface="Times New Roman"/>
              </a:rPr>
              <a:t>Collection.</a:t>
            </a:r>
            <a:endParaRPr sz="3100">
              <a:latin typeface="Times New Roman"/>
              <a:cs typeface="Times New Roman"/>
            </a:endParaRPr>
          </a:p>
          <a:p>
            <a:pPr marL="405765" indent="-393700">
              <a:lnSpc>
                <a:spcPct val="100000"/>
              </a:lnSpc>
              <a:spcBef>
                <a:spcPts val="1860"/>
              </a:spcBef>
              <a:buAutoNum type="arabicPeriod"/>
              <a:tabLst>
                <a:tab pos="406400" algn="l"/>
              </a:tabLst>
            </a:pPr>
            <a:r>
              <a:rPr sz="3100" spc="-5" dirty="0">
                <a:latin typeface="Times New Roman"/>
                <a:cs typeface="Times New Roman"/>
              </a:rPr>
              <a:t>Separation.</a:t>
            </a:r>
            <a:endParaRPr sz="3100">
              <a:latin typeface="Times New Roman"/>
              <a:cs typeface="Times New Roman"/>
            </a:endParaRPr>
          </a:p>
          <a:p>
            <a:pPr marL="405765" indent="-393700">
              <a:lnSpc>
                <a:spcPct val="100000"/>
              </a:lnSpc>
              <a:spcBef>
                <a:spcPts val="1860"/>
              </a:spcBef>
              <a:buAutoNum type="arabicPeriod"/>
              <a:tabLst>
                <a:tab pos="406400" algn="l"/>
              </a:tabLst>
            </a:pPr>
            <a:r>
              <a:rPr sz="3100" spc="-15" dirty="0">
                <a:latin typeface="Times New Roman"/>
                <a:cs typeface="Times New Roman"/>
              </a:rPr>
              <a:t>Transport.</a:t>
            </a:r>
            <a:endParaRPr sz="3100">
              <a:latin typeface="Times New Roman"/>
              <a:cs typeface="Times New Roman"/>
            </a:endParaRPr>
          </a:p>
          <a:p>
            <a:pPr marL="405765" indent="-393700">
              <a:lnSpc>
                <a:spcPct val="100000"/>
              </a:lnSpc>
              <a:spcBef>
                <a:spcPts val="1860"/>
              </a:spcBef>
              <a:buAutoNum type="arabicPeriod"/>
              <a:tabLst>
                <a:tab pos="406400" algn="l"/>
              </a:tabLst>
            </a:pPr>
            <a:r>
              <a:rPr sz="3100" spc="-5" dirty="0">
                <a:latin typeface="Times New Roman"/>
                <a:cs typeface="Times New Roman"/>
              </a:rPr>
              <a:t>Disposal.</a:t>
            </a:r>
            <a:endParaRPr sz="3100">
              <a:latin typeface="Times New Roman"/>
              <a:cs typeface="Times New Roman"/>
            </a:endParaRPr>
          </a:p>
        </p:txBody>
      </p:sp>
    </p:spTree>
    <p:extLst>
      <p:ext uri="{BB962C8B-B14F-4D97-AF65-F5344CB8AC3E}">
        <p14:creationId xmlns="" xmlns:p14="http://schemas.microsoft.com/office/powerpoint/2010/main" val="1834949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4604">
              <a:lnSpc>
                <a:spcPct val="100000"/>
              </a:lnSpc>
              <a:spcBef>
                <a:spcPts val="95"/>
              </a:spcBef>
            </a:pPr>
            <a:r>
              <a:rPr spc="-5" dirty="0"/>
              <a:t>Solid waste</a:t>
            </a:r>
            <a:r>
              <a:rPr spc="-20" dirty="0"/>
              <a:t> </a:t>
            </a:r>
            <a:r>
              <a:rPr spc="-5" dirty="0"/>
              <a:t>management</a:t>
            </a:r>
          </a:p>
        </p:txBody>
      </p:sp>
      <p:sp>
        <p:nvSpPr>
          <p:cNvPr id="3" name="object 3"/>
          <p:cNvSpPr txBox="1"/>
          <p:nvPr/>
        </p:nvSpPr>
        <p:spPr>
          <a:xfrm>
            <a:off x="596290" y="1028471"/>
            <a:ext cx="10432415" cy="5114221"/>
          </a:xfrm>
          <a:prstGeom prst="rect">
            <a:avLst/>
          </a:prstGeom>
        </p:spPr>
        <p:txBody>
          <a:bodyPr vert="horz" wrap="square" lIns="0" tIns="88900" rIns="0" bIns="0" rtlCol="0">
            <a:spAutoFit/>
          </a:bodyPr>
          <a:lstStyle/>
          <a:p>
            <a:pPr marL="12700">
              <a:lnSpc>
                <a:spcPct val="100000"/>
              </a:lnSpc>
              <a:spcBef>
                <a:spcPts val="700"/>
              </a:spcBef>
            </a:pPr>
            <a:r>
              <a:rPr sz="2800" b="1" spc="-5" dirty="0">
                <a:latin typeface="Times New Roman"/>
                <a:cs typeface="Times New Roman"/>
              </a:rPr>
              <a:t>1.</a:t>
            </a:r>
            <a:r>
              <a:rPr sz="2800" b="1" spc="-10" dirty="0">
                <a:latin typeface="Times New Roman"/>
                <a:cs typeface="Times New Roman"/>
              </a:rPr>
              <a:t> </a:t>
            </a:r>
            <a:r>
              <a:rPr sz="2800" b="1" spc="-5" dirty="0">
                <a:uFill>
                  <a:solidFill>
                    <a:srgbClr val="000000"/>
                  </a:solidFill>
                </a:uFill>
                <a:latin typeface="Times New Roman"/>
                <a:cs typeface="Times New Roman"/>
              </a:rPr>
              <a:t>Storage:</a:t>
            </a:r>
            <a:endParaRPr sz="2800" dirty="0">
              <a:latin typeface="Times New Roman"/>
              <a:cs typeface="Times New Roman"/>
            </a:endParaRPr>
          </a:p>
          <a:p>
            <a:pPr marL="443865" indent="-431800">
              <a:lnSpc>
                <a:spcPct val="100000"/>
              </a:lnSpc>
              <a:spcBef>
                <a:spcPts val="600"/>
              </a:spcBef>
              <a:buFont typeface="Wingdings"/>
              <a:buChar char=""/>
              <a:tabLst>
                <a:tab pos="443865" algn="l"/>
                <a:tab pos="444500" algn="l"/>
              </a:tabLst>
            </a:pPr>
            <a:r>
              <a:rPr sz="2800" spc="-5" dirty="0">
                <a:latin typeface="Times New Roman"/>
                <a:cs typeface="Times New Roman"/>
              </a:rPr>
              <a:t>Proper storage while awaiting</a:t>
            </a:r>
            <a:r>
              <a:rPr sz="2800" spc="-10" dirty="0">
                <a:latin typeface="Times New Roman"/>
                <a:cs typeface="Times New Roman"/>
              </a:rPr>
              <a:t> </a:t>
            </a:r>
            <a:r>
              <a:rPr sz="2800" spc="-5" dirty="0">
                <a:latin typeface="Times New Roman"/>
                <a:cs typeface="Times New Roman"/>
              </a:rPr>
              <a:t>collection.</a:t>
            </a:r>
            <a:endParaRPr sz="2800" dirty="0">
              <a:latin typeface="Times New Roman"/>
              <a:cs typeface="Times New Roman"/>
            </a:endParaRPr>
          </a:p>
          <a:p>
            <a:pPr marL="443865" indent="-431800">
              <a:lnSpc>
                <a:spcPct val="100000"/>
              </a:lnSpc>
              <a:spcBef>
                <a:spcPts val="610"/>
              </a:spcBef>
              <a:buFont typeface="Wingdings"/>
              <a:buChar char=""/>
              <a:tabLst>
                <a:tab pos="443865" algn="l"/>
                <a:tab pos="444500" algn="l"/>
              </a:tabLst>
            </a:pPr>
            <a:r>
              <a:rPr sz="2800" spc="-5" dirty="0">
                <a:latin typeface="Times New Roman"/>
                <a:cs typeface="Times New Roman"/>
              </a:rPr>
              <a:t>Steel </a:t>
            </a:r>
            <a:r>
              <a:rPr sz="2800" dirty="0">
                <a:latin typeface="Times New Roman"/>
                <a:cs typeface="Times New Roman"/>
              </a:rPr>
              <a:t>dust </a:t>
            </a:r>
            <a:r>
              <a:rPr sz="2800" spc="-5" dirty="0">
                <a:latin typeface="Times New Roman"/>
                <a:cs typeface="Times New Roman"/>
              </a:rPr>
              <a:t>bin with close </a:t>
            </a:r>
            <a:r>
              <a:rPr sz="2800" dirty="0">
                <a:latin typeface="Times New Roman"/>
                <a:cs typeface="Times New Roman"/>
              </a:rPr>
              <a:t>fitting</a:t>
            </a:r>
            <a:r>
              <a:rPr sz="2800" spc="-50" dirty="0">
                <a:latin typeface="Times New Roman"/>
                <a:cs typeface="Times New Roman"/>
              </a:rPr>
              <a:t> </a:t>
            </a:r>
            <a:r>
              <a:rPr sz="2800" spc="-30" dirty="0">
                <a:latin typeface="Times New Roman"/>
                <a:cs typeface="Times New Roman"/>
              </a:rPr>
              <a:t>cover.</a:t>
            </a:r>
            <a:endParaRPr sz="2800" dirty="0">
              <a:latin typeface="Times New Roman"/>
              <a:cs typeface="Times New Roman"/>
            </a:endParaRPr>
          </a:p>
          <a:p>
            <a:pPr marL="443865" indent="-431800">
              <a:lnSpc>
                <a:spcPct val="100000"/>
              </a:lnSpc>
              <a:spcBef>
                <a:spcPts val="605"/>
              </a:spcBef>
              <a:buFont typeface="Wingdings"/>
              <a:buChar char=""/>
              <a:tabLst>
                <a:tab pos="443865" algn="l"/>
                <a:tab pos="444500" algn="l"/>
              </a:tabLst>
            </a:pPr>
            <a:r>
              <a:rPr sz="2800" spc="-5" dirty="0">
                <a:latin typeface="Times New Roman"/>
                <a:cs typeface="Times New Roman"/>
              </a:rPr>
              <a:t>Public</a:t>
            </a:r>
            <a:r>
              <a:rPr sz="2800" spc="-25" dirty="0">
                <a:latin typeface="Times New Roman"/>
                <a:cs typeface="Times New Roman"/>
              </a:rPr>
              <a:t> </a:t>
            </a:r>
            <a:r>
              <a:rPr sz="2800" dirty="0">
                <a:latin typeface="Times New Roman"/>
                <a:cs typeface="Times New Roman"/>
              </a:rPr>
              <a:t>bins.</a:t>
            </a:r>
          </a:p>
          <a:p>
            <a:pPr>
              <a:lnSpc>
                <a:spcPct val="100000"/>
              </a:lnSpc>
              <a:spcBef>
                <a:spcPts val="30"/>
              </a:spcBef>
            </a:pPr>
            <a:endParaRPr sz="3950" dirty="0">
              <a:latin typeface="Times New Roman"/>
              <a:cs typeface="Times New Roman"/>
            </a:endParaRPr>
          </a:p>
          <a:p>
            <a:pPr marL="12700">
              <a:lnSpc>
                <a:spcPct val="100000"/>
              </a:lnSpc>
            </a:pPr>
            <a:r>
              <a:rPr sz="2800" b="1" spc="-5" dirty="0">
                <a:uFill>
                  <a:solidFill>
                    <a:srgbClr val="000000"/>
                  </a:solidFill>
                </a:uFill>
                <a:latin typeface="Times New Roman"/>
                <a:cs typeface="Times New Roman"/>
              </a:rPr>
              <a:t>2.</a:t>
            </a:r>
            <a:r>
              <a:rPr sz="2800" b="1" spc="-10" dirty="0">
                <a:uFill>
                  <a:solidFill>
                    <a:srgbClr val="000000"/>
                  </a:solidFill>
                </a:uFill>
                <a:latin typeface="Times New Roman"/>
                <a:cs typeface="Times New Roman"/>
              </a:rPr>
              <a:t> </a:t>
            </a:r>
            <a:r>
              <a:rPr sz="2800" b="1" spc="-5" dirty="0">
                <a:uFill>
                  <a:solidFill>
                    <a:srgbClr val="000000"/>
                  </a:solidFill>
                </a:uFill>
                <a:latin typeface="Times New Roman"/>
                <a:cs typeface="Times New Roman"/>
              </a:rPr>
              <a:t>Collection</a:t>
            </a:r>
            <a:r>
              <a:rPr sz="2800" b="1" spc="-5" dirty="0">
                <a:latin typeface="Times New Roman"/>
                <a:cs typeface="Times New Roman"/>
              </a:rPr>
              <a:t>:</a:t>
            </a:r>
            <a:endParaRPr sz="2800" dirty="0">
              <a:latin typeface="Times New Roman"/>
              <a:cs typeface="Times New Roman"/>
            </a:endParaRPr>
          </a:p>
          <a:p>
            <a:pPr marL="469900" indent="-457200">
              <a:lnSpc>
                <a:spcPct val="100000"/>
              </a:lnSpc>
              <a:spcBef>
                <a:spcPts val="600"/>
              </a:spcBef>
              <a:buChar char="•"/>
              <a:tabLst>
                <a:tab pos="469265" algn="l"/>
                <a:tab pos="469900" algn="l"/>
              </a:tabLst>
            </a:pPr>
            <a:r>
              <a:rPr sz="2800" spc="-5" dirty="0">
                <a:latin typeface="Times New Roman"/>
                <a:cs typeface="Times New Roman"/>
              </a:rPr>
              <a:t>Gathering </a:t>
            </a:r>
            <a:r>
              <a:rPr sz="2800" dirty="0">
                <a:latin typeface="Times New Roman"/>
                <a:cs typeface="Times New Roman"/>
              </a:rPr>
              <a:t>of </a:t>
            </a:r>
            <a:r>
              <a:rPr sz="2800" spc="-5" dirty="0">
                <a:latin typeface="Times New Roman"/>
                <a:cs typeface="Times New Roman"/>
              </a:rPr>
              <a:t>solid wastes &amp; recyclable</a:t>
            </a:r>
            <a:r>
              <a:rPr sz="2800" spc="-30" dirty="0">
                <a:latin typeface="Times New Roman"/>
                <a:cs typeface="Times New Roman"/>
              </a:rPr>
              <a:t> </a:t>
            </a:r>
            <a:r>
              <a:rPr sz="2800" spc="-5" dirty="0">
                <a:latin typeface="Times New Roman"/>
                <a:cs typeface="Times New Roman"/>
              </a:rPr>
              <a:t>materials.</a:t>
            </a:r>
            <a:endParaRPr sz="2800" dirty="0">
              <a:latin typeface="Times New Roman"/>
              <a:cs typeface="Times New Roman"/>
            </a:endParaRPr>
          </a:p>
          <a:p>
            <a:pPr marL="469900" indent="-457200">
              <a:lnSpc>
                <a:spcPct val="100000"/>
              </a:lnSpc>
              <a:spcBef>
                <a:spcPts val="615"/>
              </a:spcBef>
              <a:buChar char="•"/>
              <a:tabLst>
                <a:tab pos="469265" algn="l"/>
                <a:tab pos="469900" algn="l"/>
              </a:tabLst>
            </a:pPr>
            <a:r>
              <a:rPr sz="2800" spc="-15" dirty="0">
                <a:latin typeface="Times New Roman"/>
                <a:cs typeface="Times New Roman"/>
              </a:rPr>
              <a:t>Transport </a:t>
            </a:r>
            <a:r>
              <a:rPr sz="2800" spc="-5" dirty="0">
                <a:latin typeface="Times New Roman"/>
                <a:cs typeface="Times New Roman"/>
              </a:rPr>
              <a:t>after collection to </a:t>
            </a:r>
            <a:r>
              <a:rPr sz="2800" dirty="0">
                <a:latin typeface="Times New Roman"/>
                <a:cs typeface="Times New Roman"/>
              </a:rPr>
              <a:t>the </a:t>
            </a:r>
            <a:r>
              <a:rPr sz="2800" spc="-5" dirty="0">
                <a:latin typeface="Times New Roman"/>
                <a:cs typeface="Times New Roman"/>
              </a:rPr>
              <a:t>location where </a:t>
            </a:r>
            <a:r>
              <a:rPr sz="2800" dirty="0">
                <a:latin typeface="Times New Roman"/>
                <a:cs typeface="Times New Roman"/>
              </a:rPr>
              <a:t>the </a:t>
            </a:r>
            <a:r>
              <a:rPr sz="2800" spc="-5" dirty="0">
                <a:latin typeface="Times New Roman"/>
                <a:cs typeface="Times New Roman"/>
              </a:rPr>
              <a:t>vehicle is</a:t>
            </a:r>
            <a:r>
              <a:rPr sz="2800" spc="-10" dirty="0">
                <a:latin typeface="Times New Roman"/>
                <a:cs typeface="Times New Roman"/>
              </a:rPr>
              <a:t> </a:t>
            </a:r>
            <a:r>
              <a:rPr sz="2800" spc="-5" dirty="0">
                <a:latin typeface="Times New Roman"/>
                <a:cs typeface="Times New Roman"/>
              </a:rPr>
              <a:t>emptied.</a:t>
            </a:r>
            <a:endParaRPr sz="2800" dirty="0">
              <a:latin typeface="Times New Roman"/>
              <a:cs typeface="Times New Roman"/>
            </a:endParaRPr>
          </a:p>
          <a:p>
            <a:pPr marL="12700">
              <a:lnSpc>
                <a:spcPct val="100000"/>
              </a:lnSpc>
              <a:spcBef>
                <a:spcPts val="600"/>
              </a:spcBef>
            </a:pPr>
            <a:r>
              <a:rPr sz="2800" spc="-5" dirty="0">
                <a:latin typeface="Times New Roman"/>
                <a:cs typeface="Times New Roman"/>
              </a:rPr>
              <a:t>2.</a:t>
            </a:r>
            <a:r>
              <a:rPr sz="2800" spc="-10" dirty="0">
                <a:latin typeface="Times New Roman"/>
                <a:cs typeface="Times New Roman"/>
              </a:rPr>
              <a:t> </a:t>
            </a:r>
            <a:r>
              <a:rPr sz="2800" b="1" dirty="0">
                <a:uFill>
                  <a:solidFill>
                    <a:srgbClr val="000000"/>
                  </a:solidFill>
                </a:uFill>
                <a:latin typeface="Times New Roman"/>
                <a:cs typeface="Times New Roman"/>
              </a:rPr>
              <a:t>Separation</a:t>
            </a:r>
            <a:r>
              <a:rPr sz="2800" dirty="0">
                <a:latin typeface="Times New Roman"/>
                <a:cs typeface="Times New Roman"/>
              </a:rPr>
              <a:t>:</a:t>
            </a:r>
          </a:p>
          <a:p>
            <a:pPr marL="469900" indent="-457200">
              <a:lnSpc>
                <a:spcPct val="100000"/>
              </a:lnSpc>
              <a:spcBef>
                <a:spcPts val="615"/>
              </a:spcBef>
              <a:buChar char="•"/>
              <a:tabLst>
                <a:tab pos="469265" algn="l"/>
                <a:tab pos="469900" algn="l"/>
              </a:tabLst>
            </a:pPr>
            <a:r>
              <a:rPr sz="2800" spc="-5" dirty="0">
                <a:latin typeface="Times New Roman"/>
                <a:cs typeface="Times New Roman"/>
              </a:rPr>
              <a:t>Separation of </a:t>
            </a:r>
            <a:r>
              <a:rPr sz="2800" spc="-10" dirty="0">
                <a:latin typeface="Times New Roman"/>
                <a:cs typeface="Times New Roman"/>
              </a:rPr>
              <a:t>different </a:t>
            </a:r>
            <a:r>
              <a:rPr sz="2800" dirty="0">
                <a:latin typeface="Times New Roman"/>
                <a:cs typeface="Times New Roman"/>
              </a:rPr>
              <a:t>types </a:t>
            </a:r>
            <a:r>
              <a:rPr sz="2800" spc="-5" dirty="0">
                <a:latin typeface="Times New Roman"/>
                <a:cs typeface="Times New Roman"/>
              </a:rPr>
              <a:t>of waste</a:t>
            </a:r>
            <a:r>
              <a:rPr sz="2800" dirty="0">
                <a:latin typeface="Times New Roman"/>
                <a:cs typeface="Times New Roman"/>
              </a:rPr>
              <a:t> </a:t>
            </a:r>
            <a:r>
              <a:rPr sz="2800" spc="-5" dirty="0">
                <a:latin typeface="Times New Roman"/>
                <a:cs typeface="Times New Roman"/>
              </a:rPr>
              <a:t>components.</a:t>
            </a:r>
            <a:endParaRPr sz="2800" dirty="0">
              <a:latin typeface="Times New Roman"/>
              <a:cs typeface="Times New Roman"/>
            </a:endParaRPr>
          </a:p>
        </p:txBody>
      </p:sp>
    </p:spTree>
    <p:extLst>
      <p:ext uri="{BB962C8B-B14F-4D97-AF65-F5344CB8AC3E}">
        <p14:creationId xmlns="" xmlns:p14="http://schemas.microsoft.com/office/powerpoint/2010/main" val="3063129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4604">
              <a:lnSpc>
                <a:spcPct val="100000"/>
              </a:lnSpc>
              <a:spcBef>
                <a:spcPts val="95"/>
              </a:spcBef>
            </a:pPr>
            <a:r>
              <a:rPr spc="-5" dirty="0"/>
              <a:t>Solid waste</a:t>
            </a:r>
            <a:r>
              <a:rPr spc="-20" dirty="0"/>
              <a:t> </a:t>
            </a:r>
            <a:r>
              <a:rPr spc="-5" dirty="0"/>
              <a:t>management</a:t>
            </a:r>
          </a:p>
        </p:txBody>
      </p:sp>
      <p:sp>
        <p:nvSpPr>
          <p:cNvPr id="3" name="object 3"/>
          <p:cNvSpPr txBox="1"/>
          <p:nvPr/>
        </p:nvSpPr>
        <p:spPr>
          <a:xfrm>
            <a:off x="688340" y="1428140"/>
            <a:ext cx="10424795" cy="3789045"/>
          </a:xfrm>
          <a:prstGeom prst="rect">
            <a:avLst/>
          </a:prstGeom>
        </p:spPr>
        <p:txBody>
          <a:bodyPr vert="horz" wrap="square" lIns="0" tIns="193675" rIns="0" bIns="0" rtlCol="0">
            <a:spAutoFit/>
          </a:bodyPr>
          <a:lstStyle/>
          <a:p>
            <a:pPr marL="12700">
              <a:lnSpc>
                <a:spcPct val="100000"/>
              </a:lnSpc>
              <a:spcBef>
                <a:spcPts val="1525"/>
              </a:spcBef>
            </a:pPr>
            <a:r>
              <a:rPr sz="3100" spc="-5" dirty="0">
                <a:latin typeface="Times New Roman"/>
                <a:cs typeface="Times New Roman"/>
              </a:rPr>
              <a:t>3.</a:t>
            </a:r>
            <a:r>
              <a:rPr sz="3100" spc="-50" dirty="0">
                <a:latin typeface="Times New Roman"/>
                <a:cs typeface="Times New Roman"/>
              </a:rPr>
              <a:t> </a:t>
            </a:r>
            <a:r>
              <a:rPr sz="3100" b="1" spc="-30" dirty="0">
                <a:uFill>
                  <a:solidFill>
                    <a:srgbClr val="000000"/>
                  </a:solidFill>
                </a:uFill>
                <a:latin typeface="Times New Roman"/>
                <a:cs typeface="Times New Roman"/>
              </a:rPr>
              <a:t>Transport</a:t>
            </a:r>
            <a:r>
              <a:rPr sz="3100" spc="-30" dirty="0">
                <a:latin typeface="Times New Roman"/>
                <a:cs typeface="Times New Roman"/>
              </a:rPr>
              <a:t>:</a:t>
            </a:r>
            <a:endParaRPr sz="3100" dirty="0">
              <a:latin typeface="Times New Roman"/>
              <a:cs typeface="Times New Roman"/>
            </a:endParaRPr>
          </a:p>
          <a:p>
            <a:pPr marL="469900" indent="-457834">
              <a:lnSpc>
                <a:spcPct val="100000"/>
              </a:lnSpc>
              <a:spcBef>
                <a:spcPts val="1430"/>
              </a:spcBef>
              <a:buFont typeface="Wingdings"/>
              <a:buChar char=""/>
              <a:tabLst>
                <a:tab pos="469900" algn="l"/>
                <a:tab pos="470534" algn="l"/>
              </a:tabLst>
            </a:pPr>
            <a:r>
              <a:rPr sz="3100" spc="-5" dirty="0">
                <a:latin typeface="Times New Roman"/>
                <a:cs typeface="Times New Roman"/>
              </a:rPr>
              <a:t>From smaller collection vehicle to </a:t>
            </a:r>
            <a:r>
              <a:rPr sz="3100" spc="-10" dirty="0">
                <a:latin typeface="Times New Roman"/>
                <a:cs typeface="Times New Roman"/>
              </a:rPr>
              <a:t>larger </a:t>
            </a:r>
            <a:r>
              <a:rPr sz="3100" spc="-5" dirty="0">
                <a:latin typeface="Times New Roman"/>
                <a:cs typeface="Times New Roman"/>
              </a:rPr>
              <a:t>transport</a:t>
            </a:r>
            <a:r>
              <a:rPr sz="3100" spc="150" dirty="0">
                <a:latin typeface="Times New Roman"/>
                <a:cs typeface="Times New Roman"/>
              </a:rPr>
              <a:t> </a:t>
            </a:r>
            <a:r>
              <a:rPr sz="3100" spc="-5" dirty="0">
                <a:latin typeface="Times New Roman"/>
                <a:cs typeface="Times New Roman"/>
              </a:rPr>
              <a:t>equipment.</a:t>
            </a:r>
            <a:endParaRPr sz="3100" dirty="0">
              <a:latin typeface="Times New Roman"/>
              <a:cs typeface="Times New Roman"/>
            </a:endParaRPr>
          </a:p>
          <a:p>
            <a:pPr marL="469900" marR="5080" indent="-457834">
              <a:lnSpc>
                <a:spcPts val="5580"/>
              </a:lnSpc>
              <a:spcBef>
                <a:spcPts val="495"/>
              </a:spcBef>
              <a:buFont typeface="Wingdings"/>
              <a:buChar char=""/>
              <a:tabLst>
                <a:tab pos="469900" algn="l"/>
                <a:tab pos="470534" algn="l"/>
              </a:tabLst>
            </a:pPr>
            <a:r>
              <a:rPr sz="3100" spc="-5" dirty="0">
                <a:latin typeface="Times New Roman"/>
                <a:cs typeface="Times New Roman"/>
              </a:rPr>
              <a:t>Then transported over a long distance to processing or disposal  site.</a:t>
            </a:r>
            <a:endParaRPr sz="3100" dirty="0">
              <a:latin typeface="Times New Roman"/>
              <a:cs typeface="Times New Roman"/>
            </a:endParaRPr>
          </a:p>
          <a:p>
            <a:pPr marL="12700">
              <a:lnSpc>
                <a:spcPct val="100000"/>
              </a:lnSpc>
              <a:spcBef>
                <a:spcPts val="85"/>
              </a:spcBef>
            </a:pPr>
            <a:r>
              <a:rPr sz="3100" spc="-5" dirty="0">
                <a:latin typeface="Times New Roman"/>
                <a:cs typeface="Times New Roman"/>
              </a:rPr>
              <a:t>4.</a:t>
            </a:r>
            <a:r>
              <a:rPr sz="3100" spc="-10" dirty="0">
                <a:latin typeface="Times New Roman"/>
                <a:cs typeface="Times New Roman"/>
              </a:rPr>
              <a:t> </a:t>
            </a:r>
            <a:r>
              <a:rPr sz="3100" b="1" spc="-5" dirty="0">
                <a:uFill>
                  <a:solidFill>
                    <a:srgbClr val="000000"/>
                  </a:solidFill>
                </a:uFill>
                <a:latin typeface="Times New Roman"/>
                <a:cs typeface="Times New Roman"/>
              </a:rPr>
              <a:t>Disposal</a:t>
            </a:r>
            <a:r>
              <a:rPr sz="3100" spc="-5" dirty="0">
                <a:latin typeface="Times New Roman"/>
                <a:cs typeface="Times New Roman"/>
              </a:rPr>
              <a:t>:</a:t>
            </a:r>
            <a:endParaRPr sz="3100" dirty="0">
              <a:latin typeface="Times New Roman"/>
              <a:cs typeface="Times New Roman"/>
            </a:endParaRPr>
          </a:p>
          <a:p>
            <a:pPr marL="469900" indent="-457834">
              <a:lnSpc>
                <a:spcPct val="100000"/>
              </a:lnSpc>
              <a:spcBef>
                <a:spcPts val="155"/>
              </a:spcBef>
              <a:buFont typeface="Wingdings"/>
              <a:buChar char=""/>
              <a:tabLst>
                <a:tab pos="469900" algn="l"/>
                <a:tab pos="470534" algn="l"/>
              </a:tabLst>
            </a:pPr>
            <a:r>
              <a:rPr sz="3100" spc="-5" dirty="0">
                <a:latin typeface="Times New Roman"/>
                <a:cs typeface="Times New Roman"/>
              </a:rPr>
              <a:t>Getting </a:t>
            </a:r>
            <a:r>
              <a:rPr sz="3100" dirty="0">
                <a:latin typeface="Times New Roman"/>
                <a:cs typeface="Times New Roman"/>
              </a:rPr>
              <a:t>rid </a:t>
            </a:r>
            <a:r>
              <a:rPr sz="3100" spc="-5" dirty="0">
                <a:latin typeface="Times New Roman"/>
                <a:cs typeface="Times New Roman"/>
              </a:rPr>
              <a:t>of waste.</a:t>
            </a:r>
            <a:endParaRPr sz="3100" dirty="0">
              <a:latin typeface="Times New Roman"/>
              <a:cs typeface="Times New Roman"/>
            </a:endParaRPr>
          </a:p>
        </p:txBody>
      </p:sp>
    </p:spTree>
    <p:extLst>
      <p:ext uri="{BB962C8B-B14F-4D97-AF65-F5344CB8AC3E}">
        <p14:creationId xmlns="" xmlns:p14="http://schemas.microsoft.com/office/powerpoint/2010/main" val="2865860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408" y="2780928"/>
            <a:ext cx="2551430" cy="1367790"/>
          </a:xfrm>
          <a:prstGeom prst="rect">
            <a:avLst/>
          </a:prstGeom>
        </p:spPr>
        <p:txBody>
          <a:bodyPr vert="horz" wrap="square" lIns="0" tIns="12700" rIns="0" bIns="0" rtlCol="0">
            <a:spAutoFit/>
          </a:bodyPr>
          <a:lstStyle/>
          <a:p>
            <a:pPr marL="12700" marR="5080" indent="17780">
              <a:lnSpc>
                <a:spcPct val="100000"/>
              </a:lnSpc>
              <a:spcBef>
                <a:spcPts val="100"/>
              </a:spcBef>
            </a:pPr>
            <a:r>
              <a:rPr sz="4400" spc="-5" dirty="0">
                <a:latin typeface="Calibri"/>
                <a:cs typeface="Calibri"/>
              </a:rPr>
              <a:t>Disposal of  solid</a:t>
            </a:r>
            <a:r>
              <a:rPr sz="4400" spc="-65" dirty="0">
                <a:latin typeface="Calibri"/>
                <a:cs typeface="Calibri"/>
              </a:rPr>
              <a:t> </a:t>
            </a:r>
            <a:r>
              <a:rPr sz="4400" spc="-30" dirty="0">
                <a:latin typeface="Calibri"/>
                <a:cs typeface="Calibri"/>
              </a:rPr>
              <a:t>waste</a:t>
            </a:r>
            <a:endParaRPr sz="4400" dirty="0">
              <a:latin typeface="Calibri"/>
              <a:cs typeface="Calibri"/>
            </a:endParaRPr>
          </a:p>
        </p:txBody>
      </p:sp>
      <p:sp>
        <p:nvSpPr>
          <p:cNvPr id="3" name="object 3"/>
          <p:cNvSpPr/>
          <p:nvPr/>
        </p:nvSpPr>
        <p:spPr>
          <a:xfrm>
            <a:off x="3653028" y="908303"/>
            <a:ext cx="8439912" cy="594969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63058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414393" cy="4525963"/>
          </a:xfrm>
        </p:spPr>
        <p:txBody>
          <a:bodyPr>
            <a:normAutofit/>
          </a:bodyPr>
          <a:lstStyle/>
          <a:p>
            <a:endParaRPr lang="en-GB" dirty="0"/>
          </a:p>
          <a:p>
            <a:r>
              <a:rPr lang="en-GB" dirty="0"/>
              <a:t>Memorial Gardens</a:t>
            </a:r>
          </a:p>
          <a:p>
            <a:pPr lvl="1"/>
            <a:r>
              <a:rPr lang="en-GB" dirty="0"/>
              <a:t>Reserved for the interment or scattering or   cremated remains</a:t>
            </a:r>
          </a:p>
          <a:p>
            <a:pPr lvl="1"/>
            <a:endParaRPr lang="en-GB" dirty="0"/>
          </a:p>
          <a:p>
            <a:pPr lvl="1"/>
            <a:r>
              <a:rPr lang="en-GB" dirty="0"/>
              <a:t>War Memorial</a:t>
            </a:r>
          </a:p>
        </p:txBody>
      </p:sp>
      <p:sp>
        <p:nvSpPr>
          <p:cNvPr id="7" name="Title 6"/>
          <p:cNvSpPr>
            <a:spLocks noGrp="1"/>
          </p:cNvSpPr>
          <p:nvPr>
            <p:ph type="title"/>
          </p:nvPr>
        </p:nvSpPr>
        <p:spPr/>
        <p:txBody>
          <a:bodyPr>
            <a:normAutofit/>
          </a:bodyPr>
          <a:lstStyle/>
          <a:p>
            <a:r>
              <a:rPr lang="en-GB" dirty="0"/>
              <a:t>Types of Burial Ground</a:t>
            </a:r>
          </a:p>
        </p:txBody>
      </p:sp>
      <p:pic>
        <p:nvPicPr>
          <p:cNvPr id="11266" name="Picture 2" descr="http://www.pollingtonvillage.co.uk/js/plugins/imagemanager/files/mem3.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51985" y="1700808"/>
            <a:ext cx="4303725" cy="32277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3673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370" y="458469"/>
            <a:ext cx="10480675" cy="680720"/>
          </a:xfrm>
          <a:prstGeom prst="rect">
            <a:avLst/>
          </a:prstGeom>
        </p:spPr>
        <p:txBody>
          <a:bodyPr vert="horz" wrap="square" lIns="0" tIns="12065" rIns="0" bIns="0" rtlCol="0">
            <a:spAutoFit/>
          </a:bodyPr>
          <a:lstStyle/>
          <a:p>
            <a:pPr marL="12700">
              <a:lnSpc>
                <a:spcPct val="100000"/>
              </a:lnSpc>
              <a:spcBef>
                <a:spcPts val="95"/>
              </a:spcBef>
            </a:pPr>
            <a:r>
              <a:rPr spc="-5" dirty="0"/>
              <a:t>Disposal of waste-Land spreading and</a:t>
            </a:r>
            <a:r>
              <a:rPr spc="125" dirty="0"/>
              <a:t> </a:t>
            </a:r>
            <a:r>
              <a:rPr spc="-5" dirty="0"/>
              <a:t>dumping</a:t>
            </a:r>
          </a:p>
        </p:txBody>
      </p:sp>
      <p:sp>
        <p:nvSpPr>
          <p:cNvPr id="3" name="object 3"/>
          <p:cNvSpPr txBox="1"/>
          <p:nvPr/>
        </p:nvSpPr>
        <p:spPr>
          <a:xfrm>
            <a:off x="595680" y="2050542"/>
            <a:ext cx="5824220" cy="3454151"/>
          </a:xfrm>
          <a:prstGeom prst="rect">
            <a:avLst/>
          </a:prstGeom>
        </p:spPr>
        <p:txBody>
          <a:bodyPr vert="horz" wrap="square" lIns="0" tIns="12065" rIns="0" bIns="0" rtlCol="0">
            <a:spAutoFit/>
          </a:bodyPr>
          <a:lstStyle/>
          <a:p>
            <a:pPr marL="454659" indent="-441959">
              <a:lnSpc>
                <a:spcPct val="100000"/>
              </a:lnSpc>
              <a:spcBef>
                <a:spcPts val="95"/>
              </a:spcBef>
              <a:buFont typeface="Wingdings"/>
              <a:buChar char=""/>
              <a:tabLst>
                <a:tab pos="454025" algn="l"/>
                <a:tab pos="454659" algn="l"/>
              </a:tabLst>
            </a:pPr>
            <a:r>
              <a:rPr sz="3100" spc="-45" dirty="0">
                <a:latin typeface="Times New Roman"/>
                <a:cs typeface="Times New Roman"/>
              </a:rPr>
              <a:t>Easy, </a:t>
            </a:r>
            <a:r>
              <a:rPr sz="3100" spc="-5" dirty="0">
                <a:latin typeface="Times New Roman"/>
                <a:cs typeface="Times New Roman"/>
              </a:rPr>
              <a:t>in low lying</a:t>
            </a:r>
            <a:r>
              <a:rPr sz="3100" spc="45" dirty="0">
                <a:latin typeface="Times New Roman"/>
                <a:cs typeface="Times New Roman"/>
              </a:rPr>
              <a:t> </a:t>
            </a:r>
            <a:r>
              <a:rPr sz="3100" spc="-5" dirty="0">
                <a:latin typeface="Times New Roman"/>
                <a:cs typeface="Times New Roman"/>
              </a:rPr>
              <a:t>areas.</a:t>
            </a:r>
            <a:endParaRPr sz="3100" dirty="0">
              <a:latin typeface="Times New Roman"/>
              <a:cs typeface="Times New Roman"/>
            </a:endParaRPr>
          </a:p>
          <a:p>
            <a:pPr marL="454659" indent="-441959">
              <a:lnSpc>
                <a:spcPct val="100000"/>
              </a:lnSpc>
              <a:spcBef>
                <a:spcPts val="155"/>
              </a:spcBef>
              <a:buFont typeface="Wingdings"/>
              <a:buChar char=""/>
              <a:tabLst>
                <a:tab pos="454025" algn="l"/>
                <a:tab pos="454659" algn="l"/>
              </a:tabLst>
            </a:pPr>
            <a:r>
              <a:rPr sz="3100" spc="-5" dirty="0">
                <a:latin typeface="Times New Roman"/>
                <a:cs typeface="Times New Roman"/>
              </a:rPr>
              <a:t>But have many</a:t>
            </a:r>
            <a:r>
              <a:rPr sz="3100" dirty="0">
                <a:latin typeface="Times New Roman"/>
                <a:cs typeface="Times New Roman"/>
              </a:rPr>
              <a:t> </a:t>
            </a:r>
            <a:r>
              <a:rPr sz="3100" spc="-5" dirty="0">
                <a:latin typeface="Times New Roman"/>
                <a:cs typeface="Times New Roman"/>
              </a:rPr>
              <a:t>disadvantages:</a:t>
            </a:r>
            <a:endParaRPr sz="3100" dirty="0">
              <a:latin typeface="Times New Roman"/>
              <a:cs typeface="Times New Roman"/>
            </a:endParaRPr>
          </a:p>
          <a:p>
            <a:pPr marL="454659" indent="-441959">
              <a:lnSpc>
                <a:spcPct val="100000"/>
              </a:lnSpc>
              <a:spcBef>
                <a:spcPts val="145"/>
              </a:spcBef>
              <a:buFont typeface="Wingdings"/>
              <a:buChar char=""/>
              <a:tabLst>
                <a:tab pos="454659" algn="l"/>
              </a:tabLst>
            </a:pPr>
            <a:r>
              <a:rPr sz="3100" spc="-5" dirty="0">
                <a:latin typeface="Times New Roman"/>
                <a:cs typeface="Times New Roman"/>
              </a:rPr>
              <a:t>Exposure to flies and</a:t>
            </a:r>
            <a:r>
              <a:rPr sz="3100" spc="25" dirty="0">
                <a:latin typeface="Times New Roman"/>
                <a:cs typeface="Times New Roman"/>
              </a:rPr>
              <a:t> </a:t>
            </a:r>
            <a:r>
              <a:rPr sz="3100" spc="-5" dirty="0">
                <a:latin typeface="Times New Roman"/>
                <a:cs typeface="Times New Roman"/>
              </a:rPr>
              <a:t>rodents.</a:t>
            </a:r>
            <a:endParaRPr sz="3100" dirty="0">
              <a:latin typeface="Times New Roman"/>
              <a:cs typeface="Times New Roman"/>
            </a:endParaRPr>
          </a:p>
          <a:p>
            <a:pPr marL="454659" indent="-441959">
              <a:lnSpc>
                <a:spcPct val="100000"/>
              </a:lnSpc>
              <a:spcBef>
                <a:spcPts val="155"/>
              </a:spcBef>
              <a:buFont typeface="Wingdings"/>
              <a:buChar char=""/>
              <a:tabLst>
                <a:tab pos="454659" algn="l"/>
              </a:tabLst>
            </a:pPr>
            <a:r>
              <a:rPr sz="3100" spc="-5" dirty="0">
                <a:latin typeface="Times New Roman"/>
                <a:cs typeface="Times New Roman"/>
              </a:rPr>
              <a:t>Unpleasant smell and</a:t>
            </a:r>
            <a:r>
              <a:rPr sz="3100" spc="30" dirty="0">
                <a:latin typeface="Times New Roman"/>
                <a:cs typeface="Times New Roman"/>
              </a:rPr>
              <a:t> </a:t>
            </a:r>
            <a:r>
              <a:rPr sz="3100" spc="-5" dirty="0">
                <a:latin typeface="Times New Roman"/>
                <a:cs typeface="Times New Roman"/>
              </a:rPr>
              <a:t>appearance.</a:t>
            </a:r>
            <a:endParaRPr sz="3100" dirty="0">
              <a:latin typeface="Times New Roman"/>
              <a:cs typeface="Times New Roman"/>
            </a:endParaRPr>
          </a:p>
          <a:p>
            <a:pPr marL="454659" indent="-441959">
              <a:lnSpc>
                <a:spcPct val="100000"/>
              </a:lnSpc>
              <a:spcBef>
                <a:spcPts val="150"/>
              </a:spcBef>
              <a:buFont typeface="Wingdings"/>
              <a:buChar char=""/>
              <a:tabLst>
                <a:tab pos="454659" algn="l"/>
              </a:tabLst>
            </a:pPr>
            <a:r>
              <a:rPr sz="3100" spc="-5" dirty="0">
                <a:latin typeface="Times New Roman"/>
                <a:cs typeface="Times New Roman"/>
              </a:rPr>
              <a:t>Dispersion by </a:t>
            </a:r>
            <a:r>
              <a:rPr sz="3100" dirty="0">
                <a:latin typeface="Times New Roman"/>
                <a:cs typeface="Times New Roman"/>
              </a:rPr>
              <a:t>the </a:t>
            </a:r>
            <a:r>
              <a:rPr sz="3100" spc="-5" dirty="0">
                <a:latin typeface="Times New Roman"/>
                <a:cs typeface="Times New Roman"/>
              </a:rPr>
              <a:t>action of</a:t>
            </a:r>
            <a:r>
              <a:rPr sz="3100" spc="20" dirty="0">
                <a:latin typeface="Times New Roman"/>
                <a:cs typeface="Times New Roman"/>
              </a:rPr>
              <a:t> </a:t>
            </a:r>
            <a:r>
              <a:rPr sz="3100" spc="-5" dirty="0">
                <a:latin typeface="Times New Roman"/>
                <a:cs typeface="Times New Roman"/>
              </a:rPr>
              <a:t>wind.</a:t>
            </a:r>
            <a:endParaRPr sz="3100" dirty="0">
              <a:latin typeface="Times New Roman"/>
              <a:cs typeface="Times New Roman"/>
            </a:endParaRPr>
          </a:p>
          <a:p>
            <a:pPr marL="454659" indent="-441959">
              <a:lnSpc>
                <a:spcPct val="100000"/>
              </a:lnSpc>
              <a:spcBef>
                <a:spcPts val="140"/>
              </a:spcBef>
              <a:buFont typeface="Wingdings"/>
              <a:buChar char=""/>
              <a:tabLst>
                <a:tab pos="454659" algn="l"/>
              </a:tabLst>
            </a:pPr>
            <a:r>
              <a:rPr sz="3100" spc="-5" dirty="0">
                <a:latin typeface="Times New Roman"/>
                <a:cs typeface="Times New Roman"/>
              </a:rPr>
              <a:t>Pollution to ground</a:t>
            </a:r>
            <a:r>
              <a:rPr sz="3100" spc="20" dirty="0">
                <a:latin typeface="Times New Roman"/>
                <a:cs typeface="Times New Roman"/>
              </a:rPr>
              <a:t> </a:t>
            </a:r>
            <a:r>
              <a:rPr sz="3100" spc="-30" dirty="0">
                <a:latin typeface="Times New Roman"/>
                <a:cs typeface="Times New Roman"/>
              </a:rPr>
              <a:t>water.</a:t>
            </a:r>
            <a:endParaRPr sz="3500" dirty="0">
              <a:latin typeface="Times New Roman"/>
              <a:cs typeface="Times New Roman"/>
            </a:endParaRPr>
          </a:p>
          <a:p>
            <a:pPr marL="454659" indent="-441959">
              <a:lnSpc>
                <a:spcPct val="100000"/>
              </a:lnSpc>
              <a:buFont typeface="Wingdings"/>
              <a:buChar char=""/>
              <a:tabLst>
                <a:tab pos="454025" algn="l"/>
                <a:tab pos="454659" algn="l"/>
              </a:tabLst>
            </a:pPr>
            <a:r>
              <a:rPr sz="3100" spc="-5" dirty="0">
                <a:latin typeface="Times New Roman"/>
                <a:cs typeface="Times New Roman"/>
              </a:rPr>
              <a:t>Most insanitary</a:t>
            </a:r>
            <a:r>
              <a:rPr sz="3100" spc="25" dirty="0">
                <a:latin typeface="Times New Roman"/>
                <a:cs typeface="Times New Roman"/>
              </a:rPr>
              <a:t> </a:t>
            </a:r>
            <a:r>
              <a:rPr sz="3100" spc="-5" dirty="0">
                <a:latin typeface="Times New Roman"/>
                <a:cs typeface="Times New Roman"/>
              </a:rPr>
              <a:t>method.</a:t>
            </a:r>
            <a:endParaRPr sz="3100" dirty="0">
              <a:latin typeface="Times New Roman"/>
              <a:cs typeface="Times New Roman"/>
            </a:endParaRPr>
          </a:p>
        </p:txBody>
      </p:sp>
    </p:spTree>
    <p:extLst>
      <p:ext uri="{BB962C8B-B14F-4D97-AF65-F5344CB8AC3E}">
        <p14:creationId xmlns="" xmlns:p14="http://schemas.microsoft.com/office/powerpoint/2010/main" val="9202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58469"/>
            <a:ext cx="8690228" cy="680720"/>
          </a:xfrm>
          <a:prstGeom prst="rect">
            <a:avLst/>
          </a:prstGeom>
        </p:spPr>
        <p:txBody>
          <a:bodyPr vert="horz" wrap="square" lIns="0" tIns="12065" rIns="0" bIns="0" rtlCol="0">
            <a:spAutoFit/>
          </a:bodyPr>
          <a:lstStyle/>
          <a:p>
            <a:pPr marL="12700">
              <a:lnSpc>
                <a:spcPct val="100000"/>
              </a:lnSpc>
              <a:spcBef>
                <a:spcPts val="95"/>
              </a:spcBef>
            </a:pPr>
            <a:r>
              <a:rPr spc="-5" dirty="0"/>
              <a:t>Disposal of waste-Sanitary</a:t>
            </a:r>
            <a:r>
              <a:rPr spc="70" dirty="0"/>
              <a:t> </a:t>
            </a:r>
            <a:r>
              <a:rPr spc="-5" dirty="0"/>
              <a:t>landfill</a:t>
            </a:r>
          </a:p>
        </p:txBody>
      </p:sp>
      <p:sp>
        <p:nvSpPr>
          <p:cNvPr id="3" name="object 3"/>
          <p:cNvSpPr txBox="1"/>
          <p:nvPr/>
        </p:nvSpPr>
        <p:spPr>
          <a:xfrm>
            <a:off x="595680" y="1346352"/>
            <a:ext cx="10697845" cy="4277995"/>
          </a:xfrm>
          <a:prstGeom prst="rect">
            <a:avLst/>
          </a:prstGeom>
        </p:spPr>
        <p:txBody>
          <a:bodyPr vert="horz" wrap="square" lIns="0" tIns="12700" rIns="0" bIns="0" rtlCol="0">
            <a:spAutoFit/>
          </a:bodyPr>
          <a:lstStyle/>
          <a:p>
            <a:pPr marL="469265" marR="5080" indent="-457200">
              <a:lnSpc>
                <a:spcPct val="150000"/>
              </a:lnSpc>
              <a:spcBef>
                <a:spcPts val="100"/>
              </a:spcBef>
              <a:buFont typeface="Wingdings"/>
              <a:buChar char=""/>
              <a:tabLst>
                <a:tab pos="469265" algn="l"/>
                <a:tab pos="469900" algn="l"/>
              </a:tabLst>
            </a:pPr>
            <a:r>
              <a:rPr sz="3100" spc="-5" dirty="0">
                <a:latin typeface="Times New Roman"/>
                <a:cs typeface="Times New Roman"/>
              </a:rPr>
              <a:t>An engineered facility used for disposing of solid wastes on land  without harming public</a:t>
            </a:r>
            <a:r>
              <a:rPr sz="3100" spc="25" dirty="0">
                <a:latin typeface="Times New Roman"/>
                <a:cs typeface="Times New Roman"/>
              </a:rPr>
              <a:t> </a:t>
            </a:r>
            <a:r>
              <a:rPr sz="3100" spc="-5" dirty="0">
                <a:latin typeface="Times New Roman"/>
                <a:cs typeface="Times New Roman"/>
              </a:rPr>
              <a:t>health.</a:t>
            </a:r>
            <a:endParaRPr sz="3100" dirty="0">
              <a:latin typeface="Times New Roman"/>
              <a:cs typeface="Times New Roman"/>
            </a:endParaRPr>
          </a:p>
          <a:p>
            <a:pPr marL="469900" indent="-457200">
              <a:lnSpc>
                <a:spcPct val="100000"/>
              </a:lnSpc>
              <a:spcBef>
                <a:spcPts val="1860"/>
              </a:spcBef>
              <a:buFont typeface="Wingdings"/>
              <a:buChar char=""/>
              <a:tabLst>
                <a:tab pos="469265" algn="l"/>
                <a:tab pos="469900" algn="l"/>
              </a:tabLst>
            </a:pPr>
            <a:r>
              <a:rPr sz="3100" spc="-5" dirty="0">
                <a:latin typeface="Times New Roman"/>
                <a:cs typeface="Times New Roman"/>
              </a:rPr>
              <a:t>Involves mass dumping of waste into designated area, a</a:t>
            </a:r>
            <a:r>
              <a:rPr sz="3100" spc="120" dirty="0">
                <a:latin typeface="Times New Roman"/>
                <a:cs typeface="Times New Roman"/>
              </a:rPr>
              <a:t> </a:t>
            </a:r>
            <a:r>
              <a:rPr sz="3100" spc="-5" dirty="0">
                <a:latin typeface="Times New Roman"/>
                <a:cs typeface="Times New Roman"/>
              </a:rPr>
              <a:t>hole.</a:t>
            </a:r>
            <a:endParaRPr sz="3100" dirty="0">
              <a:latin typeface="Times New Roman"/>
              <a:cs typeface="Times New Roman"/>
            </a:endParaRPr>
          </a:p>
          <a:p>
            <a:pPr marL="469900" indent="-457200">
              <a:lnSpc>
                <a:spcPct val="100000"/>
              </a:lnSpc>
              <a:spcBef>
                <a:spcPts val="1860"/>
              </a:spcBef>
              <a:buFont typeface="Wingdings"/>
              <a:buChar char=""/>
              <a:tabLst>
                <a:tab pos="469265" algn="l"/>
                <a:tab pos="469900" algn="l"/>
              </a:tabLst>
            </a:pPr>
            <a:r>
              <a:rPr sz="3100" spc="-5" dirty="0">
                <a:latin typeface="Times New Roman"/>
                <a:cs typeface="Times New Roman"/>
              </a:rPr>
              <a:t>Then compacted by </a:t>
            </a:r>
            <a:r>
              <a:rPr sz="3100" spc="-15" dirty="0">
                <a:latin typeface="Times New Roman"/>
                <a:cs typeface="Times New Roman"/>
              </a:rPr>
              <a:t>large</a:t>
            </a:r>
            <a:r>
              <a:rPr sz="3100" dirty="0">
                <a:latin typeface="Times New Roman"/>
                <a:cs typeface="Times New Roman"/>
              </a:rPr>
              <a:t> </a:t>
            </a:r>
            <a:r>
              <a:rPr sz="3100" spc="-5" dirty="0">
                <a:latin typeface="Times New Roman"/>
                <a:cs typeface="Times New Roman"/>
              </a:rPr>
              <a:t>machines.</a:t>
            </a:r>
            <a:endParaRPr sz="3100" dirty="0">
              <a:latin typeface="Times New Roman"/>
              <a:cs typeface="Times New Roman"/>
            </a:endParaRPr>
          </a:p>
          <a:p>
            <a:pPr marL="469900" indent="-457200">
              <a:lnSpc>
                <a:spcPct val="100000"/>
              </a:lnSpc>
              <a:spcBef>
                <a:spcPts val="1864"/>
              </a:spcBef>
              <a:buFont typeface="Wingdings"/>
              <a:buChar char=""/>
              <a:tabLst>
                <a:tab pos="469265" algn="l"/>
                <a:tab pos="469900" algn="l"/>
              </a:tabLst>
            </a:pPr>
            <a:r>
              <a:rPr sz="3100" spc="-5" dirty="0">
                <a:latin typeface="Times New Roman"/>
                <a:cs typeface="Times New Roman"/>
              </a:rPr>
              <a:t>When full, it is sealed with a plastic</a:t>
            </a:r>
            <a:r>
              <a:rPr sz="3100" spc="55" dirty="0">
                <a:latin typeface="Times New Roman"/>
                <a:cs typeface="Times New Roman"/>
              </a:rPr>
              <a:t> </a:t>
            </a:r>
            <a:r>
              <a:rPr sz="3100" spc="-5" dirty="0">
                <a:latin typeface="Times New Roman"/>
                <a:cs typeface="Times New Roman"/>
              </a:rPr>
              <a:t>sheet.</a:t>
            </a:r>
            <a:endParaRPr sz="3100" dirty="0">
              <a:latin typeface="Times New Roman"/>
              <a:cs typeface="Times New Roman"/>
            </a:endParaRPr>
          </a:p>
          <a:p>
            <a:pPr marL="469900" indent="-457200">
              <a:lnSpc>
                <a:spcPct val="100000"/>
              </a:lnSpc>
              <a:spcBef>
                <a:spcPts val="1860"/>
              </a:spcBef>
              <a:buFont typeface="Wingdings"/>
              <a:buChar char=""/>
              <a:tabLst>
                <a:tab pos="469265" algn="l"/>
                <a:tab pos="469900" algn="l"/>
              </a:tabLst>
            </a:pPr>
            <a:r>
              <a:rPr sz="3100" spc="-5" dirty="0">
                <a:latin typeface="Times New Roman"/>
                <a:cs typeface="Times New Roman"/>
              </a:rPr>
              <a:t>Threat to pollution , can intoxicate ground</a:t>
            </a:r>
            <a:r>
              <a:rPr sz="3100" spc="30" dirty="0">
                <a:latin typeface="Times New Roman"/>
                <a:cs typeface="Times New Roman"/>
              </a:rPr>
              <a:t> </a:t>
            </a:r>
            <a:r>
              <a:rPr sz="3100" spc="-30" dirty="0">
                <a:latin typeface="Times New Roman"/>
                <a:cs typeface="Times New Roman"/>
              </a:rPr>
              <a:t>water.</a:t>
            </a:r>
            <a:endParaRPr sz="3100" dirty="0">
              <a:latin typeface="Times New Roman"/>
              <a:cs typeface="Times New Roman"/>
            </a:endParaRPr>
          </a:p>
        </p:txBody>
      </p:sp>
    </p:spTree>
    <p:extLst>
      <p:ext uri="{BB962C8B-B14F-4D97-AF65-F5344CB8AC3E}">
        <p14:creationId xmlns="" xmlns:p14="http://schemas.microsoft.com/office/powerpoint/2010/main" val="3282204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58469"/>
            <a:ext cx="8690228" cy="680720"/>
          </a:xfrm>
          <a:prstGeom prst="rect">
            <a:avLst/>
          </a:prstGeom>
        </p:spPr>
        <p:txBody>
          <a:bodyPr vert="horz" wrap="square" lIns="0" tIns="12065" rIns="0" bIns="0" rtlCol="0">
            <a:spAutoFit/>
          </a:bodyPr>
          <a:lstStyle/>
          <a:p>
            <a:pPr marL="12700">
              <a:lnSpc>
                <a:spcPct val="100000"/>
              </a:lnSpc>
              <a:spcBef>
                <a:spcPts val="95"/>
              </a:spcBef>
            </a:pPr>
            <a:r>
              <a:rPr spc="-5" dirty="0"/>
              <a:t>Disposal of waste-Sanitary</a:t>
            </a:r>
            <a:r>
              <a:rPr spc="70" dirty="0"/>
              <a:t> </a:t>
            </a:r>
            <a:r>
              <a:rPr spc="-5" dirty="0"/>
              <a:t>landfill</a:t>
            </a:r>
          </a:p>
        </p:txBody>
      </p:sp>
      <p:sp>
        <p:nvSpPr>
          <p:cNvPr id="3" name="object 3"/>
          <p:cNvSpPr txBox="1"/>
          <p:nvPr/>
        </p:nvSpPr>
        <p:spPr>
          <a:xfrm>
            <a:off x="595680" y="1346352"/>
            <a:ext cx="9992995" cy="2152015"/>
          </a:xfrm>
          <a:prstGeom prst="rect">
            <a:avLst/>
          </a:prstGeom>
        </p:spPr>
        <p:txBody>
          <a:bodyPr vert="horz" wrap="square" lIns="0" tIns="12700" rIns="0" bIns="0" rtlCol="0">
            <a:spAutoFit/>
          </a:bodyPr>
          <a:lstStyle/>
          <a:p>
            <a:pPr marL="440690" marR="5080" indent="-428625">
              <a:lnSpc>
                <a:spcPct val="150000"/>
              </a:lnSpc>
              <a:spcBef>
                <a:spcPts val="100"/>
              </a:spcBef>
              <a:buFont typeface="Wingdings"/>
              <a:buChar char=""/>
              <a:tabLst>
                <a:tab pos="440690" algn="l"/>
                <a:tab pos="441325" algn="l"/>
              </a:tabLst>
            </a:pPr>
            <a:r>
              <a:rPr sz="3100" spc="-5" dirty="0">
                <a:latin typeface="Times New Roman"/>
                <a:cs typeface="Times New Roman"/>
              </a:rPr>
              <a:t>Chemical , bacteriological and physical changes occur in the  buried</a:t>
            </a:r>
            <a:r>
              <a:rPr sz="3100" spc="-10" dirty="0">
                <a:latin typeface="Times New Roman"/>
                <a:cs typeface="Times New Roman"/>
              </a:rPr>
              <a:t> </a:t>
            </a:r>
            <a:r>
              <a:rPr sz="3100" spc="-5" dirty="0">
                <a:latin typeface="Times New Roman"/>
                <a:cs typeface="Times New Roman"/>
              </a:rPr>
              <a:t>wastes.</a:t>
            </a:r>
            <a:endParaRPr sz="3100">
              <a:latin typeface="Times New Roman"/>
              <a:cs typeface="Times New Roman"/>
            </a:endParaRPr>
          </a:p>
          <a:p>
            <a:pPr marL="440690" indent="-428625">
              <a:lnSpc>
                <a:spcPct val="100000"/>
              </a:lnSpc>
              <a:spcBef>
                <a:spcPts val="1860"/>
              </a:spcBef>
              <a:buFont typeface="Wingdings"/>
              <a:buChar char=""/>
              <a:tabLst>
                <a:tab pos="440690" algn="l"/>
                <a:tab pos="441325" algn="l"/>
              </a:tabLst>
            </a:pPr>
            <a:r>
              <a:rPr sz="3100" spc="-5" dirty="0">
                <a:latin typeface="Times New Roman"/>
                <a:cs typeface="Times New Roman"/>
              </a:rPr>
              <a:t>It </a:t>
            </a:r>
            <a:r>
              <a:rPr sz="3100" dirty="0">
                <a:latin typeface="Times New Roman"/>
                <a:cs typeface="Times New Roman"/>
              </a:rPr>
              <a:t>takes </a:t>
            </a:r>
            <a:r>
              <a:rPr sz="3100" spc="-5" dirty="0">
                <a:latin typeface="Times New Roman"/>
                <a:cs typeface="Times New Roman"/>
              </a:rPr>
              <a:t>4 - 6 months for complete</a:t>
            </a:r>
            <a:r>
              <a:rPr sz="3100" spc="55" dirty="0">
                <a:latin typeface="Times New Roman"/>
                <a:cs typeface="Times New Roman"/>
              </a:rPr>
              <a:t> </a:t>
            </a:r>
            <a:r>
              <a:rPr sz="3100" spc="-5" dirty="0">
                <a:latin typeface="Times New Roman"/>
                <a:cs typeface="Times New Roman"/>
              </a:rPr>
              <a:t>decomposition.</a:t>
            </a:r>
            <a:endParaRPr sz="3100">
              <a:latin typeface="Times New Roman"/>
              <a:cs typeface="Times New Roman"/>
            </a:endParaRPr>
          </a:p>
        </p:txBody>
      </p:sp>
    </p:spTree>
    <p:extLst>
      <p:ext uri="{BB962C8B-B14F-4D97-AF65-F5344CB8AC3E}">
        <p14:creationId xmlns="" xmlns:p14="http://schemas.microsoft.com/office/powerpoint/2010/main" val="420119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458469"/>
            <a:ext cx="8013319" cy="680720"/>
          </a:xfrm>
          <a:prstGeom prst="rect">
            <a:avLst/>
          </a:prstGeom>
        </p:spPr>
        <p:txBody>
          <a:bodyPr vert="horz" wrap="square" lIns="0" tIns="12065" rIns="0" bIns="0" rtlCol="0">
            <a:spAutoFit/>
          </a:bodyPr>
          <a:lstStyle/>
          <a:p>
            <a:pPr marL="12700">
              <a:lnSpc>
                <a:spcPct val="100000"/>
              </a:lnSpc>
              <a:spcBef>
                <a:spcPts val="95"/>
              </a:spcBef>
            </a:pPr>
            <a:r>
              <a:rPr spc="-5" dirty="0"/>
              <a:t>Disposal of</a:t>
            </a:r>
            <a:r>
              <a:rPr spc="30" dirty="0"/>
              <a:t> </a:t>
            </a:r>
            <a:r>
              <a:rPr spc="-5" dirty="0"/>
              <a:t>waste-Incineration</a:t>
            </a:r>
          </a:p>
        </p:txBody>
      </p:sp>
      <p:sp>
        <p:nvSpPr>
          <p:cNvPr id="3" name="object 3"/>
          <p:cNvSpPr txBox="1"/>
          <p:nvPr/>
        </p:nvSpPr>
        <p:spPr>
          <a:xfrm>
            <a:off x="688340" y="1875281"/>
            <a:ext cx="6898005" cy="2189480"/>
          </a:xfrm>
          <a:prstGeom prst="rect">
            <a:avLst/>
          </a:prstGeom>
        </p:spPr>
        <p:txBody>
          <a:bodyPr vert="horz" wrap="square" lIns="0" tIns="12065" rIns="0" bIns="0" rtlCol="0">
            <a:spAutoFit/>
          </a:bodyPr>
          <a:lstStyle/>
          <a:p>
            <a:pPr marL="454659" indent="-442595">
              <a:lnSpc>
                <a:spcPct val="100000"/>
              </a:lnSpc>
              <a:spcBef>
                <a:spcPts val="95"/>
              </a:spcBef>
              <a:buFont typeface="Wingdings"/>
              <a:buChar char=""/>
              <a:tabLst>
                <a:tab pos="454659" algn="l"/>
                <a:tab pos="455295" algn="l"/>
              </a:tabLst>
            </a:pPr>
            <a:r>
              <a:rPr sz="3100" spc="-5" dirty="0">
                <a:latin typeface="Times New Roman"/>
                <a:cs typeface="Times New Roman"/>
              </a:rPr>
              <a:t>Where suitable land is not</a:t>
            </a:r>
            <a:r>
              <a:rPr sz="3100" spc="45" dirty="0">
                <a:latin typeface="Times New Roman"/>
                <a:cs typeface="Times New Roman"/>
              </a:rPr>
              <a:t> </a:t>
            </a:r>
            <a:r>
              <a:rPr sz="3100" spc="-5" dirty="0">
                <a:latin typeface="Times New Roman"/>
                <a:cs typeface="Times New Roman"/>
              </a:rPr>
              <a:t>available.</a:t>
            </a:r>
            <a:endParaRPr sz="3100">
              <a:latin typeface="Times New Roman"/>
              <a:cs typeface="Times New Roman"/>
            </a:endParaRPr>
          </a:p>
          <a:p>
            <a:pPr marL="454659" indent="-442595">
              <a:lnSpc>
                <a:spcPct val="100000"/>
              </a:lnSpc>
              <a:spcBef>
                <a:spcPts val="2940"/>
              </a:spcBef>
              <a:buFont typeface="Wingdings"/>
              <a:buChar char=""/>
              <a:tabLst>
                <a:tab pos="454659" algn="l"/>
                <a:tab pos="455295" algn="l"/>
              </a:tabLst>
            </a:pPr>
            <a:r>
              <a:rPr sz="3100" spc="-5" dirty="0">
                <a:latin typeface="Times New Roman"/>
                <a:cs typeface="Times New Roman"/>
              </a:rPr>
              <a:t>Using </a:t>
            </a:r>
            <a:r>
              <a:rPr sz="3100" spc="-15" dirty="0">
                <a:latin typeface="Times New Roman"/>
                <a:cs typeface="Times New Roman"/>
              </a:rPr>
              <a:t>large</a:t>
            </a:r>
            <a:r>
              <a:rPr sz="3100" spc="5" dirty="0">
                <a:latin typeface="Times New Roman"/>
                <a:cs typeface="Times New Roman"/>
              </a:rPr>
              <a:t> </a:t>
            </a:r>
            <a:r>
              <a:rPr sz="3100" dirty="0">
                <a:latin typeface="Times New Roman"/>
                <a:cs typeface="Times New Roman"/>
              </a:rPr>
              <a:t>incinerators.</a:t>
            </a:r>
            <a:endParaRPr sz="3100">
              <a:latin typeface="Times New Roman"/>
              <a:cs typeface="Times New Roman"/>
            </a:endParaRPr>
          </a:p>
          <a:p>
            <a:pPr marL="454659" indent="-442595">
              <a:lnSpc>
                <a:spcPct val="100000"/>
              </a:lnSpc>
              <a:spcBef>
                <a:spcPts val="2940"/>
              </a:spcBef>
              <a:buFont typeface="Wingdings"/>
              <a:buChar char=""/>
              <a:tabLst>
                <a:tab pos="454659" algn="l"/>
                <a:tab pos="455295" algn="l"/>
              </a:tabLst>
            </a:pPr>
            <a:r>
              <a:rPr sz="3100" spc="-5" dirty="0">
                <a:latin typeface="Times New Roman"/>
                <a:cs typeface="Times New Roman"/>
              </a:rPr>
              <a:t>Separation of substances that hinder</a:t>
            </a:r>
            <a:r>
              <a:rPr sz="3100" spc="90" dirty="0">
                <a:latin typeface="Times New Roman"/>
                <a:cs typeface="Times New Roman"/>
              </a:rPr>
              <a:t> </a:t>
            </a:r>
            <a:r>
              <a:rPr sz="3100" spc="-5" dirty="0">
                <a:latin typeface="Times New Roman"/>
                <a:cs typeface="Times New Roman"/>
              </a:rPr>
              <a:t>fire.</a:t>
            </a:r>
            <a:endParaRPr sz="3100">
              <a:latin typeface="Times New Roman"/>
              <a:cs typeface="Times New Roman"/>
            </a:endParaRPr>
          </a:p>
        </p:txBody>
      </p:sp>
    </p:spTree>
    <p:extLst>
      <p:ext uri="{BB962C8B-B14F-4D97-AF65-F5344CB8AC3E}">
        <p14:creationId xmlns="" xmlns:p14="http://schemas.microsoft.com/office/powerpoint/2010/main" val="3742124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458469"/>
            <a:ext cx="7932419" cy="680720"/>
          </a:xfrm>
          <a:prstGeom prst="rect">
            <a:avLst/>
          </a:prstGeom>
        </p:spPr>
        <p:txBody>
          <a:bodyPr vert="horz" wrap="square" lIns="0" tIns="12065" rIns="0" bIns="0" rtlCol="0">
            <a:spAutoFit/>
          </a:bodyPr>
          <a:lstStyle/>
          <a:p>
            <a:pPr marL="12700">
              <a:lnSpc>
                <a:spcPct val="100000"/>
              </a:lnSpc>
              <a:spcBef>
                <a:spcPts val="95"/>
              </a:spcBef>
            </a:pPr>
            <a:r>
              <a:rPr spc="-5" dirty="0"/>
              <a:t>Disposal of waste-Manure</a:t>
            </a:r>
            <a:r>
              <a:rPr spc="65" dirty="0"/>
              <a:t> </a:t>
            </a:r>
            <a:r>
              <a:rPr spc="-5" dirty="0"/>
              <a:t>pits</a:t>
            </a:r>
          </a:p>
        </p:txBody>
      </p:sp>
      <p:sp>
        <p:nvSpPr>
          <p:cNvPr id="3" name="object 3"/>
          <p:cNvSpPr txBox="1"/>
          <p:nvPr/>
        </p:nvSpPr>
        <p:spPr>
          <a:xfrm>
            <a:off x="688340" y="1530248"/>
            <a:ext cx="5298440" cy="2936875"/>
          </a:xfrm>
          <a:prstGeom prst="rect">
            <a:avLst/>
          </a:prstGeom>
        </p:spPr>
        <p:txBody>
          <a:bodyPr vert="horz" wrap="square" lIns="0" tIns="268605" rIns="0" bIns="0" rtlCol="0">
            <a:spAutoFit/>
          </a:bodyPr>
          <a:lstStyle/>
          <a:p>
            <a:pPr marL="454659" indent="-442595">
              <a:lnSpc>
                <a:spcPct val="100000"/>
              </a:lnSpc>
              <a:spcBef>
                <a:spcPts val="2115"/>
              </a:spcBef>
              <a:buFont typeface="Wingdings"/>
              <a:buChar char=""/>
              <a:tabLst>
                <a:tab pos="454659" algn="l"/>
                <a:tab pos="455295" algn="l"/>
              </a:tabLst>
            </a:pPr>
            <a:r>
              <a:rPr sz="3100" spc="-5" dirty="0">
                <a:latin typeface="Times New Roman"/>
                <a:cs typeface="Times New Roman"/>
              </a:rPr>
              <a:t>In </a:t>
            </a:r>
            <a:r>
              <a:rPr sz="3100" dirty="0">
                <a:latin typeface="Times New Roman"/>
                <a:cs typeface="Times New Roman"/>
              </a:rPr>
              <a:t>rural </a:t>
            </a:r>
            <a:r>
              <a:rPr sz="3100" spc="-5" dirty="0">
                <a:latin typeface="Times New Roman"/>
                <a:cs typeface="Times New Roman"/>
              </a:rPr>
              <a:t>areas.</a:t>
            </a:r>
            <a:endParaRPr sz="3100">
              <a:latin typeface="Times New Roman"/>
              <a:cs typeface="Times New Roman"/>
            </a:endParaRPr>
          </a:p>
          <a:p>
            <a:pPr marL="454659" indent="-442595">
              <a:lnSpc>
                <a:spcPct val="100000"/>
              </a:lnSpc>
              <a:spcBef>
                <a:spcPts val="2014"/>
              </a:spcBef>
              <a:buFont typeface="Wingdings"/>
              <a:buChar char=""/>
              <a:tabLst>
                <a:tab pos="454659" algn="l"/>
                <a:tab pos="455295" algn="l"/>
              </a:tabLst>
            </a:pPr>
            <a:r>
              <a:rPr sz="3100" spc="-5" dirty="0">
                <a:latin typeface="Times New Roman"/>
                <a:cs typeface="Times New Roman"/>
              </a:rPr>
              <a:t>Dug by individual households.</a:t>
            </a:r>
            <a:endParaRPr sz="3100">
              <a:latin typeface="Times New Roman"/>
              <a:cs typeface="Times New Roman"/>
            </a:endParaRPr>
          </a:p>
          <a:p>
            <a:pPr marL="454659" indent="-442595">
              <a:lnSpc>
                <a:spcPct val="100000"/>
              </a:lnSpc>
              <a:spcBef>
                <a:spcPts val="2005"/>
              </a:spcBef>
              <a:buFont typeface="Wingdings"/>
              <a:buChar char=""/>
              <a:tabLst>
                <a:tab pos="454659" algn="l"/>
                <a:tab pos="455295" algn="l"/>
              </a:tabLst>
            </a:pPr>
            <a:r>
              <a:rPr sz="3100" spc="-75" dirty="0">
                <a:latin typeface="Times New Roman"/>
                <a:cs typeface="Times New Roman"/>
              </a:rPr>
              <a:t>Two </a:t>
            </a:r>
            <a:r>
              <a:rPr sz="3100" spc="-5" dirty="0">
                <a:latin typeface="Times New Roman"/>
                <a:cs typeface="Times New Roman"/>
              </a:rPr>
              <a:t>pits</a:t>
            </a:r>
            <a:r>
              <a:rPr sz="3100" spc="70" dirty="0">
                <a:latin typeface="Times New Roman"/>
                <a:cs typeface="Times New Roman"/>
              </a:rPr>
              <a:t> </a:t>
            </a:r>
            <a:r>
              <a:rPr sz="3100" spc="-5" dirty="0">
                <a:latin typeface="Times New Roman"/>
                <a:cs typeface="Times New Roman"/>
              </a:rPr>
              <a:t>-alternating.</a:t>
            </a:r>
            <a:endParaRPr sz="3100">
              <a:latin typeface="Times New Roman"/>
              <a:cs typeface="Times New Roman"/>
            </a:endParaRPr>
          </a:p>
          <a:p>
            <a:pPr marL="454659" indent="-442595">
              <a:lnSpc>
                <a:spcPct val="100000"/>
              </a:lnSpc>
              <a:spcBef>
                <a:spcPts val="2005"/>
              </a:spcBef>
              <a:buFont typeface="Wingdings"/>
              <a:buChar char=""/>
              <a:tabLst>
                <a:tab pos="454659" algn="l"/>
                <a:tab pos="455295" algn="l"/>
              </a:tabLst>
            </a:pPr>
            <a:r>
              <a:rPr sz="3100" spc="-5" dirty="0">
                <a:latin typeface="Times New Roman"/>
                <a:cs typeface="Times New Roman"/>
              </a:rPr>
              <a:t>Simple, relatively </a:t>
            </a:r>
            <a:r>
              <a:rPr sz="3100" spc="-10" dirty="0">
                <a:latin typeface="Times New Roman"/>
                <a:cs typeface="Times New Roman"/>
              </a:rPr>
              <a:t>effective.</a:t>
            </a:r>
            <a:endParaRPr sz="3100">
              <a:latin typeface="Times New Roman"/>
              <a:cs typeface="Times New Roman"/>
            </a:endParaRPr>
          </a:p>
        </p:txBody>
      </p:sp>
    </p:spTree>
    <p:extLst>
      <p:ext uri="{BB962C8B-B14F-4D97-AF65-F5344CB8AC3E}">
        <p14:creationId xmlns="" xmlns:p14="http://schemas.microsoft.com/office/powerpoint/2010/main" val="1104683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772538"/>
            <a:ext cx="4201795" cy="2643505"/>
          </a:xfrm>
          <a:prstGeom prst="rect">
            <a:avLst/>
          </a:prstGeom>
        </p:spPr>
        <p:txBody>
          <a:bodyPr vert="horz" wrap="square" lIns="0" tIns="12065" rIns="0" bIns="0" rtlCol="0">
            <a:spAutoFit/>
          </a:bodyPr>
          <a:lstStyle/>
          <a:p>
            <a:pPr marL="469900" indent="-457834">
              <a:lnSpc>
                <a:spcPct val="100000"/>
              </a:lnSpc>
              <a:spcBef>
                <a:spcPts val="95"/>
              </a:spcBef>
              <a:buFont typeface="Wingdings"/>
              <a:buChar char=""/>
              <a:tabLst>
                <a:tab pos="469900" algn="l"/>
                <a:tab pos="470534" algn="l"/>
              </a:tabLst>
            </a:pPr>
            <a:r>
              <a:rPr sz="3100" b="1" spc="-5" dirty="0">
                <a:latin typeface="Times New Roman"/>
                <a:cs typeface="Times New Roman"/>
              </a:rPr>
              <a:t>Further</a:t>
            </a:r>
            <a:r>
              <a:rPr sz="3100" b="1" spc="-95" dirty="0">
                <a:latin typeface="Times New Roman"/>
                <a:cs typeface="Times New Roman"/>
              </a:rPr>
              <a:t> </a:t>
            </a:r>
            <a:r>
              <a:rPr sz="3100" b="1" spc="-5" dirty="0">
                <a:latin typeface="Times New Roman"/>
                <a:cs typeface="Times New Roman"/>
              </a:rPr>
              <a:t>management:</a:t>
            </a:r>
            <a:endParaRPr sz="3100">
              <a:latin typeface="Times New Roman"/>
              <a:cs typeface="Times New Roman"/>
            </a:endParaRPr>
          </a:p>
          <a:p>
            <a:pPr>
              <a:lnSpc>
                <a:spcPct val="100000"/>
              </a:lnSpc>
              <a:buFont typeface="Wingdings"/>
              <a:buChar char=""/>
            </a:pPr>
            <a:endParaRPr sz="3400">
              <a:latin typeface="Times New Roman"/>
              <a:cs typeface="Times New Roman"/>
            </a:endParaRPr>
          </a:p>
          <a:p>
            <a:pPr>
              <a:lnSpc>
                <a:spcPct val="100000"/>
              </a:lnSpc>
              <a:spcBef>
                <a:spcPts val="25"/>
              </a:spcBef>
              <a:buFont typeface="Wingdings"/>
              <a:buChar char=""/>
            </a:pPr>
            <a:endParaRPr sz="3050">
              <a:latin typeface="Times New Roman"/>
              <a:cs typeface="Times New Roman"/>
            </a:endParaRPr>
          </a:p>
          <a:p>
            <a:pPr marL="469900" indent="-457834">
              <a:lnSpc>
                <a:spcPct val="100000"/>
              </a:lnSpc>
              <a:buFont typeface="Wingdings"/>
              <a:buChar char=""/>
              <a:tabLst>
                <a:tab pos="469900" algn="l"/>
                <a:tab pos="470534" algn="l"/>
              </a:tabLst>
            </a:pPr>
            <a:r>
              <a:rPr sz="3100" spc="-5" dirty="0">
                <a:latin typeface="Times New Roman"/>
                <a:cs typeface="Times New Roman"/>
              </a:rPr>
              <a:t>Recycling.</a:t>
            </a:r>
            <a:endParaRPr sz="3100">
              <a:latin typeface="Times New Roman"/>
              <a:cs typeface="Times New Roman"/>
            </a:endParaRPr>
          </a:p>
          <a:p>
            <a:pPr marL="469900" indent="-457834">
              <a:lnSpc>
                <a:spcPct val="100000"/>
              </a:lnSpc>
              <a:spcBef>
                <a:spcPts val="1889"/>
              </a:spcBef>
              <a:buFont typeface="Wingdings"/>
              <a:buChar char=""/>
              <a:tabLst>
                <a:tab pos="469900" algn="l"/>
                <a:tab pos="470534" algn="l"/>
              </a:tabLst>
            </a:pPr>
            <a:r>
              <a:rPr sz="3100" spc="-15" dirty="0">
                <a:latin typeface="Times New Roman"/>
                <a:cs typeface="Times New Roman"/>
              </a:rPr>
              <a:t>Energy </a:t>
            </a:r>
            <a:r>
              <a:rPr sz="3100" dirty="0">
                <a:latin typeface="Times New Roman"/>
                <a:cs typeface="Times New Roman"/>
              </a:rPr>
              <a:t>production</a:t>
            </a:r>
            <a:r>
              <a:rPr sz="3200" dirty="0">
                <a:solidFill>
                  <a:srgbClr val="FFFFFF"/>
                </a:solidFill>
                <a:latin typeface="Calibri"/>
                <a:cs typeface="Calibri"/>
              </a:rPr>
              <a:t>.</a:t>
            </a:r>
            <a:endParaRPr sz="3200">
              <a:latin typeface="Calibri"/>
              <a:cs typeface="Calibri"/>
            </a:endParaRPr>
          </a:p>
        </p:txBody>
      </p:sp>
    </p:spTree>
    <p:extLst>
      <p:ext uri="{BB962C8B-B14F-4D97-AF65-F5344CB8AC3E}">
        <p14:creationId xmlns="" xmlns:p14="http://schemas.microsoft.com/office/powerpoint/2010/main" val="1600071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7730" y="266629"/>
            <a:ext cx="10262870" cy="5126990"/>
          </a:xfrm>
          <a:prstGeom prst="rect">
            <a:avLst/>
          </a:prstGeom>
        </p:spPr>
        <p:txBody>
          <a:bodyPr vert="horz" wrap="square" lIns="0" tIns="149225" rIns="0" bIns="0" rtlCol="0">
            <a:spAutoFit/>
          </a:bodyPr>
          <a:lstStyle/>
          <a:p>
            <a:pPr marL="12700">
              <a:lnSpc>
                <a:spcPct val="100000"/>
              </a:lnSpc>
              <a:spcBef>
                <a:spcPts val="1175"/>
              </a:spcBef>
            </a:pPr>
            <a:r>
              <a:rPr sz="3100" b="1" spc="-5" dirty="0">
                <a:latin typeface="Times New Roman"/>
                <a:cs typeface="Times New Roman"/>
              </a:rPr>
              <a:t>In </a:t>
            </a:r>
            <a:r>
              <a:rPr sz="3100" b="1" spc="-10" dirty="0">
                <a:latin typeface="Times New Roman"/>
                <a:cs typeface="Times New Roman"/>
              </a:rPr>
              <a:t>Sudan:</a:t>
            </a:r>
            <a:endParaRPr sz="3100">
              <a:latin typeface="Times New Roman"/>
              <a:cs typeface="Times New Roman"/>
            </a:endParaRPr>
          </a:p>
          <a:p>
            <a:pPr marL="469900" indent="-457200">
              <a:lnSpc>
                <a:spcPct val="100000"/>
              </a:lnSpc>
              <a:spcBef>
                <a:spcPts val="1070"/>
              </a:spcBef>
              <a:buFont typeface="Wingdings"/>
              <a:buChar char=""/>
              <a:tabLst>
                <a:tab pos="469265" algn="l"/>
                <a:tab pos="469900" algn="l"/>
              </a:tabLst>
            </a:pPr>
            <a:r>
              <a:rPr sz="3100" spc="-5" dirty="0">
                <a:latin typeface="Times New Roman"/>
                <a:cs typeface="Times New Roman"/>
              </a:rPr>
              <a:t>All </a:t>
            </a:r>
            <a:r>
              <a:rPr sz="3100" dirty="0">
                <a:latin typeface="Times New Roman"/>
                <a:cs typeface="Times New Roman"/>
              </a:rPr>
              <a:t>wastes </a:t>
            </a:r>
            <a:r>
              <a:rPr sz="3100" spc="-5" dirty="0">
                <a:latin typeface="Times New Roman"/>
                <a:cs typeface="Times New Roman"/>
              </a:rPr>
              <a:t>5,282,000 tons </a:t>
            </a:r>
            <a:r>
              <a:rPr sz="3100" spc="-30" dirty="0">
                <a:latin typeface="Times New Roman"/>
                <a:cs typeface="Times New Roman"/>
              </a:rPr>
              <a:t>yearly, </a:t>
            </a:r>
            <a:r>
              <a:rPr sz="3100" spc="-5" dirty="0">
                <a:latin typeface="Times New Roman"/>
                <a:cs typeface="Times New Roman"/>
              </a:rPr>
              <a:t>only 10 % is</a:t>
            </a:r>
            <a:r>
              <a:rPr sz="3100" spc="145" dirty="0">
                <a:latin typeface="Times New Roman"/>
                <a:cs typeface="Times New Roman"/>
              </a:rPr>
              <a:t> </a:t>
            </a:r>
            <a:r>
              <a:rPr sz="3100" dirty="0">
                <a:latin typeface="Times New Roman"/>
                <a:cs typeface="Times New Roman"/>
              </a:rPr>
              <a:t>transported.</a:t>
            </a:r>
            <a:endParaRPr sz="3100">
              <a:latin typeface="Times New Roman"/>
              <a:cs typeface="Times New Roman"/>
            </a:endParaRPr>
          </a:p>
          <a:p>
            <a:pPr marL="12700">
              <a:lnSpc>
                <a:spcPct val="100000"/>
              </a:lnSpc>
              <a:spcBef>
                <a:spcPts val="1380"/>
              </a:spcBef>
            </a:pPr>
            <a:r>
              <a:rPr sz="3100" b="1" spc="-5" dirty="0">
                <a:latin typeface="Times New Roman"/>
                <a:cs typeface="Times New Roman"/>
              </a:rPr>
              <a:t>In Khartoum</a:t>
            </a:r>
            <a:r>
              <a:rPr sz="3100" b="1" spc="35" dirty="0">
                <a:latin typeface="Times New Roman"/>
                <a:cs typeface="Times New Roman"/>
              </a:rPr>
              <a:t> </a:t>
            </a:r>
            <a:r>
              <a:rPr sz="3100" b="1" spc="-5" dirty="0">
                <a:latin typeface="Times New Roman"/>
                <a:cs typeface="Times New Roman"/>
              </a:rPr>
              <a:t>state:</a:t>
            </a:r>
            <a:endParaRPr sz="3100">
              <a:latin typeface="Times New Roman"/>
              <a:cs typeface="Times New Roman"/>
            </a:endParaRPr>
          </a:p>
          <a:p>
            <a:pPr marL="469900" indent="-457200">
              <a:lnSpc>
                <a:spcPct val="100000"/>
              </a:lnSpc>
              <a:spcBef>
                <a:spcPts val="1370"/>
              </a:spcBef>
              <a:buFont typeface="Wingdings"/>
              <a:buChar char=""/>
              <a:tabLst>
                <a:tab pos="469265" algn="l"/>
                <a:tab pos="469900" algn="l"/>
              </a:tabLst>
            </a:pPr>
            <a:r>
              <a:rPr sz="3100" spc="-5" dirty="0">
                <a:latin typeface="Times New Roman"/>
                <a:cs typeface="Times New Roman"/>
              </a:rPr>
              <a:t>About 4000-6000 tons daily by more than 6 million</a:t>
            </a:r>
            <a:r>
              <a:rPr sz="3100" spc="105" dirty="0">
                <a:latin typeface="Times New Roman"/>
                <a:cs typeface="Times New Roman"/>
              </a:rPr>
              <a:t> </a:t>
            </a:r>
            <a:r>
              <a:rPr sz="3100" spc="-5" dirty="0">
                <a:latin typeface="Times New Roman"/>
                <a:cs typeface="Times New Roman"/>
              </a:rPr>
              <a:t>people.</a:t>
            </a:r>
            <a:endParaRPr sz="3100">
              <a:latin typeface="Times New Roman"/>
              <a:cs typeface="Times New Roman"/>
            </a:endParaRPr>
          </a:p>
          <a:p>
            <a:pPr marL="469900" indent="-457200">
              <a:lnSpc>
                <a:spcPct val="100000"/>
              </a:lnSpc>
              <a:spcBef>
                <a:spcPts val="1380"/>
              </a:spcBef>
              <a:buFont typeface="Wingdings"/>
              <a:buChar char=""/>
              <a:tabLst>
                <a:tab pos="469265" algn="l"/>
                <a:tab pos="469900" algn="l"/>
              </a:tabLst>
            </a:pPr>
            <a:r>
              <a:rPr sz="3100" spc="-5" dirty="0">
                <a:latin typeface="Times New Roman"/>
                <a:cs typeface="Times New Roman"/>
              </a:rPr>
              <a:t>About 540 </a:t>
            </a:r>
            <a:r>
              <a:rPr sz="3100" dirty="0">
                <a:latin typeface="Times New Roman"/>
                <a:cs typeface="Times New Roman"/>
              </a:rPr>
              <a:t>vehicles, collected </a:t>
            </a:r>
            <a:r>
              <a:rPr sz="3100" spc="-5" dirty="0">
                <a:latin typeface="Times New Roman"/>
                <a:cs typeface="Times New Roman"/>
              </a:rPr>
              <a:t>twice per</a:t>
            </a:r>
            <a:r>
              <a:rPr sz="3100" spc="15" dirty="0">
                <a:latin typeface="Times New Roman"/>
                <a:cs typeface="Times New Roman"/>
              </a:rPr>
              <a:t> </a:t>
            </a:r>
            <a:r>
              <a:rPr sz="3100" dirty="0">
                <a:latin typeface="Times New Roman"/>
                <a:cs typeface="Times New Roman"/>
              </a:rPr>
              <a:t>week.</a:t>
            </a:r>
            <a:endParaRPr sz="3100">
              <a:latin typeface="Times New Roman"/>
              <a:cs typeface="Times New Roman"/>
            </a:endParaRPr>
          </a:p>
          <a:p>
            <a:pPr marL="469900" marR="5080" indent="-457200">
              <a:lnSpc>
                <a:spcPct val="137100"/>
              </a:lnSpc>
              <a:buFont typeface="Wingdings"/>
              <a:buChar char=""/>
              <a:tabLst>
                <a:tab pos="469265" algn="l"/>
                <a:tab pos="469900" algn="l"/>
              </a:tabLst>
            </a:pPr>
            <a:r>
              <a:rPr sz="3100" spc="-5" dirty="0">
                <a:latin typeface="Times New Roman"/>
                <a:cs typeface="Times New Roman"/>
              </a:rPr>
              <a:t>Formerly burning wastes in outskirts, but now population size  </a:t>
            </a:r>
            <a:r>
              <a:rPr sz="3100" dirty="0">
                <a:latin typeface="Times New Roman"/>
                <a:cs typeface="Times New Roman"/>
              </a:rPr>
              <a:t>increases...</a:t>
            </a:r>
            <a:endParaRPr sz="3100">
              <a:latin typeface="Times New Roman"/>
              <a:cs typeface="Times New Roman"/>
            </a:endParaRPr>
          </a:p>
          <a:p>
            <a:pPr marL="568960" indent="-556895">
              <a:lnSpc>
                <a:spcPct val="100000"/>
              </a:lnSpc>
              <a:spcBef>
                <a:spcPts val="1370"/>
              </a:spcBef>
              <a:buFont typeface="Wingdings"/>
              <a:buChar char=""/>
              <a:tabLst>
                <a:tab pos="568960" algn="l"/>
                <a:tab pos="569595" algn="l"/>
              </a:tabLst>
            </a:pPr>
            <a:r>
              <a:rPr sz="3100" spc="-5" dirty="0">
                <a:latin typeface="Times New Roman"/>
                <a:cs typeface="Times New Roman"/>
              </a:rPr>
              <a:t>Khartoum state cleansing project, processing is by</a:t>
            </a:r>
            <a:r>
              <a:rPr sz="3100" spc="140" dirty="0">
                <a:latin typeface="Times New Roman"/>
                <a:cs typeface="Times New Roman"/>
              </a:rPr>
              <a:t> </a:t>
            </a:r>
            <a:r>
              <a:rPr sz="3100" spc="-5" dirty="0">
                <a:latin typeface="Times New Roman"/>
                <a:cs typeface="Times New Roman"/>
              </a:rPr>
              <a:t>dumping.</a:t>
            </a:r>
            <a:endParaRPr sz="3100">
              <a:latin typeface="Times New Roman"/>
              <a:cs typeface="Times New Roman"/>
            </a:endParaRPr>
          </a:p>
        </p:txBody>
      </p:sp>
    </p:spTree>
    <p:extLst>
      <p:ext uri="{BB962C8B-B14F-4D97-AF65-F5344CB8AC3E}">
        <p14:creationId xmlns="" xmlns:p14="http://schemas.microsoft.com/office/powerpoint/2010/main" val="4095026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9497" y="458469"/>
            <a:ext cx="9570085" cy="680720"/>
          </a:xfrm>
          <a:prstGeom prst="rect">
            <a:avLst/>
          </a:prstGeom>
        </p:spPr>
        <p:txBody>
          <a:bodyPr vert="horz" wrap="square" lIns="0" tIns="12065" rIns="0" bIns="0" rtlCol="0">
            <a:spAutoFit/>
          </a:bodyPr>
          <a:lstStyle/>
          <a:p>
            <a:pPr marL="12700">
              <a:lnSpc>
                <a:spcPct val="100000"/>
              </a:lnSpc>
              <a:spcBef>
                <a:spcPts val="95"/>
              </a:spcBef>
            </a:pPr>
            <a:r>
              <a:rPr spc="-5" dirty="0"/>
              <a:t>Problems with waste management in</a:t>
            </a:r>
            <a:r>
              <a:rPr spc="95" dirty="0"/>
              <a:t> </a:t>
            </a:r>
            <a:r>
              <a:rPr spc="-5" dirty="0"/>
              <a:t>Sudan</a:t>
            </a:r>
          </a:p>
        </p:txBody>
      </p:sp>
      <p:sp>
        <p:nvSpPr>
          <p:cNvPr id="3" name="object 3"/>
          <p:cNvSpPr txBox="1"/>
          <p:nvPr/>
        </p:nvSpPr>
        <p:spPr>
          <a:xfrm>
            <a:off x="688340" y="1536344"/>
            <a:ext cx="10605770" cy="3569335"/>
          </a:xfrm>
          <a:prstGeom prst="rect">
            <a:avLst/>
          </a:prstGeom>
        </p:spPr>
        <p:txBody>
          <a:bodyPr vert="horz" wrap="square" lIns="0" tIns="12700" rIns="0" bIns="0" rtlCol="0">
            <a:spAutoFit/>
          </a:bodyPr>
          <a:lstStyle/>
          <a:p>
            <a:pPr marL="469900" marR="5080" indent="-457834">
              <a:lnSpc>
                <a:spcPct val="150000"/>
              </a:lnSpc>
              <a:spcBef>
                <a:spcPts val="100"/>
              </a:spcBef>
              <a:buFont typeface="Wingdings"/>
              <a:buChar char=""/>
              <a:tabLst>
                <a:tab pos="469900" algn="l"/>
                <a:tab pos="470534" algn="l"/>
              </a:tabLst>
            </a:pPr>
            <a:r>
              <a:rPr sz="3100" spc="-5" dirty="0">
                <a:latin typeface="Times New Roman"/>
                <a:cs typeface="Times New Roman"/>
              </a:rPr>
              <a:t>Negative behaviour of </a:t>
            </a:r>
            <a:r>
              <a:rPr sz="3100" dirty="0">
                <a:latin typeface="Times New Roman"/>
                <a:cs typeface="Times New Roman"/>
              </a:rPr>
              <a:t>people... </a:t>
            </a:r>
            <a:r>
              <a:rPr sz="3100" spc="-5" dirty="0">
                <a:latin typeface="Times New Roman"/>
                <a:cs typeface="Times New Roman"/>
              </a:rPr>
              <a:t>Burning produces sulphur oxide  gas.</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Accumulation of wastes in water</a:t>
            </a:r>
            <a:r>
              <a:rPr sz="3100" spc="35" dirty="0">
                <a:latin typeface="Times New Roman"/>
                <a:cs typeface="Times New Roman"/>
              </a:rPr>
              <a:t> </a:t>
            </a:r>
            <a:r>
              <a:rPr sz="3100" spc="-5" dirty="0">
                <a:latin typeface="Times New Roman"/>
                <a:cs typeface="Times New Roman"/>
              </a:rPr>
              <a:t>trenches.</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Cost of collection, transport and</a:t>
            </a:r>
            <a:r>
              <a:rPr sz="3100" spc="30" dirty="0">
                <a:latin typeface="Times New Roman"/>
                <a:cs typeface="Times New Roman"/>
              </a:rPr>
              <a:t> </a:t>
            </a:r>
            <a:r>
              <a:rPr sz="3100" spc="-5" dirty="0">
                <a:latin typeface="Times New Roman"/>
                <a:cs typeface="Times New Roman"/>
              </a:rPr>
              <a:t>landfill.</a:t>
            </a:r>
            <a:endParaRPr sz="3100">
              <a:latin typeface="Times New Roman"/>
              <a:cs typeface="Times New Roman"/>
            </a:endParaRPr>
          </a:p>
          <a:p>
            <a:pPr marL="469900" indent="-457834">
              <a:lnSpc>
                <a:spcPct val="100000"/>
              </a:lnSpc>
              <a:spcBef>
                <a:spcPts val="1865"/>
              </a:spcBef>
              <a:buFont typeface="Wingdings"/>
              <a:buChar char=""/>
              <a:tabLst>
                <a:tab pos="469900" algn="l"/>
                <a:tab pos="470534" algn="l"/>
              </a:tabLst>
            </a:pPr>
            <a:r>
              <a:rPr sz="3100" spc="-5" dirty="0">
                <a:latin typeface="Times New Roman"/>
                <a:cs typeface="Times New Roman"/>
              </a:rPr>
              <a:t>Administrative</a:t>
            </a:r>
            <a:r>
              <a:rPr sz="3100" spc="15" dirty="0">
                <a:latin typeface="Times New Roman"/>
                <a:cs typeface="Times New Roman"/>
              </a:rPr>
              <a:t> </a:t>
            </a:r>
            <a:r>
              <a:rPr sz="3100" spc="-5" dirty="0">
                <a:latin typeface="Times New Roman"/>
                <a:cs typeface="Times New Roman"/>
              </a:rPr>
              <a:t>constraints.</a:t>
            </a:r>
            <a:endParaRPr sz="3100">
              <a:latin typeface="Times New Roman"/>
              <a:cs typeface="Times New Roman"/>
            </a:endParaRPr>
          </a:p>
        </p:txBody>
      </p:sp>
    </p:spTree>
    <p:extLst>
      <p:ext uri="{BB962C8B-B14F-4D97-AF65-F5344CB8AC3E}">
        <p14:creationId xmlns="" xmlns:p14="http://schemas.microsoft.com/office/powerpoint/2010/main" val="2016746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5678" y="2953892"/>
            <a:ext cx="4119879" cy="863600"/>
          </a:xfrm>
          <a:prstGeom prst="rect">
            <a:avLst/>
          </a:prstGeom>
        </p:spPr>
        <p:txBody>
          <a:bodyPr vert="horz" wrap="square" lIns="0" tIns="12065" rIns="0" bIns="0" rtlCol="0">
            <a:spAutoFit/>
          </a:bodyPr>
          <a:lstStyle/>
          <a:p>
            <a:pPr marL="12700">
              <a:lnSpc>
                <a:spcPct val="100000"/>
              </a:lnSpc>
              <a:spcBef>
                <a:spcPts val="95"/>
              </a:spcBef>
            </a:pPr>
            <a:r>
              <a:rPr sz="5500" b="1" spc="-5" dirty="0">
                <a:latin typeface="Times New Roman"/>
                <a:cs typeface="Times New Roman"/>
              </a:rPr>
              <a:t>Human</a:t>
            </a:r>
            <a:r>
              <a:rPr sz="5500" b="1" spc="-55" dirty="0">
                <a:latin typeface="Times New Roman"/>
                <a:cs typeface="Times New Roman"/>
              </a:rPr>
              <a:t> </a:t>
            </a:r>
            <a:r>
              <a:rPr sz="5500" b="1" spc="-5" dirty="0">
                <a:latin typeface="Times New Roman"/>
                <a:cs typeface="Times New Roman"/>
              </a:rPr>
              <a:t>waste</a:t>
            </a:r>
            <a:endParaRPr sz="5500">
              <a:latin typeface="Times New Roman"/>
              <a:cs typeface="Times New Roman"/>
            </a:endParaRPr>
          </a:p>
        </p:txBody>
      </p:sp>
    </p:spTree>
    <p:extLst>
      <p:ext uri="{BB962C8B-B14F-4D97-AF65-F5344CB8AC3E}">
        <p14:creationId xmlns="" xmlns:p14="http://schemas.microsoft.com/office/powerpoint/2010/main" val="1491214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458469"/>
            <a:ext cx="6592443" cy="680720"/>
          </a:xfrm>
          <a:prstGeom prst="rect">
            <a:avLst/>
          </a:prstGeom>
        </p:spPr>
        <p:txBody>
          <a:bodyPr vert="horz" wrap="square" lIns="0" tIns="12065" rIns="0" bIns="0" rtlCol="0">
            <a:spAutoFit/>
          </a:bodyPr>
          <a:lstStyle/>
          <a:p>
            <a:pPr marL="12700">
              <a:lnSpc>
                <a:spcPct val="100000"/>
              </a:lnSpc>
              <a:spcBef>
                <a:spcPts val="95"/>
              </a:spcBef>
            </a:pPr>
            <a:r>
              <a:rPr spc="-5" dirty="0"/>
              <a:t>What is human</a:t>
            </a:r>
            <a:r>
              <a:rPr spc="-10" dirty="0"/>
              <a:t> </a:t>
            </a:r>
            <a:r>
              <a:rPr spc="-5" dirty="0"/>
              <a:t>waste?</a:t>
            </a:r>
          </a:p>
        </p:txBody>
      </p:sp>
      <p:sp>
        <p:nvSpPr>
          <p:cNvPr id="3" name="object 3"/>
          <p:cNvSpPr txBox="1"/>
          <p:nvPr/>
        </p:nvSpPr>
        <p:spPr>
          <a:xfrm>
            <a:off x="596290" y="2850667"/>
            <a:ext cx="9658350" cy="1443355"/>
          </a:xfrm>
          <a:prstGeom prst="rect">
            <a:avLst/>
          </a:prstGeom>
        </p:spPr>
        <p:txBody>
          <a:bodyPr vert="horz" wrap="square" lIns="0" tIns="248920" rIns="0" bIns="0" rtlCol="0">
            <a:spAutoFit/>
          </a:bodyPr>
          <a:lstStyle/>
          <a:p>
            <a:pPr marL="469900" indent="-457200">
              <a:lnSpc>
                <a:spcPct val="100000"/>
              </a:lnSpc>
              <a:spcBef>
                <a:spcPts val="1960"/>
              </a:spcBef>
              <a:buFont typeface="Wingdings"/>
              <a:buChar char=""/>
              <a:tabLst>
                <a:tab pos="469265" algn="l"/>
                <a:tab pos="469900" algn="l"/>
              </a:tabLst>
            </a:pPr>
            <a:r>
              <a:rPr sz="3100" spc="-5" dirty="0">
                <a:latin typeface="Times New Roman"/>
                <a:cs typeface="Times New Roman"/>
              </a:rPr>
              <a:t>Human</a:t>
            </a:r>
            <a:r>
              <a:rPr sz="3100" spc="-10" dirty="0">
                <a:latin typeface="Times New Roman"/>
                <a:cs typeface="Times New Roman"/>
              </a:rPr>
              <a:t> </a:t>
            </a:r>
            <a:r>
              <a:rPr sz="3100" spc="-5" dirty="0">
                <a:latin typeface="Times New Roman"/>
                <a:cs typeface="Times New Roman"/>
              </a:rPr>
              <a:t>Excreta</a:t>
            </a:r>
            <a:endParaRPr sz="3100">
              <a:latin typeface="Times New Roman"/>
              <a:cs typeface="Times New Roman"/>
            </a:endParaRPr>
          </a:p>
          <a:p>
            <a:pPr marL="469900" indent="-457200">
              <a:lnSpc>
                <a:spcPct val="100000"/>
              </a:lnSpc>
              <a:spcBef>
                <a:spcPts val="1865"/>
              </a:spcBef>
              <a:buFont typeface="Wingdings"/>
              <a:buChar char=""/>
              <a:tabLst>
                <a:tab pos="469265" algn="l"/>
                <a:tab pos="469900" algn="l"/>
              </a:tabLst>
            </a:pPr>
            <a:r>
              <a:rPr sz="3100" spc="-5" dirty="0">
                <a:latin typeface="Times New Roman"/>
                <a:cs typeface="Times New Roman"/>
              </a:rPr>
              <a:t>Refers to byproducts of digestion, such as </a:t>
            </a:r>
            <a:r>
              <a:rPr sz="3100" dirty="0">
                <a:latin typeface="Times New Roman"/>
                <a:cs typeface="Times New Roman"/>
              </a:rPr>
              <a:t>faces </a:t>
            </a:r>
            <a:r>
              <a:rPr sz="3100" spc="-5" dirty="0">
                <a:latin typeface="Times New Roman"/>
                <a:cs typeface="Times New Roman"/>
              </a:rPr>
              <a:t>and</a:t>
            </a:r>
            <a:r>
              <a:rPr sz="3100" spc="135" dirty="0">
                <a:latin typeface="Times New Roman"/>
                <a:cs typeface="Times New Roman"/>
              </a:rPr>
              <a:t> </a:t>
            </a:r>
            <a:r>
              <a:rPr sz="3100" spc="-5" dirty="0">
                <a:latin typeface="Times New Roman"/>
                <a:cs typeface="Times New Roman"/>
              </a:rPr>
              <a:t>urine.</a:t>
            </a:r>
            <a:endParaRPr sz="3100">
              <a:latin typeface="Times New Roman"/>
              <a:cs typeface="Times New Roman"/>
            </a:endParaRPr>
          </a:p>
        </p:txBody>
      </p:sp>
    </p:spTree>
    <p:extLst>
      <p:ext uri="{BB962C8B-B14F-4D97-AF65-F5344CB8AC3E}">
        <p14:creationId xmlns="" xmlns:p14="http://schemas.microsoft.com/office/powerpoint/2010/main" val="15327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9416" y="1268761"/>
            <a:ext cx="5184577" cy="4738531"/>
          </a:xfrm>
        </p:spPr>
        <p:txBody>
          <a:bodyPr>
            <a:normAutofit lnSpcReduction="10000"/>
          </a:bodyPr>
          <a:lstStyle/>
          <a:p>
            <a:endParaRPr lang="en-GB" dirty="0"/>
          </a:p>
          <a:p>
            <a:r>
              <a:rPr lang="en-GB" dirty="0"/>
              <a:t>Natural Burial</a:t>
            </a:r>
          </a:p>
          <a:p>
            <a:pPr lvl="1"/>
            <a:endParaRPr lang="en-GB" dirty="0"/>
          </a:p>
          <a:p>
            <a:pPr lvl="1"/>
            <a:r>
              <a:rPr lang="en-GB" dirty="0"/>
              <a:t>No headstones</a:t>
            </a:r>
          </a:p>
          <a:p>
            <a:pPr lvl="1"/>
            <a:endParaRPr lang="en-GB" dirty="0"/>
          </a:p>
          <a:p>
            <a:pPr lvl="1"/>
            <a:r>
              <a:rPr lang="en-GB" dirty="0"/>
              <a:t>Restrictions on coffins</a:t>
            </a:r>
          </a:p>
          <a:p>
            <a:pPr lvl="1"/>
            <a:endParaRPr lang="en-GB" dirty="0"/>
          </a:p>
          <a:p>
            <a:pPr lvl="1"/>
            <a:r>
              <a:rPr lang="en-GB" dirty="0"/>
              <a:t>Very often commercially owned for profit</a:t>
            </a:r>
          </a:p>
          <a:p>
            <a:pPr marL="393192" lvl="1" indent="0">
              <a:buNone/>
            </a:pPr>
            <a:endParaRPr lang="en-GB" dirty="0"/>
          </a:p>
          <a:p>
            <a:pPr lvl="1"/>
            <a:r>
              <a:rPr lang="en-GB" dirty="0"/>
              <a:t>Not all are “Woodland” Burial Grounds</a:t>
            </a:r>
          </a:p>
        </p:txBody>
      </p:sp>
      <p:sp>
        <p:nvSpPr>
          <p:cNvPr id="7" name="Title 6"/>
          <p:cNvSpPr>
            <a:spLocks noGrp="1"/>
          </p:cNvSpPr>
          <p:nvPr>
            <p:ph type="title"/>
          </p:nvPr>
        </p:nvSpPr>
        <p:spPr/>
        <p:txBody>
          <a:bodyPr>
            <a:normAutofit/>
          </a:bodyPr>
          <a:lstStyle/>
          <a:p>
            <a:r>
              <a:rPr lang="en-GB" dirty="0"/>
              <a:t>Types of Burial Ground</a:t>
            </a:r>
          </a:p>
        </p:txBody>
      </p:sp>
      <p:pic>
        <p:nvPicPr>
          <p:cNvPr id="12290" name="Picture 2" descr="http://natural-burial.typepad.com/images/tarn_moor_grave.01.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21870" y="1268760"/>
            <a:ext cx="3169915" cy="4222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0078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1" y="458469"/>
            <a:ext cx="6931786" cy="680720"/>
          </a:xfrm>
          <a:prstGeom prst="rect">
            <a:avLst/>
          </a:prstGeom>
        </p:spPr>
        <p:txBody>
          <a:bodyPr vert="horz" wrap="square" lIns="0" tIns="12065" rIns="0" bIns="0" rtlCol="0">
            <a:spAutoFit/>
          </a:bodyPr>
          <a:lstStyle/>
          <a:p>
            <a:pPr marL="12700">
              <a:lnSpc>
                <a:spcPct val="100000"/>
              </a:lnSpc>
              <a:spcBef>
                <a:spcPts val="95"/>
              </a:spcBef>
            </a:pPr>
            <a:r>
              <a:rPr spc="-5" dirty="0"/>
              <a:t>Public health</a:t>
            </a:r>
            <a:r>
              <a:rPr spc="-15" dirty="0"/>
              <a:t> </a:t>
            </a:r>
            <a:r>
              <a:rPr spc="-5" dirty="0"/>
              <a:t>importance</a:t>
            </a:r>
          </a:p>
        </p:txBody>
      </p:sp>
      <p:sp>
        <p:nvSpPr>
          <p:cNvPr id="3" name="object 3"/>
          <p:cNvSpPr txBox="1"/>
          <p:nvPr/>
        </p:nvSpPr>
        <p:spPr>
          <a:xfrm>
            <a:off x="688340" y="1428140"/>
            <a:ext cx="4378325" cy="3459479"/>
          </a:xfrm>
          <a:prstGeom prst="rect">
            <a:avLst/>
          </a:prstGeom>
        </p:spPr>
        <p:txBody>
          <a:bodyPr vert="horz" wrap="square" lIns="0" tIns="193675" rIns="0" bIns="0" rtlCol="0">
            <a:spAutoFit/>
          </a:bodyPr>
          <a:lstStyle/>
          <a:p>
            <a:pPr marL="12700">
              <a:lnSpc>
                <a:spcPct val="100000"/>
              </a:lnSpc>
              <a:spcBef>
                <a:spcPts val="1525"/>
              </a:spcBef>
            </a:pPr>
            <a:r>
              <a:rPr sz="3100" b="1" spc="-5" dirty="0">
                <a:latin typeface="Times New Roman"/>
                <a:cs typeface="Times New Roman"/>
              </a:rPr>
              <a:t>Health hazards</a:t>
            </a:r>
            <a:r>
              <a:rPr sz="3100" b="1" dirty="0">
                <a:latin typeface="Times New Roman"/>
                <a:cs typeface="Times New Roman"/>
              </a:rPr>
              <a:t> </a:t>
            </a:r>
            <a:r>
              <a:rPr sz="3100" b="1" spc="-5" dirty="0">
                <a:latin typeface="Times New Roman"/>
                <a:cs typeface="Times New Roman"/>
              </a:rPr>
              <a:t>including</a:t>
            </a:r>
            <a:r>
              <a:rPr sz="3100" spc="-5" dirty="0">
                <a:latin typeface="Times New Roman"/>
                <a:cs typeface="Times New Roman"/>
              </a:rPr>
              <a:t>:</a:t>
            </a:r>
            <a:endParaRPr sz="3100">
              <a:latin typeface="Times New Roman"/>
              <a:cs typeface="Times New Roman"/>
            </a:endParaRPr>
          </a:p>
          <a:p>
            <a:pPr marL="405765" indent="-393700">
              <a:lnSpc>
                <a:spcPct val="100000"/>
              </a:lnSpc>
              <a:spcBef>
                <a:spcPts val="1430"/>
              </a:spcBef>
              <a:buAutoNum type="arabicPeriod"/>
              <a:tabLst>
                <a:tab pos="406400" algn="l"/>
              </a:tabLst>
            </a:pPr>
            <a:r>
              <a:rPr sz="3100" spc="-5" dirty="0">
                <a:latin typeface="Times New Roman"/>
                <a:cs typeface="Times New Roman"/>
              </a:rPr>
              <a:t>Soil</a:t>
            </a:r>
            <a:r>
              <a:rPr sz="3100" spc="5" dirty="0">
                <a:latin typeface="Times New Roman"/>
                <a:cs typeface="Times New Roman"/>
              </a:rPr>
              <a:t> </a:t>
            </a:r>
            <a:r>
              <a:rPr sz="3100" spc="-5" dirty="0">
                <a:latin typeface="Times New Roman"/>
                <a:cs typeface="Times New Roman"/>
              </a:rPr>
              <a:t>pollution.</a:t>
            </a:r>
            <a:endParaRPr sz="3100">
              <a:latin typeface="Times New Roman"/>
              <a:cs typeface="Times New Roman"/>
            </a:endParaRPr>
          </a:p>
          <a:p>
            <a:pPr marL="399415" indent="-387350">
              <a:lnSpc>
                <a:spcPct val="100000"/>
              </a:lnSpc>
              <a:spcBef>
                <a:spcPts val="1860"/>
              </a:spcBef>
              <a:buAutoNum type="arabicPeriod"/>
              <a:tabLst>
                <a:tab pos="400050" algn="l"/>
              </a:tabLst>
            </a:pPr>
            <a:r>
              <a:rPr sz="3100" spc="-50" dirty="0">
                <a:latin typeface="Times New Roman"/>
                <a:cs typeface="Times New Roman"/>
              </a:rPr>
              <a:t>Water </a:t>
            </a:r>
            <a:r>
              <a:rPr sz="3100" spc="-5" dirty="0">
                <a:latin typeface="Times New Roman"/>
                <a:cs typeface="Times New Roman"/>
              </a:rPr>
              <a:t>pollution</a:t>
            </a:r>
            <a:r>
              <a:rPr sz="3100" spc="30" dirty="0">
                <a:latin typeface="Times New Roman"/>
                <a:cs typeface="Times New Roman"/>
              </a:rPr>
              <a:t> </a:t>
            </a:r>
            <a:r>
              <a:rPr sz="3100" spc="-5" dirty="0">
                <a:latin typeface="Times New Roman"/>
                <a:cs typeface="Times New Roman"/>
              </a:rPr>
              <a:t>.</a:t>
            </a:r>
            <a:endParaRPr sz="3100">
              <a:latin typeface="Times New Roman"/>
              <a:cs typeface="Times New Roman"/>
            </a:endParaRPr>
          </a:p>
          <a:p>
            <a:pPr marL="405765" indent="-393700">
              <a:lnSpc>
                <a:spcPct val="100000"/>
              </a:lnSpc>
              <a:spcBef>
                <a:spcPts val="1860"/>
              </a:spcBef>
              <a:buAutoNum type="arabicPeriod"/>
              <a:tabLst>
                <a:tab pos="406400" algn="l"/>
              </a:tabLst>
            </a:pPr>
            <a:r>
              <a:rPr sz="3100" spc="-5" dirty="0">
                <a:latin typeface="Times New Roman"/>
                <a:cs typeface="Times New Roman"/>
              </a:rPr>
              <a:t>Contamination of food.</a:t>
            </a:r>
            <a:endParaRPr sz="3100">
              <a:latin typeface="Times New Roman"/>
              <a:cs typeface="Times New Roman"/>
            </a:endParaRPr>
          </a:p>
          <a:p>
            <a:pPr marL="405765" indent="-393700">
              <a:lnSpc>
                <a:spcPct val="100000"/>
              </a:lnSpc>
              <a:spcBef>
                <a:spcPts val="1860"/>
              </a:spcBef>
              <a:buAutoNum type="arabicPeriod"/>
              <a:tabLst>
                <a:tab pos="406400" algn="l"/>
              </a:tabLst>
            </a:pPr>
            <a:r>
              <a:rPr sz="3100" spc="-5" dirty="0">
                <a:latin typeface="Times New Roman"/>
                <a:cs typeface="Times New Roman"/>
              </a:rPr>
              <a:t>Propagation of</a:t>
            </a:r>
            <a:r>
              <a:rPr sz="3100" dirty="0">
                <a:latin typeface="Times New Roman"/>
                <a:cs typeface="Times New Roman"/>
              </a:rPr>
              <a:t> flies.</a:t>
            </a:r>
            <a:endParaRPr sz="3100">
              <a:latin typeface="Times New Roman"/>
              <a:cs typeface="Times New Roman"/>
            </a:endParaRPr>
          </a:p>
        </p:txBody>
      </p:sp>
    </p:spTree>
    <p:extLst>
      <p:ext uri="{BB962C8B-B14F-4D97-AF65-F5344CB8AC3E}">
        <p14:creationId xmlns="" xmlns:p14="http://schemas.microsoft.com/office/powerpoint/2010/main" val="3482711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458469"/>
            <a:ext cx="7312786" cy="680720"/>
          </a:xfrm>
          <a:prstGeom prst="rect">
            <a:avLst/>
          </a:prstGeom>
        </p:spPr>
        <p:txBody>
          <a:bodyPr vert="horz" wrap="square" lIns="0" tIns="12065" rIns="0" bIns="0" rtlCol="0">
            <a:spAutoFit/>
          </a:bodyPr>
          <a:lstStyle/>
          <a:p>
            <a:pPr marL="12700">
              <a:lnSpc>
                <a:spcPct val="100000"/>
              </a:lnSpc>
              <a:spcBef>
                <a:spcPts val="95"/>
              </a:spcBef>
            </a:pPr>
            <a:r>
              <a:rPr spc="-5" dirty="0"/>
              <a:t>Public health</a:t>
            </a:r>
            <a:r>
              <a:rPr spc="-15" dirty="0"/>
              <a:t> </a:t>
            </a:r>
            <a:r>
              <a:rPr spc="-5" dirty="0"/>
              <a:t>importance</a:t>
            </a:r>
          </a:p>
        </p:txBody>
      </p:sp>
      <p:sp>
        <p:nvSpPr>
          <p:cNvPr id="3" name="object 3"/>
          <p:cNvSpPr txBox="1"/>
          <p:nvPr/>
        </p:nvSpPr>
        <p:spPr>
          <a:xfrm>
            <a:off x="688340" y="1428140"/>
            <a:ext cx="5419090" cy="4168140"/>
          </a:xfrm>
          <a:prstGeom prst="rect">
            <a:avLst/>
          </a:prstGeom>
        </p:spPr>
        <p:txBody>
          <a:bodyPr vert="horz" wrap="square" lIns="0" tIns="193675" rIns="0" bIns="0" rtlCol="0">
            <a:spAutoFit/>
          </a:bodyPr>
          <a:lstStyle/>
          <a:p>
            <a:pPr marL="12700">
              <a:lnSpc>
                <a:spcPct val="100000"/>
              </a:lnSpc>
              <a:spcBef>
                <a:spcPts val="1525"/>
              </a:spcBef>
            </a:pPr>
            <a:r>
              <a:rPr sz="3100" b="1" spc="-5" dirty="0">
                <a:latin typeface="Times New Roman"/>
                <a:cs typeface="Times New Roman"/>
              </a:rPr>
              <a:t>Diseases</a:t>
            </a:r>
            <a:r>
              <a:rPr sz="3100" b="1" spc="15" dirty="0">
                <a:latin typeface="Times New Roman"/>
                <a:cs typeface="Times New Roman"/>
              </a:rPr>
              <a:t> </a:t>
            </a:r>
            <a:r>
              <a:rPr sz="3100" b="1" spc="-5" dirty="0">
                <a:latin typeface="Times New Roman"/>
                <a:cs typeface="Times New Roman"/>
              </a:rPr>
              <a:t>include:</a:t>
            </a:r>
            <a:endParaRPr sz="3100">
              <a:latin typeface="Times New Roman"/>
              <a:cs typeface="Times New Roman"/>
            </a:endParaRPr>
          </a:p>
          <a:p>
            <a:pPr marL="469900" indent="-457834">
              <a:lnSpc>
                <a:spcPct val="100000"/>
              </a:lnSpc>
              <a:spcBef>
                <a:spcPts val="1430"/>
              </a:spcBef>
              <a:buFont typeface="Wingdings"/>
              <a:buChar char=""/>
              <a:tabLst>
                <a:tab pos="469900" algn="l"/>
                <a:tab pos="470534" algn="l"/>
              </a:tabLst>
            </a:pPr>
            <a:r>
              <a:rPr sz="3100" spc="-35" dirty="0">
                <a:latin typeface="Times New Roman"/>
                <a:cs typeface="Times New Roman"/>
              </a:rPr>
              <a:t>Typhoid </a:t>
            </a:r>
            <a:r>
              <a:rPr sz="3100" spc="-5" dirty="0">
                <a:latin typeface="Times New Roman"/>
                <a:cs typeface="Times New Roman"/>
              </a:rPr>
              <a:t>and paratyphoid</a:t>
            </a:r>
            <a:r>
              <a:rPr sz="3100" spc="15" dirty="0">
                <a:latin typeface="Times New Roman"/>
                <a:cs typeface="Times New Roman"/>
              </a:rPr>
              <a:t> </a:t>
            </a:r>
            <a:r>
              <a:rPr sz="3100" spc="-30" dirty="0">
                <a:latin typeface="Times New Roman"/>
                <a:cs typeface="Times New Roman"/>
              </a:rPr>
              <a:t>fever.</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Dysenteries.</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Diarrheal diseases..</a:t>
            </a:r>
            <a:r>
              <a:rPr sz="3100" spc="25" dirty="0">
                <a:latin typeface="Times New Roman"/>
                <a:cs typeface="Times New Roman"/>
              </a:rPr>
              <a:t> </a:t>
            </a:r>
            <a:r>
              <a:rPr sz="3100" spc="-5" dirty="0">
                <a:latin typeface="Times New Roman"/>
                <a:cs typeface="Times New Roman"/>
              </a:rPr>
              <a:t>Cholera.</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Hook worms,</a:t>
            </a:r>
            <a:r>
              <a:rPr sz="3100" spc="-155" dirty="0">
                <a:latin typeface="Times New Roman"/>
                <a:cs typeface="Times New Roman"/>
              </a:rPr>
              <a:t> </a:t>
            </a:r>
            <a:r>
              <a:rPr sz="3100" spc="-5" dirty="0">
                <a:latin typeface="Times New Roman"/>
                <a:cs typeface="Times New Roman"/>
              </a:rPr>
              <a:t>Ascariasis.</a:t>
            </a:r>
            <a:endParaRPr sz="3100">
              <a:latin typeface="Times New Roman"/>
              <a:cs typeface="Times New Roman"/>
            </a:endParaRPr>
          </a:p>
          <a:p>
            <a:pPr marL="469900" indent="-457834">
              <a:lnSpc>
                <a:spcPct val="100000"/>
              </a:lnSpc>
              <a:spcBef>
                <a:spcPts val="1864"/>
              </a:spcBef>
              <a:buFont typeface="Wingdings"/>
              <a:buChar char=""/>
              <a:tabLst>
                <a:tab pos="469900" algn="l"/>
                <a:tab pos="470534" algn="l"/>
              </a:tabLst>
            </a:pPr>
            <a:r>
              <a:rPr sz="3100" spc="-40" dirty="0">
                <a:latin typeface="Times New Roman"/>
                <a:cs typeface="Times New Roman"/>
              </a:rPr>
              <a:t>Viral</a:t>
            </a:r>
            <a:r>
              <a:rPr sz="3100" spc="-10" dirty="0">
                <a:latin typeface="Times New Roman"/>
                <a:cs typeface="Times New Roman"/>
              </a:rPr>
              <a:t> </a:t>
            </a:r>
            <a:r>
              <a:rPr sz="3100" spc="-5" dirty="0">
                <a:latin typeface="Times New Roman"/>
                <a:cs typeface="Times New Roman"/>
              </a:rPr>
              <a:t>hepatitis.</a:t>
            </a:r>
            <a:endParaRPr sz="3100">
              <a:latin typeface="Times New Roman"/>
              <a:cs typeface="Times New Roman"/>
            </a:endParaRPr>
          </a:p>
        </p:txBody>
      </p:sp>
    </p:spTree>
    <p:extLst>
      <p:ext uri="{BB962C8B-B14F-4D97-AF65-F5344CB8AC3E}">
        <p14:creationId xmlns="" xmlns:p14="http://schemas.microsoft.com/office/powerpoint/2010/main" val="1224292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8010" y="461899"/>
            <a:ext cx="5934075" cy="696595"/>
          </a:xfrm>
          <a:prstGeom prst="rect">
            <a:avLst/>
          </a:prstGeom>
        </p:spPr>
        <p:txBody>
          <a:bodyPr vert="horz" wrap="square" lIns="0" tIns="13335" rIns="0" bIns="0" rtlCol="0">
            <a:spAutoFit/>
          </a:bodyPr>
          <a:lstStyle/>
          <a:p>
            <a:pPr marL="12700">
              <a:lnSpc>
                <a:spcPct val="100000"/>
              </a:lnSpc>
              <a:spcBef>
                <a:spcPts val="105"/>
              </a:spcBef>
            </a:pPr>
            <a:r>
              <a:rPr sz="4400" spc="-25" dirty="0">
                <a:latin typeface="Calibri"/>
                <a:cs typeface="Calibri"/>
              </a:rPr>
              <a:t>Faecal </a:t>
            </a:r>
            <a:r>
              <a:rPr sz="4400" spc="-5" dirty="0">
                <a:latin typeface="Calibri"/>
                <a:cs typeface="Calibri"/>
              </a:rPr>
              <a:t>borne </a:t>
            </a:r>
            <a:r>
              <a:rPr sz="4400" spc="-10" dirty="0">
                <a:latin typeface="Calibri"/>
                <a:cs typeface="Calibri"/>
              </a:rPr>
              <a:t>transmission</a:t>
            </a:r>
            <a:endParaRPr sz="4400">
              <a:latin typeface="Calibri"/>
              <a:cs typeface="Calibri"/>
            </a:endParaRPr>
          </a:p>
        </p:txBody>
      </p:sp>
      <p:sp>
        <p:nvSpPr>
          <p:cNvPr id="3" name="object 3"/>
          <p:cNvSpPr/>
          <p:nvPr/>
        </p:nvSpPr>
        <p:spPr>
          <a:xfrm>
            <a:off x="2176272" y="1141475"/>
            <a:ext cx="7690104" cy="51145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3851305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58469"/>
            <a:ext cx="8987027" cy="680720"/>
          </a:xfrm>
          <a:prstGeom prst="rect">
            <a:avLst/>
          </a:prstGeom>
        </p:spPr>
        <p:txBody>
          <a:bodyPr vert="horz" wrap="square" lIns="0" tIns="12065" rIns="0" bIns="0" rtlCol="0">
            <a:spAutoFit/>
          </a:bodyPr>
          <a:lstStyle/>
          <a:p>
            <a:pPr marL="12700">
              <a:lnSpc>
                <a:spcPct val="100000"/>
              </a:lnSpc>
              <a:spcBef>
                <a:spcPts val="95"/>
              </a:spcBef>
            </a:pPr>
            <a:r>
              <a:rPr spc="-5" dirty="0"/>
              <a:t>Methods of human waste</a:t>
            </a:r>
            <a:r>
              <a:rPr spc="40" dirty="0"/>
              <a:t> </a:t>
            </a:r>
            <a:r>
              <a:rPr spc="-5" dirty="0"/>
              <a:t>disposal</a:t>
            </a:r>
          </a:p>
        </p:txBody>
      </p:sp>
      <p:sp>
        <p:nvSpPr>
          <p:cNvPr id="3" name="object 3"/>
          <p:cNvSpPr txBox="1"/>
          <p:nvPr/>
        </p:nvSpPr>
        <p:spPr>
          <a:xfrm>
            <a:off x="595680" y="1470812"/>
            <a:ext cx="7122159" cy="4168775"/>
          </a:xfrm>
          <a:prstGeom prst="rect">
            <a:avLst/>
          </a:prstGeom>
        </p:spPr>
        <p:txBody>
          <a:bodyPr vert="horz" wrap="square" lIns="0" tIns="194310" rIns="0" bIns="0" rtlCol="0">
            <a:spAutoFit/>
          </a:bodyPr>
          <a:lstStyle/>
          <a:p>
            <a:pPr marL="12700">
              <a:lnSpc>
                <a:spcPct val="100000"/>
              </a:lnSpc>
              <a:spcBef>
                <a:spcPts val="1530"/>
              </a:spcBef>
            </a:pPr>
            <a:r>
              <a:rPr sz="3100" b="1" spc="-5" dirty="0">
                <a:latin typeface="Times New Roman"/>
                <a:cs typeface="Times New Roman"/>
              </a:rPr>
              <a:t>Classification</a:t>
            </a:r>
            <a:r>
              <a:rPr sz="3100" spc="-5" dirty="0">
                <a:latin typeface="Times New Roman"/>
                <a:cs typeface="Times New Roman"/>
              </a:rPr>
              <a:t>:</a:t>
            </a:r>
            <a:endParaRPr sz="3100">
              <a:latin typeface="Times New Roman"/>
              <a:cs typeface="Times New Roman"/>
            </a:endParaRPr>
          </a:p>
          <a:p>
            <a:pPr marL="355600" indent="-342900">
              <a:lnSpc>
                <a:spcPct val="100000"/>
              </a:lnSpc>
              <a:spcBef>
                <a:spcPts val="1430"/>
              </a:spcBef>
              <a:buFont typeface="Arial"/>
              <a:buChar char="•"/>
              <a:tabLst>
                <a:tab pos="354965" algn="l"/>
                <a:tab pos="355600" algn="l"/>
              </a:tabLst>
            </a:pPr>
            <a:r>
              <a:rPr sz="3100" b="1" spc="-10" dirty="0">
                <a:latin typeface="Times New Roman"/>
                <a:cs typeface="Times New Roman"/>
              </a:rPr>
              <a:t>1.Unsewered</a:t>
            </a:r>
            <a:r>
              <a:rPr sz="3100" b="1" spc="10" dirty="0">
                <a:latin typeface="Times New Roman"/>
                <a:cs typeface="Times New Roman"/>
              </a:rPr>
              <a:t> </a:t>
            </a:r>
            <a:r>
              <a:rPr sz="3100" b="1" spc="-15" dirty="0">
                <a:latin typeface="Times New Roman"/>
                <a:cs typeface="Times New Roman"/>
              </a:rPr>
              <a:t>areas:</a:t>
            </a:r>
            <a:endParaRPr sz="3100">
              <a:latin typeface="Times New Roman"/>
              <a:cs typeface="Times New Roman"/>
            </a:endParaRPr>
          </a:p>
          <a:p>
            <a:pPr marL="454659" indent="-441959">
              <a:lnSpc>
                <a:spcPct val="100000"/>
              </a:lnSpc>
              <a:spcBef>
                <a:spcPts val="1860"/>
              </a:spcBef>
              <a:buFont typeface="Wingdings"/>
              <a:buChar char=""/>
              <a:tabLst>
                <a:tab pos="454025" algn="l"/>
                <a:tab pos="454659" algn="l"/>
              </a:tabLst>
            </a:pPr>
            <a:r>
              <a:rPr sz="3100" spc="-5" dirty="0">
                <a:latin typeface="Times New Roman"/>
                <a:cs typeface="Times New Roman"/>
              </a:rPr>
              <a:t>Service type</a:t>
            </a:r>
            <a:r>
              <a:rPr sz="3100" dirty="0">
                <a:latin typeface="Times New Roman"/>
                <a:cs typeface="Times New Roman"/>
              </a:rPr>
              <a:t> </a:t>
            </a:r>
            <a:r>
              <a:rPr sz="3100" spc="-5" dirty="0">
                <a:latin typeface="Times New Roman"/>
                <a:cs typeface="Times New Roman"/>
              </a:rPr>
              <a:t>laterine.</a:t>
            </a:r>
            <a:endParaRPr sz="3100">
              <a:latin typeface="Times New Roman"/>
              <a:cs typeface="Times New Roman"/>
            </a:endParaRPr>
          </a:p>
          <a:p>
            <a:pPr marL="454659" indent="-441959">
              <a:lnSpc>
                <a:spcPct val="100000"/>
              </a:lnSpc>
              <a:spcBef>
                <a:spcPts val="1860"/>
              </a:spcBef>
              <a:buFont typeface="Wingdings"/>
              <a:buChar char=""/>
              <a:tabLst>
                <a:tab pos="454025" algn="l"/>
                <a:tab pos="454659" algn="l"/>
              </a:tabLst>
            </a:pPr>
            <a:r>
              <a:rPr sz="3100" spc="-5" dirty="0">
                <a:latin typeface="Times New Roman"/>
                <a:cs typeface="Times New Roman"/>
              </a:rPr>
              <a:t>Non-service type</a:t>
            </a:r>
            <a:r>
              <a:rPr sz="3100" spc="30" dirty="0">
                <a:latin typeface="Times New Roman"/>
                <a:cs typeface="Times New Roman"/>
              </a:rPr>
              <a:t> </a:t>
            </a:r>
            <a:r>
              <a:rPr sz="3100" spc="-5" dirty="0">
                <a:latin typeface="Times New Roman"/>
                <a:cs typeface="Times New Roman"/>
              </a:rPr>
              <a:t>laterine.</a:t>
            </a:r>
            <a:endParaRPr sz="3100">
              <a:latin typeface="Times New Roman"/>
              <a:cs typeface="Times New Roman"/>
            </a:endParaRPr>
          </a:p>
          <a:p>
            <a:pPr marL="355600" indent="-342900">
              <a:lnSpc>
                <a:spcPct val="100000"/>
              </a:lnSpc>
              <a:spcBef>
                <a:spcPts val="1860"/>
              </a:spcBef>
              <a:buFont typeface="Arial"/>
              <a:buChar char="•"/>
              <a:tabLst>
                <a:tab pos="354965" algn="l"/>
                <a:tab pos="355600" algn="l"/>
              </a:tabLst>
            </a:pPr>
            <a:r>
              <a:rPr sz="3100" b="1" spc="-5" dirty="0">
                <a:latin typeface="Times New Roman"/>
                <a:cs typeface="Times New Roman"/>
              </a:rPr>
              <a:t>2. </a:t>
            </a:r>
            <a:r>
              <a:rPr sz="3100" b="1" spc="-10" dirty="0">
                <a:latin typeface="Times New Roman"/>
                <a:cs typeface="Times New Roman"/>
              </a:rPr>
              <a:t>Sewered</a:t>
            </a:r>
            <a:r>
              <a:rPr sz="3100" b="1" spc="5" dirty="0">
                <a:latin typeface="Times New Roman"/>
                <a:cs typeface="Times New Roman"/>
              </a:rPr>
              <a:t> </a:t>
            </a:r>
            <a:r>
              <a:rPr sz="3100" b="1" spc="-15" dirty="0">
                <a:latin typeface="Times New Roman"/>
                <a:cs typeface="Times New Roman"/>
              </a:rPr>
              <a:t>areas:</a:t>
            </a:r>
            <a:endParaRPr sz="3100">
              <a:latin typeface="Times New Roman"/>
              <a:cs typeface="Times New Roman"/>
            </a:endParaRPr>
          </a:p>
          <a:p>
            <a:pPr marL="12700">
              <a:lnSpc>
                <a:spcPct val="100000"/>
              </a:lnSpc>
              <a:spcBef>
                <a:spcPts val="1864"/>
              </a:spcBef>
            </a:pPr>
            <a:r>
              <a:rPr sz="3100" spc="-50" dirty="0">
                <a:latin typeface="Times New Roman"/>
                <a:cs typeface="Times New Roman"/>
              </a:rPr>
              <a:t>Water </a:t>
            </a:r>
            <a:r>
              <a:rPr sz="3100" spc="-5" dirty="0">
                <a:latin typeface="Times New Roman"/>
                <a:cs typeface="Times New Roman"/>
              </a:rPr>
              <a:t>carriage system and sewage</a:t>
            </a:r>
            <a:r>
              <a:rPr sz="3100" spc="110" dirty="0">
                <a:latin typeface="Times New Roman"/>
                <a:cs typeface="Times New Roman"/>
              </a:rPr>
              <a:t> </a:t>
            </a:r>
            <a:r>
              <a:rPr sz="3100" spc="-5" dirty="0">
                <a:latin typeface="Times New Roman"/>
                <a:cs typeface="Times New Roman"/>
              </a:rPr>
              <a:t>treatment.</a:t>
            </a:r>
            <a:endParaRPr sz="3100">
              <a:latin typeface="Times New Roman"/>
              <a:cs typeface="Times New Roman"/>
            </a:endParaRPr>
          </a:p>
        </p:txBody>
      </p:sp>
    </p:spTree>
    <p:extLst>
      <p:ext uri="{BB962C8B-B14F-4D97-AF65-F5344CB8AC3E}">
        <p14:creationId xmlns="" xmlns:p14="http://schemas.microsoft.com/office/powerpoint/2010/main" val="3147911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1" y="458469"/>
            <a:ext cx="5763132" cy="680720"/>
          </a:xfrm>
          <a:prstGeom prst="rect">
            <a:avLst/>
          </a:prstGeom>
        </p:spPr>
        <p:txBody>
          <a:bodyPr vert="horz" wrap="square" lIns="0" tIns="12065" rIns="0" bIns="0" rtlCol="0">
            <a:spAutoFit/>
          </a:bodyPr>
          <a:lstStyle/>
          <a:p>
            <a:pPr marL="12700">
              <a:lnSpc>
                <a:spcPct val="100000"/>
              </a:lnSpc>
              <a:spcBef>
                <a:spcPts val="95"/>
              </a:spcBef>
            </a:pPr>
            <a:r>
              <a:rPr spc="-5" dirty="0"/>
              <a:t>Service type</a:t>
            </a:r>
            <a:r>
              <a:rPr spc="-10" dirty="0"/>
              <a:t> </a:t>
            </a:r>
            <a:r>
              <a:rPr spc="-5" dirty="0"/>
              <a:t>laterine</a:t>
            </a:r>
          </a:p>
        </p:txBody>
      </p:sp>
      <p:sp>
        <p:nvSpPr>
          <p:cNvPr id="3" name="object 3"/>
          <p:cNvSpPr txBox="1"/>
          <p:nvPr/>
        </p:nvSpPr>
        <p:spPr>
          <a:xfrm>
            <a:off x="688340" y="1536344"/>
            <a:ext cx="10530205" cy="4277995"/>
          </a:xfrm>
          <a:prstGeom prst="rect">
            <a:avLst/>
          </a:prstGeom>
        </p:spPr>
        <p:txBody>
          <a:bodyPr vert="horz" wrap="square" lIns="0" tIns="12700" rIns="0" bIns="0" rtlCol="0">
            <a:spAutoFit/>
          </a:bodyPr>
          <a:lstStyle/>
          <a:p>
            <a:pPr marL="469900" marR="5080" indent="-457834">
              <a:lnSpc>
                <a:spcPct val="150000"/>
              </a:lnSpc>
              <a:spcBef>
                <a:spcPts val="100"/>
              </a:spcBef>
              <a:buFont typeface="Wingdings"/>
              <a:buChar char=""/>
              <a:tabLst>
                <a:tab pos="469900" algn="l"/>
                <a:tab pos="470534" algn="l"/>
              </a:tabLst>
            </a:pPr>
            <a:r>
              <a:rPr sz="3100" spc="-5" dirty="0">
                <a:latin typeface="Times New Roman"/>
                <a:cs typeface="Times New Roman"/>
              </a:rPr>
              <a:t>Collection and removal of human waste from bucket latrines by  human</a:t>
            </a:r>
            <a:r>
              <a:rPr sz="3100" spc="5" dirty="0">
                <a:latin typeface="Times New Roman"/>
                <a:cs typeface="Times New Roman"/>
              </a:rPr>
              <a:t> </a:t>
            </a:r>
            <a:r>
              <a:rPr sz="3100" spc="-30" dirty="0">
                <a:latin typeface="Times New Roman"/>
                <a:cs typeface="Times New Roman"/>
              </a:rPr>
              <a:t>agency.</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15" dirty="0">
                <a:latin typeface="Times New Roman"/>
                <a:cs typeface="Times New Roman"/>
              </a:rPr>
              <a:t>Transported </a:t>
            </a:r>
            <a:r>
              <a:rPr sz="3100" dirty="0">
                <a:latin typeface="Times New Roman"/>
                <a:cs typeface="Times New Roman"/>
              </a:rPr>
              <a:t>in carts </a:t>
            </a:r>
            <a:r>
              <a:rPr sz="3100" spc="-5" dirty="0">
                <a:latin typeface="Times New Roman"/>
                <a:cs typeface="Times New Roman"/>
              </a:rPr>
              <a:t>to the place of final</a:t>
            </a:r>
            <a:r>
              <a:rPr sz="3100" spc="20" dirty="0">
                <a:latin typeface="Times New Roman"/>
                <a:cs typeface="Times New Roman"/>
              </a:rPr>
              <a:t> </a:t>
            </a:r>
            <a:r>
              <a:rPr sz="3100" spc="-5" dirty="0">
                <a:latin typeface="Times New Roman"/>
                <a:cs typeface="Times New Roman"/>
              </a:rPr>
              <a:t>disposal.</a:t>
            </a:r>
            <a:endParaRPr sz="3100">
              <a:latin typeface="Times New Roman"/>
              <a:cs typeface="Times New Roman"/>
            </a:endParaRPr>
          </a:p>
          <a:p>
            <a:pPr marL="469900" marR="389255" indent="-457834">
              <a:lnSpc>
                <a:spcPts val="5580"/>
              </a:lnSpc>
              <a:spcBef>
                <a:spcPts val="495"/>
              </a:spcBef>
              <a:buFont typeface="Wingdings"/>
              <a:buChar char=""/>
              <a:tabLst>
                <a:tab pos="469900" algn="l"/>
                <a:tab pos="470534" algn="l"/>
              </a:tabLst>
            </a:pPr>
            <a:r>
              <a:rPr sz="3100" spc="-5" dirty="0">
                <a:latin typeface="Times New Roman"/>
                <a:cs typeface="Times New Roman"/>
              </a:rPr>
              <a:t>Disadvantages: inadequate emptying, insanitation , water and  soil pollution , human</a:t>
            </a:r>
            <a:r>
              <a:rPr sz="3100" spc="25" dirty="0">
                <a:latin typeface="Times New Roman"/>
                <a:cs typeface="Times New Roman"/>
              </a:rPr>
              <a:t> </a:t>
            </a:r>
            <a:r>
              <a:rPr sz="3100" spc="-30" dirty="0">
                <a:latin typeface="Times New Roman"/>
                <a:cs typeface="Times New Roman"/>
              </a:rPr>
              <a:t>labour.</a:t>
            </a:r>
            <a:endParaRPr sz="3100">
              <a:latin typeface="Times New Roman"/>
              <a:cs typeface="Times New Roman"/>
            </a:endParaRPr>
          </a:p>
          <a:p>
            <a:pPr marL="469900" indent="-457834">
              <a:lnSpc>
                <a:spcPct val="100000"/>
              </a:lnSpc>
              <a:spcBef>
                <a:spcPts val="1370"/>
              </a:spcBef>
              <a:buFont typeface="Wingdings"/>
              <a:buChar char=""/>
              <a:tabLst>
                <a:tab pos="469900" algn="l"/>
                <a:tab pos="470534" algn="l"/>
              </a:tabLst>
            </a:pPr>
            <a:r>
              <a:rPr sz="3100" spc="-5" dirty="0">
                <a:latin typeface="Times New Roman"/>
                <a:cs typeface="Times New Roman"/>
              </a:rPr>
              <a:t>Replaced by non service type</a:t>
            </a:r>
            <a:r>
              <a:rPr sz="3100" dirty="0">
                <a:latin typeface="Times New Roman"/>
                <a:cs typeface="Times New Roman"/>
              </a:rPr>
              <a:t> </a:t>
            </a:r>
            <a:r>
              <a:rPr sz="3100" spc="-5" dirty="0">
                <a:latin typeface="Times New Roman"/>
                <a:cs typeface="Times New Roman"/>
              </a:rPr>
              <a:t>latrines.</a:t>
            </a:r>
            <a:endParaRPr sz="3100">
              <a:latin typeface="Times New Roman"/>
              <a:cs typeface="Times New Roman"/>
            </a:endParaRPr>
          </a:p>
        </p:txBody>
      </p:sp>
    </p:spTree>
    <p:extLst>
      <p:ext uri="{BB962C8B-B14F-4D97-AF65-F5344CB8AC3E}">
        <p14:creationId xmlns="" xmlns:p14="http://schemas.microsoft.com/office/powerpoint/2010/main" val="2988635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803" y="769619"/>
            <a:ext cx="8025383" cy="49469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3477792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458469"/>
            <a:ext cx="6956298" cy="680720"/>
          </a:xfrm>
          <a:prstGeom prst="rect">
            <a:avLst/>
          </a:prstGeom>
        </p:spPr>
        <p:txBody>
          <a:bodyPr vert="horz" wrap="square" lIns="0" tIns="12065" rIns="0" bIns="0" rtlCol="0">
            <a:spAutoFit/>
          </a:bodyPr>
          <a:lstStyle/>
          <a:p>
            <a:pPr marL="12700">
              <a:lnSpc>
                <a:spcPct val="100000"/>
              </a:lnSpc>
              <a:spcBef>
                <a:spcPts val="95"/>
              </a:spcBef>
            </a:pPr>
            <a:r>
              <a:rPr spc="-5" dirty="0"/>
              <a:t>Sanitary latrines :</a:t>
            </a:r>
            <a:r>
              <a:rPr spc="30" dirty="0"/>
              <a:t> </a:t>
            </a:r>
            <a:r>
              <a:rPr spc="-5" dirty="0"/>
              <a:t>Criteria</a:t>
            </a:r>
          </a:p>
        </p:txBody>
      </p:sp>
      <p:sp>
        <p:nvSpPr>
          <p:cNvPr id="3" name="object 3"/>
          <p:cNvSpPr txBox="1"/>
          <p:nvPr/>
        </p:nvSpPr>
        <p:spPr>
          <a:xfrm>
            <a:off x="688340" y="1829561"/>
            <a:ext cx="10001885" cy="2851150"/>
          </a:xfrm>
          <a:prstGeom prst="rect">
            <a:avLst/>
          </a:prstGeom>
        </p:spPr>
        <p:txBody>
          <a:bodyPr vert="horz" wrap="square" lIns="0" tIns="12065" rIns="0" bIns="0" rtlCol="0">
            <a:spAutoFit/>
          </a:bodyPr>
          <a:lstStyle/>
          <a:p>
            <a:pPr marL="469900" indent="-457834">
              <a:lnSpc>
                <a:spcPct val="100000"/>
              </a:lnSpc>
              <a:spcBef>
                <a:spcPts val="95"/>
              </a:spcBef>
              <a:buFont typeface="Wingdings"/>
              <a:buChar char=""/>
              <a:tabLst>
                <a:tab pos="469900" algn="l"/>
                <a:tab pos="470534" algn="l"/>
              </a:tabLst>
            </a:pPr>
            <a:r>
              <a:rPr sz="3100" spc="-5" dirty="0">
                <a:latin typeface="Times New Roman"/>
                <a:cs typeface="Times New Roman"/>
              </a:rPr>
              <a:t>Excreta should not contaminate ground or surface</a:t>
            </a:r>
            <a:r>
              <a:rPr sz="3100" spc="80" dirty="0">
                <a:latin typeface="Times New Roman"/>
                <a:cs typeface="Times New Roman"/>
              </a:rPr>
              <a:t> </a:t>
            </a:r>
            <a:r>
              <a:rPr sz="3100" spc="-30" dirty="0">
                <a:latin typeface="Times New Roman"/>
                <a:cs typeface="Times New Roman"/>
              </a:rPr>
              <a:t>water.</a:t>
            </a:r>
            <a:endParaRPr sz="3100">
              <a:latin typeface="Times New Roman"/>
              <a:cs typeface="Times New Roman"/>
            </a:endParaRPr>
          </a:p>
          <a:p>
            <a:pPr marL="469900" indent="-457834">
              <a:lnSpc>
                <a:spcPct val="100000"/>
              </a:lnSpc>
              <a:spcBef>
                <a:spcPts val="2460"/>
              </a:spcBef>
              <a:buFont typeface="Wingdings"/>
              <a:buChar char=""/>
              <a:tabLst>
                <a:tab pos="469900" algn="l"/>
                <a:tab pos="470534" algn="l"/>
              </a:tabLst>
            </a:pPr>
            <a:r>
              <a:rPr sz="3100" spc="-5" dirty="0">
                <a:latin typeface="Times New Roman"/>
                <a:cs typeface="Times New Roman"/>
              </a:rPr>
              <a:t>Excreta should not pollute the</a:t>
            </a:r>
            <a:r>
              <a:rPr sz="3100" spc="25" dirty="0">
                <a:latin typeface="Times New Roman"/>
                <a:cs typeface="Times New Roman"/>
              </a:rPr>
              <a:t> </a:t>
            </a:r>
            <a:r>
              <a:rPr sz="3100" spc="-5" dirty="0">
                <a:latin typeface="Times New Roman"/>
                <a:cs typeface="Times New Roman"/>
              </a:rPr>
              <a:t>soil.</a:t>
            </a:r>
            <a:endParaRPr sz="3100">
              <a:latin typeface="Times New Roman"/>
              <a:cs typeface="Times New Roman"/>
            </a:endParaRPr>
          </a:p>
          <a:p>
            <a:pPr marL="469900" indent="-457834">
              <a:lnSpc>
                <a:spcPct val="100000"/>
              </a:lnSpc>
              <a:spcBef>
                <a:spcPts val="2450"/>
              </a:spcBef>
              <a:buFont typeface="Wingdings"/>
              <a:buChar char=""/>
              <a:tabLst>
                <a:tab pos="469900" algn="l"/>
                <a:tab pos="470534" algn="l"/>
              </a:tabLst>
            </a:pPr>
            <a:r>
              <a:rPr sz="3100" spc="-5" dirty="0">
                <a:latin typeface="Times New Roman"/>
                <a:cs typeface="Times New Roman"/>
              </a:rPr>
              <a:t>Excreta should not be accessible to vehicles of</a:t>
            </a:r>
            <a:r>
              <a:rPr sz="3100" spc="135" dirty="0">
                <a:latin typeface="Times New Roman"/>
                <a:cs typeface="Times New Roman"/>
              </a:rPr>
              <a:t> </a:t>
            </a:r>
            <a:r>
              <a:rPr sz="3100" spc="-5" dirty="0">
                <a:latin typeface="Times New Roman"/>
                <a:cs typeface="Times New Roman"/>
              </a:rPr>
              <a:t>transmission.</a:t>
            </a:r>
            <a:endParaRPr sz="3100">
              <a:latin typeface="Times New Roman"/>
              <a:cs typeface="Times New Roman"/>
            </a:endParaRPr>
          </a:p>
          <a:p>
            <a:pPr marL="469900" indent="-457834">
              <a:lnSpc>
                <a:spcPct val="100000"/>
              </a:lnSpc>
              <a:spcBef>
                <a:spcPts val="2460"/>
              </a:spcBef>
              <a:buFont typeface="Wingdings"/>
              <a:buChar char=""/>
              <a:tabLst>
                <a:tab pos="469900" algn="l"/>
                <a:tab pos="470534" algn="l"/>
              </a:tabLst>
            </a:pPr>
            <a:r>
              <a:rPr sz="3100" dirty="0">
                <a:latin typeface="Times New Roman"/>
                <a:cs typeface="Times New Roman"/>
              </a:rPr>
              <a:t>Excreta </a:t>
            </a:r>
            <a:r>
              <a:rPr sz="3100" spc="-5" dirty="0">
                <a:latin typeface="Times New Roman"/>
                <a:cs typeface="Times New Roman"/>
              </a:rPr>
              <a:t>should not </a:t>
            </a:r>
            <a:r>
              <a:rPr sz="3100" dirty="0">
                <a:latin typeface="Times New Roman"/>
                <a:cs typeface="Times New Roman"/>
              </a:rPr>
              <a:t>create </a:t>
            </a:r>
            <a:r>
              <a:rPr sz="3100" spc="-5" dirty="0">
                <a:latin typeface="Times New Roman"/>
                <a:cs typeface="Times New Roman"/>
              </a:rPr>
              <a:t>unpleasant smell or</a:t>
            </a:r>
            <a:r>
              <a:rPr sz="3100" dirty="0">
                <a:latin typeface="Times New Roman"/>
                <a:cs typeface="Times New Roman"/>
              </a:rPr>
              <a:t> appearance.</a:t>
            </a:r>
            <a:endParaRPr sz="3100">
              <a:latin typeface="Times New Roman"/>
              <a:cs typeface="Times New Roman"/>
            </a:endParaRPr>
          </a:p>
        </p:txBody>
      </p:sp>
    </p:spTree>
    <p:extLst>
      <p:ext uri="{BB962C8B-B14F-4D97-AF65-F5344CB8AC3E}">
        <p14:creationId xmlns="" xmlns:p14="http://schemas.microsoft.com/office/powerpoint/2010/main" val="18346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1" y="458469"/>
            <a:ext cx="4971668" cy="680720"/>
          </a:xfrm>
          <a:prstGeom prst="rect">
            <a:avLst/>
          </a:prstGeom>
        </p:spPr>
        <p:txBody>
          <a:bodyPr vert="horz" wrap="square" lIns="0" tIns="12065" rIns="0" bIns="0" rtlCol="0">
            <a:spAutoFit/>
          </a:bodyPr>
          <a:lstStyle/>
          <a:p>
            <a:pPr marL="12700">
              <a:lnSpc>
                <a:spcPct val="100000"/>
              </a:lnSpc>
              <a:spcBef>
                <a:spcPts val="95"/>
              </a:spcBef>
            </a:pPr>
            <a:r>
              <a:rPr spc="-5" dirty="0"/>
              <a:t>Bore hole</a:t>
            </a:r>
            <a:r>
              <a:rPr spc="-45" dirty="0"/>
              <a:t> </a:t>
            </a:r>
            <a:r>
              <a:rPr spc="-5" dirty="0"/>
              <a:t>latrine</a:t>
            </a:r>
          </a:p>
        </p:txBody>
      </p:sp>
      <p:sp>
        <p:nvSpPr>
          <p:cNvPr id="3" name="object 3"/>
          <p:cNvSpPr txBox="1"/>
          <p:nvPr/>
        </p:nvSpPr>
        <p:spPr>
          <a:xfrm>
            <a:off x="688340" y="1829561"/>
            <a:ext cx="9885680" cy="3634740"/>
          </a:xfrm>
          <a:prstGeom prst="rect">
            <a:avLst/>
          </a:prstGeom>
        </p:spPr>
        <p:txBody>
          <a:bodyPr vert="horz" wrap="square" lIns="0" tIns="12065" rIns="0" bIns="0" rtlCol="0">
            <a:spAutoFit/>
          </a:bodyPr>
          <a:lstStyle/>
          <a:p>
            <a:pPr marL="469900" indent="-457834">
              <a:lnSpc>
                <a:spcPct val="100000"/>
              </a:lnSpc>
              <a:spcBef>
                <a:spcPts val="95"/>
              </a:spcBef>
              <a:buFont typeface="Wingdings"/>
              <a:buChar char=""/>
              <a:tabLst>
                <a:tab pos="469900" algn="l"/>
                <a:tab pos="470534" algn="l"/>
                <a:tab pos="7727950" algn="l"/>
              </a:tabLst>
            </a:pPr>
            <a:r>
              <a:rPr sz="3100" spc="-5" dirty="0">
                <a:latin typeface="Times New Roman"/>
                <a:cs typeface="Times New Roman"/>
              </a:rPr>
              <a:t>Circular hole dug </a:t>
            </a:r>
            <a:r>
              <a:rPr sz="3100" dirty="0">
                <a:latin typeface="Times New Roman"/>
                <a:cs typeface="Times New Roman"/>
              </a:rPr>
              <a:t>vertically </a:t>
            </a:r>
            <a:r>
              <a:rPr sz="3100" spc="-5" dirty="0">
                <a:latin typeface="Times New Roman"/>
                <a:cs typeface="Times New Roman"/>
              </a:rPr>
              <a:t>by</a:t>
            </a:r>
            <a:r>
              <a:rPr sz="3100" spc="70" dirty="0">
                <a:latin typeface="Times New Roman"/>
                <a:cs typeface="Times New Roman"/>
              </a:rPr>
              <a:t> </a:t>
            </a:r>
            <a:r>
              <a:rPr sz="3100" spc="-5" dirty="0">
                <a:latin typeface="Times New Roman"/>
                <a:cs typeface="Times New Roman"/>
              </a:rPr>
              <a:t>an</a:t>
            </a:r>
            <a:r>
              <a:rPr sz="3100" spc="20" dirty="0">
                <a:latin typeface="Times New Roman"/>
                <a:cs typeface="Times New Roman"/>
              </a:rPr>
              <a:t> </a:t>
            </a:r>
            <a:r>
              <a:rPr sz="3100" spc="-5" dirty="0">
                <a:latin typeface="Times New Roman"/>
                <a:cs typeface="Times New Roman"/>
              </a:rPr>
              <a:t>equipment	into</a:t>
            </a:r>
            <a:r>
              <a:rPr sz="3100" spc="-20" dirty="0">
                <a:latin typeface="Times New Roman"/>
                <a:cs typeface="Times New Roman"/>
              </a:rPr>
              <a:t> </a:t>
            </a:r>
            <a:r>
              <a:rPr sz="3100" spc="-5" dirty="0">
                <a:latin typeface="Times New Roman"/>
                <a:cs typeface="Times New Roman"/>
              </a:rPr>
              <a:t>ground.</a:t>
            </a:r>
            <a:endParaRPr sz="3100">
              <a:latin typeface="Times New Roman"/>
              <a:cs typeface="Times New Roman"/>
            </a:endParaRPr>
          </a:p>
          <a:p>
            <a:pPr marL="469900" indent="-457834">
              <a:lnSpc>
                <a:spcPct val="100000"/>
              </a:lnSpc>
              <a:spcBef>
                <a:spcPts val="2460"/>
              </a:spcBef>
              <a:buFont typeface="Wingdings"/>
              <a:buChar char=""/>
              <a:tabLst>
                <a:tab pos="469900" algn="l"/>
                <a:tab pos="470534" algn="l"/>
              </a:tabLst>
            </a:pPr>
            <a:r>
              <a:rPr sz="3100" spc="-5" dirty="0">
                <a:latin typeface="Times New Roman"/>
                <a:cs typeface="Times New Roman"/>
              </a:rPr>
              <a:t>Concrete squatting plate is placed over the</a:t>
            </a:r>
            <a:r>
              <a:rPr sz="3100" spc="35" dirty="0">
                <a:latin typeface="Times New Roman"/>
                <a:cs typeface="Times New Roman"/>
              </a:rPr>
              <a:t> </a:t>
            </a:r>
            <a:r>
              <a:rPr sz="3100" spc="-5" dirty="0">
                <a:latin typeface="Times New Roman"/>
                <a:cs typeface="Times New Roman"/>
              </a:rPr>
              <a:t>hole.</a:t>
            </a:r>
            <a:endParaRPr sz="3100">
              <a:latin typeface="Times New Roman"/>
              <a:cs typeface="Times New Roman"/>
            </a:endParaRPr>
          </a:p>
          <a:p>
            <a:pPr marL="469900" indent="-457834">
              <a:lnSpc>
                <a:spcPct val="100000"/>
              </a:lnSpc>
              <a:spcBef>
                <a:spcPts val="2450"/>
              </a:spcBef>
              <a:buFont typeface="Wingdings"/>
              <a:buChar char=""/>
              <a:tabLst>
                <a:tab pos="469900" algn="l"/>
                <a:tab pos="470534" algn="l"/>
              </a:tabLst>
            </a:pPr>
            <a:r>
              <a:rPr sz="3100" spc="-5" dirty="0">
                <a:latin typeface="Times New Roman"/>
                <a:cs typeface="Times New Roman"/>
              </a:rPr>
              <a:t>For limited number of people, limited time period ( one</a:t>
            </a:r>
            <a:r>
              <a:rPr sz="3100" spc="140" dirty="0">
                <a:latin typeface="Times New Roman"/>
                <a:cs typeface="Times New Roman"/>
              </a:rPr>
              <a:t> </a:t>
            </a:r>
            <a:r>
              <a:rPr sz="3100" spc="-5" dirty="0">
                <a:latin typeface="Times New Roman"/>
                <a:cs typeface="Times New Roman"/>
              </a:rPr>
              <a:t>yr).</a:t>
            </a:r>
            <a:endParaRPr sz="3100">
              <a:latin typeface="Times New Roman"/>
              <a:cs typeface="Times New Roman"/>
            </a:endParaRPr>
          </a:p>
          <a:p>
            <a:pPr marL="469900" indent="-457834">
              <a:lnSpc>
                <a:spcPct val="100000"/>
              </a:lnSpc>
              <a:spcBef>
                <a:spcPts val="2460"/>
              </a:spcBef>
              <a:buFont typeface="Wingdings"/>
              <a:buChar char=""/>
              <a:tabLst>
                <a:tab pos="469900" algn="l"/>
                <a:tab pos="470534" algn="l"/>
              </a:tabLst>
            </a:pPr>
            <a:r>
              <a:rPr sz="3100" spc="-5" dirty="0">
                <a:latin typeface="Times New Roman"/>
                <a:cs typeface="Times New Roman"/>
              </a:rPr>
              <a:t>Filled, plate removed, hole </a:t>
            </a:r>
            <a:r>
              <a:rPr sz="3100" dirty="0">
                <a:latin typeface="Times New Roman"/>
                <a:cs typeface="Times New Roman"/>
              </a:rPr>
              <a:t>closed </a:t>
            </a:r>
            <a:r>
              <a:rPr sz="3100" spc="-5" dirty="0">
                <a:latin typeface="Times New Roman"/>
                <a:cs typeface="Times New Roman"/>
              </a:rPr>
              <a:t>with </a:t>
            </a:r>
            <a:r>
              <a:rPr sz="3100" dirty="0">
                <a:latin typeface="Times New Roman"/>
                <a:cs typeface="Times New Roman"/>
              </a:rPr>
              <a:t>earth, </a:t>
            </a:r>
            <a:r>
              <a:rPr sz="3100" spc="-5" dirty="0">
                <a:latin typeface="Times New Roman"/>
                <a:cs typeface="Times New Roman"/>
              </a:rPr>
              <a:t>new one</a:t>
            </a:r>
            <a:r>
              <a:rPr sz="3100" spc="65" dirty="0">
                <a:latin typeface="Times New Roman"/>
                <a:cs typeface="Times New Roman"/>
              </a:rPr>
              <a:t> </a:t>
            </a:r>
            <a:r>
              <a:rPr sz="3100" spc="-5" dirty="0">
                <a:latin typeface="Times New Roman"/>
                <a:cs typeface="Times New Roman"/>
              </a:rPr>
              <a:t>dug.</a:t>
            </a:r>
            <a:endParaRPr sz="3100">
              <a:latin typeface="Times New Roman"/>
              <a:cs typeface="Times New Roman"/>
            </a:endParaRPr>
          </a:p>
          <a:p>
            <a:pPr marL="469900" indent="-457834">
              <a:lnSpc>
                <a:spcPct val="100000"/>
              </a:lnSpc>
              <a:spcBef>
                <a:spcPts val="2450"/>
              </a:spcBef>
              <a:buFont typeface="Wingdings"/>
              <a:buChar char=""/>
              <a:tabLst>
                <a:tab pos="469900" algn="l"/>
                <a:tab pos="470534" algn="l"/>
              </a:tabLst>
            </a:pPr>
            <a:r>
              <a:rPr sz="3100" spc="-5" dirty="0">
                <a:latin typeface="Times New Roman"/>
                <a:cs typeface="Times New Roman"/>
              </a:rPr>
              <a:t>Purification by anaerobic</a:t>
            </a:r>
            <a:r>
              <a:rPr sz="3100" spc="15" dirty="0">
                <a:latin typeface="Times New Roman"/>
                <a:cs typeface="Times New Roman"/>
              </a:rPr>
              <a:t> </a:t>
            </a:r>
            <a:r>
              <a:rPr sz="3100" spc="-5" dirty="0">
                <a:latin typeface="Times New Roman"/>
                <a:cs typeface="Times New Roman"/>
              </a:rPr>
              <a:t>bacteria.</a:t>
            </a:r>
            <a:endParaRPr sz="3100">
              <a:latin typeface="Times New Roman"/>
              <a:cs typeface="Times New Roman"/>
            </a:endParaRPr>
          </a:p>
        </p:txBody>
      </p:sp>
    </p:spTree>
    <p:extLst>
      <p:ext uri="{BB962C8B-B14F-4D97-AF65-F5344CB8AC3E}">
        <p14:creationId xmlns="" xmlns:p14="http://schemas.microsoft.com/office/powerpoint/2010/main" val="2074190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1" y="457200"/>
            <a:ext cx="5047868" cy="680720"/>
          </a:xfrm>
          <a:prstGeom prst="rect">
            <a:avLst/>
          </a:prstGeom>
        </p:spPr>
        <p:txBody>
          <a:bodyPr vert="horz" wrap="square" lIns="0" tIns="12065" rIns="0" bIns="0" rtlCol="0">
            <a:spAutoFit/>
          </a:bodyPr>
          <a:lstStyle/>
          <a:p>
            <a:pPr marL="12700">
              <a:lnSpc>
                <a:spcPct val="100000"/>
              </a:lnSpc>
              <a:spcBef>
                <a:spcPts val="95"/>
              </a:spcBef>
            </a:pPr>
            <a:r>
              <a:rPr spc="-5" dirty="0"/>
              <a:t>Bore hole</a:t>
            </a:r>
            <a:r>
              <a:rPr spc="-45" dirty="0"/>
              <a:t> </a:t>
            </a:r>
            <a:r>
              <a:rPr spc="-5" dirty="0"/>
              <a:t>latrine</a:t>
            </a:r>
          </a:p>
        </p:txBody>
      </p:sp>
      <p:sp>
        <p:nvSpPr>
          <p:cNvPr id="3" name="object 3"/>
          <p:cNvSpPr txBox="1"/>
          <p:nvPr/>
        </p:nvSpPr>
        <p:spPr>
          <a:xfrm>
            <a:off x="688340" y="1610105"/>
            <a:ext cx="5567680" cy="4428490"/>
          </a:xfrm>
          <a:prstGeom prst="rect">
            <a:avLst/>
          </a:prstGeom>
        </p:spPr>
        <p:txBody>
          <a:bodyPr vert="horz" wrap="square" lIns="0" tIns="12065" rIns="0" bIns="0" rtlCol="0">
            <a:spAutoFit/>
          </a:bodyPr>
          <a:lstStyle/>
          <a:p>
            <a:pPr marL="12700">
              <a:lnSpc>
                <a:spcPct val="100000"/>
              </a:lnSpc>
              <a:spcBef>
                <a:spcPts val="95"/>
              </a:spcBef>
            </a:pPr>
            <a:r>
              <a:rPr sz="3100" b="1" spc="-5" dirty="0">
                <a:latin typeface="Times New Roman"/>
                <a:cs typeface="Times New Roman"/>
              </a:rPr>
              <a:t>Advantages</a:t>
            </a:r>
            <a:r>
              <a:rPr sz="3100" spc="-5" dirty="0">
                <a:latin typeface="Times New Roman"/>
                <a:cs typeface="Times New Roman"/>
              </a:rPr>
              <a:t>:</a:t>
            </a:r>
            <a:endParaRPr sz="3100">
              <a:latin typeface="Times New Roman"/>
              <a:cs typeface="Times New Roman"/>
            </a:endParaRPr>
          </a:p>
          <a:p>
            <a:pPr marL="469900" indent="-457834">
              <a:lnSpc>
                <a:spcPct val="100000"/>
              </a:lnSpc>
              <a:spcBef>
                <a:spcPts val="145"/>
              </a:spcBef>
              <a:buFont typeface="Wingdings"/>
              <a:buChar char=""/>
              <a:tabLst>
                <a:tab pos="469900" algn="l"/>
                <a:tab pos="470534" algn="l"/>
              </a:tabLst>
            </a:pPr>
            <a:r>
              <a:rPr sz="3100" spc="-5" dirty="0">
                <a:latin typeface="Times New Roman"/>
                <a:cs typeface="Times New Roman"/>
              </a:rPr>
              <a:t>No daily</a:t>
            </a:r>
            <a:r>
              <a:rPr sz="3100" spc="-10" dirty="0">
                <a:latin typeface="Times New Roman"/>
                <a:cs typeface="Times New Roman"/>
              </a:rPr>
              <a:t> </a:t>
            </a:r>
            <a:r>
              <a:rPr sz="3100" spc="-5" dirty="0">
                <a:latin typeface="Times New Roman"/>
                <a:cs typeface="Times New Roman"/>
              </a:rPr>
              <a:t>removal.</a:t>
            </a:r>
            <a:endParaRPr sz="3100">
              <a:latin typeface="Times New Roman"/>
              <a:cs typeface="Times New Roman"/>
            </a:endParaRPr>
          </a:p>
          <a:p>
            <a:pPr marL="469900" indent="-457834">
              <a:lnSpc>
                <a:spcPct val="100000"/>
              </a:lnSpc>
              <a:spcBef>
                <a:spcPts val="155"/>
              </a:spcBef>
              <a:buFont typeface="Wingdings"/>
              <a:buChar char=""/>
              <a:tabLst>
                <a:tab pos="469900" algn="l"/>
                <a:tab pos="470534" algn="l"/>
              </a:tabLst>
            </a:pPr>
            <a:r>
              <a:rPr sz="3100" spc="-5" dirty="0">
                <a:latin typeface="Times New Roman"/>
                <a:cs typeface="Times New Roman"/>
              </a:rPr>
              <a:t>No</a:t>
            </a:r>
            <a:r>
              <a:rPr sz="3100" spc="-10" dirty="0">
                <a:latin typeface="Times New Roman"/>
                <a:cs typeface="Times New Roman"/>
              </a:rPr>
              <a:t> </a:t>
            </a:r>
            <a:r>
              <a:rPr sz="3100" spc="-5" dirty="0">
                <a:latin typeface="Times New Roman"/>
                <a:cs typeface="Times New Roman"/>
              </a:rPr>
              <a:t>flies.</a:t>
            </a:r>
            <a:endParaRPr sz="3100">
              <a:latin typeface="Times New Roman"/>
              <a:cs typeface="Times New Roman"/>
            </a:endParaRPr>
          </a:p>
          <a:p>
            <a:pPr marL="469900" indent="-457834">
              <a:lnSpc>
                <a:spcPct val="100000"/>
              </a:lnSpc>
              <a:spcBef>
                <a:spcPts val="145"/>
              </a:spcBef>
              <a:buFont typeface="Wingdings"/>
              <a:buChar char=""/>
              <a:tabLst>
                <a:tab pos="469900" algn="l"/>
                <a:tab pos="470534" algn="l"/>
              </a:tabLst>
            </a:pPr>
            <a:r>
              <a:rPr sz="3100" spc="-5" dirty="0">
                <a:latin typeface="Times New Roman"/>
                <a:cs typeface="Times New Roman"/>
              </a:rPr>
              <a:t>No water</a:t>
            </a:r>
            <a:r>
              <a:rPr sz="3100" spc="-10" dirty="0">
                <a:latin typeface="Times New Roman"/>
                <a:cs typeface="Times New Roman"/>
              </a:rPr>
              <a:t> </a:t>
            </a:r>
            <a:r>
              <a:rPr sz="3100" spc="-5" dirty="0">
                <a:latin typeface="Times New Roman"/>
                <a:cs typeface="Times New Roman"/>
              </a:rPr>
              <a:t>pollution.</a:t>
            </a:r>
            <a:endParaRPr sz="3100">
              <a:latin typeface="Times New Roman"/>
              <a:cs typeface="Times New Roman"/>
            </a:endParaRPr>
          </a:p>
          <a:p>
            <a:pPr>
              <a:lnSpc>
                <a:spcPct val="100000"/>
              </a:lnSpc>
              <a:buFont typeface="Wingdings"/>
              <a:buChar char=""/>
            </a:pPr>
            <a:endParaRPr sz="3400">
              <a:latin typeface="Times New Roman"/>
              <a:cs typeface="Times New Roman"/>
            </a:endParaRPr>
          </a:p>
          <a:p>
            <a:pPr>
              <a:lnSpc>
                <a:spcPct val="100000"/>
              </a:lnSpc>
              <a:spcBef>
                <a:spcPts val="10"/>
              </a:spcBef>
              <a:buFont typeface="Wingdings"/>
              <a:buChar char=""/>
            </a:pPr>
            <a:endParaRPr sz="3450">
              <a:latin typeface="Times New Roman"/>
              <a:cs typeface="Times New Roman"/>
            </a:endParaRPr>
          </a:p>
          <a:p>
            <a:pPr marL="12700">
              <a:lnSpc>
                <a:spcPct val="100000"/>
              </a:lnSpc>
            </a:pPr>
            <a:r>
              <a:rPr sz="3100" b="1" spc="-5" dirty="0">
                <a:latin typeface="Times New Roman"/>
                <a:cs typeface="Times New Roman"/>
              </a:rPr>
              <a:t>Disadvantages</a:t>
            </a:r>
            <a:r>
              <a:rPr sz="3100" spc="-5" dirty="0">
                <a:latin typeface="Times New Roman"/>
                <a:cs typeface="Times New Roman"/>
              </a:rPr>
              <a:t>:</a:t>
            </a:r>
            <a:endParaRPr sz="3100">
              <a:latin typeface="Times New Roman"/>
              <a:cs typeface="Times New Roman"/>
            </a:endParaRPr>
          </a:p>
          <a:p>
            <a:pPr marL="469900" indent="-457834">
              <a:lnSpc>
                <a:spcPct val="100000"/>
              </a:lnSpc>
              <a:spcBef>
                <a:spcPts val="155"/>
              </a:spcBef>
              <a:buFont typeface="Wingdings"/>
              <a:buChar char=""/>
              <a:tabLst>
                <a:tab pos="469900" algn="l"/>
                <a:tab pos="470534" algn="l"/>
              </a:tabLst>
            </a:pPr>
            <a:r>
              <a:rPr sz="3100" spc="-5" dirty="0">
                <a:latin typeface="Times New Roman"/>
                <a:cs typeface="Times New Roman"/>
              </a:rPr>
              <a:t>Fills</a:t>
            </a:r>
            <a:r>
              <a:rPr sz="3100" spc="5" dirty="0">
                <a:latin typeface="Times New Roman"/>
                <a:cs typeface="Times New Roman"/>
              </a:rPr>
              <a:t> </a:t>
            </a:r>
            <a:r>
              <a:rPr sz="3100" spc="-30" dirty="0">
                <a:latin typeface="Times New Roman"/>
                <a:cs typeface="Times New Roman"/>
              </a:rPr>
              <a:t>rapidly.</a:t>
            </a:r>
            <a:endParaRPr sz="3100">
              <a:latin typeface="Times New Roman"/>
              <a:cs typeface="Times New Roman"/>
            </a:endParaRPr>
          </a:p>
          <a:p>
            <a:pPr marL="469900" indent="-457834">
              <a:lnSpc>
                <a:spcPct val="100000"/>
              </a:lnSpc>
              <a:spcBef>
                <a:spcPts val="145"/>
              </a:spcBef>
              <a:buFont typeface="Wingdings"/>
              <a:buChar char=""/>
              <a:tabLst>
                <a:tab pos="469900" algn="l"/>
                <a:tab pos="470534" algn="l"/>
              </a:tabLst>
            </a:pPr>
            <a:r>
              <a:rPr sz="3100" spc="-5" dirty="0">
                <a:latin typeface="Times New Roman"/>
                <a:cs typeface="Times New Roman"/>
              </a:rPr>
              <a:t>Needs </a:t>
            </a:r>
            <a:r>
              <a:rPr sz="3100" dirty="0">
                <a:latin typeface="Times New Roman"/>
                <a:cs typeface="Times New Roman"/>
              </a:rPr>
              <a:t>special </a:t>
            </a:r>
            <a:r>
              <a:rPr sz="3100" spc="-5" dirty="0">
                <a:latin typeface="Times New Roman"/>
                <a:cs typeface="Times New Roman"/>
              </a:rPr>
              <a:t>equipment,</a:t>
            </a:r>
            <a:r>
              <a:rPr sz="3100" spc="-25" dirty="0">
                <a:latin typeface="Times New Roman"/>
                <a:cs typeface="Times New Roman"/>
              </a:rPr>
              <a:t> </a:t>
            </a:r>
            <a:r>
              <a:rPr sz="3100" spc="-30" dirty="0">
                <a:latin typeface="Times New Roman"/>
                <a:cs typeface="Times New Roman"/>
              </a:rPr>
              <a:t>auger.</a:t>
            </a:r>
            <a:endParaRPr sz="3100">
              <a:latin typeface="Times New Roman"/>
              <a:cs typeface="Times New Roman"/>
            </a:endParaRPr>
          </a:p>
        </p:txBody>
      </p:sp>
    </p:spTree>
    <p:extLst>
      <p:ext uri="{BB962C8B-B14F-4D97-AF65-F5344CB8AC3E}">
        <p14:creationId xmlns="" xmlns:p14="http://schemas.microsoft.com/office/powerpoint/2010/main" val="3242038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533400"/>
            <a:ext cx="9220200" cy="59435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129622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414393" cy="4525963"/>
          </a:xfrm>
        </p:spPr>
        <p:txBody>
          <a:bodyPr>
            <a:normAutofit/>
          </a:bodyPr>
          <a:lstStyle/>
          <a:p>
            <a:endParaRPr lang="en-GB" dirty="0"/>
          </a:p>
          <a:p>
            <a:r>
              <a:rPr lang="en-GB" dirty="0"/>
              <a:t>Family Vaults</a:t>
            </a:r>
          </a:p>
          <a:p>
            <a:pPr lvl="1"/>
            <a:endParaRPr lang="en-GB" dirty="0"/>
          </a:p>
          <a:p>
            <a:pPr lvl="1"/>
            <a:r>
              <a:rPr lang="en-GB" dirty="0"/>
              <a:t>Separate marked area in local cemetery or designated area of private estate for burials of a particular family</a:t>
            </a:r>
          </a:p>
        </p:txBody>
      </p:sp>
      <p:sp>
        <p:nvSpPr>
          <p:cNvPr id="7" name="Title 6"/>
          <p:cNvSpPr>
            <a:spLocks noGrp="1"/>
          </p:cNvSpPr>
          <p:nvPr>
            <p:ph type="title"/>
          </p:nvPr>
        </p:nvSpPr>
        <p:spPr/>
        <p:txBody>
          <a:bodyPr>
            <a:normAutofit/>
          </a:bodyPr>
          <a:lstStyle/>
          <a:p>
            <a:r>
              <a:rPr lang="en-GB" dirty="0"/>
              <a:t>Types of Burial Ground</a:t>
            </a:r>
          </a:p>
        </p:txBody>
      </p:sp>
      <p:pic>
        <p:nvPicPr>
          <p:cNvPr id="18434" name="Picture 2" descr="http://historypoints.org/uploads/images/grave-yards/llanrhos-mostyn.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0" y="1916833"/>
            <a:ext cx="4286250" cy="2790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52204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0" y="458469"/>
            <a:ext cx="4726559" cy="680720"/>
          </a:xfrm>
          <a:prstGeom prst="rect">
            <a:avLst/>
          </a:prstGeom>
        </p:spPr>
        <p:txBody>
          <a:bodyPr vert="horz" wrap="square" lIns="0" tIns="12065" rIns="0" bIns="0" rtlCol="0">
            <a:spAutoFit/>
          </a:bodyPr>
          <a:lstStyle/>
          <a:p>
            <a:pPr marL="12700">
              <a:lnSpc>
                <a:spcPct val="100000"/>
              </a:lnSpc>
              <a:spcBef>
                <a:spcPts val="95"/>
              </a:spcBef>
            </a:pPr>
            <a:r>
              <a:rPr spc="-5" dirty="0"/>
              <a:t>Dug well</a:t>
            </a:r>
            <a:r>
              <a:rPr spc="-45" dirty="0"/>
              <a:t> </a:t>
            </a:r>
            <a:r>
              <a:rPr spc="-5" dirty="0"/>
              <a:t>laterine</a:t>
            </a:r>
          </a:p>
        </p:txBody>
      </p:sp>
      <p:sp>
        <p:nvSpPr>
          <p:cNvPr id="3" name="object 3"/>
          <p:cNvSpPr txBox="1"/>
          <p:nvPr/>
        </p:nvSpPr>
        <p:spPr>
          <a:xfrm>
            <a:off x="687730" y="2757068"/>
            <a:ext cx="6843395" cy="1442720"/>
          </a:xfrm>
          <a:prstGeom prst="rect">
            <a:avLst/>
          </a:prstGeom>
        </p:spPr>
        <p:txBody>
          <a:bodyPr vert="horz" wrap="square" lIns="0" tIns="248920" rIns="0" bIns="0" rtlCol="0">
            <a:spAutoFit/>
          </a:bodyPr>
          <a:lstStyle/>
          <a:p>
            <a:pPr marL="469900" indent="-457200">
              <a:lnSpc>
                <a:spcPct val="100000"/>
              </a:lnSpc>
              <a:spcBef>
                <a:spcPts val="1960"/>
              </a:spcBef>
              <a:buFont typeface="Wingdings"/>
              <a:buChar char=""/>
              <a:tabLst>
                <a:tab pos="469265" algn="l"/>
                <a:tab pos="469900" algn="l"/>
              </a:tabLst>
            </a:pPr>
            <a:r>
              <a:rPr sz="3100" dirty="0">
                <a:latin typeface="Times New Roman"/>
                <a:cs typeface="Times New Roman"/>
              </a:rPr>
              <a:t>Easy to </a:t>
            </a:r>
            <a:r>
              <a:rPr sz="3100" spc="-5" dirty="0">
                <a:latin typeface="Times New Roman"/>
                <a:cs typeface="Times New Roman"/>
              </a:rPr>
              <a:t>construct, no </a:t>
            </a:r>
            <a:r>
              <a:rPr sz="3100" dirty="0">
                <a:latin typeface="Times New Roman"/>
                <a:cs typeface="Times New Roman"/>
              </a:rPr>
              <a:t>special</a:t>
            </a:r>
            <a:r>
              <a:rPr sz="3100" spc="35" dirty="0">
                <a:latin typeface="Times New Roman"/>
                <a:cs typeface="Times New Roman"/>
              </a:rPr>
              <a:t> </a:t>
            </a:r>
            <a:r>
              <a:rPr sz="3100" spc="-5" dirty="0">
                <a:latin typeface="Times New Roman"/>
                <a:cs typeface="Times New Roman"/>
              </a:rPr>
              <a:t>equipment.</a:t>
            </a:r>
            <a:endParaRPr sz="3100">
              <a:latin typeface="Times New Roman"/>
              <a:cs typeface="Times New Roman"/>
            </a:endParaRPr>
          </a:p>
          <a:p>
            <a:pPr marL="469900" indent="-457200">
              <a:lnSpc>
                <a:spcPct val="100000"/>
              </a:lnSpc>
              <a:spcBef>
                <a:spcPts val="1860"/>
              </a:spcBef>
              <a:buFont typeface="Wingdings"/>
              <a:buChar char=""/>
              <a:tabLst>
                <a:tab pos="469265" algn="l"/>
                <a:tab pos="469900" algn="l"/>
              </a:tabLst>
            </a:pPr>
            <a:r>
              <a:rPr sz="3100" spc="-5" dirty="0">
                <a:latin typeface="Times New Roman"/>
                <a:cs typeface="Times New Roman"/>
              </a:rPr>
              <a:t>Longer</a:t>
            </a:r>
            <a:r>
              <a:rPr sz="3100" spc="-10" dirty="0">
                <a:latin typeface="Times New Roman"/>
                <a:cs typeface="Times New Roman"/>
              </a:rPr>
              <a:t> </a:t>
            </a:r>
            <a:r>
              <a:rPr sz="3100" dirty="0">
                <a:latin typeface="Times New Roman"/>
                <a:cs typeface="Times New Roman"/>
              </a:rPr>
              <a:t>life.</a:t>
            </a:r>
            <a:endParaRPr sz="3100">
              <a:latin typeface="Times New Roman"/>
              <a:cs typeface="Times New Roman"/>
            </a:endParaRPr>
          </a:p>
        </p:txBody>
      </p:sp>
    </p:spTree>
    <p:extLst>
      <p:ext uri="{BB962C8B-B14F-4D97-AF65-F5344CB8AC3E}">
        <p14:creationId xmlns="" xmlns:p14="http://schemas.microsoft.com/office/powerpoint/2010/main" val="2105083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7085" y="461899"/>
            <a:ext cx="3956685" cy="696595"/>
          </a:xfrm>
          <a:prstGeom prst="rect">
            <a:avLst/>
          </a:prstGeom>
        </p:spPr>
        <p:txBody>
          <a:bodyPr vert="horz" wrap="square" lIns="0" tIns="13335" rIns="0" bIns="0" rtlCol="0">
            <a:spAutoFit/>
          </a:bodyPr>
          <a:lstStyle/>
          <a:p>
            <a:pPr marL="12700">
              <a:lnSpc>
                <a:spcPct val="100000"/>
              </a:lnSpc>
              <a:spcBef>
                <a:spcPts val="105"/>
              </a:spcBef>
            </a:pPr>
            <a:r>
              <a:rPr sz="4400" b="1" spc="-5" dirty="0">
                <a:solidFill>
                  <a:srgbClr val="FFFFFF"/>
                </a:solidFill>
                <a:latin typeface="Calibri"/>
                <a:cs typeface="Calibri"/>
              </a:rPr>
              <a:t>Dug </a:t>
            </a:r>
            <a:r>
              <a:rPr sz="4400" b="1" spc="-15" dirty="0">
                <a:solidFill>
                  <a:srgbClr val="FFFFFF"/>
                </a:solidFill>
                <a:latin typeface="Calibri"/>
                <a:cs typeface="Calibri"/>
              </a:rPr>
              <a:t>well</a:t>
            </a:r>
            <a:r>
              <a:rPr sz="4400" b="1" spc="-60" dirty="0">
                <a:solidFill>
                  <a:srgbClr val="FFFFFF"/>
                </a:solidFill>
                <a:latin typeface="Calibri"/>
                <a:cs typeface="Calibri"/>
              </a:rPr>
              <a:t> </a:t>
            </a:r>
            <a:r>
              <a:rPr sz="4400" b="1" spc="-15" dirty="0">
                <a:solidFill>
                  <a:srgbClr val="FFFFFF"/>
                </a:solidFill>
                <a:latin typeface="Calibri"/>
                <a:cs typeface="Calibri"/>
              </a:rPr>
              <a:t>laterine</a:t>
            </a:r>
            <a:endParaRPr sz="4400">
              <a:latin typeface="Calibri"/>
              <a:cs typeface="Calibri"/>
            </a:endParaRPr>
          </a:p>
        </p:txBody>
      </p:sp>
      <p:sp>
        <p:nvSpPr>
          <p:cNvPr id="3" name="object 3"/>
          <p:cNvSpPr/>
          <p:nvPr/>
        </p:nvSpPr>
        <p:spPr>
          <a:xfrm>
            <a:off x="1219200" y="1524000"/>
            <a:ext cx="9677400" cy="4876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1798833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458469"/>
            <a:ext cx="4965065" cy="680720"/>
          </a:xfrm>
          <a:prstGeom prst="rect">
            <a:avLst/>
          </a:prstGeom>
        </p:spPr>
        <p:txBody>
          <a:bodyPr vert="horz" wrap="square" lIns="0" tIns="12065" rIns="0" bIns="0" rtlCol="0">
            <a:spAutoFit/>
          </a:bodyPr>
          <a:lstStyle/>
          <a:p>
            <a:pPr marL="12700">
              <a:lnSpc>
                <a:spcPct val="100000"/>
              </a:lnSpc>
              <a:spcBef>
                <a:spcPts val="95"/>
              </a:spcBef>
            </a:pPr>
            <a:r>
              <a:rPr spc="-75" dirty="0"/>
              <a:t>Water </a:t>
            </a:r>
            <a:r>
              <a:rPr spc="-5" dirty="0"/>
              <a:t>seal</a:t>
            </a:r>
            <a:r>
              <a:rPr spc="55" dirty="0"/>
              <a:t> </a:t>
            </a:r>
            <a:r>
              <a:rPr spc="-5" dirty="0"/>
              <a:t>latrine</a:t>
            </a:r>
          </a:p>
        </p:txBody>
      </p:sp>
      <p:sp>
        <p:nvSpPr>
          <p:cNvPr id="3" name="object 3"/>
          <p:cNvSpPr txBox="1"/>
          <p:nvPr/>
        </p:nvSpPr>
        <p:spPr>
          <a:xfrm>
            <a:off x="595680" y="2435838"/>
            <a:ext cx="7957184" cy="1443990"/>
          </a:xfrm>
          <a:prstGeom prst="rect">
            <a:avLst/>
          </a:prstGeom>
        </p:spPr>
        <p:txBody>
          <a:bodyPr vert="horz" wrap="square" lIns="0" tIns="249554" rIns="0" bIns="0" rtlCol="0">
            <a:spAutoFit/>
          </a:bodyPr>
          <a:lstStyle/>
          <a:p>
            <a:pPr marL="469900" indent="-457200">
              <a:lnSpc>
                <a:spcPct val="100000"/>
              </a:lnSpc>
              <a:spcBef>
                <a:spcPts val="1964"/>
              </a:spcBef>
              <a:buFont typeface="Wingdings"/>
              <a:buChar char=""/>
              <a:tabLst>
                <a:tab pos="469265" algn="l"/>
                <a:tab pos="469900" algn="l"/>
              </a:tabLst>
            </a:pPr>
            <a:r>
              <a:rPr sz="3100" spc="-50" dirty="0">
                <a:latin typeface="Times New Roman"/>
                <a:cs typeface="Times New Roman"/>
              </a:rPr>
              <a:t>Water </a:t>
            </a:r>
            <a:r>
              <a:rPr sz="3100" spc="-5" dirty="0">
                <a:latin typeface="Times New Roman"/>
                <a:cs typeface="Times New Roman"/>
              </a:rPr>
              <a:t>fit with a squatting plate or a</a:t>
            </a:r>
            <a:r>
              <a:rPr sz="3100" spc="95" dirty="0">
                <a:latin typeface="Times New Roman"/>
                <a:cs typeface="Times New Roman"/>
              </a:rPr>
              <a:t> </a:t>
            </a:r>
            <a:r>
              <a:rPr sz="3100" spc="-5" dirty="0">
                <a:latin typeface="Times New Roman"/>
                <a:cs typeface="Times New Roman"/>
              </a:rPr>
              <a:t>seat.</a:t>
            </a:r>
            <a:endParaRPr sz="3100">
              <a:latin typeface="Times New Roman"/>
              <a:cs typeface="Times New Roman"/>
            </a:endParaRPr>
          </a:p>
          <a:p>
            <a:pPr marL="469900" indent="-457200">
              <a:lnSpc>
                <a:spcPct val="100000"/>
              </a:lnSpc>
              <a:spcBef>
                <a:spcPts val="1864"/>
              </a:spcBef>
              <a:buFont typeface="Wingdings"/>
              <a:buChar char=""/>
              <a:tabLst>
                <a:tab pos="469265" algn="l"/>
                <a:tab pos="469900" algn="l"/>
              </a:tabLst>
            </a:pPr>
            <a:r>
              <a:rPr sz="3100" spc="-45" dirty="0">
                <a:latin typeface="Times New Roman"/>
                <a:cs typeface="Times New Roman"/>
              </a:rPr>
              <a:t>Water: </a:t>
            </a:r>
            <a:r>
              <a:rPr sz="3100" spc="-5" dirty="0">
                <a:latin typeface="Times New Roman"/>
                <a:cs typeface="Times New Roman"/>
              </a:rPr>
              <a:t>prevents flies, prevents gases and</a:t>
            </a:r>
            <a:r>
              <a:rPr sz="3100" spc="145" dirty="0">
                <a:latin typeface="Times New Roman"/>
                <a:cs typeface="Times New Roman"/>
              </a:rPr>
              <a:t> </a:t>
            </a:r>
            <a:r>
              <a:rPr sz="3100" dirty="0">
                <a:latin typeface="Times New Roman"/>
                <a:cs typeface="Times New Roman"/>
              </a:rPr>
              <a:t>odors.</a:t>
            </a:r>
            <a:endParaRPr sz="3100">
              <a:latin typeface="Times New Roman"/>
              <a:cs typeface="Times New Roman"/>
            </a:endParaRPr>
          </a:p>
        </p:txBody>
      </p:sp>
    </p:spTree>
    <p:extLst>
      <p:ext uri="{BB962C8B-B14F-4D97-AF65-F5344CB8AC3E}">
        <p14:creationId xmlns="" xmlns:p14="http://schemas.microsoft.com/office/powerpoint/2010/main" val="3689345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416433"/>
            <a:ext cx="7156322" cy="619760"/>
          </a:xfrm>
          <a:prstGeom prst="rect">
            <a:avLst/>
          </a:prstGeom>
        </p:spPr>
        <p:txBody>
          <a:bodyPr vert="horz" wrap="square" lIns="0" tIns="12700" rIns="0" bIns="0" rtlCol="0">
            <a:spAutoFit/>
          </a:bodyPr>
          <a:lstStyle/>
          <a:p>
            <a:pPr marL="12700">
              <a:lnSpc>
                <a:spcPct val="100000"/>
              </a:lnSpc>
              <a:spcBef>
                <a:spcPts val="100"/>
              </a:spcBef>
            </a:pPr>
            <a:r>
              <a:rPr sz="3900" spc="-65" dirty="0"/>
              <a:t>Water </a:t>
            </a:r>
            <a:r>
              <a:rPr sz="3900" spc="-5" dirty="0"/>
              <a:t>seal </a:t>
            </a:r>
            <a:r>
              <a:rPr sz="3900" spc="-10" dirty="0"/>
              <a:t>latrine </a:t>
            </a:r>
            <a:r>
              <a:rPr sz="3900" dirty="0"/>
              <a:t>-</a:t>
            </a:r>
            <a:r>
              <a:rPr sz="3900" spc="30" dirty="0"/>
              <a:t> </a:t>
            </a:r>
            <a:r>
              <a:rPr sz="3900" dirty="0"/>
              <a:t>Features</a:t>
            </a:r>
          </a:p>
        </p:txBody>
      </p:sp>
      <p:sp>
        <p:nvSpPr>
          <p:cNvPr id="3" name="object 3"/>
          <p:cNvSpPr txBox="1"/>
          <p:nvPr/>
        </p:nvSpPr>
        <p:spPr>
          <a:xfrm>
            <a:off x="478942" y="844956"/>
            <a:ext cx="8034655" cy="5600065"/>
          </a:xfrm>
          <a:prstGeom prst="rect">
            <a:avLst/>
          </a:prstGeom>
        </p:spPr>
        <p:txBody>
          <a:bodyPr vert="horz" wrap="square" lIns="0" tIns="96520" rIns="0" bIns="0" rtlCol="0">
            <a:spAutoFit/>
          </a:bodyPr>
          <a:lstStyle/>
          <a:p>
            <a:pPr marL="405765" indent="-393700">
              <a:lnSpc>
                <a:spcPct val="100000"/>
              </a:lnSpc>
              <a:spcBef>
                <a:spcPts val="760"/>
              </a:spcBef>
              <a:buFont typeface="Times New Roman"/>
              <a:buAutoNum type="arabicPeriod"/>
              <a:tabLst>
                <a:tab pos="406400" algn="l"/>
              </a:tabLst>
            </a:pPr>
            <a:r>
              <a:rPr sz="3100" b="1" spc="-5" dirty="0">
                <a:latin typeface="Times New Roman"/>
                <a:cs typeface="Times New Roman"/>
              </a:rPr>
              <a:t>Location</a:t>
            </a:r>
            <a:r>
              <a:rPr sz="3100" spc="-5" dirty="0">
                <a:latin typeface="Times New Roman"/>
                <a:cs typeface="Times New Roman"/>
              </a:rPr>
              <a:t>:</a:t>
            </a:r>
            <a:endParaRPr sz="3100" dirty="0">
              <a:latin typeface="Times New Roman"/>
              <a:cs typeface="Times New Roman"/>
            </a:endParaRPr>
          </a:p>
          <a:p>
            <a:pPr marL="12700">
              <a:lnSpc>
                <a:spcPct val="100000"/>
              </a:lnSpc>
              <a:spcBef>
                <a:spcPts val="660"/>
              </a:spcBef>
            </a:pPr>
            <a:r>
              <a:rPr sz="3100" spc="-5" dirty="0">
                <a:latin typeface="Times New Roman"/>
                <a:cs typeface="Times New Roman"/>
              </a:rPr>
              <a:t>Should not located within 15 m from water</a:t>
            </a:r>
            <a:r>
              <a:rPr sz="3100" spc="100" dirty="0">
                <a:latin typeface="Times New Roman"/>
                <a:cs typeface="Times New Roman"/>
              </a:rPr>
              <a:t> </a:t>
            </a:r>
            <a:r>
              <a:rPr sz="3100" spc="-35" dirty="0">
                <a:latin typeface="Times New Roman"/>
                <a:cs typeface="Times New Roman"/>
              </a:rPr>
              <a:t>supply.</a:t>
            </a:r>
            <a:endParaRPr sz="3100" dirty="0">
              <a:latin typeface="Times New Roman"/>
              <a:cs typeface="Times New Roman"/>
            </a:endParaRPr>
          </a:p>
          <a:p>
            <a:pPr marL="405765" indent="-393700">
              <a:lnSpc>
                <a:spcPct val="100000"/>
              </a:lnSpc>
              <a:spcBef>
                <a:spcPts val="670"/>
              </a:spcBef>
              <a:buAutoNum type="arabicPeriod" startAt="2"/>
              <a:tabLst>
                <a:tab pos="406400" algn="l"/>
              </a:tabLst>
            </a:pPr>
            <a:r>
              <a:rPr sz="3100" b="1" spc="-5" dirty="0">
                <a:latin typeface="Times New Roman"/>
                <a:cs typeface="Times New Roman"/>
              </a:rPr>
              <a:t>Squatting plate /</a:t>
            </a:r>
            <a:r>
              <a:rPr sz="3100" b="1" spc="50" dirty="0">
                <a:latin typeface="Times New Roman"/>
                <a:cs typeface="Times New Roman"/>
              </a:rPr>
              <a:t> </a:t>
            </a:r>
            <a:r>
              <a:rPr sz="3100" b="1" spc="-5" dirty="0">
                <a:latin typeface="Times New Roman"/>
                <a:cs typeface="Times New Roman"/>
              </a:rPr>
              <a:t>seat:</a:t>
            </a:r>
            <a:endParaRPr sz="3100" dirty="0">
              <a:latin typeface="Times New Roman"/>
              <a:cs typeface="Times New Roman"/>
            </a:endParaRPr>
          </a:p>
          <a:p>
            <a:pPr marL="12700">
              <a:lnSpc>
                <a:spcPct val="100000"/>
              </a:lnSpc>
              <a:spcBef>
                <a:spcPts val="675"/>
              </a:spcBef>
            </a:pPr>
            <a:r>
              <a:rPr sz="3100" spc="-5" dirty="0">
                <a:latin typeface="Times New Roman"/>
                <a:cs typeface="Times New Roman"/>
              </a:rPr>
              <a:t>Impervious</a:t>
            </a:r>
            <a:r>
              <a:rPr sz="3100" spc="20" dirty="0">
                <a:latin typeface="Times New Roman"/>
                <a:cs typeface="Times New Roman"/>
              </a:rPr>
              <a:t> </a:t>
            </a:r>
            <a:r>
              <a:rPr sz="3100" spc="-5" dirty="0">
                <a:latin typeface="Times New Roman"/>
                <a:cs typeface="Times New Roman"/>
              </a:rPr>
              <a:t>material.</a:t>
            </a:r>
            <a:endParaRPr sz="3100" dirty="0">
              <a:latin typeface="Times New Roman"/>
              <a:cs typeface="Times New Roman"/>
            </a:endParaRPr>
          </a:p>
          <a:p>
            <a:pPr marL="405765" indent="-393700">
              <a:lnSpc>
                <a:spcPct val="100000"/>
              </a:lnSpc>
              <a:spcBef>
                <a:spcPts val="675"/>
              </a:spcBef>
              <a:buFont typeface="Times New Roman"/>
              <a:buAutoNum type="arabicPeriod" startAt="3"/>
              <a:tabLst>
                <a:tab pos="406400" algn="l"/>
              </a:tabLst>
            </a:pPr>
            <a:r>
              <a:rPr sz="3100" b="1" spc="-5" dirty="0">
                <a:latin typeface="Times New Roman"/>
                <a:cs typeface="Times New Roman"/>
              </a:rPr>
              <a:t>Pan</a:t>
            </a:r>
            <a:r>
              <a:rPr sz="3100" spc="-5" dirty="0">
                <a:latin typeface="Times New Roman"/>
                <a:cs typeface="Times New Roman"/>
              </a:rPr>
              <a:t>:</a:t>
            </a:r>
            <a:endParaRPr sz="3100" dirty="0">
              <a:latin typeface="Times New Roman"/>
              <a:cs typeface="Times New Roman"/>
            </a:endParaRPr>
          </a:p>
          <a:p>
            <a:pPr marL="12700" marR="1880870">
              <a:lnSpc>
                <a:spcPct val="117800"/>
              </a:lnSpc>
              <a:spcBef>
                <a:spcPts val="10"/>
              </a:spcBef>
            </a:pPr>
            <a:r>
              <a:rPr sz="3100" spc="-5" dirty="0">
                <a:latin typeface="Times New Roman"/>
                <a:cs typeface="Times New Roman"/>
              </a:rPr>
              <a:t>Receives </a:t>
            </a:r>
            <a:r>
              <a:rPr sz="3100" dirty="0">
                <a:latin typeface="Times New Roman"/>
                <a:cs typeface="Times New Roman"/>
              </a:rPr>
              <a:t>faeces, </a:t>
            </a:r>
            <a:r>
              <a:rPr sz="3100" spc="-5" dirty="0">
                <a:latin typeface="Times New Roman"/>
                <a:cs typeface="Times New Roman"/>
              </a:rPr>
              <a:t>urine and wash </a:t>
            </a:r>
            <a:r>
              <a:rPr sz="3100" spc="-30" dirty="0">
                <a:latin typeface="Times New Roman"/>
                <a:cs typeface="Times New Roman"/>
              </a:rPr>
              <a:t>water.  </a:t>
            </a:r>
            <a:r>
              <a:rPr sz="3100" spc="-5" dirty="0">
                <a:latin typeface="Times New Roman"/>
                <a:cs typeface="Times New Roman"/>
              </a:rPr>
              <a:t>Uniform slope from front to</a:t>
            </a:r>
            <a:r>
              <a:rPr sz="3100" spc="80" dirty="0">
                <a:latin typeface="Times New Roman"/>
                <a:cs typeface="Times New Roman"/>
              </a:rPr>
              <a:t> </a:t>
            </a:r>
            <a:r>
              <a:rPr sz="3100" spc="-5" dirty="0">
                <a:latin typeface="Times New Roman"/>
                <a:cs typeface="Times New Roman"/>
              </a:rPr>
              <a:t>back.</a:t>
            </a:r>
            <a:endParaRPr sz="3100" dirty="0">
              <a:latin typeface="Times New Roman"/>
              <a:cs typeface="Times New Roman"/>
            </a:endParaRPr>
          </a:p>
          <a:p>
            <a:pPr marL="405765" indent="-393700">
              <a:lnSpc>
                <a:spcPct val="100000"/>
              </a:lnSpc>
              <a:spcBef>
                <a:spcPts val="670"/>
              </a:spcBef>
              <a:buFont typeface="Times New Roman"/>
              <a:buAutoNum type="arabicPeriod" startAt="4"/>
              <a:tabLst>
                <a:tab pos="406400" algn="l"/>
              </a:tabLst>
            </a:pPr>
            <a:r>
              <a:rPr sz="3100" b="1" spc="-50" dirty="0">
                <a:latin typeface="Times New Roman"/>
                <a:cs typeface="Times New Roman"/>
              </a:rPr>
              <a:t>Trap</a:t>
            </a:r>
            <a:r>
              <a:rPr sz="3100" spc="-50" dirty="0">
                <a:latin typeface="Times New Roman"/>
                <a:cs typeface="Times New Roman"/>
              </a:rPr>
              <a:t>:</a:t>
            </a:r>
            <a:endParaRPr sz="3100" dirty="0">
              <a:latin typeface="Times New Roman"/>
              <a:cs typeface="Times New Roman"/>
            </a:endParaRPr>
          </a:p>
          <a:p>
            <a:pPr marL="12700">
              <a:lnSpc>
                <a:spcPct val="100000"/>
              </a:lnSpc>
              <a:spcBef>
                <a:spcPts val="675"/>
              </a:spcBef>
            </a:pPr>
            <a:r>
              <a:rPr sz="3100" spc="-5" dirty="0">
                <a:latin typeface="Times New Roman"/>
                <a:cs typeface="Times New Roman"/>
              </a:rPr>
              <a:t>Bent pipe connected with</a:t>
            </a:r>
            <a:r>
              <a:rPr sz="3100" spc="10" dirty="0">
                <a:latin typeface="Times New Roman"/>
                <a:cs typeface="Times New Roman"/>
              </a:rPr>
              <a:t> </a:t>
            </a:r>
            <a:r>
              <a:rPr sz="3100" spc="-5" dirty="0">
                <a:latin typeface="Times New Roman"/>
                <a:cs typeface="Times New Roman"/>
              </a:rPr>
              <a:t>pan.</a:t>
            </a:r>
            <a:endParaRPr sz="3100" dirty="0">
              <a:latin typeface="Times New Roman"/>
              <a:cs typeface="Times New Roman"/>
            </a:endParaRPr>
          </a:p>
          <a:p>
            <a:pPr marL="12700">
              <a:lnSpc>
                <a:spcPct val="100000"/>
              </a:lnSpc>
              <a:spcBef>
                <a:spcPts val="670"/>
              </a:spcBef>
            </a:pPr>
            <a:r>
              <a:rPr sz="3100" spc="-5" dirty="0">
                <a:latin typeface="Times New Roman"/>
                <a:cs typeface="Times New Roman"/>
              </a:rPr>
              <a:t>Holds water and provides water</a:t>
            </a:r>
            <a:r>
              <a:rPr sz="3100" spc="30" dirty="0">
                <a:latin typeface="Times New Roman"/>
                <a:cs typeface="Times New Roman"/>
              </a:rPr>
              <a:t> </a:t>
            </a:r>
            <a:r>
              <a:rPr sz="3100" spc="-5" dirty="0">
                <a:latin typeface="Times New Roman"/>
                <a:cs typeface="Times New Roman"/>
              </a:rPr>
              <a:t>seal.</a:t>
            </a:r>
            <a:endParaRPr sz="3100" dirty="0">
              <a:latin typeface="Times New Roman"/>
              <a:cs typeface="Times New Roman"/>
            </a:endParaRPr>
          </a:p>
        </p:txBody>
      </p:sp>
    </p:spTree>
    <p:extLst>
      <p:ext uri="{BB962C8B-B14F-4D97-AF65-F5344CB8AC3E}">
        <p14:creationId xmlns="" xmlns:p14="http://schemas.microsoft.com/office/powerpoint/2010/main" val="1821928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1" y="458469"/>
            <a:ext cx="7569962" cy="680720"/>
          </a:xfrm>
          <a:prstGeom prst="rect">
            <a:avLst/>
          </a:prstGeom>
        </p:spPr>
        <p:txBody>
          <a:bodyPr vert="horz" wrap="square" lIns="0" tIns="12065" rIns="0" bIns="0" rtlCol="0">
            <a:spAutoFit/>
          </a:bodyPr>
          <a:lstStyle/>
          <a:p>
            <a:pPr marL="12700">
              <a:lnSpc>
                <a:spcPct val="100000"/>
              </a:lnSpc>
              <a:spcBef>
                <a:spcPts val="95"/>
              </a:spcBef>
            </a:pPr>
            <a:r>
              <a:rPr spc="-75" dirty="0"/>
              <a:t>Water </a:t>
            </a:r>
            <a:r>
              <a:rPr spc="-5" dirty="0"/>
              <a:t>seal latrine -</a:t>
            </a:r>
            <a:r>
              <a:rPr spc="160" dirty="0"/>
              <a:t> </a:t>
            </a:r>
            <a:r>
              <a:rPr spc="-5" dirty="0"/>
              <a:t>Features</a:t>
            </a:r>
          </a:p>
        </p:txBody>
      </p:sp>
      <p:sp>
        <p:nvSpPr>
          <p:cNvPr id="3" name="object 3"/>
          <p:cNvSpPr txBox="1"/>
          <p:nvPr/>
        </p:nvSpPr>
        <p:spPr>
          <a:xfrm>
            <a:off x="594461" y="1090701"/>
            <a:ext cx="10003155" cy="4901565"/>
          </a:xfrm>
          <a:prstGeom prst="rect">
            <a:avLst/>
          </a:prstGeom>
        </p:spPr>
        <p:txBody>
          <a:bodyPr vert="horz" wrap="square" lIns="0" tIns="149860" rIns="0" bIns="0" rtlCol="0">
            <a:spAutoFit/>
          </a:bodyPr>
          <a:lstStyle/>
          <a:p>
            <a:pPr marL="405765" indent="-393700">
              <a:lnSpc>
                <a:spcPct val="100000"/>
              </a:lnSpc>
              <a:spcBef>
                <a:spcPts val="1180"/>
              </a:spcBef>
              <a:buAutoNum type="arabicPeriod" startAt="5"/>
              <a:tabLst>
                <a:tab pos="406400" algn="l"/>
              </a:tabLst>
            </a:pPr>
            <a:r>
              <a:rPr sz="3100" b="1" spc="-5" dirty="0">
                <a:latin typeface="Times New Roman"/>
                <a:cs typeface="Times New Roman"/>
              </a:rPr>
              <a:t>Connecting</a:t>
            </a:r>
            <a:r>
              <a:rPr sz="3100" b="1" spc="15" dirty="0">
                <a:latin typeface="Times New Roman"/>
                <a:cs typeface="Times New Roman"/>
              </a:rPr>
              <a:t> </a:t>
            </a:r>
            <a:r>
              <a:rPr sz="3100" b="1" spc="-5" dirty="0">
                <a:latin typeface="Times New Roman"/>
                <a:cs typeface="Times New Roman"/>
              </a:rPr>
              <a:t>pipe:</a:t>
            </a:r>
            <a:endParaRPr sz="3100">
              <a:latin typeface="Times New Roman"/>
              <a:cs typeface="Times New Roman"/>
            </a:endParaRPr>
          </a:p>
          <a:p>
            <a:pPr marL="12700">
              <a:lnSpc>
                <a:spcPct val="100000"/>
              </a:lnSpc>
              <a:spcBef>
                <a:spcPts val="1080"/>
              </a:spcBef>
            </a:pPr>
            <a:r>
              <a:rPr sz="3100" spc="-5" dirty="0">
                <a:latin typeface="Times New Roman"/>
                <a:cs typeface="Times New Roman"/>
              </a:rPr>
              <a:t>About 1 m in</a:t>
            </a:r>
            <a:r>
              <a:rPr sz="3100" spc="10" dirty="0">
                <a:latin typeface="Times New Roman"/>
                <a:cs typeface="Times New Roman"/>
              </a:rPr>
              <a:t> </a:t>
            </a:r>
            <a:r>
              <a:rPr sz="3100" spc="-5" dirty="0">
                <a:latin typeface="Times New Roman"/>
                <a:cs typeface="Times New Roman"/>
              </a:rPr>
              <a:t>length.</a:t>
            </a:r>
            <a:endParaRPr sz="3100">
              <a:latin typeface="Times New Roman"/>
              <a:cs typeface="Times New Roman"/>
            </a:endParaRPr>
          </a:p>
          <a:p>
            <a:pPr marL="405765" indent="-393700">
              <a:lnSpc>
                <a:spcPct val="100000"/>
              </a:lnSpc>
              <a:spcBef>
                <a:spcPts val="1080"/>
              </a:spcBef>
              <a:buAutoNum type="arabicPeriod" startAt="6"/>
              <a:tabLst>
                <a:tab pos="406400" algn="l"/>
              </a:tabLst>
            </a:pPr>
            <a:r>
              <a:rPr sz="3100" b="1" spc="-10" dirty="0">
                <a:latin typeface="Times New Roman"/>
                <a:cs typeface="Times New Roman"/>
              </a:rPr>
              <a:t>Dug</a:t>
            </a:r>
            <a:r>
              <a:rPr sz="3100" b="1" spc="5" dirty="0">
                <a:latin typeface="Times New Roman"/>
                <a:cs typeface="Times New Roman"/>
              </a:rPr>
              <a:t> </a:t>
            </a:r>
            <a:r>
              <a:rPr sz="3100" b="1" spc="-5" dirty="0">
                <a:latin typeface="Times New Roman"/>
                <a:cs typeface="Times New Roman"/>
              </a:rPr>
              <a:t>well:</a:t>
            </a:r>
            <a:endParaRPr sz="3100">
              <a:latin typeface="Times New Roman"/>
              <a:cs typeface="Times New Roman"/>
            </a:endParaRPr>
          </a:p>
          <a:p>
            <a:pPr marL="12700">
              <a:lnSpc>
                <a:spcPct val="100000"/>
              </a:lnSpc>
              <a:spcBef>
                <a:spcPts val="1080"/>
              </a:spcBef>
            </a:pPr>
            <a:r>
              <a:rPr sz="3100" spc="-5" dirty="0">
                <a:latin typeface="Times New Roman"/>
                <a:cs typeface="Times New Roman"/>
              </a:rPr>
              <a:t>When filled; a new one dug nearby and pipe direction</a:t>
            </a:r>
            <a:r>
              <a:rPr sz="3100" spc="110" dirty="0">
                <a:latin typeface="Times New Roman"/>
                <a:cs typeface="Times New Roman"/>
              </a:rPr>
              <a:t> </a:t>
            </a:r>
            <a:r>
              <a:rPr sz="3100" spc="-5" dirty="0">
                <a:latin typeface="Times New Roman"/>
                <a:cs typeface="Times New Roman"/>
              </a:rPr>
              <a:t>changed.</a:t>
            </a:r>
            <a:endParaRPr sz="3100">
              <a:latin typeface="Times New Roman"/>
              <a:cs typeface="Times New Roman"/>
            </a:endParaRPr>
          </a:p>
          <a:p>
            <a:pPr marL="405765" indent="-393700">
              <a:lnSpc>
                <a:spcPct val="100000"/>
              </a:lnSpc>
              <a:spcBef>
                <a:spcPts val="1080"/>
              </a:spcBef>
              <a:buAutoNum type="arabicPeriod" startAt="7"/>
              <a:tabLst>
                <a:tab pos="406400" algn="l"/>
              </a:tabLst>
            </a:pPr>
            <a:r>
              <a:rPr sz="3100" b="1" spc="-10" dirty="0">
                <a:latin typeface="Times New Roman"/>
                <a:cs typeface="Times New Roman"/>
              </a:rPr>
              <a:t>Superstructure:</a:t>
            </a:r>
            <a:endParaRPr sz="3100">
              <a:latin typeface="Times New Roman"/>
              <a:cs typeface="Times New Roman"/>
            </a:endParaRPr>
          </a:p>
          <a:p>
            <a:pPr marL="12700">
              <a:lnSpc>
                <a:spcPct val="100000"/>
              </a:lnSpc>
              <a:spcBef>
                <a:spcPts val="1085"/>
              </a:spcBef>
            </a:pPr>
            <a:r>
              <a:rPr sz="3100" spc="-5" dirty="0">
                <a:latin typeface="Times New Roman"/>
                <a:cs typeface="Times New Roman"/>
              </a:rPr>
              <a:t>For privacy and</a:t>
            </a:r>
            <a:r>
              <a:rPr sz="3100" spc="10" dirty="0">
                <a:latin typeface="Times New Roman"/>
                <a:cs typeface="Times New Roman"/>
              </a:rPr>
              <a:t> </a:t>
            </a:r>
            <a:r>
              <a:rPr sz="3100" spc="-25" dirty="0">
                <a:latin typeface="Times New Roman"/>
                <a:cs typeface="Times New Roman"/>
              </a:rPr>
              <a:t>shelter.</a:t>
            </a:r>
            <a:endParaRPr sz="3100">
              <a:latin typeface="Times New Roman"/>
              <a:cs typeface="Times New Roman"/>
            </a:endParaRPr>
          </a:p>
          <a:p>
            <a:pPr marL="405765" indent="-393700">
              <a:lnSpc>
                <a:spcPct val="100000"/>
              </a:lnSpc>
              <a:spcBef>
                <a:spcPts val="1065"/>
              </a:spcBef>
              <a:buAutoNum type="arabicPeriod" startAt="8"/>
              <a:tabLst>
                <a:tab pos="406400" algn="l"/>
              </a:tabLst>
            </a:pPr>
            <a:r>
              <a:rPr sz="3100" b="1" spc="-5" dirty="0">
                <a:latin typeface="Times New Roman"/>
                <a:cs typeface="Times New Roman"/>
              </a:rPr>
              <a:t>Maintenance:</a:t>
            </a:r>
            <a:endParaRPr sz="3100">
              <a:latin typeface="Times New Roman"/>
              <a:cs typeface="Times New Roman"/>
            </a:endParaRPr>
          </a:p>
          <a:p>
            <a:pPr marL="12700">
              <a:lnSpc>
                <a:spcPct val="100000"/>
              </a:lnSpc>
              <a:spcBef>
                <a:spcPts val="1085"/>
              </a:spcBef>
            </a:pPr>
            <a:r>
              <a:rPr sz="3100" spc="-5" dirty="0">
                <a:latin typeface="Times New Roman"/>
                <a:cs typeface="Times New Roman"/>
              </a:rPr>
              <a:t>Health education about</a:t>
            </a:r>
            <a:r>
              <a:rPr sz="3100" dirty="0">
                <a:latin typeface="Times New Roman"/>
                <a:cs typeface="Times New Roman"/>
              </a:rPr>
              <a:t> </a:t>
            </a:r>
            <a:r>
              <a:rPr sz="3100" spc="-5" dirty="0">
                <a:latin typeface="Times New Roman"/>
                <a:cs typeface="Times New Roman"/>
              </a:rPr>
              <a:t>usage.</a:t>
            </a:r>
            <a:endParaRPr sz="3100">
              <a:latin typeface="Times New Roman"/>
              <a:cs typeface="Times New Roman"/>
            </a:endParaRPr>
          </a:p>
        </p:txBody>
      </p:sp>
    </p:spTree>
    <p:extLst>
      <p:ext uri="{BB962C8B-B14F-4D97-AF65-F5344CB8AC3E}">
        <p14:creationId xmlns="" xmlns:p14="http://schemas.microsoft.com/office/powerpoint/2010/main" val="3424491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493776"/>
            <a:ext cx="9372600" cy="60594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1738128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1" y="458469"/>
            <a:ext cx="3366896" cy="680720"/>
          </a:xfrm>
          <a:prstGeom prst="rect">
            <a:avLst/>
          </a:prstGeom>
        </p:spPr>
        <p:txBody>
          <a:bodyPr vert="horz" wrap="square" lIns="0" tIns="12065" rIns="0" bIns="0" rtlCol="0">
            <a:spAutoFit/>
          </a:bodyPr>
          <a:lstStyle/>
          <a:p>
            <a:pPr marL="12700">
              <a:lnSpc>
                <a:spcPct val="100000"/>
              </a:lnSpc>
              <a:spcBef>
                <a:spcPts val="95"/>
              </a:spcBef>
            </a:pPr>
            <a:r>
              <a:rPr spc="-5" dirty="0"/>
              <a:t>Septic</a:t>
            </a:r>
            <a:r>
              <a:rPr spc="-55" dirty="0"/>
              <a:t> </a:t>
            </a:r>
            <a:r>
              <a:rPr spc="-5" dirty="0"/>
              <a:t>tank</a:t>
            </a:r>
          </a:p>
        </p:txBody>
      </p:sp>
      <p:sp>
        <p:nvSpPr>
          <p:cNvPr id="3" name="object 3"/>
          <p:cNvSpPr txBox="1"/>
          <p:nvPr/>
        </p:nvSpPr>
        <p:spPr>
          <a:xfrm>
            <a:off x="596290" y="1387500"/>
            <a:ext cx="10951210" cy="3851275"/>
          </a:xfrm>
          <a:prstGeom prst="rect">
            <a:avLst/>
          </a:prstGeom>
        </p:spPr>
        <p:txBody>
          <a:bodyPr vert="horz" wrap="square" lIns="0" tIns="12700" rIns="0" bIns="0" rtlCol="0">
            <a:spAutoFit/>
          </a:bodyPr>
          <a:lstStyle/>
          <a:p>
            <a:pPr marL="469900" marR="5080" indent="-457200">
              <a:lnSpc>
                <a:spcPct val="134800"/>
              </a:lnSpc>
              <a:spcBef>
                <a:spcPts val="100"/>
              </a:spcBef>
              <a:buFont typeface="Wingdings"/>
              <a:buChar char=""/>
              <a:tabLst>
                <a:tab pos="469265" algn="l"/>
                <a:tab pos="469900" algn="l"/>
              </a:tabLst>
            </a:pPr>
            <a:r>
              <a:rPr sz="3100" spc="-5" dirty="0">
                <a:latin typeface="Times New Roman"/>
                <a:cs typeface="Times New Roman"/>
              </a:rPr>
              <a:t>The septic tank is </a:t>
            </a:r>
            <a:r>
              <a:rPr sz="3100" spc="-10" dirty="0">
                <a:latin typeface="Times New Roman"/>
                <a:cs typeface="Times New Roman"/>
              </a:rPr>
              <a:t>water-tight </a:t>
            </a:r>
            <a:r>
              <a:rPr sz="3100" spc="-5" dirty="0">
                <a:latin typeface="Times New Roman"/>
                <a:cs typeface="Times New Roman"/>
              </a:rPr>
              <a:t>tank into which household sewage is  admitted for</a:t>
            </a:r>
            <a:r>
              <a:rPr sz="3100" spc="-10" dirty="0">
                <a:latin typeface="Times New Roman"/>
                <a:cs typeface="Times New Roman"/>
              </a:rPr>
              <a:t> </a:t>
            </a:r>
            <a:r>
              <a:rPr sz="3100" dirty="0">
                <a:latin typeface="Times New Roman"/>
                <a:cs typeface="Times New Roman"/>
              </a:rPr>
              <a:t>treatment.</a:t>
            </a:r>
          </a:p>
          <a:p>
            <a:pPr marL="469900" indent="-457200">
              <a:lnSpc>
                <a:spcPct val="100000"/>
              </a:lnSpc>
              <a:spcBef>
                <a:spcPts val="1310"/>
              </a:spcBef>
              <a:buFont typeface="Wingdings"/>
              <a:buChar char=""/>
              <a:tabLst>
                <a:tab pos="469265" algn="l"/>
                <a:tab pos="469900" algn="l"/>
              </a:tabLst>
            </a:pPr>
            <a:r>
              <a:rPr sz="3100" spc="-5" dirty="0">
                <a:latin typeface="Times New Roman"/>
                <a:cs typeface="Times New Roman"/>
              </a:rPr>
              <a:t>It </a:t>
            </a:r>
            <a:r>
              <a:rPr sz="3100" dirty="0">
                <a:latin typeface="Times New Roman"/>
                <a:cs typeface="Times New Roman"/>
              </a:rPr>
              <a:t>is </a:t>
            </a:r>
            <a:r>
              <a:rPr sz="3100" spc="-5" dirty="0">
                <a:latin typeface="Times New Roman"/>
                <a:cs typeface="Times New Roman"/>
              </a:rPr>
              <a:t>a satisfactory </a:t>
            </a:r>
            <a:r>
              <a:rPr sz="3100" dirty="0">
                <a:latin typeface="Times New Roman"/>
                <a:cs typeface="Times New Roman"/>
              </a:rPr>
              <a:t>means </a:t>
            </a:r>
            <a:r>
              <a:rPr sz="3100" spc="-5" dirty="0">
                <a:latin typeface="Times New Roman"/>
                <a:cs typeface="Times New Roman"/>
              </a:rPr>
              <a:t>of disposing </a:t>
            </a:r>
            <a:r>
              <a:rPr sz="3100" dirty="0">
                <a:latin typeface="Times New Roman"/>
                <a:cs typeface="Times New Roman"/>
              </a:rPr>
              <a:t>excreta </a:t>
            </a:r>
            <a:r>
              <a:rPr sz="3100" spc="-5" dirty="0">
                <a:latin typeface="Times New Roman"/>
                <a:cs typeface="Times New Roman"/>
              </a:rPr>
              <a:t>and liquid</a:t>
            </a:r>
            <a:r>
              <a:rPr sz="3100" spc="100" dirty="0">
                <a:latin typeface="Times New Roman"/>
                <a:cs typeface="Times New Roman"/>
              </a:rPr>
              <a:t> </a:t>
            </a:r>
            <a:r>
              <a:rPr sz="3100" spc="-5" dirty="0">
                <a:latin typeface="Times New Roman"/>
                <a:cs typeface="Times New Roman"/>
              </a:rPr>
              <a:t>wastes.</a:t>
            </a:r>
            <a:endParaRPr sz="3100" dirty="0">
              <a:latin typeface="Times New Roman"/>
              <a:cs typeface="Times New Roman"/>
            </a:endParaRPr>
          </a:p>
          <a:p>
            <a:pPr marL="469900" indent="-457200">
              <a:lnSpc>
                <a:spcPct val="100000"/>
              </a:lnSpc>
              <a:spcBef>
                <a:spcPts val="1300"/>
              </a:spcBef>
              <a:buFont typeface="Wingdings"/>
              <a:buChar char=""/>
              <a:tabLst>
                <a:tab pos="469265" algn="l"/>
                <a:tab pos="469900" algn="l"/>
              </a:tabLst>
            </a:pPr>
            <a:r>
              <a:rPr sz="3100" spc="-5" dirty="0">
                <a:latin typeface="Times New Roman"/>
                <a:cs typeface="Times New Roman"/>
              </a:rPr>
              <a:t>Individual dwellings, small groups of houses and</a:t>
            </a:r>
            <a:r>
              <a:rPr sz="3100" spc="135" dirty="0">
                <a:latin typeface="Times New Roman"/>
                <a:cs typeface="Times New Roman"/>
              </a:rPr>
              <a:t> </a:t>
            </a:r>
            <a:r>
              <a:rPr sz="3100" spc="-5" dirty="0">
                <a:latin typeface="Times New Roman"/>
                <a:cs typeface="Times New Roman"/>
              </a:rPr>
              <a:t>institutions</a:t>
            </a:r>
            <a:endParaRPr sz="3100" dirty="0">
              <a:latin typeface="Times New Roman"/>
              <a:cs typeface="Times New Roman"/>
            </a:endParaRPr>
          </a:p>
          <a:p>
            <a:pPr marL="504825" marR="1005840" indent="-35560">
              <a:lnSpc>
                <a:spcPct val="134900"/>
              </a:lnSpc>
              <a:spcBef>
                <a:spcPts val="5"/>
              </a:spcBef>
            </a:pPr>
            <a:r>
              <a:rPr sz="3100" spc="-5" dirty="0">
                <a:latin typeface="Times New Roman"/>
                <a:cs typeface="Times New Roman"/>
              </a:rPr>
              <a:t>which </a:t>
            </a:r>
            <a:r>
              <a:rPr sz="3100" dirty="0">
                <a:latin typeface="Times New Roman"/>
                <a:cs typeface="Times New Roman"/>
              </a:rPr>
              <a:t>have </a:t>
            </a:r>
            <a:r>
              <a:rPr sz="3100" spc="-5" dirty="0">
                <a:latin typeface="Times New Roman"/>
                <a:cs typeface="Times New Roman"/>
              </a:rPr>
              <a:t>adequate water supply but do not have </a:t>
            </a:r>
            <a:r>
              <a:rPr sz="3100" dirty="0">
                <a:latin typeface="Times New Roman"/>
                <a:cs typeface="Times New Roman"/>
              </a:rPr>
              <a:t>access </a:t>
            </a:r>
            <a:r>
              <a:rPr sz="3100" spc="-5" dirty="0">
                <a:latin typeface="Times New Roman"/>
                <a:cs typeface="Times New Roman"/>
              </a:rPr>
              <a:t>to  a </a:t>
            </a:r>
            <a:r>
              <a:rPr sz="3100" dirty="0">
                <a:latin typeface="Times New Roman"/>
                <a:cs typeface="Times New Roman"/>
              </a:rPr>
              <a:t>public </a:t>
            </a:r>
            <a:r>
              <a:rPr sz="3100" spc="-5" dirty="0">
                <a:latin typeface="Times New Roman"/>
                <a:cs typeface="Times New Roman"/>
              </a:rPr>
              <a:t>sewerage</a:t>
            </a:r>
            <a:r>
              <a:rPr sz="3100" spc="10" dirty="0">
                <a:latin typeface="Times New Roman"/>
                <a:cs typeface="Times New Roman"/>
              </a:rPr>
              <a:t> </a:t>
            </a:r>
            <a:r>
              <a:rPr sz="3100" spc="-5" dirty="0">
                <a:latin typeface="Times New Roman"/>
                <a:cs typeface="Times New Roman"/>
              </a:rPr>
              <a:t>system.</a:t>
            </a:r>
            <a:endParaRPr sz="3100" dirty="0">
              <a:latin typeface="Times New Roman"/>
              <a:cs typeface="Times New Roman"/>
            </a:endParaRPr>
          </a:p>
        </p:txBody>
      </p:sp>
    </p:spTree>
    <p:extLst>
      <p:ext uri="{BB962C8B-B14F-4D97-AF65-F5344CB8AC3E}">
        <p14:creationId xmlns="" xmlns:p14="http://schemas.microsoft.com/office/powerpoint/2010/main" val="1175041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8601" y="458469"/>
            <a:ext cx="3290696" cy="680720"/>
          </a:xfrm>
          <a:prstGeom prst="rect">
            <a:avLst/>
          </a:prstGeom>
        </p:spPr>
        <p:txBody>
          <a:bodyPr vert="horz" wrap="square" lIns="0" tIns="12065" rIns="0" bIns="0" rtlCol="0">
            <a:spAutoFit/>
          </a:bodyPr>
          <a:lstStyle/>
          <a:p>
            <a:pPr marL="12700">
              <a:lnSpc>
                <a:spcPct val="100000"/>
              </a:lnSpc>
              <a:spcBef>
                <a:spcPts val="95"/>
              </a:spcBef>
            </a:pPr>
            <a:r>
              <a:rPr spc="-5" dirty="0"/>
              <a:t>Septic</a:t>
            </a:r>
            <a:r>
              <a:rPr spc="-55" dirty="0"/>
              <a:t> </a:t>
            </a:r>
            <a:r>
              <a:rPr spc="-5" dirty="0"/>
              <a:t>tank</a:t>
            </a:r>
          </a:p>
        </p:txBody>
      </p:sp>
      <p:sp>
        <p:nvSpPr>
          <p:cNvPr id="3" name="object 3"/>
          <p:cNvSpPr txBox="1"/>
          <p:nvPr/>
        </p:nvSpPr>
        <p:spPr>
          <a:xfrm>
            <a:off x="688340" y="1428140"/>
            <a:ext cx="4287520" cy="3459479"/>
          </a:xfrm>
          <a:prstGeom prst="rect">
            <a:avLst/>
          </a:prstGeom>
        </p:spPr>
        <p:txBody>
          <a:bodyPr vert="horz" wrap="square" lIns="0" tIns="193675" rIns="0" bIns="0" rtlCol="0">
            <a:spAutoFit/>
          </a:bodyPr>
          <a:lstStyle/>
          <a:p>
            <a:pPr marL="12700">
              <a:lnSpc>
                <a:spcPct val="100000"/>
              </a:lnSpc>
              <a:spcBef>
                <a:spcPts val="1525"/>
              </a:spcBef>
            </a:pPr>
            <a:r>
              <a:rPr sz="3100" b="1" spc="-10" dirty="0">
                <a:latin typeface="Times New Roman"/>
                <a:cs typeface="Times New Roman"/>
              </a:rPr>
              <a:t>Features</a:t>
            </a:r>
            <a:r>
              <a:rPr sz="3100" spc="-10" dirty="0">
                <a:latin typeface="Times New Roman"/>
                <a:cs typeface="Times New Roman"/>
              </a:rPr>
              <a:t>:</a:t>
            </a:r>
            <a:endParaRPr sz="3100">
              <a:latin typeface="Times New Roman"/>
              <a:cs typeface="Times New Roman"/>
            </a:endParaRPr>
          </a:p>
          <a:p>
            <a:pPr marL="469900" indent="-457834">
              <a:lnSpc>
                <a:spcPct val="100000"/>
              </a:lnSpc>
              <a:spcBef>
                <a:spcPts val="1430"/>
              </a:spcBef>
              <a:buFont typeface="Wingdings"/>
              <a:buChar char=""/>
              <a:tabLst>
                <a:tab pos="469900" algn="l"/>
                <a:tab pos="470534" algn="l"/>
              </a:tabLst>
            </a:pPr>
            <a:r>
              <a:rPr sz="3100" spc="-5" dirty="0">
                <a:latin typeface="Times New Roman"/>
                <a:cs typeface="Times New Roman"/>
              </a:rPr>
              <a:t>Air</a:t>
            </a:r>
            <a:r>
              <a:rPr sz="3100" spc="-10" dirty="0">
                <a:latin typeface="Times New Roman"/>
                <a:cs typeface="Times New Roman"/>
              </a:rPr>
              <a:t> </a:t>
            </a:r>
            <a:r>
              <a:rPr sz="3100" spc="-5" dirty="0">
                <a:latin typeface="Times New Roman"/>
                <a:cs typeface="Times New Roman"/>
              </a:rPr>
              <a:t>space.</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Inlet and outlet</a:t>
            </a:r>
            <a:r>
              <a:rPr sz="3100" spc="5" dirty="0">
                <a:latin typeface="Times New Roman"/>
                <a:cs typeface="Times New Roman"/>
              </a:rPr>
              <a:t> </a:t>
            </a:r>
            <a:r>
              <a:rPr sz="3100" spc="-5" dirty="0">
                <a:latin typeface="Times New Roman"/>
                <a:cs typeface="Times New Roman"/>
              </a:rPr>
              <a:t>pipe.</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30" dirty="0">
                <a:latin typeface="Times New Roman"/>
                <a:cs typeface="Times New Roman"/>
              </a:rPr>
              <a:t>Cover.</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Retention period 24 hrs.</a:t>
            </a:r>
            <a:endParaRPr sz="3100">
              <a:latin typeface="Times New Roman"/>
              <a:cs typeface="Times New Roman"/>
            </a:endParaRPr>
          </a:p>
        </p:txBody>
      </p:sp>
    </p:spTree>
    <p:extLst>
      <p:ext uri="{BB962C8B-B14F-4D97-AF65-F5344CB8AC3E}">
        <p14:creationId xmlns="" xmlns:p14="http://schemas.microsoft.com/office/powerpoint/2010/main" val="445842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1841" y="461899"/>
            <a:ext cx="2527935" cy="696595"/>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FFFFFF"/>
                </a:solidFill>
                <a:latin typeface="Calibri"/>
                <a:cs typeface="Calibri"/>
              </a:rPr>
              <a:t>Septic</a:t>
            </a:r>
            <a:r>
              <a:rPr sz="4400" spc="-75" dirty="0">
                <a:solidFill>
                  <a:srgbClr val="FFFFFF"/>
                </a:solidFill>
                <a:latin typeface="Calibri"/>
                <a:cs typeface="Calibri"/>
              </a:rPr>
              <a:t> </a:t>
            </a:r>
            <a:r>
              <a:rPr sz="4400" spc="-15" dirty="0">
                <a:solidFill>
                  <a:srgbClr val="FFFFFF"/>
                </a:solidFill>
                <a:latin typeface="Calibri"/>
                <a:cs typeface="Calibri"/>
              </a:rPr>
              <a:t>tank</a:t>
            </a:r>
            <a:endParaRPr sz="4400">
              <a:latin typeface="Calibri"/>
              <a:cs typeface="Calibri"/>
            </a:endParaRPr>
          </a:p>
        </p:txBody>
      </p:sp>
      <p:sp>
        <p:nvSpPr>
          <p:cNvPr id="3" name="object 3"/>
          <p:cNvSpPr/>
          <p:nvPr/>
        </p:nvSpPr>
        <p:spPr>
          <a:xfrm>
            <a:off x="1143000" y="1158494"/>
            <a:ext cx="9072371" cy="54114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728848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1" y="458469"/>
            <a:ext cx="3519296" cy="680720"/>
          </a:xfrm>
          <a:prstGeom prst="rect">
            <a:avLst/>
          </a:prstGeom>
        </p:spPr>
        <p:txBody>
          <a:bodyPr vert="horz" wrap="square" lIns="0" tIns="12065" rIns="0" bIns="0" rtlCol="0">
            <a:spAutoFit/>
          </a:bodyPr>
          <a:lstStyle/>
          <a:p>
            <a:pPr marL="12700">
              <a:lnSpc>
                <a:spcPct val="100000"/>
              </a:lnSpc>
              <a:spcBef>
                <a:spcPts val="95"/>
              </a:spcBef>
            </a:pPr>
            <a:r>
              <a:rPr spc="-5" dirty="0"/>
              <a:t>Septic</a:t>
            </a:r>
            <a:r>
              <a:rPr spc="-55" dirty="0"/>
              <a:t> </a:t>
            </a:r>
            <a:r>
              <a:rPr spc="-5" dirty="0"/>
              <a:t>tank</a:t>
            </a:r>
          </a:p>
        </p:txBody>
      </p:sp>
      <p:sp>
        <p:nvSpPr>
          <p:cNvPr id="3" name="object 3"/>
          <p:cNvSpPr txBox="1"/>
          <p:nvPr/>
        </p:nvSpPr>
        <p:spPr>
          <a:xfrm>
            <a:off x="688340" y="1308354"/>
            <a:ext cx="10615295" cy="3937635"/>
          </a:xfrm>
          <a:prstGeom prst="rect">
            <a:avLst/>
          </a:prstGeom>
        </p:spPr>
        <p:txBody>
          <a:bodyPr vert="horz" wrap="square" lIns="0" tIns="12065" rIns="0" bIns="0" rtlCol="0">
            <a:spAutoFit/>
          </a:bodyPr>
          <a:lstStyle/>
          <a:p>
            <a:pPr marL="12700">
              <a:lnSpc>
                <a:spcPct val="100000"/>
              </a:lnSpc>
              <a:spcBef>
                <a:spcPts val="95"/>
              </a:spcBef>
            </a:pPr>
            <a:r>
              <a:rPr sz="3100" b="1" spc="-40" dirty="0">
                <a:latin typeface="Times New Roman"/>
                <a:cs typeface="Times New Roman"/>
              </a:rPr>
              <a:t>Work</a:t>
            </a:r>
            <a:r>
              <a:rPr sz="3100" spc="-40" dirty="0">
                <a:latin typeface="Times New Roman"/>
                <a:cs typeface="Times New Roman"/>
              </a:rPr>
              <a:t>:</a:t>
            </a:r>
            <a:endParaRPr sz="3100">
              <a:latin typeface="Times New Roman"/>
              <a:cs typeface="Times New Roman"/>
            </a:endParaRPr>
          </a:p>
          <a:p>
            <a:pPr marL="469900" indent="-457834">
              <a:lnSpc>
                <a:spcPct val="100000"/>
              </a:lnSpc>
              <a:spcBef>
                <a:spcPts val="145"/>
              </a:spcBef>
              <a:buFont typeface="Wingdings"/>
              <a:buChar char=""/>
              <a:tabLst>
                <a:tab pos="469900" algn="l"/>
                <a:tab pos="470534" algn="l"/>
              </a:tabLst>
            </a:pPr>
            <a:r>
              <a:rPr sz="3100" spc="-5" dirty="0">
                <a:latin typeface="Times New Roman"/>
                <a:cs typeface="Times New Roman"/>
              </a:rPr>
              <a:t>Solids settle</a:t>
            </a:r>
            <a:r>
              <a:rPr sz="3100" spc="15" dirty="0">
                <a:latin typeface="Times New Roman"/>
                <a:cs typeface="Times New Roman"/>
              </a:rPr>
              <a:t> </a:t>
            </a:r>
            <a:r>
              <a:rPr sz="3100" spc="-5" dirty="0">
                <a:latin typeface="Times New Roman"/>
                <a:cs typeface="Times New Roman"/>
              </a:rPr>
              <a:t>down-sludge.</a:t>
            </a:r>
            <a:endParaRPr sz="3100">
              <a:latin typeface="Times New Roman"/>
              <a:cs typeface="Times New Roman"/>
            </a:endParaRPr>
          </a:p>
          <a:p>
            <a:pPr marL="469900" indent="-457834">
              <a:lnSpc>
                <a:spcPct val="100000"/>
              </a:lnSpc>
              <a:spcBef>
                <a:spcPts val="155"/>
              </a:spcBef>
              <a:buFont typeface="Wingdings"/>
              <a:buChar char=""/>
              <a:tabLst>
                <a:tab pos="469900" algn="l"/>
                <a:tab pos="470534" algn="l"/>
              </a:tabLst>
            </a:pPr>
            <a:r>
              <a:rPr sz="3100" spc="-5" dirty="0">
                <a:latin typeface="Times New Roman"/>
                <a:cs typeface="Times New Roman"/>
              </a:rPr>
              <a:t>Grease </a:t>
            </a:r>
            <a:r>
              <a:rPr sz="3100" dirty="0">
                <a:latin typeface="Times New Roman"/>
                <a:cs typeface="Times New Roman"/>
              </a:rPr>
              <a:t>and </a:t>
            </a:r>
            <a:r>
              <a:rPr sz="3100" spc="-5" dirty="0">
                <a:latin typeface="Times New Roman"/>
                <a:cs typeface="Times New Roman"/>
              </a:rPr>
              <a:t>fat up-scum.</a:t>
            </a:r>
            <a:endParaRPr sz="3100">
              <a:latin typeface="Times New Roman"/>
              <a:cs typeface="Times New Roman"/>
            </a:endParaRPr>
          </a:p>
          <a:p>
            <a:pPr marL="469900" marR="1610360" indent="-457834">
              <a:lnSpc>
                <a:spcPts val="3879"/>
              </a:lnSpc>
              <a:spcBef>
                <a:spcPts val="140"/>
              </a:spcBef>
              <a:buFont typeface="Wingdings"/>
              <a:buChar char=""/>
              <a:tabLst>
                <a:tab pos="469900" algn="l"/>
                <a:tab pos="470534" algn="l"/>
              </a:tabLst>
            </a:pPr>
            <a:r>
              <a:rPr sz="3100" spc="-5" dirty="0">
                <a:latin typeface="Times New Roman"/>
                <a:cs typeface="Times New Roman"/>
              </a:rPr>
              <a:t>Solids.. Anerobic </a:t>
            </a:r>
            <a:r>
              <a:rPr sz="3100" dirty="0">
                <a:latin typeface="Times New Roman"/>
                <a:cs typeface="Times New Roman"/>
              </a:rPr>
              <a:t>bacteria </a:t>
            </a:r>
            <a:r>
              <a:rPr sz="3100" spc="-5" dirty="0">
                <a:latin typeface="Times New Roman"/>
                <a:cs typeface="Times New Roman"/>
              </a:rPr>
              <a:t>(anaerobic digestion),</a:t>
            </a:r>
            <a:r>
              <a:rPr sz="3100" spc="-80" dirty="0">
                <a:latin typeface="Times New Roman"/>
                <a:cs typeface="Times New Roman"/>
              </a:rPr>
              <a:t> </a:t>
            </a:r>
            <a:r>
              <a:rPr sz="3100" spc="-5" dirty="0">
                <a:latin typeface="Times New Roman"/>
                <a:cs typeface="Times New Roman"/>
              </a:rPr>
              <a:t>some  transformed to liquids and</a:t>
            </a:r>
            <a:r>
              <a:rPr sz="3100" spc="45" dirty="0">
                <a:latin typeface="Times New Roman"/>
                <a:cs typeface="Times New Roman"/>
              </a:rPr>
              <a:t> </a:t>
            </a:r>
            <a:r>
              <a:rPr sz="3100" spc="-5" dirty="0">
                <a:latin typeface="Times New Roman"/>
                <a:cs typeface="Times New Roman"/>
              </a:rPr>
              <a:t>gases.</a:t>
            </a:r>
            <a:endParaRPr sz="3100">
              <a:latin typeface="Times New Roman"/>
              <a:cs typeface="Times New Roman"/>
            </a:endParaRPr>
          </a:p>
          <a:p>
            <a:pPr marL="469900" indent="-457834">
              <a:lnSpc>
                <a:spcPts val="3704"/>
              </a:lnSpc>
              <a:buFont typeface="Wingdings"/>
              <a:buChar char=""/>
              <a:tabLst>
                <a:tab pos="469900" algn="l"/>
                <a:tab pos="470534" algn="l"/>
              </a:tabLst>
            </a:pPr>
            <a:r>
              <a:rPr sz="3100" spc="-5" dirty="0">
                <a:latin typeface="Times New Roman"/>
                <a:cs typeface="Times New Roman"/>
              </a:rPr>
              <a:t>Liquid flow through pipe from time to </a:t>
            </a:r>
            <a:r>
              <a:rPr sz="3100" dirty="0">
                <a:latin typeface="Times New Roman"/>
                <a:cs typeface="Times New Roman"/>
              </a:rPr>
              <a:t>time </a:t>
            </a:r>
            <a:r>
              <a:rPr sz="3100" spc="-10" dirty="0">
                <a:latin typeface="Times New Roman"/>
                <a:cs typeface="Times New Roman"/>
              </a:rPr>
              <a:t>(effluent) </a:t>
            </a:r>
            <a:r>
              <a:rPr sz="3100" spc="-5" dirty="0">
                <a:latin typeface="Times New Roman"/>
                <a:cs typeface="Times New Roman"/>
              </a:rPr>
              <a:t>to</a:t>
            </a:r>
            <a:r>
              <a:rPr sz="3100" spc="190" dirty="0">
                <a:latin typeface="Times New Roman"/>
                <a:cs typeface="Times New Roman"/>
              </a:rPr>
              <a:t> </a:t>
            </a:r>
            <a:r>
              <a:rPr sz="3100" spc="-5" dirty="0">
                <a:latin typeface="Times New Roman"/>
                <a:cs typeface="Times New Roman"/>
              </a:rPr>
              <a:t>subsoil.</a:t>
            </a:r>
            <a:endParaRPr sz="3100">
              <a:latin typeface="Times New Roman"/>
              <a:cs typeface="Times New Roman"/>
            </a:endParaRPr>
          </a:p>
          <a:p>
            <a:pPr marL="469900" marR="457834" indent="-457834">
              <a:lnSpc>
                <a:spcPts val="3879"/>
              </a:lnSpc>
              <a:spcBef>
                <a:spcPts val="145"/>
              </a:spcBef>
              <a:buFont typeface="Wingdings"/>
              <a:buChar char=""/>
              <a:tabLst>
                <a:tab pos="469900" algn="l"/>
                <a:tab pos="470534" algn="l"/>
              </a:tabLst>
            </a:pPr>
            <a:r>
              <a:rPr sz="3100" spc="-5" dirty="0">
                <a:latin typeface="Times New Roman"/>
                <a:cs typeface="Times New Roman"/>
              </a:rPr>
              <a:t>In subsoil, aerobic oxidation to stable end products,, nitrates ,  carbon dioxide and</a:t>
            </a:r>
            <a:r>
              <a:rPr sz="3100" spc="5" dirty="0">
                <a:latin typeface="Times New Roman"/>
                <a:cs typeface="Times New Roman"/>
              </a:rPr>
              <a:t> </a:t>
            </a:r>
            <a:r>
              <a:rPr sz="3100" spc="-30" dirty="0">
                <a:latin typeface="Times New Roman"/>
                <a:cs typeface="Times New Roman"/>
              </a:rPr>
              <a:t>water.</a:t>
            </a:r>
            <a:endParaRPr sz="3100">
              <a:latin typeface="Times New Roman"/>
              <a:cs typeface="Times New Roman"/>
            </a:endParaRPr>
          </a:p>
        </p:txBody>
      </p:sp>
    </p:spTree>
    <p:extLst>
      <p:ext uri="{BB962C8B-B14F-4D97-AF65-F5344CB8AC3E}">
        <p14:creationId xmlns="" xmlns:p14="http://schemas.microsoft.com/office/powerpoint/2010/main" val="330817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7368" y="1481329"/>
            <a:ext cx="5616625" cy="4525963"/>
          </a:xfrm>
        </p:spPr>
        <p:txBody>
          <a:bodyPr>
            <a:normAutofit/>
          </a:bodyPr>
          <a:lstStyle/>
          <a:p>
            <a:r>
              <a:rPr lang="en-GB" dirty="0"/>
              <a:t>Lawn Graves</a:t>
            </a:r>
          </a:p>
          <a:p>
            <a:pPr lvl="1"/>
            <a:r>
              <a:rPr lang="en-GB" dirty="0"/>
              <a:t>So called, because the ground around the grave space can be kept mown and looking tidy </a:t>
            </a:r>
          </a:p>
          <a:p>
            <a:pPr lvl="1"/>
            <a:endParaRPr lang="en-GB" dirty="0"/>
          </a:p>
          <a:p>
            <a:pPr lvl="1"/>
            <a:r>
              <a:rPr lang="en-GB" dirty="0"/>
              <a:t>Usually restrictions on size &amp; type of memorial</a:t>
            </a:r>
          </a:p>
          <a:p>
            <a:pPr lvl="1"/>
            <a:endParaRPr lang="en-GB" dirty="0"/>
          </a:p>
          <a:p>
            <a:pPr lvl="1"/>
            <a:r>
              <a:rPr lang="en-GB" dirty="0"/>
              <a:t>May allow small area in front of memorial for planting</a:t>
            </a:r>
          </a:p>
        </p:txBody>
      </p:sp>
      <p:sp>
        <p:nvSpPr>
          <p:cNvPr id="7" name="Title 6"/>
          <p:cNvSpPr>
            <a:spLocks noGrp="1"/>
          </p:cNvSpPr>
          <p:nvPr>
            <p:ph type="title"/>
          </p:nvPr>
        </p:nvSpPr>
        <p:spPr/>
        <p:txBody>
          <a:bodyPr>
            <a:normAutofit/>
          </a:bodyPr>
          <a:lstStyle/>
          <a:p>
            <a:r>
              <a:rPr lang="en-GB" dirty="0"/>
              <a:t>Types of Grave</a:t>
            </a:r>
          </a:p>
        </p:txBody>
      </p:sp>
      <p:pic>
        <p:nvPicPr>
          <p:cNvPr id="13314" name="Picture 2" descr="http://www.penworthamtowncouncil.gov.uk/img/cem1.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68009" y="1772816"/>
            <a:ext cx="4224469" cy="3168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1473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9492" y="458469"/>
            <a:ext cx="8114665" cy="680720"/>
          </a:xfrm>
          <a:prstGeom prst="rect">
            <a:avLst/>
          </a:prstGeom>
        </p:spPr>
        <p:txBody>
          <a:bodyPr vert="horz" wrap="square" lIns="0" tIns="12065" rIns="0" bIns="0" rtlCol="0">
            <a:spAutoFit/>
          </a:bodyPr>
          <a:lstStyle/>
          <a:p>
            <a:pPr marL="12700">
              <a:lnSpc>
                <a:spcPct val="100000"/>
              </a:lnSpc>
              <a:spcBef>
                <a:spcPts val="95"/>
              </a:spcBef>
            </a:pPr>
            <a:r>
              <a:rPr spc="-5" dirty="0"/>
              <a:t>Sewered areas-water carriage</a:t>
            </a:r>
            <a:r>
              <a:rPr spc="110" dirty="0"/>
              <a:t> </a:t>
            </a:r>
            <a:r>
              <a:rPr spc="-5" dirty="0"/>
              <a:t>system</a:t>
            </a:r>
          </a:p>
        </p:txBody>
      </p:sp>
      <p:sp>
        <p:nvSpPr>
          <p:cNvPr id="3" name="object 3"/>
          <p:cNvSpPr txBox="1"/>
          <p:nvPr/>
        </p:nvSpPr>
        <p:spPr>
          <a:xfrm>
            <a:off x="688340" y="1560728"/>
            <a:ext cx="10645140" cy="2464435"/>
          </a:xfrm>
          <a:prstGeom prst="rect">
            <a:avLst/>
          </a:prstGeom>
        </p:spPr>
        <p:txBody>
          <a:bodyPr vert="horz" wrap="square" lIns="0" tIns="149860" rIns="0" bIns="0" rtlCol="0">
            <a:spAutoFit/>
          </a:bodyPr>
          <a:lstStyle/>
          <a:p>
            <a:pPr marL="454659" indent="-442595">
              <a:lnSpc>
                <a:spcPct val="100000"/>
              </a:lnSpc>
              <a:spcBef>
                <a:spcPts val="1180"/>
              </a:spcBef>
              <a:buFont typeface="Wingdings"/>
              <a:buChar char=""/>
              <a:tabLst>
                <a:tab pos="454659" algn="l"/>
                <a:tab pos="455295" algn="l"/>
              </a:tabLst>
            </a:pPr>
            <a:r>
              <a:rPr sz="3100" spc="-5" dirty="0">
                <a:latin typeface="Times New Roman"/>
                <a:cs typeface="Times New Roman"/>
              </a:rPr>
              <a:t>Called Sewerage</a:t>
            </a:r>
            <a:r>
              <a:rPr sz="3100" dirty="0">
                <a:latin typeface="Times New Roman"/>
                <a:cs typeface="Times New Roman"/>
              </a:rPr>
              <a:t> </a:t>
            </a:r>
            <a:r>
              <a:rPr sz="3100" spc="-5" dirty="0">
                <a:latin typeface="Times New Roman"/>
                <a:cs typeface="Times New Roman"/>
              </a:rPr>
              <a:t>system.</a:t>
            </a:r>
            <a:endParaRPr sz="3100">
              <a:latin typeface="Times New Roman"/>
              <a:cs typeface="Times New Roman"/>
            </a:endParaRPr>
          </a:p>
          <a:p>
            <a:pPr marL="454659" marR="5080" indent="-442595">
              <a:lnSpc>
                <a:spcPts val="4800"/>
              </a:lnSpc>
              <a:spcBef>
                <a:spcPts val="340"/>
              </a:spcBef>
              <a:buFont typeface="Wingdings"/>
              <a:buChar char=""/>
              <a:tabLst>
                <a:tab pos="454659" algn="l"/>
                <a:tab pos="455295" algn="l"/>
              </a:tabLst>
            </a:pPr>
            <a:r>
              <a:rPr sz="3100" spc="-5" dirty="0">
                <a:latin typeface="Times New Roman"/>
                <a:cs typeface="Times New Roman"/>
              </a:rPr>
              <a:t>Collecting &amp; transporting of human Excreta &amp; waste water from  residential, </a:t>
            </a:r>
            <a:r>
              <a:rPr sz="3100" dirty="0">
                <a:latin typeface="Times New Roman"/>
                <a:cs typeface="Times New Roman"/>
              </a:rPr>
              <a:t>commercial </a:t>
            </a:r>
            <a:r>
              <a:rPr sz="3100" spc="-5" dirty="0">
                <a:latin typeface="Times New Roman"/>
                <a:cs typeface="Times New Roman"/>
              </a:rPr>
              <a:t>and industrial </a:t>
            </a:r>
            <a:r>
              <a:rPr sz="3100" dirty="0">
                <a:latin typeface="Times New Roman"/>
                <a:cs typeface="Times New Roman"/>
              </a:rPr>
              <a:t>areas, </a:t>
            </a:r>
            <a:r>
              <a:rPr sz="3100" spc="-5" dirty="0">
                <a:latin typeface="Times New Roman"/>
                <a:cs typeface="Times New Roman"/>
              </a:rPr>
              <a:t>by a network of  </a:t>
            </a:r>
            <a:r>
              <a:rPr sz="3100" spc="-10" dirty="0">
                <a:latin typeface="Times New Roman"/>
                <a:cs typeface="Times New Roman"/>
              </a:rPr>
              <a:t>underground </a:t>
            </a:r>
            <a:r>
              <a:rPr sz="3100" spc="-5" dirty="0">
                <a:latin typeface="Times New Roman"/>
                <a:cs typeface="Times New Roman"/>
              </a:rPr>
              <a:t>pipes "sewers" to the place of ultimate</a:t>
            </a:r>
            <a:r>
              <a:rPr sz="3100" spc="125" dirty="0">
                <a:latin typeface="Times New Roman"/>
                <a:cs typeface="Times New Roman"/>
              </a:rPr>
              <a:t> </a:t>
            </a:r>
            <a:r>
              <a:rPr sz="3100" spc="-5" dirty="0">
                <a:latin typeface="Times New Roman"/>
                <a:cs typeface="Times New Roman"/>
              </a:rPr>
              <a:t>disposal.</a:t>
            </a:r>
            <a:endParaRPr sz="3100">
              <a:latin typeface="Times New Roman"/>
              <a:cs typeface="Times New Roman"/>
            </a:endParaRPr>
          </a:p>
        </p:txBody>
      </p:sp>
    </p:spTree>
    <p:extLst>
      <p:ext uri="{BB962C8B-B14F-4D97-AF65-F5344CB8AC3E}">
        <p14:creationId xmlns="" xmlns:p14="http://schemas.microsoft.com/office/powerpoint/2010/main" val="34485552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58469"/>
            <a:ext cx="5755005" cy="680720"/>
          </a:xfrm>
          <a:prstGeom prst="rect">
            <a:avLst/>
          </a:prstGeom>
        </p:spPr>
        <p:txBody>
          <a:bodyPr vert="horz" wrap="square" lIns="0" tIns="12065" rIns="0" bIns="0" rtlCol="0">
            <a:spAutoFit/>
          </a:bodyPr>
          <a:lstStyle/>
          <a:p>
            <a:pPr marL="12700">
              <a:lnSpc>
                <a:spcPct val="100000"/>
              </a:lnSpc>
              <a:spcBef>
                <a:spcPts val="95"/>
              </a:spcBef>
            </a:pPr>
            <a:r>
              <a:rPr spc="-5" dirty="0"/>
              <a:t>What is Sewerage</a:t>
            </a:r>
            <a:r>
              <a:rPr spc="-15" dirty="0"/>
              <a:t> </a:t>
            </a:r>
            <a:r>
              <a:rPr spc="-5" dirty="0"/>
              <a:t>?</a:t>
            </a:r>
          </a:p>
        </p:txBody>
      </p:sp>
      <p:sp>
        <p:nvSpPr>
          <p:cNvPr id="3" name="object 3"/>
          <p:cNvSpPr txBox="1"/>
          <p:nvPr/>
        </p:nvSpPr>
        <p:spPr>
          <a:xfrm>
            <a:off x="688340" y="1560728"/>
            <a:ext cx="5546090" cy="2464435"/>
          </a:xfrm>
          <a:prstGeom prst="rect">
            <a:avLst/>
          </a:prstGeom>
        </p:spPr>
        <p:txBody>
          <a:bodyPr vert="horz" wrap="square" lIns="0" tIns="149860" rIns="0" bIns="0" rtlCol="0">
            <a:spAutoFit/>
          </a:bodyPr>
          <a:lstStyle/>
          <a:p>
            <a:pPr marL="454659" indent="-442595">
              <a:lnSpc>
                <a:spcPct val="100000"/>
              </a:lnSpc>
              <a:spcBef>
                <a:spcPts val="1180"/>
              </a:spcBef>
              <a:buFont typeface="Wingdings"/>
              <a:buChar char=""/>
              <a:tabLst>
                <a:tab pos="454659" algn="l"/>
                <a:tab pos="455295" algn="l"/>
              </a:tabLst>
            </a:pPr>
            <a:r>
              <a:rPr sz="3100" spc="-55" dirty="0">
                <a:latin typeface="Times New Roman"/>
                <a:cs typeface="Times New Roman"/>
              </a:rPr>
              <a:t>Waste </a:t>
            </a:r>
            <a:r>
              <a:rPr sz="3100" spc="-5" dirty="0">
                <a:latin typeface="Times New Roman"/>
                <a:cs typeface="Times New Roman"/>
              </a:rPr>
              <a:t>water (form</a:t>
            </a:r>
            <a:r>
              <a:rPr sz="3100" spc="70" dirty="0">
                <a:latin typeface="Times New Roman"/>
                <a:cs typeface="Times New Roman"/>
              </a:rPr>
              <a:t> </a:t>
            </a:r>
            <a:r>
              <a:rPr sz="3100" spc="-5" dirty="0">
                <a:latin typeface="Times New Roman"/>
                <a:cs typeface="Times New Roman"/>
              </a:rPr>
              <a:t>99.9%).</a:t>
            </a:r>
            <a:endParaRPr sz="3100">
              <a:latin typeface="Times New Roman"/>
              <a:cs typeface="Times New Roman"/>
            </a:endParaRPr>
          </a:p>
          <a:p>
            <a:pPr marL="454659" indent="-442595">
              <a:lnSpc>
                <a:spcPct val="100000"/>
              </a:lnSpc>
              <a:spcBef>
                <a:spcPts val="1080"/>
              </a:spcBef>
              <a:buFont typeface="Wingdings"/>
              <a:buChar char=""/>
              <a:tabLst>
                <a:tab pos="454659" algn="l"/>
                <a:tab pos="455295" algn="l"/>
              </a:tabLst>
            </a:pPr>
            <a:r>
              <a:rPr sz="3100" spc="-5" dirty="0">
                <a:latin typeface="Times New Roman"/>
                <a:cs typeface="Times New Roman"/>
              </a:rPr>
              <a:t>Solid and liquid</a:t>
            </a:r>
            <a:r>
              <a:rPr sz="3100" dirty="0">
                <a:latin typeface="Times New Roman"/>
                <a:cs typeface="Times New Roman"/>
              </a:rPr>
              <a:t> </a:t>
            </a:r>
            <a:r>
              <a:rPr sz="3100" spc="-5" dirty="0">
                <a:latin typeface="Times New Roman"/>
                <a:cs typeface="Times New Roman"/>
              </a:rPr>
              <a:t>Excreta.</a:t>
            </a:r>
            <a:endParaRPr sz="3100">
              <a:latin typeface="Times New Roman"/>
              <a:cs typeface="Times New Roman"/>
            </a:endParaRPr>
          </a:p>
          <a:p>
            <a:pPr marL="454659" indent="-442595">
              <a:lnSpc>
                <a:spcPct val="100000"/>
              </a:lnSpc>
              <a:spcBef>
                <a:spcPts val="1080"/>
              </a:spcBef>
              <a:buFont typeface="Wingdings"/>
              <a:buChar char=""/>
              <a:tabLst>
                <a:tab pos="454659" algn="l"/>
                <a:tab pos="455295" algn="l"/>
              </a:tabLst>
            </a:pPr>
            <a:r>
              <a:rPr sz="3100" spc="-5" dirty="0">
                <a:latin typeface="Times New Roman"/>
                <a:cs typeface="Times New Roman"/>
              </a:rPr>
              <a:t>From houses, streets,</a:t>
            </a:r>
            <a:r>
              <a:rPr sz="3100" spc="20" dirty="0">
                <a:latin typeface="Times New Roman"/>
                <a:cs typeface="Times New Roman"/>
              </a:rPr>
              <a:t> </a:t>
            </a:r>
            <a:r>
              <a:rPr sz="3100" dirty="0">
                <a:latin typeface="Times New Roman"/>
                <a:cs typeface="Times New Roman"/>
              </a:rPr>
              <a:t>factories,..</a:t>
            </a:r>
            <a:endParaRPr sz="3100">
              <a:latin typeface="Times New Roman"/>
              <a:cs typeface="Times New Roman"/>
            </a:endParaRPr>
          </a:p>
          <a:p>
            <a:pPr marL="454659" indent="-442595">
              <a:lnSpc>
                <a:spcPct val="100000"/>
              </a:lnSpc>
              <a:spcBef>
                <a:spcPts val="1080"/>
              </a:spcBef>
              <a:buFont typeface="Wingdings"/>
              <a:buChar char=""/>
              <a:tabLst>
                <a:tab pos="454659" algn="l"/>
                <a:tab pos="455295" algn="l"/>
              </a:tabLst>
            </a:pPr>
            <a:r>
              <a:rPr sz="3100" spc="-5" dirty="0">
                <a:latin typeface="Times New Roman"/>
                <a:cs typeface="Times New Roman"/>
              </a:rPr>
              <a:t>Needs proper</a:t>
            </a:r>
            <a:r>
              <a:rPr sz="3100" spc="15" dirty="0">
                <a:latin typeface="Times New Roman"/>
                <a:cs typeface="Times New Roman"/>
              </a:rPr>
              <a:t> </a:t>
            </a:r>
            <a:r>
              <a:rPr sz="3100" spc="-5" dirty="0">
                <a:latin typeface="Times New Roman"/>
                <a:cs typeface="Times New Roman"/>
              </a:rPr>
              <a:t>disposal.</a:t>
            </a:r>
            <a:endParaRPr sz="3100">
              <a:latin typeface="Times New Roman"/>
              <a:cs typeface="Times New Roman"/>
            </a:endParaRPr>
          </a:p>
        </p:txBody>
      </p:sp>
    </p:spTree>
    <p:extLst>
      <p:ext uri="{BB962C8B-B14F-4D97-AF65-F5344CB8AC3E}">
        <p14:creationId xmlns="" xmlns:p14="http://schemas.microsoft.com/office/powerpoint/2010/main" val="19228524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58469"/>
            <a:ext cx="6673215" cy="680720"/>
          </a:xfrm>
          <a:prstGeom prst="rect">
            <a:avLst/>
          </a:prstGeom>
        </p:spPr>
        <p:txBody>
          <a:bodyPr vert="horz" wrap="square" lIns="0" tIns="12065" rIns="0" bIns="0" rtlCol="0">
            <a:spAutoFit/>
          </a:bodyPr>
          <a:lstStyle/>
          <a:p>
            <a:pPr marL="12700">
              <a:lnSpc>
                <a:spcPct val="100000"/>
              </a:lnSpc>
              <a:spcBef>
                <a:spcPts val="95"/>
              </a:spcBef>
            </a:pPr>
            <a:r>
              <a:rPr spc="-5" dirty="0"/>
              <a:t>Sewerage system</a:t>
            </a:r>
            <a:r>
              <a:rPr spc="20" dirty="0"/>
              <a:t> </a:t>
            </a:r>
            <a:r>
              <a:rPr spc="-55" dirty="0"/>
              <a:t>-Types</a:t>
            </a:r>
          </a:p>
        </p:txBody>
      </p:sp>
      <p:sp>
        <p:nvSpPr>
          <p:cNvPr id="3" name="object 3"/>
          <p:cNvSpPr txBox="1"/>
          <p:nvPr/>
        </p:nvSpPr>
        <p:spPr>
          <a:xfrm>
            <a:off x="688340" y="1560728"/>
            <a:ext cx="7077075" cy="3074035"/>
          </a:xfrm>
          <a:prstGeom prst="rect">
            <a:avLst/>
          </a:prstGeom>
        </p:spPr>
        <p:txBody>
          <a:bodyPr vert="horz" wrap="square" lIns="0" tIns="149860" rIns="0" bIns="0" rtlCol="0">
            <a:spAutoFit/>
          </a:bodyPr>
          <a:lstStyle/>
          <a:p>
            <a:pPr marL="405765" indent="-393700">
              <a:lnSpc>
                <a:spcPct val="100000"/>
              </a:lnSpc>
              <a:spcBef>
                <a:spcPts val="1180"/>
              </a:spcBef>
              <a:buFont typeface="Times New Roman"/>
              <a:buAutoNum type="arabicPeriod"/>
              <a:tabLst>
                <a:tab pos="406400" algn="l"/>
              </a:tabLst>
            </a:pPr>
            <a:r>
              <a:rPr sz="3100" b="1" spc="-5" dirty="0">
                <a:latin typeface="Times New Roman"/>
                <a:cs typeface="Times New Roman"/>
              </a:rPr>
              <a:t>Combined Sewerage</a:t>
            </a:r>
            <a:r>
              <a:rPr sz="3100" b="1" spc="35" dirty="0">
                <a:latin typeface="Times New Roman"/>
                <a:cs typeface="Times New Roman"/>
              </a:rPr>
              <a:t> </a:t>
            </a:r>
            <a:r>
              <a:rPr sz="3100" b="1" spc="-5" dirty="0">
                <a:latin typeface="Times New Roman"/>
                <a:cs typeface="Times New Roman"/>
              </a:rPr>
              <a:t>system:</a:t>
            </a:r>
            <a:endParaRPr sz="3100">
              <a:latin typeface="Times New Roman"/>
              <a:cs typeface="Times New Roman"/>
            </a:endParaRPr>
          </a:p>
          <a:p>
            <a:pPr marL="12700">
              <a:lnSpc>
                <a:spcPct val="100000"/>
              </a:lnSpc>
              <a:spcBef>
                <a:spcPts val="1080"/>
              </a:spcBef>
            </a:pPr>
            <a:r>
              <a:rPr sz="3100" spc="-5" dirty="0">
                <a:latin typeface="Times New Roman"/>
                <a:cs typeface="Times New Roman"/>
              </a:rPr>
              <a:t>Sewers carry both sewage and surface</a:t>
            </a:r>
            <a:r>
              <a:rPr sz="3100" spc="55" dirty="0">
                <a:latin typeface="Times New Roman"/>
                <a:cs typeface="Times New Roman"/>
              </a:rPr>
              <a:t> </a:t>
            </a:r>
            <a:r>
              <a:rPr sz="3100" spc="-30" dirty="0">
                <a:latin typeface="Times New Roman"/>
                <a:cs typeface="Times New Roman"/>
              </a:rPr>
              <a:t>water.</a:t>
            </a:r>
            <a:endParaRPr sz="3100">
              <a:latin typeface="Times New Roman"/>
              <a:cs typeface="Times New Roman"/>
            </a:endParaRPr>
          </a:p>
          <a:p>
            <a:pPr marL="12700" marR="1133475">
              <a:lnSpc>
                <a:spcPts val="4800"/>
              </a:lnSpc>
              <a:spcBef>
                <a:spcPts val="340"/>
              </a:spcBef>
              <a:buAutoNum type="arabicPeriod" startAt="2"/>
              <a:tabLst>
                <a:tab pos="406400" algn="l"/>
              </a:tabLst>
            </a:pPr>
            <a:r>
              <a:rPr sz="3100" b="1" spc="-5" dirty="0">
                <a:latin typeface="Times New Roman"/>
                <a:cs typeface="Times New Roman"/>
              </a:rPr>
              <a:t>Separate Sewerage system:  </a:t>
            </a:r>
            <a:r>
              <a:rPr sz="3100" spc="-5" dirty="0">
                <a:latin typeface="Times New Roman"/>
                <a:cs typeface="Times New Roman"/>
              </a:rPr>
              <a:t>Surface water not admitted to sewers.  Is the system of</a:t>
            </a:r>
            <a:r>
              <a:rPr sz="3100" spc="35" dirty="0">
                <a:latin typeface="Times New Roman"/>
                <a:cs typeface="Times New Roman"/>
              </a:rPr>
              <a:t> </a:t>
            </a:r>
            <a:r>
              <a:rPr sz="3100" dirty="0">
                <a:latin typeface="Times New Roman"/>
                <a:cs typeface="Times New Roman"/>
              </a:rPr>
              <a:t>choice.</a:t>
            </a:r>
            <a:endParaRPr sz="3100">
              <a:latin typeface="Times New Roman"/>
              <a:cs typeface="Times New Roman"/>
            </a:endParaRPr>
          </a:p>
        </p:txBody>
      </p:sp>
    </p:spTree>
    <p:extLst>
      <p:ext uri="{BB962C8B-B14F-4D97-AF65-F5344CB8AC3E}">
        <p14:creationId xmlns="" xmlns:p14="http://schemas.microsoft.com/office/powerpoint/2010/main" val="471911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58469"/>
            <a:ext cx="8349233" cy="680720"/>
          </a:xfrm>
          <a:prstGeom prst="rect">
            <a:avLst/>
          </a:prstGeom>
        </p:spPr>
        <p:txBody>
          <a:bodyPr vert="horz" wrap="square" lIns="0" tIns="12065" rIns="0" bIns="0" rtlCol="0">
            <a:spAutoFit/>
          </a:bodyPr>
          <a:lstStyle/>
          <a:p>
            <a:pPr marL="12700">
              <a:lnSpc>
                <a:spcPct val="100000"/>
              </a:lnSpc>
              <a:spcBef>
                <a:spcPts val="95"/>
              </a:spcBef>
            </a:pPr>
            <a:r>
              <a:rPr spc="-5" dirty="0"/>
              <a:t>Sewerage system-</a:t>
            </a:r>
            <a:r>
              <a:rPr spc="35" dirty="0"/>
              <a:t> </a:t>
            </a:r>
            <a:r>
              <a:rPr spc="-5" dirty="0"/>
              <a:t>Composition</a:t>
            </a:r>
          </a:p>
        </p:txBody>
      </p:sp>
      <p:sp>
        <p:nvSpPr>
          <p:cNvPr id="3" name="object 3"/>
          <p:cNvSpPr txBox="1"/>
          <p:nvPr/>
        </p:nvSpPr>
        <p:spPr>
          <a:xfrm>
            <a:off x="688340" y="1540916"/>
            <a:ext cx="6699250" cy="3451860"/>
          </a:xfrm>
          <a:prstGeom prst="rect">
            <a:avLst/>
          </a:prstGeom>
        </p:spPr>
        <p:txBody>
          <a:bodyPr vert="horz" wrap="square" lIns="0" tIns="226060" rIns="0" bIns="0" rtlCol="0">
            <a:spAutoFit/>
          </a:bodyPr>
          <a:lstStyle/>
          <a:p>
            <a:pPr marL="12700">
              <a:lnSpc>
                <a:spcPct val="100000"/>
              </a:lnSpc>
              <a:spcBef>
                <a:spcPts val="1780"/>
              </a:spcBef>
            </a:pPr>
            <a:r>
              <a:rPr sz="3100" spc="-5" dirty="0">
                <a:latin typeface="Times New Roman"/>
                <a:cs typeface="Times New Roman"/>
              </a:rPr>
              <a:t>1. </a:t>
            </a:r>
            <a:r>
              <a:rPr sz="3100" b="1" spc="-5" dirty="0">
                <a:latin typeface="Times New Roman"/>
                <a:cs typeface="Times New Roman"/>
              </a:rPr>
              <a:t>Household sanitary</a:t>
            </a:r>
            <a:r>
              <a:rPr sz="3100" b="1" spc="60" dirty="0">
                <a:latin typeface="Times New Roman"/>
                <a:cs typeface="Times New Roman"/>
              </a:rPr>
              <a:t> </a:t>
            </a:r>
            <a:r>
              <a:rPr sz="3100" b="1" spc="-5" dirty="0">
                <a:latin typeface="Times New Roman"/>
                <a:cs typeface="Times New Roman"/>
              </a:rPr>
              <a:t>fittings</a:t>
            </a:r>
            <a:endParaRPr sz="3100">
              <a:latin typeface="Times New Roman"/>
              <a:cs typeface="Times New Roman"/>
            </a:endParaRPr>
          </a:p>
          <a:p>
            <a:pPr marL="454659" indent="-442595">
              <a:lnSpc>
                <a:spcPct val="100000"/>
              </a:lnSpc>
              <a:spcBef>
                <a:spcPts val="1680"/>
              </a:spcBef>
              <a:buFont typeface="Wingdings"/>
              <a:buChar char=""/>
              <a:tabLst>
                <a:tab pos="454659" algn="l"/>
                <a:tab pos="455295" algn="l"/>
              </a:tabLst>
            </a:pPr>
            <a:r>
              <a:rPr sz="3100" spc="-5" dirty="0">
                <a:latin typeface="Times New Roman"/>
                <a:cs typeface="Times New Roman"/>
              </a:rPr>
              <a:t>water closet (squatting,</a:t>
            </a:r>
            <a:r>
              <a:rPr sz="3100" spc="20" dirty="0">
                <a:latin typeface="Times New Roman"/>
                <a:cs typeface="Times New Roman"/>
              </a:rPr>
              <a:t> </a:t>
            </a:r>
            <a:r>
              <a:rPr sz="3100" spc="-5" dirty="0">
                <a:latin typeface="Times New Roman"/>
                <a:cs typeface="Times New Roman"/>
              </a:rPr>
              <a:t>seat).</a:t>
            </a:r>
            <a:endParaRPr sz="3100">
              <a:latin typeface="Times New Roman"/>
              <a:cs typeface="Times New Roman"/>
            </a:endParaRPr>
          </a:p>
          <a:p>
            <a:pPr marL="454659" indent="-442595">
              <a:lnSpc>
                <a:spcPct val="100000"/>
              </a:lnSpc>
              <a:spcBef>
                <a:spcPts val="1670"/>
              </a:spcBef>
              <a:buFont typeface="Wingdings"/>
              <a:buChar char=""/>
              <a:tabLst>
                <a:tab pos="454659" algn="l"/>
                <a:tab pos="455295" algn="l"/>
              </a:tabLst>
            </a:pPr>
            <a:r>
              <a:rPr sz="3100" spc="-5" dirty="0">
                <a:latin typeface="Times New Roman"/>
                <a:cs typeface="Times New Roman"/>
              </a:rPr>
              <a:t>flushing</a:t>
            </a:r>
            <a:r>
              <a:rPr sz="3100" spc="10" dirty="0">
                <a:latin typeface="Times New Roman"/>
                <a:cs typeface="Times New Roman"/>
              </a:rPr>
              <a:t> </a:t>
            </a:r>
            <a:r>
              <a:rPr sz="3100" spc="-5" dirty="0">
                <a:latin typeface="Times New Roman"/>
                <a:cs typeface="Times New Roman"/>
              </a:rPr>
              <a:t>system.</a:t>
            </a:r>
            <a:endParaRPr sz="3100">
              <a:latin typeface="Times New Roman"/>
              <a:cs typeface="Times New Roman"/>
            </a:endParaRPr>
          </a:p>
          <a:p>
            <a:pPr marL="12700">
              <a:lnSpc>
                <a:spcPct val="100000"/>
              </a:lnSpc>
              <a:spcBef>
                <a:spcPts val="1680"/>
              </a:spcBef>
            </a:pPr>
            <a:r>
              <a:rPr sz="3100" spc="-5" dirty="0">
                <a:latin typeface="Times New Roman"/>
                <a:cs typeface="Times New Roman"/>
              </a:rPr>
              <a:t>2. </a:t>
            </a:r>
            <a:r>
              <a:rPr sz="3100" b="1" spc="-5" dirty="0">
                <a:latin typeface="Times New Roman"/>
                <a:cs typeface="Times New Roman"/>
              </a:rPr>
              <a:t>House</a:t>
            </a:r>
            <a:r>
              <a:rPr sz="3100" b="1" spc="10" dirty="0">
                <a:latin typeface="Times New Roman"/>
                <a:cs typeface="Times New Roman"/>
              </a:rPr>
              <a:t> </a:t>
            </a:r>
            <a:r>
              <a:rPr sz="3100" b="1" spc="-5" dirty="0">
                <a:latin typeface="Times New Roman"/>
                <a:cs typeface="Times New Roman"/>
              </a:rPr>
              <a:t>chain:</a:t>
            </a:r>
            <a:endParaRPr sz="3100">
              <a:latin typeface="Times New Roman"/>
              <a:cs typeface="Times New Roman"/>
            </a:endParaRPr>
          </a:p>
          <a:p>
            <a:pPr marL="454659" indent="-442595">
              <a:lnSpc>
                <a:spcPct val="100000"/>
              </a:lnSpc>
              <a:spcBef>
                <a:spcPts val="1664"/>
              </a:spcBef>
              <a:buFont typeface="Wingdings"/>
              <a:buChar char=""/>
              <a:tabLst>
                <a:tab pos="454659" algn="l"/>
                <a:tab pos="455295" algn="l"/>
              </a:tabLst>
            </a:pPr>
            <a:r>
              <a:rPr sz="3100" spc="-5" dirty="0">
                <a:latin typeface="Times New Roman"/>
                <a:cs typeface="Times New Roman"/>
              </a:rPr>
              <a:t>Empties sewage </a:t>
            </a:r>
            <a:r>
              <a:rPr sz="3100" dirty="0">
                <a:latin typeface="Times New Roman"/>
                <a:cs typeface="Times New Roman"/>
              </a:rPr>
              <a:t>into main </a:t>
            </a:r>
            <a:r>
              <a:rPr sz="3100" spc="-5" dirty="0">
                <a:latin typeface="Times New Roman"/>
                <a:cs typeface="Times New Roman"/>
              </a:rPr>
              <a:t>public</a:t>
            </a:r>
            <a:r>
              <a:rPr sz="3100" spc="-30" dirty="0">
                <a:latin typeface="Times New Roman"/>
                <a:cs typeface="Times New Roman"/>
              </a:rPr>
              <a:t> </a:t>
            </a:r>
            <a:r>
              <a:rPr sz="3100" dirty="0">
                <a:latin typeface="Times New Roman"/>
                <a:cs typeface="Times New Roman"/>
              </a:rPr>
              <a:t>drain.</a:t>
            </a:r>
            <a:endParaRPr sz="3100">
              <a:latin typeface="Times New Roman"/>
              <a:cs typeface="Times New Roman"/>
            </a:endParaRPr>
          </a:p>
        </p:txBody>
      </p:sp>
    </p:spTree>
    <p:extLst>
      <p:ext uri="{BB962C8B-B14F-4D97-AF65-F5344CB8AC3E}">
        <p14:creationId xmlns="" xmlns:p14="http://schemas.microsoft.com/office/powerpoint/2010/main" val="19741393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458469"/>
            <a:ext cx="8370188" cy="680720"/>
          </a:xfrm>
          <a:prstGeom prst="rect">
            <a:avLst/>
          </a:prstGeom>
        </p:spPr>
        <p:txBody>
          <a:bodyPr vert="horz" wrap="square" lIns="0" tIns="12065" rIns="0" bIns="0" rtlCol="0">
            <a:spAutoFit/>
          </a:bodyPr>
          <a:lstStyle/>
          <a:p>
            <a:pPr marL="12700">
              <a:lnSpc>
                <a:spcPct val="100000"/>
              </a:lnSpc>
              <a:spcBef>
                <a:spcPts val="95"/>
              </a:spcBef>
            </a:pPr>
            <a:r>
              <a:rPr spc="-5" dirty="0"/>
              <a:t>Sewerage</a:t>
            </a:r>
            <a:r>
              <a:rPr spc="5" dirty="0"/>
              <a:t> </a:t>
            </a:r>
            <a:r>
              <a:rPr spc="-5" dirty="0"/>
              <a:t>system-composition</a:t>
            </a:r>
          </a:p>
        </p:txBody>
      </p:sp>
      <p:sp>
        <p:nvSpPr>
          <p:cNvPr id="3" name="object 3"/>
          <p:cNvSpPr txBox="1"/>
          <p:nvPr/>
        </p:nvSpPr>
        <p:spPr>
          <a:xfrm>
            <a:off x="688340" y="1553108"/>
            <a:ext cx="10731500" cy="4555490"/>
          </a:xfrm>
          <a:prstGeom prst="rect">
            <a:avLst/>
          </a:prstGeom>
        </p:spPr>
        <p:txBody>
          <a:bodyPr vert="horz" wrap="square" lIns="0" tIns="186055" rIns="0" bIns="0" rtlCol="0">
            <a:spAutoFit/>
          </a:bodyPr>
          <a:lstStyle/>
          <a:p>
            <a:pPr marL="405765" indent="-393700">
              <a:lnSpc>
                <a:spcPct val="100000"/>
              </a:lnSpc>
              <a:spcBef>
                <a:spcPts val="1465"/>
              </a:spcBef>
              <a:buFont typeface="Times New Roman"/>
              <a:buAutoNum type="arabicPeriod" startAt="3"/>
              <a:tabLst>
                <a:tab pos="406400" algn="l"/>
              </a:tabLst>
            </a:pPr>
            <a:r>
              <a:rPr sz="3100" b="1" spc="-5" dirty="0">
                <a:latin typeface="Times New Roman"/>
                <a:cs typeface="Times New Roman"/>
              </a:rPr>
              <a:t>Public</a:t>
            </a:r>
            <a:r>
              <a:rPr sz="3100" b="1" dirty="0">
                <a:latin typeface="Times New Roman"/>
                <a:cs typeface="Times New Roman"/>
              </a:rPr>
              <a:t> </a:t>
            </a:r>
            <a:r>
              <a:rPr sz="3100" b="1" spc="-5" dirty="0">
                <a:latin typeface="Times New Roman"/>
                <a:cs typeface="Times New Roman"/>
              </a:rPr>
              <a:t>sewers:</a:t>
            </a:r>
            <a:endParaRPr sz="3100">
              <a:latin typeface="Times New Roman"/>
              <a:cs typeface="Times New Roman"/>
            </a:endParaRPr>
          </a:p>
          <a:p>
            <a:pPr marL="12700" marR="5080">
              <a:lnSpc>
                <a:spcPts val="5100"/>
              </a:lnSpc>
              <a:spcBef>
                <a:spcPts val="390"/>
              </a:spcBef>
            </a:pPr>
            <a:r>
              <a:rPr sz="3100" spc="-5" dirty="0">
                <a:latin typeface="Times New Roman"/>
                <a:cs typeface="Times New Roman"/>
              </a:rPr>
              <a:t>Collect sewage from several houses &amp; transport to the </a:t>
            </a:r>
            <a:r>
              <a:rPr sz="3100" dirty="0">
                <a:latin typeface="Times New Roman"/>
                <a:cs typeface="Times New Roman"/>
              </a:rPr>
              <a:t>place </a:t>
            </a:r>
            <a:r>
              <a:rPr sz="3100" spc="-5" dirty="0">
                <a:latin typeface="Times New Roman"/>
                <a:cs typeface="Times New Roman"/>
              </a:rPr>
              <a:t>of final  disposal.</a:t>
            </a:r>
            <a:endParaRPr sz="3100">
              <a:latin typeface="Times New Roman"/>
              <a:cs typeface="Times New Roman"/>
            </a:endParaRPr>
          </a:p>
          <a:p>
            <a:pPr marL="405765" indent="-393700">
              <a:lnSpc>
                <a:spcPct val="100000"/>
              </a:lnSpc>
              <a:spcBef>
                <a:spcPts val="980"/>
              </a:spcBef>
              <a:buAutoNum type="arabicPeriod" startAt="4"/>
              <a:tabLst>
                <a:tab pos="406400" algn="l"/>
              </a:tabLst>
            </a:pPr>
            <a:r>
              <a:rPr sz="3100" b="1" spc="-5" dirty="0">
                <a:latin typeface="Times New Roman"/>
                <a:cs typeface="Times New Roman"/>
              </a:rPr>
              <a:t>Sewer</a:t>
            </a:r>
            <a:r>
              <a:rPr sz="3100" b="1" spc="-60" dirty="0">
                <a:latin typeface="Times New Roman"/>
                <a:cs typeface="Times New Roman"/>
              </a:rPr>
              <a:t> </a:t>
            </a:r>
            <a:r>
              <a:rPr sz="3100" b="1" spc="-5" dirty="0">
                <a:latin typeface="Times New Roman"/>
                <a:cs typeface="Times New Roman"/>
              </a:rPr>
              <a:t>appurtenances:</a:t>
            </a:r>
            <a:endParaRPr sz="3100">
              <a:latin typeface="Times New Roman"/>
              <a:cs typeface="Times New Roman"/>
            </a:endParaRPr>
          </a:p>
          <a:p>
            <a:pPr marL="454659" indent="-442595">
              <a:lnSpc>
                <a:spcPct val="100000"/>
              </a:lnSpc>
              <a:spcBef>
                <a:spcPts val="1370"/>
              </a:spcBef>
              <a:buFont typeface="Wingdings"/>
              <a:buChar char=""/>
              <a:tabLst>
                <a:tab pos="454659" algn="l"/>
                <a:tab pos="455295" algn="l"/>
              </a:tabLst>
            </a:pPr>
            <a:r>
              <a:rPr sz="3100" spc="-5" dirty="0">
                <a:latin typeface="Times New Roman"/>
                <a:cs typeface="Times New Roman"/>
              </a:rPr>
              <a:t>Manholes: openings built into the Sewerage</a:t>
            </a:r>
            <a:r>
              <a:rPr sz="3100" spc="65" dirty="0">
                <a:latin typeface="Times New Roman"/>
                <a:cs typeface="Times New Roman"/>
              </a:rPr>
              <a:t> </a:t>
            </a:r>
            <a:r>
              <a:rPr sz="3100" spc="-5" dirty="0">
                <a:latin typeface="Times New Roman"/>
                <a:cs typeface="Times New Roman"/>
              </a:rPr>
              <a:t>system.</a:t>
            </a:r>
            <a:endParaRPr sz="3100">
              <a:latin typeface="Times New Roman"/>
              <a:cs typeface="Times New Roman"/>
            </a:endParaRPr>
          </a:p>
          <a:p>
            <a:pPr marL="454659" marR="977265" indent="-442595">
              <a:lnSpc>
                <a:spcPct val="137100"/>
              </a:lnSpc>
              <a:buFont typeface="Wingdings"/>
              <a:buChar char=""/>
              <a:tabLst>
                <a:tab pos="454659" algn="l"/>
                <a:tab pos="455295" algn="l"/>
              </a:tabLst>
            </a:pPr>
            <a:r>
              <a:rPr sz="3100" spc="-10" dirty="0">
                <a:latin typeface="Times New Roman"/>
                <a:cs typeface="Times New Roman"/>
              </a:rPr>
              <a:t>Traps:devices </a:t>
            </a:r>
            <a:r>
              <a:rPr sz="3100" spc="-5" dirty="0">
                <a:latin typeface="Times New Roman"/>
                <a:cs typeface="Times New Roman"/>
              </a:rPr>
              <a:t>designed </a:t>
            </a:r>
            <a:r>
              <a:rPr sz="3100" dirty="0">
                <a:latin typeface="Times New Roman"/>
                <a:cs typeface="Times New Roman"/>
              </a:rPr>
              <a:t>to </a:t>
            </a:r>
            <a:r>
              <a:rPr sz="3100" spc="-5" dirty="0">
                <a:latin typeface="Times New Roman"/>
                <a:cs typeface="Times New Roman"/>
              </a:rPr>
              <a:t>prevent foul gases from entering  houses &amp; remove sand, </a:t>
            </a:r>
            <a:r>
              <a:rPr sz="3100" dirty="0">
                <a:latin typeface="Times New Roman"/>
                <a:cs typeface="Times New Roman"/>
              </a:rPr>
              <a:t>grease </a:t>
            </a:r>
            <a:r>
              <a:rPr sz="3100" spc="-5" dirty="0">
                <a:latin typeface="Times New Roman"/>
                <a:cs typeface="Times New Roman"/>
              </a:rPr>
              <a:t>from</a:t>
            </a:r>
            <a:r>
              <a:rPr sz="3100" spc="45" dirty="0">
                <a:latin typeface="Times New Roman"/>
                <a:cs typeface="Times New Roman"/>
              </a:rPr>
              <a:t> </a:t>
            </a:r>
            <a:r>
              <a:rPr sz="3100" spc="-5" dirty="0">
                <a:latin typeface="Times New Roman"/>
                <a:cs typeface="Times New Roman"/>
              </a:rPr>
              <a:t>sewage.</a:t>
            </a:r>
            <a:endParaRPr sz="3100">
              <a:latin typeface="Times New Roman"/>
              <a:cs typeface="Times New Roman"/>
            </a:endParaRPr>
          </a:p>
        </p:txBody>
      </p:sp>
    </p:spTree>
    <p:extLst>
      <p:ext uri="{BB962C8B-B14F-4D97-AF65-F5344CB8AC3E}">
        <p14:creationId xmlns="" xmlns:p14="http://schemas.microsoft.com/office/powerpoint/2010/main" val="4216171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458469"/>
            <a:ext cx="4074159" cy="680720"/>
          </a:xfrm>
          <a:prstGeom prst="rect">
            <a:avLst/>
          </a:prstGeom>
        </p:spPr>
        <p:txBody>
          <a:bodyPr vert="horz" wrap="square" lIns="0" tIns="12065" rIns="0" bIns="0" rtlCol="0">
            <a:spAutoFit/>
          </a:bodyPr>
          <a:lstStyle/>
          <a:p>
            <a:pPr marL="12700">
              <a:lnSpc>
                <a:spcPct val="100000"/>
              </a:lnSpc>
              <a:spcBef>
                <a:spcPts val="95"/>
              </a:spcBef>
            </a:pPr>
            <a:r>
              <a:rPr spc="-5" dirty="0"/>
              <a:t>Pretreatment</a:t>
            </a:r>
          </a:p>
        </p:txBody>
      </p:sp>
      <p:sp>
        <p:nvSpPr>
          <p:cNvPr id="3" name="object 3"/>
          <p:cNvSpPr txBox="1"/>
          <p:nvPr/>
        </p:nvSpPr>
        <p:spPr>
          <a:xfrm>
            <a:off x="688340" y="1536344"/>
            <a:ext cx="9097645" cy="2860675"/>
          </a:xfrm>
          <a:prstGeom prst="rect">
            <a:avLst/>
          </a:prstGeom>
        </p:spPr>
        <p:txBody>
          <a:bodyPr vert="horz" wrap="square" lIns="0" tIns="248920" rIns="0" bIns="0" rtlCol="0">
            <a:spAutoFit/>
          </a:bodyPr>
          <a:lstStyle/>
          <a:p>
            <a:pPr marL="469900" indent="-457834">
              <a:lnSpc>
                <a:spcPct val="100000"/>
              </a:lnSpc>
              <a:spcBef>
                <a:spcPts val="1960"/>
              </a:spcBef>
              <a:buFont typeface="Wingdings"/>
              <a:buChar char=""/>
              <a:tabLst>
                <a:tab pos="469900" algn="l"/>
                <a:tab pos="470534" algn="l"/>
              </a:tabLst>
            </a:pPr>
            <a:r>
              <a:rPr sz="3100" spc="-5" dirty="0">
                <a:latin typeface="Times New Roman"/>
                <a:cs typeface="Times New Roman"/>
              </a:rPr>
              <a:t>Screening</a:t>
            </a:r>
            <a:endParaRPr sz="3100">
              <a:latin typeface="Times New Roman"/>
              <a:cs typeface="Times New Roman"/>
            </a:endParaRPr>
          </a:p>
          <a:p>
            <a:pPr marL="568960" indent="-556895">
              <a:lnSpc>
                <a:spcPct val="100000"/>
              </a:lnSpc>
              <a:spcBef>
                <a:spcPts val="1860"/>
              </a:spcBef>
              <a:buFont typeface="Wingdings"/>
              <a:buChar char=""/>
              <a:tabLst>
                <a:tab pos="568960" algn="l"/>
                <a:tab pos="569595" algn="l"/>
              </a:tabLst>
            </a:pPr>
            <a:r>
              <a:rPr sz="3100" spc="-5" dirty="0">
                <a:latin typeface="Times New Roman"/>
                <a:cs typeface="Times New Roman"/>
              </a:rPr>
              <a:t>Grit removal (hard small</a:t>
            </a:r>
            <a:r>
              <a:rPr sz="3100" spc="30" dirty="0">
                <a:latin typeface="Times New Roman"/>
                <a:cs typeface="Times New Roman"/>
              </a:rPr>
              <a:t> </a:t>
            </a:r>
            <a:r>
              <a:rPr sz="3100" dirty="0">
                <a:latin typeface="Times New Roman"/>
                <a:cs typeface="Times New Roman"/>
              </a:rPr>
              <a:t>materials).</a:t>
            </a:r>
            <a:endParaRPr sz="3100">
              <a:latin typeface="Times New Roman"/>
              <a:cs typeface="Times New Roman"/>
            </a:endParaRPr>
          </a:p>
          <a:p>
            <a:pPr marL="568960" indent="-556895">
              <a:lnSpc>
                <a:spcPct val="100000"/>
              </a:lnSpc>
              <a:spcBef>
                <a:spcPts val="1860"/>
              </a:spcBef>
              <a:buFont typeface="Wingdings"/>
              <a:buChar char=""/>
              <a:tabLst>
                <a:tab pos="568960" algn="l"/>
                <a:tab pos="569595" algn="l"/>
              </a:tabLst>
            </a:pPr>
            <a:r>
              <a:rPr sz="3100" spc="-5" dirty="0">
                <a:latin typeface="Times New Roman"/>
                <a:cs typeface="Times New Roman"/>
              </a:rPr>
              <a:t>Flow equalization (fluctuating input, constant</a:t>
            </a:r>
            <a:r>
              <a:rPr sz="3100" spc="100" dirty="0">
                <a:latin typeface="Times New Roman"/>
                <a:cs typeface="Times New Roman"/>
              </a:rPr>
              <a:t> </a:t>
            </a:r>
            <a:r>
              <a:rPr sz="3100" spc="-5" dirty="0">
                <a:latin typeface="Times New Roman"/>
                <a:cs typeface="Times New Roman"/>
              </a:rPr>
              <a:t>output).</a:t>
            </a:r>
            <a:endParaRPr sz="3100">
              <a:latin typeface="Times New Roman"/>
              <a:cs typeface="Times New Roman"/>
            </a:endParaRPr>
          </a:p>
          <a:p>
            <a:pPr marL="568960" indent="-556895">
              <a:lnSpc>
                <a:spcPct val="100000"/>
              </a:lnSpc>
              <a:spcBef>
                <a:spcPts val="1860"/>
              </a:spcBef>
              <a:buFont typeface="Wingdings"/>
              <a:buChar char=""/>
              <a:tabLst>
                <a:tab pos="568960" algn="l"/>
                <a:tab pos="569595" algn="l"/>
              </a:tabLst>
            </a:pPr>
            <a:r>
              <a:rPr sz="3100" spc="-5" dirty="0">
                <a:latin typeface="Times New Roman"/>
                <a:cs typeface="Times New Roman"/>
              </a:rPr>
              <a:t>Fat and grease</a:t>
            </a:r>
            <a:r>
              <a:rPr sz="3100" spc="-10" dirty="0">
                <a:latin typeface="Times New Roman"/>
                <a:cs typeface="Times New Roman"/>
              </a:rPr>
              <a:t> </a:t>
            </a:r>
            <a:r>
              <a:rPr sz="3100" spc="-5" dirty="0">
                <a:latin typeface="Times New Roman"/>
                <a:cs typeface="Times New Roman"/>
              </a:rPr>
              <a:t>removal</a:t>
            </a:r>
            <a:endParaRPr sz="3100">
              <a:latin typeface="Times New Roman"/>
              <a:cs typeface="Times New Roman"/>
            </a:endParaRPr>
          </a:p>
        </p:txBody>
      </p:sp>
    </p:spTree>
    <p:extLst>
      <p:ext uri="{BB962C8B-B14F-4D97-AF65-F5344CB8AC3E}">
        <p14:creationId xmlns="" xmlns:p14="http://schemas.microsoft.com/office/powerpoint/2010/main" val="28009933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0" y="458469"/>
            <a:ext cx="4887214" cy="680720"/>
          </a:xfrm>
          <a:prstGeom prst="rect">
            <a:avLst/>
          </a:prstGeom>
        </p:spPr>
        <p:txBody>
          <a:bodyPr vert="horz" wrap="square" lIns="0" tIns="12065" rIns="0" bIns="0" rtlCol="0">
            <a:spAutoFit/>
          </a:bodyPr>
          <a:lstStyle/>
          <a:p>
            <a:pPr marL="12700">
              <a:lnSpc>
                <a:spcPct val="100000"/>
              </a:lnSpc>
              <a:spcBef>
                <a:spcPts val="95"/>
              </a:spcBef>
            </a:pPr>
            <a:r>
              <a:rPr spc="-5" dirty="0"/>
              <a:t>Primary</a:t>
            </a:r>
            <a:r>
              <a:rPr spc="-35" dirty="0"/>
              <a:t> </a:t>
            </a:r>
            <a:r>
              <a:rPr spc="-5" dirty="0"/>
              <a:t>treatment</a:t>
            </a:r>
          </a:p>
        </p:txBody>
      </p:sp>
      <p:sp>
        <p:nvSpPr>
          <p:cNvPr id="3" name="object 3"/>
          <p:cNvSpPr txBox="1"/>
          <p:nvPr/>
        </p:nvSpPr>
        <p:spPr>
          <a:xfrm>
            <a:off x="688340" y="1536344"/>
            <a:ext cx="10628630" cy="3569335"/>
          </a:xfrm>
          <a:prstGeom prst="rect">
            <a:avLst/>
          </a:prstGeom>
        </p:spPr>
        <p:txBody>
          <a:bodyPr vert="horz" wrap="square" lIns="0" tIns="12700" rIns="0" bIns="0" rtlCol="0">
            <a:spAutoFit/>
          </a:bodyPr>
          <a:lstStyle/>
          <a:p>
            <a:pPr marL="469900" marR="5080" indent="-457834">
              <a:lnSpc>
                <a:spcPct val="150000"/>
              </a:lnSpc>
              <a:spcBef>
                <a:spcPts val="100"/>
              </a:spcBef>
              <a:buFont typeface="Wingdings"/>
              <a:buChar char=""/>
              <a:tabLst>
                <a:tab pos="469900" algn="l"/>
                <a:tab pos="470534" algn="l"/>
              </a:tabLst>
            </a:pPr>
            <a:r>
              <a:rPr sz="3100" spc="-5" dirty="0">
                <a:latin typeface="Times New Roman"/>
                <a:cs typeface="Times New Roman"/>
              </a:rPr>
              <a:t>Consists of temporarily holding the sewage </a:t>
            </a:r>
            <a:r>
              <a:rPr sz="3100" dirty="0">
                <a:latin typeface="Times New Roman"/>
                <a:cs typeface="Times New Roman"/>
              </a:rPr>
              <a:t>in </a:t>
            </a:r>
            <a:r>
              <a:rPr sz="3100" spc="-5" dirty="0">
                <a:latin typeface="Times New Roman"/>
                <a:cs typeface="Times New Roman"/>
              </a:rPr>
              <a:t>a quiescent basin  where heavy solids can settle to the bottom while oil, grease and  lighter solids float to the surface. The settled and floating  materials are removed and the remaining liquid may be  </a:t>
            </a:r>
            <a:r>
              <a:rPr sz="3100" spc="-10" dirty="0">
                <a:latin typeface="Times New Roman"/>
                <a:cs typeface="Times New Roman"/>
              </a:rPr>
              <a:t>discharged </a:t>
            </a:r>
            <a:r>
              <a:rPr sz="3100" spc="-5" dirty="0">
                <a:latin typeface="Times New Roman"/>
                <a:cs typeface="Times New Roman"/>
              </a:rPr>
              <a:t>or subjected </a:t>
            </a:r>
            <a:r>
              <a:rPr sz="3100" dirty="0">
                <a:latin typeface="Times New Roman"/>
                <a:cs typeface="Times New Roman"/>
              </a:rPr>
              <a:t>to </a:t>
            </a:r>
            <a:r>
              <a:rPr sz="3100" spc="-5" dirty="0">
                <a:latin typeface="Times New Roman"/>
                <a:cs typeface="Times New Roman"/>
              </a:rPr>
              <a:t>secondary</a:t>
            </a:r>
            <a:r>
              <a:rPr sz="3100" spc="50" dirty="0">
                <a:latin typeface="Times New Roman"/>
                <a:cs typeface="Times New Roman"/>
              </a:rPr>
              <a:t> </a:t>
            </a:r>
            <a:r>
              <a:rPr sz="3100" spc="-5" dirty="0">
                <a:latin typeface="Times New Roman"/>
                <a:cs typeface="Times New Roman"/>
              </a:rPr>
              <a:t>treatment</a:t>
            </a:r>
            <a:endParaRPr sz="3100">
              <a:latin typeface="Times New Roman"/>
              <a:cs typeface="Times New Roman"/>
            </a:endParaRPr>
          </a:p>
        </p:txBody>
      </p:sp>
    </p:spTree>
    <p:extLst>
      <p:ext uri="{BB962C8B-B14F-4D97-AF65-F5344CB8AC3E}">
        <p14:creationId xmlns="" xmlns:p14="http://schemas.microsoft.com/office/powerpoint/2010/main" val="3654049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1" y="458469"/>
            <a:ext cx="5996812" cy="680720"/>
          </a:xfrm>
          <a:prstGeom prst="rect">
            <a:avLst/>
          </a:prstGeom>
        </p:spPr>
        <p:txBody>
          <a:bodyPr vert="horz" wrap="square" lIns="0" tIns="12065" rIns="0" bIns="0" rtlCol="0">
            <a:spAutoFit/>
          </a:bodyPr>
          <a:lstStyle/>
          <a:p>
            <a:pPr marL="12700">
              <a:lnSpc>
                <a:spcPct val="100000"/>
              </a:lnSpc>
              <a:spcBef>
                <a:spcPts val="95"/>
              </a:spcBef>
            </a:pPr>
            <a:r>
              <a:rPr spc="-5" dirty="0"/>
              <a:t>Secondary</a:t>
            </a:r>
            <a:r>
              <a:rPr spc="-35" dirty="0"/>
              <a:t> </a:t>
            </a:r>
            <a:r>
              <a:rPr spc="-5" dirty="0"/>
              <a:t>treatment</a:t>
            </a:r>
          </a:p>
        </p:txBody>
      </p:sp>
      <p:sp>
        <p:nvSpPr>
          <p:cNvPr id="3" name="object 3"/>
          <p:cNvSpPr txBox="1"/>
          <p:nvPr/>
        </p:nvSpPr>
        <p:spPr>
          <a:xfrm>
            <a:off x="688340" y="1547012"/>
            <a:ext cx="10646410" cy="3581400"/>
          </a:xfrm>
          <a:prstGeom prst="rect">
            <a:avLst/>
          </a:prstGeom>
        </p:spPr>
        <p:txBody>
          <a:bodyPr vert="horz" wrap="square" lIns="0" tIns="17145" rIns="0" bIns="0" rtlCol="0">
            <a:spAutoFit/>
          </a:bodyPr>
          <a:lstStyle/>
          <a:p>
            <a:pPr marL="269240" marR="5080" indent="-269240">
              <a:lnSpc>
                <a:spcPct val="150300"/>
              </a:lnSpc>
              <a:spcBef>
                <a:spcPts val="135"/>
              </a:spcBef>
              <a:buSzPct val="103225"/>
              <a:buFont typeface="Arial"/>
              <a:buChar char="•"/>
              <a:tabLst>
                <a:tab pos="269240" algn="l"/>
              </a:tabLst>
            </a:pPr>
            <a:r>
              <a:rPr sz="3100" spc="-5" dirty="0">
                <a:latin typeface="Times New Roman"/>
                <a:cs typeface="Times New Roman"/>
              </a:rPr>
              <a:t>Removes dissolved and suspended biological </a:t>
            </a:r>
            <a:r>
              <a:rPr sz="3100" spc="-25" dirty="0">
                <a:latin typeface="Times New Roman"/>
                <a:cs typeface="Times New Roman"/>
              </a:rPr>
              <a:t>matter. </a:t>
            </a:r>
            <a:r>
              <a:rPr sz="3100" spc="-5" dirty="0">
                <a:latin typeface="Times New Roman"/>
                <a:cs typeface="Times New Roman"/>
              </a:rPr>
              <a:t>Secondary  treatment is </a:t>
            </a:r>
            <a:r>
              <a:rPr sz="3100" dirty="0">
                <a:latin typeface="Times New Roman"/>
                <a:cs typeface="Times New Roman"/>
              </a:rPr>
              <a:t>typically </a:t>
            </a:r>
            <a:r>
              <a:rPr sz="3100" spc="-5" dirty="0">
                <a:latin typeface="Times New Roman"/>
                <a:cs typeface="Times New Roman"/>
              </a:rPr>
              <a:t>performed by indigenous, </a:t>
            </a:r>
            <a:r>
              <a:rPr sz="3100" spc="-10" dirty="0">
                <a:latin typeface="Times New Roman"/>
                <a:cs typeface="Times New Roman"/>
              </a:rPr>
              <a:t>water-borne  micro-organisms </a:t>
            </a:r>
            <a:r>
              <a:rPr sz="3100" spc="-5" dirty="0">
                <a:latin typeface="Times New Roman"/>
                <a:cs typeface="Times New Roman"/>
              </a:rPr>
              <a:t>in a managed habitat. Secondary </a:t>
            </a:r>
            <a:r>
              <a:rPr sz="3100" dirty="0">
                <a:latin typeface="Times New Roman"/>
                <a:cs typeface="Times New Roman"/>
              </a:rPr>
              <a:t>treatment </a:t>
            </a:r>
            <a:r>
              <a:rPr sz="3100" spc="-5" dirty="0">
                <a:latin typeface="Times New Roman"/>
                <a:cs typeface="Times New Roman"/>
              </a:rPr>
              <a:t>may  require a separation process to remove </a:t>
            </a:r>
            <a:r>
              <a:rPr sz="3100" dirty="0">
                <a:latin typeface="Times New Roman"/>
                <a:cs typeface="Times New Roman"/>
              </a:rPr>
              <a:t>the </a:t>
            </a:r>
            <a:r>
              <a:rPr sz="3100" spc="-5" dirty="0">
                <a:latin typeface="Times New Roman"/>
                <a:cs typeface="Times New Roman"/>
              </a:rPr>
              <a:t>micro-organisms from  the </a:t>
            </a:r>
            <a:r>
              <a:rPr sz="3100" dirty="0">
                <a:latin typeface="Times New Roman"/>
                <a:cs typeface="Times New Roman"/>
              </a:rPr>
              <a:t>treated </a:t>
            </a:r>
            <a:r>
              <a:rPr sz="3100" spc="-5" dirty="0">
                <a:latin typeface="Times New Roman"/>
                <a:cs typeface="Times New Roman"/>
              </a:rPr>
              <a:t>water prior to </a:t>
            </a:r>
            <a:r>
              <a:rPr sz="3100" spc="-10" dirty="0">
                <a:latin typeface="Times New Roman"/>
                <a:cs typeface="Times New Roman"/>
              </a:rPr>
              <a:t>discharge </a:t>
            </a:r>
            <a:r>
              <a:rPr sz="3100" spc="-5" dirty="0">
                <a:latin typeface="Times New Roman"/>
                <a:cs typeface="Times New Roman"/>
              </a:rPr>
              <a:t>or tertiary</a:t>
            </a:r>
            <a:r>
              <a:rPr sz="3100" spc="65" dirty="0">
                <a:latin typeface="Times New Roman"/>
                <a:cs typeface="Times New Roman"/>
              </a:rPr>
              <a:t> </a:t>
            </a:r>
            <a:r>
              <a:rPr sz="3100" spc="-5" dirty="0">
                <a:latin typeface="Times New Roman"/>
                <a:cs typeface="Times New Roman"/>
              </a:rPr>
              <a:t>treatment.</a:t>
            </a:r>
            <a:endParaRPr sz="3100">
              <a:latin typeface="Times New Roman"/>
              <a:cs typeface="Times New Roman"/>
            </a:endParaRPr>
          </a:p>
        </p:txBody>
      </p:sp>
    </p:spTree>
    <p:extLst>
      <p:ext uri="{BB962C8B-B14F-4D97-AF65-F5344CB8AC3E}">
        <p14:creationId xmlns="" xmlns:p14="http://schemas.microsoft.com/office/powerpoint/2010/main" val="2178382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458469"/>
            <a:ext cx="5249036" cy="680720"/>
          </a:xfrm>
          <a:prstGeom prst="rect">
            <a:avLst/>
          </a:prstGeom>
        </p:spPr>
        <p:txBody>
          <a:bodyPr vert="horz" wrap="square" lIns="0" tIns="12065" rIns="0" bIns="0" rtlCol="0">
            <a:spAutoFit/>
          </a:bodyPr>
          <a:lstStyle/>
          <a:p>
            <a:pPr marL="12700">
              <a:lnSpc>
                <a:spcPct val="100000"/>
              </a:lnSpc>
              <a:spcBef>
                <a:spcPts val="95"/>
              </a:spcBef>
            </a:pPr>
            <a:r>
              <a:rPr spc="-45" dirty="0"/>
              <a:t>Tertiary</a:t>
            </a:r>
            <a:r>
              <a:rPr spc="-5" dirty="0"/>
              <a:t> treatment</a:t>
            </a:r>
          </a:p>
        </p:txBody>
      </p:sp>
      <p:sp>
        <p:nvSpPr>
          <p:cNvPr id="3" name="object 3"/>
          <p:cNvSpPr txBox="1"/>
          <p:nvPr/>
        </p:nvSpPr>
        <p:spPr>
          <a:xfrm>
            <a:off x="688340" y="1170918"/>
            <a:ext cx="10459085" cy="4507865"/>
          </a:xfrm>
          <a:prstGeom prst="rect">
            <a:avLst/>
          </a:prstGeom>
        </p:spPr>
        <p:txBody>
          <a:bodyPr vert="horz" wrap="square" lIns="0" tIns="13335" rIns="0" bIns="0" rtlCol="0">
            <a:spAutoFit/>
          </a:bodyPr>
          <a:lstStyle/>
          <a:p>
            <a:pPr marL="220345" marR="5080" indent="-220345">
              <a:lnSpc>
                <a:spcPct val="150000"/>
              </a:lnSpc>
              <a:spcBef>
                <a:spcPts val="105"/>
              </a:spcBef>
              <a:buSzPct val="92857"/>
              <a:buFont typeface="Arial"/>
              <a:buChar char="•"/>
              <a:tabLst>
                <a:tab pos="220345" algn="l"/>
              </a:tabLst>
            </a:pPr>
            <a:r>
              <a:rPr sz="2800" spc="-5" dirty="0">
                <a:latin typeface="Times New Roman"/>
                <a:cs typeface="Times New Roman"/>
              </a:rPr>
              <a:t>Is sometimes </a:t>
            </a:r>
            <a:r>
              <a:rPr sz="2800" dirty="0">
                <a:latin typeface="Times New Roman"/>
                <a:cs typeface="Times New Roman"/>
              </a:rPr>
              <a:t>defined </a:t>
            </a:r>
            <a:r>
              <a:rPr sz="2800" spc="-5" dirty="0">
                <a:latin typeface="Times New Roman"/>
                <a:cs typeface="Times New Roman"/>
              </a:rPr>
              <a:t>as </a:t>
            </a:r>
            <a:r>
              <a:rPr sz="2800" dirty="0">
                <a:latin typeface="Times New Roman"/>
                <a:cs typeface="Times New Roman"/>
              </a:rPr>
              <a:t>anything </a:t>
            </a:r>
            <a:r>
              <a:rPr sz="2800" spc="-5" dirty="0">
                <a:latin typeface="Times New Roman"/>
                <a:cs typeface="Times New Roman"/>
              </a:rPr>
              <a:t>more </a:t>
            </a:r>
            <a:r>
              <a:rPr sz="2800" dirty="0">
                <a:latin typeface="Times New Roman"/>
                <a:cs typeface="Times New Roman"/>
              </a:rPr>
              <a:t>than </a:t>
            </a:r>
            <a:r>
              <a:rPr sz="2800" spc="-5" dirty="0">
                <a:latin typeface="Times New Roman"/>
                <a:cs typeface="Times New Roman"/>
              </a:rPr>
              <a:t>primary and </a:t>
            </a:r>
            <a:r>
              <a:rPr sz="2800" dirty="0">
                <a:latin typeface="Times New Roman"/>
                <a:cs typeface="Times New Roman"/>
              </a:rPr>
              <a:t>secondary  </a:t>
            </a:r>
            <a:r>
              <a:rPr sz="2800" spc="-5" dirty="0">
                <a:latin typeface="Times New Roman"/>
                <a:cs typeface="Times New Roman"/>
              </a:rPr>
              <a:t>treatment in </a:t>
            </a:r>
            <a:r>
              <a:rPr sz="2800" dirty="0">
                <a:latin typeface="Times New Roman"/>
                <a:cs typeface="Times New Roman"/>
              </a:rPr>
              <a:t>order </a:t>
            </a:r>
            <a:r>
              <a:rPr sz="2800" spc="-5" dirty="0">
                <a:latin typeface="Times New Roman"/>
                <a:cs typeface="Times New Roman"/>
              </a:rPr>
              <a:t>to allow rejection into a </a:t>
            </a:r>
            <a:r>
              <a:rPr sz="2800" dirty="0">
                <a:latin typeface="Times New Roman"/>
                <a:cs typeface="Times New Roman"/>
              </a:rPr>
              <a:t>highly sensitive </a:t>
            </a:r>
            <a:r>
              <a:rPr sz="2800" spc="-5" dirty="0">
                <a:latin typeface="Times New Roman"/>
                <a:cs typeface="Times New Roman"/>
              </a:rPr>
              <a:t>or fragile  ecosystem like </a:t>
            </a:r>
            <a:r>
              <a:rPr sz="2800" dirty="0">
                <a:latin typeface="Times New Roman"/>
                <a:cs typeface="Times New Roman"/>
              </a:rPr>
              <a:t>low-flow rivers. </a:t>
            </a:r>
            <a:r>
              <a:rPr sz="2800" spc="-20" dirty="0">
                <a:latin typeface="Times New Roman"/>
                <a:cs typeface="Times New Roman"/>
              </a:rPr>
              <a:t>Treated </a:t>
            </a:r>
            <a:r>
              <a:rPr sz="2800" spc="-5" dirty="0">
                <a:latin typeface="Times New Roman"/>
                <a:cs typeface="Times New Roman"/>
              </a:rPr>
              <a:t>water </a:t>
            </a:r>
            <a:r>
              <a:rPr sz="2800" dirty="0">
                <a:latin typeface="Times New Roman"/>
                <a:cs typeface="Times New Roman"/>
              </a:rPr>
              <a:t>is </a:t>
            </a:r>
            <a:r>
              <a:rPr sz="2800" spc="-5" dirty="0">
                <a:latin typeface="Times New Roman"/>
                <a:cs typeface="Times New Roman"/>
              </a:rPr>
              <a:t>sometimes disinfected  chemically or physically </a:t>
            </a:r>
            <a:r>
              <a:rPr sz="2800" dirty="0">
                <a:latin typeface="Times New Roman"/>
                <a:cs typeface="Times New Roman"/>
              </a:rPr>
              <a:t>for </a:t>
            </a:r>
            <a:r>
              <a:rPr sz="2800" spc="-5" dirty="0">
                <a:latin typeface="Times New Roman"/>
                <a:cs typeface="Times New Roman"/>
              </a:rPr>
              <a:t>example, by microfiltration </a:t>
            </a:r>
            <a:r>
              <a:rPr sz="2800" dirty="0">
                <a:latin typeface="Times New Roman"/>
                <a:cs typeface="Times New Roman"/>
              </a:rPr>
              <a:t>prior </a:t>
            </a:r>
            <a:r>
              <a:rPr sz="2800" spc="-5" dirty="0">
                <a:latin typeface="Times New Roman"/>
                <a:cs typeface="Times New Roman"/>
              </a:rPr>
              <a:t>to  </a:t>
            </a:r>
            <a:r>
              <a:rPr sz="2800" spc="-10" dirty="0">
                <a:latin typeface="Times New Roman"/>
                <a:cs typeface="Times New Roman"/>
              </a:rPr>
              <a:t>discharge </a:t>
            </a:r>
            <a:r>
              <a:rPr sz="2800" spc="-5" dirty="0">
                <a:latin typeface="Times New Roman"/>
                <a:cs typeface="Times New Roman"/>
              </a:rPr>
              <a:t>into a </a:t>
            </a:r>
            <a:r>
              <a:rPr sz="2800" spc="-10" dirty="0">
                <a:latin typeface="Times New Roman"/>
                <a:cs typeface="Times New Roman"/>
              </a:rPr>
              <a:t>stream, </a:t>
            </a:r>
            <a:r>
              <a:rPr sz="2800" dirty="0">
                <a:latin typeface="Times New Roman"/>
                <a:cs typeface="Times New Roman"/>
              </a:rPr>
              <a:t>river </a:t>
            </a:r>
            <a:r>
              <a:rPr sz="2800" spc="-5" dirty="0">
                <a:latin typeface="Times New Roman"/>
                <a:cs typeface="Times New Roman"/>
              </a:rPr>
              <a:t>or it </a:t>
            </a:r>
            <a:r>
              <a:rPr sz="2800" spc="-10" dirty="0">
                <a:latin typeface="Times New Roman"/>
                <a:cs typeface="Times New Roman"/>
              </a:rPr>
              <a:t>can </a:t>
            </a:r>
            <a:r>
              <a:rPr sz="2800" dirty="0">
                <a:latin typeface="Times New Roman"/>
                <a:cs typeface="Times New Roman"/>
              </a:rPr>
              <a:t>be </a:t>
            </a:r>
            <a:r>
              <a:rPr sz="2800" spc="-5" dirty="0">
                <a:latin typeface="Times New Roman"/>
                <a:cs typeface="Times New Roman"/>
              </a:rPr>
              <a:t>used </a:t>
            </a:r>
            <a:r>
              <a:rPr sz="2800" dirty="0">
                <a:latin typeface="Times New Roman"/>
                <a:cs typeface="Times New Roman"/>
              </a:rPr>
              <a:t>for the </a:t>
            </a:r>
            <a:r>
              <a:rPr sz="2800" spc="-5" dirty="0">
                <a:latin typeface="Times New Roman"/>
                <a:cs typeface="Times New Roman"/>
              </a:rPr>
              <a:t>irrigation of a  green way or park. If it is sufficiently clean, it </a:t>
            </a:r>
            <a:r>
              <a:rPr sz="2800" spc="-10" dirty="0">
                <a:latin typeface="Times New Roman"/>
                <a:cs typeface="Times New Roman"/>
              </a:rPr>
              <a:t>can </a:t>
            </a:r>
            <a:r>
              <a:rPr sz="2800" spc="-5" dirty="0">
                <a:latin typeface="Times New Roman"/>
                <a:cs typeface="Times New Roman"/>
              </a:rPr>
              <a:t>also be used </a:t>
            </a:r>
            <a:r>
              <a:rPr sz="2800" dirty="0">
                <a:latin typeface="Times New Roman"/>
                <a:cs typeface="Times New Roman"/>
              </a:rPr>
              <a:t>for  </a:t>
            </a:r>
            <a:r>
              <a:rPr sz="2800" spc="-5" dirty="0">
                <a:latin typeface="Times New Roman"/>
                <a:cs typeface="Times New Roman"/>
              </a:rPr>
              <a:t>groundwater </a:t>
            </a:r>
            <a:r>
              <a:rPr sz="2800" spc="-10" dirty="0">
                <a:latin typeface="Times New Roman"/>
                <a:cs typeface="Times New Roman"/>
              </a:rPr>
              <a:t>recharge </a:t>
            </a:r>
            <a:r>
              <a:rPr sz="2800" spc="-5" dirty="0">
                <a:latin typeface="Times New Roman"/>
                <a:cs typeface="Times New Roman"/>
              </a:rPr>
              <a:t>or agricultural</a:t>
            </a:r>
            <a:r>
              <a:rPr sz="2800" spc="-25" dirty="0">
                <a:latin typeface="Times New Roman"/>
                <a:cs typeface="Times New Roman"/>
              </a:rPr>
              <a:t> </a:t>
            </a:r>
            <a:r>
              <a:rPr sz="2800" spc="-5" dirty="0">
                <a:latin typeface="Times New Roman"/>
                <a:cs typeface="Times New Roman"/>
              </a:rPr>
              <a:t>purposes.</a:t>
            </a:r>
            <a:endParaRPr sz="2800">
              <a:latin typeface="Times New Roman"/>
              <a:cs typeface="Times New Roman"/>
            </a:endParaRPr>
          </a:p>
        </p:txBody>
      </p:sp>
    </p:spTree>
    <p:extLst>
      <p:ext uri="{BB962C8B-B14F-4D97-AF65-F5344CB8AC3E}">
        <p14:creationId xmlns="" xmlns:p14="http://schemas.microsoft.com/office/powerpoint/2010/main" val="18735402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1" y="458469"/>
            <a:ext cx="2895726" cy="680720"/>
          </a:xfrm>
          <a:prstGeom prst="rect">
            <a:avLst/>
          </a:prstGeom>
        </p:spPr>
        <p:txBody>
          <a:bodyPr vert="horz" wrap="square" lIns="0" tIns="12065" rIns="0" bIns="0" rtlCol="0">
            <a:spAutoFit/>
          </a:bodyPr>
          <a:lstStyle/>
          <a:p>
            <a:pPr marL="12700">
              <a:lnSpc>
                <a:spcPct val="100000"/>
              </a:lnSpc>
              <a:spcBef>
                <a:spcPts val="95"/>
              </a:spcBef>
            </a:pPr>
            <a:r>
              <a:rPr spc="-5" dirty="0"/>
              <a:t>In</a:t>
            </a:r>
            <a:r>
              <a:rPr spc="-65" dirty="0"/>
              <a:t> </a:t>
            </a:r>
            <a:r>
              <a:rPr spc="-5" dirty="0"/>
              <a:t>Sudan</a:t>
            </a:r>
          </a:p>
        </p:txBody>
      </p:sp>
      <p:sp>
        <p:nvSpPr>
          <p:cNvPr id="3" name="object 3"/>
          <p:cNvSpPr txBox="1"/>
          <p:nvPr/>
        </p:nvSpPr>
        <p:spPr>
          <a:xfrm>
            <a:off x="688340" y="1536344"/>
            <a:ext cx="7221855" cy="2152015"/>
          </a:xfrm>
          <a:prstGeom prst="rect">
            <a:avLst/>
          </a:prstGeom>
        </p:spPr>
        <p:txBody>
          <a:bodyPr vert="horz" wrap="square" lIns="0" tIns="248920" rIns="0" bIns="0" rtlCol="0">
            <a:spAutoFit/>
          </a:bodyPr>
          <a:lstStyle/>
          <a:p>
            <a:pPr marL="469900" indent="-457834">
              <a:lnSpc>
                <a:spcPct val="100000"/>
              </a:lnSpc>
              <a:spcBef>
                <a:spcPts val="1960"/>
              </a:spcBef>
              <a:buFont typeface="Wingdings"/>
              <a:buChar char=""/>
              <a:tabLst>
                <a:tab pos="469900" algn="l"/>
                <a:tab pos="470534" algn="l"/>
              </a:tabLst>
            </a:pPr>
            <a:r>
              <a:rPr sz="3100" spc="-5" dirty="0">
                <a:latin typeface="Times New Roman"/>
                <a:cs typeface="Times New Roman"/>
              </a:rPr>
              <a:t>Still "going </a:t>
            </a:r>
            <a:r>
              <a:rPr sz="3100" dirty="0">
                <a:latin typeface="Times New Roman"/>
                <a:cs typeface="Times New Roman"/>
              </a:rPr>
              <a:t>to the</a:t>
            </a:r>
            <a:r>
              <a:rPr sz="3100" spc="-5" dirty="0">
                <a:latin typeface="Times New Roman"/>
                <a:cs typeface="Times New Roman"/>
              </a:rPr>
              <a:t> field".</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Dug</a:t>
            </a:r>
            <a:r>
              <a:rPr sz="3100" spc="-10" dirty="0">
                <a:latin typeface="Times New Roman"/>
                <a:cs typeface="Times New Roman"/>
              </a:rPr>
              <a:t> </a:t>
            </a:r>
            <a:r>
              <a:rPr sz="3100" spc="-5" dirty="0">
                <a:latin typeface="Times New Roman"/>
                <a:cs typeface="Times New Roman"/>
              </a:rPr>
              <a:t>wells.</a:t>
            </a:r>
            <a:endParaRPr sz="3100">
              <a:latin typeface="Times New Roman"/>
              <a:cs typeface="Times New Roman"/>
            </a:endParaRPr>
          </a:p>
          <a:p>
            <a:pPr marL="469900" indent="-457834">
              <a:lnSpc>
                <a:spcPct val="100000"/>
              </a:lnSpc>
              <a:spcBef>
                <a:spcPts val="1860"/>
              </a:spcBef>
              <a:buFont typeface="Wingdings"/>
              <a:buChar char=""/>
              <a:tabLst>
                <a:tab pos="469900" algn="l"/>
                <a:tab pos="470534" algn="l"/>
              </a:tabLst>
            </a:pPr>
            <a:r>
              <a:rPr sz="3100" spc="-5" dirty="0">
                <a:latin typeface="Times New Roman"/>
                <a:cs typeface="Times New Roman"/>
              </a:rPr>
              <a:t>Septic tanks:restricted, universities,</a:t>
            </a:r>
            <a:r>
              <a:rPr sz="3100" spc="114" dirty="0">
                <a:latin typeface="Times New Roman"/>
                <a:cs typeface="Times New Roman"/>
              </a:rPr>
              <a:t> </a:t>
            </a:r>
            <a:r>
              <a:rPr sz="3100" spc="-5" dirty="0">
                <a:latin typeface="Times New Roman"/>
                <a:cs typeface="Times New Roman"/>
              </a:rPr>
              <a:t>hotels.</a:t>
            </a:r>
            <a:endParaRPr sz="3100">
              <a:latin typeface="Times New Roman"/>
              <a:cs typeface="Times New Roman"/>
            </a:endParaRPr>
          </a:p>
        </p:txBody>
      </p:sp>
    </p:spTree>
    <p:extLst>
      <p:ext uri="{BB962C8B-B14F-4D97-AF65-F5344CB8AC3E}">
        <p14:creationId xmlns="" xmlns:p14="http://schemas.microsoft.com/office/powerpoint/2010/main" val="301198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81329"/>
            <a:ext cx="5414393" cy="4525963"/>
          </a:xfrm>
        </p:spPr>
        <p:txBody>
          <a:bodyPr>
            <a:normAutofit lnSpcReduction="10000"/>
          </a:bodyPr>
          <a:lstStyle/>
          <a:p>
            <a:r>
              <a:rPr lang="en-GB" dirty="0"/>
              <a:t>Traditional Graves</a:t>
            </a:r>
          </a:p>
          <a:p>
            <a:pPr lvl="1"/>
            <a:r>
              <a:rPr lang="en-GB" dirty="0"/>
              <a:t>So called, because they reflect the traditional style of grave space </a:t>
            </a:r>
          </a:p>
          <a:p>
            <a:pPr lvl="1"/>
            <a:endParaRPr lang="en-GB" dirty="0"/>
          </a:p>
          <a:p>
            <a:pPr lvl="1"/>
            <a:r>
              <a:rPr lang="en-GB" dirty="0"/>
              <a:t>Difficult to mow</a:t>
            </a:r>
          </a:p>
          <a:p>
            <a:pPr lvl="1"/>
            <a:endParaRPr lang="en-GB" dirty="0"/>
          </a:p>
          <a:p>
            <a:pPr lvl="1"/>
            <a:r>
              <a:rPr lang="en-GB" dirty="0"/>
              <a:t>Less restrictions on size &amp; type of memorial </a:t>
            </a:r>
          </a:p>
          <a:p>
            <a:pPr lvl="1"/>
            <a:endParaRPr lang="en-GB" dirty="0"/>
          </a:p>
          <a:p>
            <a:pPr lvl="1"/>
            <a:r>
              <a:rPr lang="en-GB" dirty="0"/>
              <a:t>Usually an additional fee to purchase</a:t>
            </a:r>
          </a:p>
        </p:txBody>
      </p:sp>
      <p:sp>
        <p:nvSpPr>
          <p:cNvPr id="7" name="Title 6"/>
          <p:cNvSpPr>
            <a:spLocks noGrp="1"/>
          </p:cNvSpPr>
          <p:nvPr>
            <p:ph type="title"/>
          </p:nvPr>
        </p:nvSpPr>
        <p:spPr/>
        <p:txBody>
          <a:bodyPr>
            <a:normAutofit/>
          </a:bodyPr>
          <a:lstStyle/>
          <a:p>
            <a:r>
              <a:rPr lang="en-GB" dirty="0"/>
              <a:t>Types of Grave</a:t>
            </a:r>
          </a:p>
        </p:txBody>
      </p:sp>
      <p:pic>
        <p:nvPicPr>
          <p:cNvPr id="14338" name="Picture 2" descr="http://www.epsom-ewell.gov.uk/NR/rdonlyres/3F826B90-27F7-4241-9AB3-DBE84F8F988E/0/TradGraves.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68008" y="1772816"/>
            <a:ext cx="4224469" cy="3168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3786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458469"/>
            <a:ext cx="4126230" cy="680720"/>
          </a:xfrm>
          <a:prstGeom prst="rect">
            <a:avLst/>
          </a:prstGeom>
        </p:spPr>
        <p:txBody>
          <a:bodyPr vert="horz" wrap="square" lIns="0" tIns="12065" rIns="0" bIns="0" rtlCol="0">
            <a:spAutoFit/>
          </a:bodyPr>
          <a:lstStyle/>
          <a:p>
            <a:pPr marL="12700">
              <a:lnSpc>
                <a:spcPct val="100000"/>
              </a:lnSpc>
              <a:spcBef>
                <a:spcPts val="95"/>
              </a:spcBef>
            </a:pPr>
            <a:r>
              <a:rPr spc="-5" dirty="0"/>
              <a:t>Khartoum</a:t>
            </a:r>
            <a:r>
              <a:rPr spc="-25" dirty="0"/>
              <a:t> </a:t>
            </a:r>
            <a:r>
              <a:rPr spc="-10" dirty="0"/>
              <a:t>state</a:t>
            </a:r>
          </a:p>
        </p:txBody>
      </p:sp>
      <p:sp>
        <p:nvSpPr>
          <p:cNvPr id="3" name="object 3"/>
          <p:cNvSpPr txBox="1"/>
          <p:nvPr/>
        </p:nvSpPr>
        <p:spPr>
          <a:xfrm>
            <a:off x="596290" y="964249"/>
            <a:ext cx="10432415" cy="4972685"/>
          </a:xfrm>
          <a:prstGeom prst="rect">
            <a:avLst/>
          </a:prstGeom>
        </p:spPr>
        <p:txBody>
          <a:bodyPr vert="horz" wrap="square" lIns="0" tIns="138430" rIns="0" bIns="0" rtlCol="0">
            <a:spAutoFit/>
          </a:bodyPr>
          <a:lstStyle/>
          <a:p>
            <a:pPr marL="12700">
              <a:lnSpc>
                <a:spcPct val="100000"/>
              </a:lnSpc>
              <a:spcBef>
                <a:spcPts val="1090"/>
              </a:spcBef>
            </a:pPr>
            <a:r>
              <a:rPr sz="3100" b="1" spc="-5" dirty="0">
                <a:latin typeface="Times New Roman"/>
                <a:cs typeface="Times New Roman"/>
              </a:rPr>
              <a:t>Khartoum</a:t>
            </a:r>
            <a:r>
              <a:rPr sz="3100" b="1" spc="20" dirty="0">
                <a:latin typeface="Times New Roman"/>
                <a:cs typeface="Times New Roman"/>
              </a:rPr>
              <a:t> </a:t>
            </a:r>
            <a:r>
              <a:rPr sz="3100" spc="-5" dirty="0">
                <a:latin typeface="Times New Roman"/>
                <a:cs typeface="Times New Roman"/>
              </a:rPr>
              <a:t>:</a:t>
            </a:r>
            <a:endParaRPr sz="3100" dirty="0">
              <a:latin typeface="Times New Roman"/>
              <a:cs typeface="Times New Roman"/>
            </a:endParaRPr>
          </a:p>
          <a:p>
            <a:pPr marL="469900" indent="-457200">
              <a:lnSpc>
                <a:spcPct val="100000"/>
              </a:lnSpc>
              <a:spcBef>
                <a:spcPts val="985"/>
              </a:spcBef>
              <a:buFont typeface="Wingdings"/>
              <a:buChar char=""/>
              <a:tabLst>
                <a:tab pos="469265" algn="l"/>
                <a:tab pos="469900" algn="l"/>
              </a:tabLst>
            </a:pPr>
            <a:r>
              <a:rPr sz="3100" spc="-5" dirty="0">
                <a:latin typeface="Times New Roman"/>
                <a:cs typeface="Times New Roman"/>
              </a:rPr>
              <a:t>In 1939, idea of sewerage system, by </a:t>
            </a:r>
            <a:r>
              <a:rPr sz="3100" dirty="0">
                <a:latin typeface="Times New Roman"/>
                <a:cs typeface="Times New Roman"/>
              </a:rPr>
              <a:t>an </a:t>
            </a:r>
            <a:r>
              <a:rPr sz="3100" spc="-5" dirty="0">
                <a:latin typeface="Times New Roman"/>
                <a:cs typeface="Times New Roman"/>
              </a:rPr>
              <a:t>English</a:t>
            </a:r>
            <a:r>
              <a:rPr sz="3100" spc="75" dirty="0">
                <a:latin typeface="Times New Roman"/>
                <a:cs typeface="Times New Roman"/>
              </a:rPr>
              <a:t> </a:t>
            </a:r>
            <a:r>
              <a:rPr sz="3100" spc="-30" dirty="0">
                <a:latin typeface="Times New Roman"/>
                <a:cs typeface="Times New Roman"/>
              </a:rPr>
              <a:t>company.</a:t>
            </a:r>
            <a:endParaRPr sz="3100" dirty="0">
              <a:latin typeface="Times New Roman"/>
              <a:cs typeface="Times New Roman"/>
            </a:endParaRPr>
          </a:p>
          <a:p>
            <a:pPr marL="469900" indent="-457200">
              <a:lnSpc>
                <a:spcPct val="100000"/>
              </a:lnSpc>
              <a:spcBef>
                <a:spcPts val="1485"/>
              </a:spcBef>
              <a:buFont typeface="Wingdings"/>
              <a:buChar char=""/>
              <a:tabLst>
                <a:tab pos="469265" algn="l"/>
                <a:tab pos="469900" algn="l"/>
              </a:tabLst>
            </a:pPr>
            <a:r>
              <a:rPr sz="3100" spc="-5" dirty="0">
                <a:latin typeface="Times New Roman"/>
                <a:cs typeface="Times New Roman"/>
              </a:rPr>
              <a:t>Postponed due to first world</a:t>
            </a:r>
            <a:r>
              <a:rPr sz="3100" spc="60" dirty="0">
                <a:latin typeface="Times New Roman"/>
                <a:cs typeface="Times New Roman"/>
              </a:rPr>
              <a:t> </a:t>
            </a:r>
            <a:r>
              <a:rPr sz="3100" spc="-45" dirty="0">
                <a:latin typeface="Times New Roman"/>
                <a:cs typeface="Times New Roman"/>
              </a:rPr>
              <a:t>war.</a:t>
            </a:r>
            <a:endParaRPr sz="3100" dirty="0">
              <a:latin typeface="Times New Roman"/>
              <a:cs typeface="Times New Roman"/>
            </a:endParaRPr>
          </a:p>
          <a:p>
            <a:pPr marL="469900" indent="-457200">
              <a:lnSpc>
                <a:spcPct val="100000"/>
              </a:lnSpc>
              <a:spcBef>
                <a:spcPts val="1490"/>
              </a:spcBef>
              <a:buFont typeface="Wingdings"/>
              <a:buChar char=""/>
              <a:tabLst>
                <a:tab pos="469265" algn="l"/>
                <a:tab pos="469900" algn="l"/>
              </a:tabLst>
            </a:pPr>
            <a:r>
              <a:rPr sz="3100" spc="-5" dirty="0">
                <a:latin typeface="Times New Roman"/>
                <a:cs typeface="Times New Roman"/>
              </a:rPr>
              <a:t>In 1954, recontiuation and excusion of</a:t>
            </a:r>
            <a:r>
              <a:rPr sz="3100" spc="25" dirty="0">
                <a:latin typeface="Times New Roman"/>
                <a:cs typeface="Times New Roman"/>
              </a:rPr>
              <a:t> </a:t>
            </a:r>
            <a:r>
              <a:rPr sz="3100" spc="-5" dirty="0">
                <a:latin typeface="Times New Roman"/>
                <a:cs typeface="Times New Roman"/>
              </a:rPr>
              <a:t>project.</a:t>
            </a:r>
            <a:endParaRPr sz="3100" dirty="0">
              <a:latin typeface="Times New Roman"/>
              <a:cs typeface="Times New Roman"/>
            </a:endParaRPr>
          </a:p>
          <a:p>
            <a:pPr marL="12700">
              <a:lnSpc>
                <a:spcPct val="100000"/>
              </a:lnSpc>
              <a:spcBef>
                <a:spcPts val="280"/>
              </a:spcBef>
            </a:pPr>
            <a:r>
              <a:rPr sz="3100" b="1" spc="-5" dirty="0">
                <a:latin typeface="Times New Roman"/>
                <a:cs typeface="Times New Roman"/>
              </a:rPr>
              <a:t>Khartoum</a:t>
            </a:r>
            <a:r>
              <a:rPr sz="3100" b="1" spc="20" dirty="0">
                <a:latin typeface="Times New Roman"/>
                <a:cs typeface="Times New Roman"/>
              </a:rPr>
              <a:t> </a:t>
            </a:r>
            <a:r>
              <a:rPr sz="3100" b="1" spc="-5" dirty="0">
                <a:latin typeface="Times New Roman"/>
                <a:cs typeface="Times New Roman"/>
              </a:rPr>
              <a:t>bahri:</a:t>
            </a:r>
            <a:endParaRPr sz="3100" dirty="0">
              <a:latin typeface="Times New Roman"/>
              <a:cs typeface="Times New Roman"/>
            </a:endParaRPr>
          </a:p>
          <a:p>
            <a:pPr marL="469900" indent="-457200">
              <a:lnSpc>
                <a:spcPct val="100000"/>
              </a:lnSpc>
              <a:spcBef>
                <a:spcPts val="980"/>
              </a:spcBef>
              <a:buFont typeface="Wingdings"/>
              <a:buChar char=""/>
              <a:tabLst>
                <a:tab pos="469265" algn="l"/>
                <a:tab pos="469900" algn="l"/>
              </a:tabLst>
            </a:pPr>
            <a:r>
              <a:rPr sz="3100" spc="-5" dirty="0">
                <a:latin typeface="Times New Roman"/>
                <a:cs typeface="Times New Roman"/>
              </a:rPr>
              <a:t>Sewerage </a:t>
            </a:r>
            <a:r>
              <a:rPr sz="3100" dirty="0">
                <a:latin typeface="Times New Roman"/>
                <a:cs typeface="Times New Roman"/>
              </a:rPr>
              <a:t>project </a:t>
            </a:r>
            <a:r>
              <a:rPr sz="3100" spc="-5" dirty="0">
                <a:latin typeface="Times New Roman"/>
                <a:cs typeface="Times New Roman"/>
              </a:rPr>
              <a:t>planned in 1961 by American</a:t>
            </a:r>
            <a:r>
              <a:rPr sz="3100" spc="-114" dirty="0">
                <a:latin typeface="Times New Roman"/>
                <a:cs typeface="Times New Roman"/>
              </a:rPr>
              <a:t> </a:t>
            </a:r>
            <a:r>
              <a:rPr sz="3100" spc="-30" dirty="0">
                <a:latin typeface="Times New Roman"/>
                <a:cs typeface="Times New Roman"/>
              </a:rPr>
              <a:t>company.</a:t>
            </a:r>
            <a:endParaRPr sz="3100" dirty="0">
              <a:latin typeface="Times New Roman"/>
              <a:cs typeface="Times New Roman"/>
            </a:endParaRPr>
          </a:p>
          <a:p>
            <a:pPr marL="469900" indent="-457200">
              <a:lnSpc>
                <a:spcPct val="100000"/>
              </a:lnSpc>
              <a:spcBef>
                <a:spcPts val="1495"/>
              </a:spcBef>
              <a:buFont typeface="Wingdings"/>
              <a:buChar char=""/>
              <a:tabLst>
                <a:tab pos="469265" algn="l"/>
                <a:tab pos="469900" algn="l"/>
              </a:tabLst>
            </a:pPr>
            <a:r>
              <a:rPr sz="3100" spc="-5" dirty="0">
                <a:latin typeface="Times New Roman"/>
                <a:cs typeface="Times New Roman"/>
              </a:rPr>
              <a:t>Stopped due to </a:t>
            </a:r>
            <a:r>
              <a:rPr sz="3100" dirty="0">
                <a:latin typeface="Times New Roman"/>
                <a:cs typeface="Times New Roman"/>
              </a:rPr>
              <a:t>political</a:t>
            </a:r>
            <a:r>
              <a:rPr sz="3100" spc="5" dirty="0">
                <a:latin typeface="Times New Roman"/>
                <a:cs typeface="Times New Roman"/>
              </a:rPr>
              <a:t> </a:t>
            </a:r>
            <a:r>
              <a:rPr sz="3100" spc="-5" dirty="0">
                <a:latin typeface="Times New Roman"/>
                <a:cs typeface="Times New Roman"/>
              </a:rPr>
              <a:t>issues.</a:t>
            </a:r>
            <a:endParaRPr sz="3100" dirty="0">
              <a:latin typeface="Times New Roman"/>
              <a:cs typeface="Times New Roman"/>
            </a:endParaRPr>
          </a:p>
          <a:p>
            <a:pPr marL="469900" indent="-457200">
              <a:lnSpc>
                <a:spcPct val="100000"/>
              </a:lnSpc>
              <a:spcBef>
                <a:spcPts val="1485"/>
              </a:spcBef>
              <a:buFont typeface="Wingdings"/>
              <a:buChar char=""/>
              <a:tabLst>
                <a:tab pos="469265" algn="l"/>
                <a:tab pos="469900" algn="l"/>
              </a:tabLst>
            </a:pPr>
            <a:r>
              <a:rPr sz="3100" spc="-5" dirty="0">
                <a:latin typeface="Times New Roman"/>
                <a:cs typeface="Times New Roman"/>
              </a:rPr>
              <a:t>Confined </a:t>
            </a:r>
            <a:r>
              <a:rPr sz="3100" dirty="0">
                <a:latin typeface="Times New Roman"/>
                <a:cs typeface="Times New Roman"/>
              </a:rPr>
              <a:t>to </a:t>
            </a:r>
            <a:r>
              <a:rPr sz="3100" spc="-5" dirty="0">
                <a:latin typeface="Times New Roman"/>
                <a:cs typeface="Times New Roman"/>
              </a:rPr>
              <a:t>industrial </a:t>
            </a:r>
            <a:r>
              <a:rPr sz="3100" dirty="0">
                <a:latin typeface="Times New Roman"/>
                <a:cs typeface="Times New Roman"/>
              </a:rPr>
              <a:t>area, </a:t>
            </a:r>
            <a:r>
              <a:rPr sz="3100" spc="-5" dirty="0">
                <a:latin typeface="Times New Roman"/>
                <a:cs typeface="Times New Roman"/>
              </a:rPr>
              <a:t>never extended to residential</a:t>
            </a:r>
            <a:r>
              <a:rPr sz="3100" spc="150" dirty="0">
                <a:latin typeface="Times New Roman"/>
                <a:cs typeface="Times New Roman"/>
              </a:rPr>
              <a:t> </a:t>
            </a:r>
            <a:r>
              <a:rPr sz="3100" spc="-5" dirty="0">
                <a:latin typeface="Times New Roman"/>
                <a:cs typeface="Times New Roman"/>
              </a:rPr>
              <a:t>areas.</a:t>
            </a:r>
            <a:endParaRPr sz="3100" dirty="0">
              <a:latin typeface="Times New Roman"/>
              <a:cs typeface="Times New Roman"/>
            </a:endParaRPr>
          </a:p>
        </p:txBody>
      </p:sp>
    </p:spTree>
    <p:extLst>
      <p:ext uri="{BB962C8B-B14F-4D97-AF65-F5344CB8AC3E}">
        <p14:creationId xmlns="" xmlns:p14="http://schemas.microsoft.com/office/powerpoint/2010/main" val="29882661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665576"/>
            <a:ext cx="8797925" cy="5317490"/>
          </a:xfrm>
          <a:prstGeom prst="rect">
            <a:avLst/>
          </a:prstGeom>
        </p:spPr>
        <p:txBody>
          <a:bodyPr vert="horz" wrap="square" lIns="0" tIns="201295" rIns="0" bIns="0" rtlCol="0">
            <a:spAutoFit/>
          </a:bodyPr>
          <a:lstStyle/>
          <a:p>
            <a:pPr marL="469900" indent="-457834">
              <a:lnSpc>
                <a:spcPct val="100000"/>
              </a:lnSpc>
              <a:spcBef>
                <a:spcPts val="1585"/>
              </a:spcBef>
              <a:buFont typeface="Wingdings"/>
              <a:buChar char=""/>
              <a:tabLst>
                <a:tab pos="469900" algn="l"/>
                <a:tab pos="470534" algn="l"/>
              </a:tabLst>
            </a:pPr>
            <a:r>
              <a:rPr sz="3100" spc="-75" dirty="0">
                <a:latin typeface="Times New Roman"/>
                <a:cs typeface="Times New Roman"/>
              </a:rPr>
              <a:t>Two </a:t>
            </a:r>
            <a:r>
              <a:rPr sz="3100" spc="-5" dirty="0">
                <a:latin typeface="Times New Roman"/>
                <a:cs typeface="Times New Roman"/>
              </a:rPr>
              <a:t>projects</a:t>
            </a:r>
            <a:r>
              <a:rPr sz="3100" spc="70" dirty="0">
                <a:latin typeface="Times New Roman"/>
                <a:cs typeface="Times New Roman"/>
              </a:rPr>
              <a:t> </a:t>
            </a:r>
            <a:r>
              <a:rPr sz="3100" spc="-5" dirty="0">
                <a:latin typeface="Times New Roman"/>
                <a:cs typeface="Times New Roman"/>
              </a:rPr>
              <a:t>joined.</a:t>
            </a:r>
            <a:endParaRPr sz="3100">
              <a:latin typeface="Times New Roman"/>
              <a:cs typeface="Times New Roman"/>
            </a:endParaRPr>
          </a:p>
          <a:p>
            <a:pPr marL="469900" indent="-457834">
              <a:lnSpc>
                <a:spcPct val="100000"/>
              </a:lnSpc>
              <a:spcBef>
                <a:spcPts val="1485"/>
              </a:spcBef>
              <a:buFont typeface="Wingdings"/>
              <a:buChar char=""/>
              <a:tabLst>
                <a:tab pos="469900" algn="l"/>
                <a:tab pos="470534" algn="l"/>
              </a:tabLst>
            </a:pPr>
            <a:r>
              <a:rPr sz="3100" spc="-5" dirty="0">
                <a:latin typeface="Times New Roman"/>
                <a:cs typeface="Times New Roman"/>
              </a:rPr>
              <a:t>In 1992, Khartoum company for Sewerage</a:t>
            </a:r>
            <a:r>
              <a:rPr sz="3100" spc="105" dirty="0">
                <a:latin typeface="Times New Roman"/>
                <a:cs typeface="Times New Roman"/>
              </a:rPr>
              <a:t> </a:t>
            </a:r>
            <a:r>
              <a:rPr sz="3100" spc="-5" dirty="0">
                <a:latin typeface="Times New Roman"/>
                <a:cs typeface="Times New Roman"/>
              </a:rPr>
              <a:t>founded.</a:t>
            </a:r>
            <a:endParaRPr sz="3100">
              <a:latin typeface="Times New Roman"/>
              <a:cs typeface="Times New Roman"/>
            </a:endParaRPr>
          </a:p>
          <a:p>
            <a:pPr marL="469900" indent="-457834">
              <a:lnSpc>
                <a:spcPct val="100000"/>
              </a:lnSpc>
              <a:spcBef>
                <a:spcPts val="1495"/>
              </a:spcBef>
              <a:buFont typeface="Wingdings"/>
              <a:buChar char=""/>
              <a:tabLst>
                <a:tab pos="469900" algn="l"/>
                <a:tab pos="470534" algn="l"/>
              </a:tabLst>
            </a:pPr>
            <a:r>
              <a:rPr sz="3100" spc="-60" dirty="0">
                <a:latin typeface="Times New Roman"/>
                <a:cs typeface="Times New Roman"/>
              </a:rPr>
              <a:t>Now, </a:t>
            </a:r>
            <a:r>
              <a:rPr sz="3100" spc="-5" dirty="0">
                <a:latin typeface="Times New Roman"/>
                <a:cs typeface="Times New Roman"/>
              </a:rPr>
              <a:t>Khartoum company for water and</a:t>
            </a:r>
            <a:r>
              <a:rPr sz="3100" spc="120" dirty="0">
                <a:latin typeface="Times New Roman"/>
                <a:cs typeface="Times New Roman"/>
              </a:rPr>
              <a:t> </a:t>
            </a:r>
            <a:r>
              <a:rPr sz="3100" spc="-5" dirty="0">
                <a:latin typeface="Times New Roman"/>
                <a:cs typeface="Times New Roman"/>
              </a:rPr>
              <a:t>services.</a:t>
            </a:r>
            <a:endParaRPr sz="3100">
              <a:latin typeface="Times New Roman"/>
              <a:cs typeface="Times New Roman"/>
            </a:endParaRPr>
          </a:p>
          <a:p>
            <a:pPr marL="111125">
              <a:lnSpc>
                <a:spcPct val="100000"/>
              </a:lnSpc>
              <a:spcBef>
                <a:spcPts val="1485"/>
              </a:spcBef>
            </a:pPr>
            <a:r>
              <a:rPr sz="3100" b="1" spc="-5" dirty="0">
                <a:latin typeface="Times New Roman"/>
                <a:cs typeface="Times New Roman"/>
              </a:rPr>
              <a:t>Sewerage</a:t>
            </a:r>
            <a:r>
              <a:rPr sz="3100" b="1" spc="-10" dirty="0">
                <a:latin typeface="Times New Roman"/>
                <a:cs typeface="Times New Roman"/>
              </a:rPr>
              <a:t> </a:t>
            </a:r>
            <a:r>
              <a:rPr sz="3100" b="1" spc="-5" dirty="0">
                <a:latin typeface="Times New Roman"/>
                <a:cs typeface="Times New Roman"/>
              </a:rPr>
              <a:t>coverage:</a:t>
            </a:r>
            <a:endParaRPr sz="3100">
              <a:latin typeface="Times New Roman"/>
              <a:cs typeface="Times New Roman"/>
            </a:endParaRPr>
          </a:p>
          <a:p>
            <a:pPr marL="469900" indent="-457834">
              <a:lnSpc>
                <a:spcPct val="100000"/>
              </a:lnSpc>
              <a:spcBef>
                <a:spcPts val="1490"/>
              </a:spcBef>
              <a:buFont typeface="Wingdings"/>
              <a:buChar char=""/>
              <a:tabLst>
                <a:tab pos="469900" algn="l"/>
                <a:tab pos="470534" algn="l"/>
              </a:tabLst>
            </a:pPr>
            <a:r>
              <a:rPr sz="3100" spc="-5" dirty="0">
                <a:latin typeface="Times New Roman"/>
                <a:cs typeface="Times New Roman"/>
              </a:rPr>
              <a:t>Khartoum : 10</a:t>
            </a:r>
            <a:r>
              <a:rPr sz="3100" spc="15" dirty="0">
                <a:latin typeface="Times New Roman"/>
                <a:cs typeface="Times New Roman"/>
              </a:rPr>
              <a:t> </a:t>
            </a:r>
            <a:r>
              <a:rPr sz="3100" spc="-5" dirty="0">
                <a:latin typeface="Times New Roman"/>
                <a:cs typeface="Times New Roman"/>
              </a:rPr>
              <a:t>%</a:t>
            </a:r>
            <a:endParaRPr sz="3100">
              <a:latin typeface="Times New Roman"/>
              <a:cs typeface="Times New Roman"/>
            </a:endParaRPr>
          </a:p>
          <a:p>
            <a:pPr marL="469900" indent="-457834">
              <a:lnSpc>
                <a:spcPct val="100000"/>
              </a:lnSpc>
              <a:spcBef>
                <a:spcPts val="1490"/>
              </a:spcBef>
              <a:buFont typeface="Wingdings"/>
              <a:buChar char=""/>
              <a:tabLst>
                <a:tab pos="469900" algn="l"/>
                <a:tab pos="470534" algn="l"/>
              </a:tabLst>
            </a:pPr>
            <a:r>
              <a:rPr sz="3100" spc="-5" dirty="0">
                <a:latin typeface="Times New Roman"/>
                <a:cs typeface="Times New Roman"/>
              </a:rPr>
              <a:t>Bahri :</a:t>
            </a:r>
            <a:r>
              <a:rPr sz="3100" spc="5" dirty="0">
                <a:latin typeface="Times New Roman"/>
                <a:cs typeface="Times New Roman"/>
              </a:rPr>
              <a:t> </a:t>
            </a:r>
            <a:r>
              <a:rPr sz="3100" spc="-5" dirty="0">
                <a:latin typeface="Times New Roman"/>
                <a:cs typeface="Times New Roman"/>
              </a:rPr>
              <a:t>1%</a:t>
            </a:r>
            <a:endParaRPr sz="3100">
              <a:latin typeface="Times New Roman"/>
              <a:cs typeface="Times New Roman"/>
            </a:endParaRPr>
          </a:p>
          <a:p>
            <a:pPr marL="469900" indent="-457834">
              <a:lnSpc>
                <a:spcPct val="100000"/>
              </a:lnSpc>
              <a:spcBef>
                <a:spcPts val="1490"/>
              </a:spcBef>
              <a:buFont typeface="Wingdings"/>
              <a:buChar char=""/>
              <a:tabLst>
                <a:tab pos="469900" algn="l"/>
                <a:tab pos="470534" algn="l"/>
              </a:tabLst>
            </a:pPr>
            <a:r>
              <a:rPr sz="3100" spc="-5" dirty="0">
                <a:latin typeface="Times New Roman"/>
                <a:cs typeface="Times New Roman"/>
              </a:rPr>
              <a:t>Omdurman :</a:t>
            </a:r>
            <a:r>
              <a:rPr sz="3100" spc="5" dirty="0">
                <a:latin typeface="Times New Roman"/>
                <a:cs typeface="Times New Roman"/>
              </a:rPr>
              <a:t> </a:t>
            </a:r>
            <a:r>
              <a:rPr sz="3100" spc="-5" dirty="0">
                <a:latin typeface="Times New Roman"/>
                <a:cs typeface="Times New Roman"/>
              </a:rPr>
              <a:t>none</a:t>
            </a:r>
            <a:endParaRPr sz="3100">
              <a:latin typeface="Times New Roman"/>
              <a:cs typeface="Times New Roman"/>
            </a:endParaRPr>
          </a:p>
          <a:p>
            <a:pPr marL="469900" indent="-457834">
              <a:lnSpc>
                <a:spcPct val="100000"/>
              </a:lnSpc>
              <a:spcBef>
                <a:spcPts val="1485"/>
              </a:spcBef>
              <a:buFont typeface="Wingdings"/>
              <a:buChar char=""/>
              <a:tabLst>
                <a:tab pos="469900" algn="l"/>
                <a:tab pos="470534" algn="l"/>
              </a:tabLst>
            </a:pPr>
            <a:r>
              <a:rPr sz="3100" spc="-60" dirty="0">
                <a:latin typeface="Times New Roman"/>
                <a:cs typeface="Times New Roman"/>
              </a:rPr>
              <a:t>Now, </a:t>
            </a:r>
            <a:r>
              <a:rPr sz="3100" spc="-5" dirty="0">
                <a:latin typeface="Times New Roman"/>
                <a:cs typeface="Times New Roman"/>
              </a:rPr>
              <a:t>ongoing project (Khartoum Sewerage</a:t>
            </a:r>
            <a:r>
              <a:rPr sz="3100" spc="165" dirty="0">
                <a:latin typeface="Times New Roman"/>
                <a:cs typeface="Times New Roman"/>
              </a:rPr>
              <a:t> </a:t>
            </a:r>
            <a:r>
              <a:rPr sz="3100" spc="-5" dirty="0">
                <a:latin typeface="Times New Roman"/>
                <a:cs typeface="Times New Roman"/>
              </a:rPr>
              <a:t>Project).</a:t>
            </a:r>
            <a:endParaRPr sz="3100">
              <a:latin typeface="Times New Roman"/>
              <a:cs typeface="Times New Roman"/>
            </a:endParaRPr>
          </a:p>
        </p:txBody>
      </p:sp>
    </p:spTree>
    <p:extLst>
      <p:ext uri="{BB962C8B-B14F-4D97-AF65-F5344CB8AC3E}">
        <p14:creationId xmlns="" xmlns:p14="http://schemas.microsoft.com/office/powerpoint/2010/main" val="4413122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1" y="2209800"/>
            <a:ext cx="5005578" cy="1367041"/>
          </a:xfrm>
          <a:prstGeom prst="rect">
            <a:avLst/>
          </a:prstGeom>
        </p:spPr>
        <p:txBody>
          <a:bodyPr vert="horz" wrap="square" lIns="0" tIns="12700" rIns="0" bIns="0" rtlCol="0">
            <a:spAutoFit/>
          </a:bodyPr>
          <a:lstStyle/>
          <a:p>
            <a:pPr marL="12700">
              <a:lnSpc>
                <a:spcPct val="100000"/>
              </a:lnSpc>
              <a:spcBef>
                <a:spcPts val="100"/>
              </a:spcBef>
            </a:pPr>
            <a:r>
              <a:rPr sz="8800" b="1" spc="-5" dirty="0">
                <a:solidFill>
                  <a:srgbClr val="FFFFFF"/>
                </a:solidFill>
                <a:latin typeface="Calibri"/>
                <a:cs typeface="Calibri"/>
              </a:rPr>
              <a:t>Thank</a:t>
            </a:r>
            <a:r>
              <a:rPr sz="8800" b="1" spc="-90" dirty="0">
                <a:solidFill>
                  <a:srgbClr val="FFFFFF"/>
                </a:solidFill>
                <a:latin typeface="Calibri"/>
                <a:cs typeface="Calibri"/>
              </a:rPr>
              <a:t> </a:t>
            </a:r>
            <a:r>
              <a:rPr sz="8800" b="1" spc="-20" dirty="0">
                <a:solidFill>
                  <a:srgbClr val="FFFFFF"/>
                </a:solidFill>
                <a:latin typeface="Calibri"/>
                <a:cs typeface="Calibri"/>
              </a:rPr>
              <a:t>you</a:t>
            </a:r>
            <a:endParaRPr sz="8800" dirty="0">
              <a:latin typeface="Calibri"/>
              <a:cs typeface="Calibri"/>
            </a:endParaRPr>
          </a:p>
        </p:txBody>
      </p:sp>
    </p:spTree>
    <p:extLst>
      <p:ext uri="{BB962C8B-B14F-4D97-AF65-F5344CB8AC3E}">
        <p14:creationId xmlns="" xmlns:p14="http://schemas.microsoft.com/office/powerpoint/2010/main" val="3193266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1121</TotalTime>
  <Words>3096</Words>
  <Application>Microsoft Office PowerPoint</Application>
  <PresentationFormat>Custom</PresentationFormat>
  <Paragraphs>546</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Concourse</vt:lpstr>
      <vt:lpstr>Burial and Cremation Feces , Urine and Rural waste  </vt:lpstr>
      <vt:lpstr>Learning Outcomes:  The learner is able to:</vt:lpstr>
      <vt:lpstr>Types of Burial Ground</vt:lpstr>
      <vt:lpstr>Types of Burial Ground</vt:lpstr>
      <vt:lpstr>Types of Burial Ground</vt:lpstr>
      <vt:lpstr>Types of Burial Ground</vt:lpstr>
      <vt:lpstr>Types of Burial Ground</vt:lpstr>
      <vt:lpstr>Types of Grave</vt:lpstr>
      <vt:lpstr>Types of Grave</vt:lpstr>
      <vt:lpstr>Types of Grave</vt:lpstr>
      <vt:lpstr>Types of Grave</vt:lpstr>
      <vt:lpstr>Types of Grave</vt:lpstr>
      <vt:lpstr>Memorials</vt:lpstr>
      <vt:lpstr>Memorials</vt:lpstr>
      <vt:lpstr>Memorials</vt:lpstr>
      <vt:lpstr>Burials at Sea</vt:lpstr>
      <vt:lpstr>Burials at Sea</vt:lpstr>
      <vt:lpstr>Burials at Sea</vt:lpstr>
      <vt:lpstr>Slide 19</vt:lpstr>
      <vt:lpstr>Slide 20</vt:lpstr>
      <vt:lpstr>Slide 21</vt:lpstr>
      <vt:lpstr>    </vt:lpstr>
      <vt:lpstr>  Learning Outcome 1:  Describe the documentation procedures and legal requirements for a burial to take place and a client’s entitlement to a grave space </vt:lpstr>
      <vt:lpstr> Learning Outcome 2: Identify the correct documents and certificates required by a burial authority in a range of circumstances </vt:lpstr>
      <vt:lpstr>Cremation</vt:lpstr>
      <vt:lpstr>Cremation</vt:lpstr>
      <vt:lpstr>Cremation</vt:lpstr>
      <vt:lpstr>Cremation</vt:lpstr>
      <vt:lpstr>Cremation</vt:lpstr>
      <vt:lpstr>Cremation</vt:lpstr>
      <vt:lpstr>Cremation</vt:lpstr>
      <vt:lpstr>Cremated Remains</vt:lpstr>
      <vt:lpstr>Memorials </vt:lpstr>
      <vt:lpstr>Learning Outcome 3: Describe the documentation procedures and legal requirements for a cremation to take place </vt:lpstr>
      <vt:lpstr>Learning Outcome 4: Arrange an interment or scattering of cremated remains </vt:lpstr>
      <vt:lpstr>References </vt:lpstr>
      <vt:lpstr>Feces , Urine and Rural waste</vt:lpstr>
      <vt:lpstr>Objectives</vt:lpstr>
      <vt:lpstr>What is waste?</vt:lpstr>
      <vt:lpstr>Classification of waste:</vt:lpstr>
      <vt:lpstr>Domestic waste</vt:lpstr>
      <vt:lpstr>Domestic waste</vt:lpstr>
      <vt:lpstr>Municipal wastes</vt:lpstr>
      <vt:lpstr>Municipal waste - composition</vt:lpstr>
      <vt:lpstr>Solid wastes-public health importance</vt:lpstr>
      <vt:lpstr>        Solid waste management</vt:lpstr>
      <vt:lpstr>Solid waste management</vt:lpstr>
      <vt:lpstr>Solid waste management</vt:lpstr>
      <vt:lpstr>Disposal of  solid waste</vt:lpstr>
      <vt:lpstr>Disposal of waste-Land spreading and dumping</vt:lpstr>
      <vt:lpstr>Disposal of waste-Sanitary landfill</vt:lpstr>
      <vt:lpstr>Disposal of waste-Sanitary landfill</vt:lpstr>
      <vt:lpstr>Disposal of waste-Incineration</vt:lpstr>
      <vt:lpstr>Disposal of waste-Manure pits</vt:lpstr>
      <vt:lpstr>Slide 55</vt:lpstr>
      <vt:lpstr>Slide 56</vt:lpstr>
      <vt:lpstr>Problems with waste management in Sudan</vt:lpstr>
      <vt:lpstr>Human waste</vt:lpstr>
      <vt:lpstr>What is human waste?</vt:lpstr>
      <vt:lpstr>Public health importance</vt:lpstr>
      <vt:lpstr>Public health importance</vt:lpstr>
      <vt:lpstr>Faecal borne transmission</vt:lpstr>
      <vt:lpstr>Methods of human waste disposal</vt:lpstr>
      <vt:lpstr>Service type laterine</vt:lpstr>
      <vt:lpstr>Slide 65</vt:lpstr>
      <vt:lpstr>Sanitary latrines : Criteria</vt:lpstr>
      <vt:lpstr>Bore hole latrine</vt:lpstr>
      <vt:lpstr>Bore hole latrine</vt:lpstr>
      <vt:lpstr>Slide 69</vt:lpstr>
      <vt:lpstr>Dug well laterine</vt:lpstr>
      <vt:lpstr>Dug well laterine</vt:lpstr>
      <vt:lpstr>Water seal latrine</vt:lpstr>
      <vt:lpstr>Water seal latrine - Features</vt:lpstr>
      <vt:lpstr>Water seal latrine - Features</vt:lpstr>
      <vt:lpstr>Slide 75</vt:lpstr>
      <vt:lpstr>Septic tank</vt:lpstr>
      <vt:lpstr>Septic tank</vt:lpstr>
      <vt:lpstr>Septic tank</vt:lpstr>
      <vt:lpstr>Septic tank</vt:lpstr>
      <vt:lpstr>Sewered areas-water carriage system</vt:lpstr>
      <vt:lpstr>What is Sewerage ?</vt:lpstr>
      <vt:lpstr>Sewerage system -Types</vt:lpstr>
      <vt:lpstr>Sewerage system- Composition</vt:lpstr>
      <vt:lpstr>Sewerage system-composition</vt:lpstr>
      <vt:lpstr>Pretreatment</vt:lpstr>
      <vt:lpstr>Primary treatment</vt:lpstr>
      <vt:lpstr>Secondary treatment</vt:lpstr>
      <vt:lpstr>Tertiary treatment</vt:lpstr>
      <vt:lpstr>In Sudan</vt:lpstr>
      <vt:lpstr>Khartoum state</vt:lpstr>
      <vt:lpstr>Slide 91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Safety  for Funeral Staff</dc:title>
  <dc:creator>Arran Brudenell</dc:creator>
  <cp:lastModifiedBy>Chemistry</cp:lastModifiedBy>
  <cp:revision>116</cp:revision>
  <cp:lastPrinted>2015-10-25T12:31:36Z</cp:lastPrinted>
  <dcterms:created xsi:type="dcterms:W3CDTF">2015-10-22T18:21:33Z</dcterms:created>
  <dcterms:modified xsi:type="dcterms:W3CDTF">2020-10-28T10:54:23Z</dcterms:modified>
</cp:coreProperties>
</file>