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64" r:id="rId3"/>
    <p:sldId id="265" r:id="rId4"/>
    <p:sldId id="270" r:id="rId5"/>
    <p:sldId id="279" r:id="rId6"/>
    <p:sldId id="257" r:id="rId7"/>
    <p:sldId id="256" r:id="rId8"/>
    <p:sldId id="266" r:id="rId9"/>
    <p:sldId id="258" r:id="rId10"/>
    <p:sldId id="259" r:id="rId11"/>
    <p:sldId id="268" r:id="rId12"/>
    <p:sldId id="267" r:id="rId13"/>
    <p:sldId id="260" r:id="rId14"/>
    <p:sldId id="273" r:id="rId15"/>
    <p:sldId id="269" r:id="rId16"/>
    <p:sldId id="2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660"/>
  </p:normalViewPr>
  <p:slideViewPr>
    <p:cSldViewPr snapToGrid="0">
      <p:cViewPr varScale="1">
        <p:scale>
          <a:sx n="70" d="100"/>
          <a:sy n="70" d="100"/>
        </p:scale>
        <p:origin x="8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D29C18-BBED-45C6-B061-ABBB0714E0D3}" type="datetimeFigureOut">
              <a:rPr lang="en-US" smtClean="0"/>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411758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D29C18-BBED-45C6-B061-ABBB0714E0D3}" type="datetimeFigureOut">
              <a:rPr lang="en-US" smtClean="0"/>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1937239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D29C18-BBED-45C6-B061-ABBB0714E0D3}" type="datetimeFigureOut">
              <a:rPr lang="en-US" smtClean="0"/>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247283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D29C18-BBED-45C6-B061-ABBB0714E0D3}" type="datetimeFigureOut">
              <a:rPr lang="en-US" smtClean="0"/>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127673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D29C18-BBED-45C6-B061-ABBB0714E0D3}" type="datetimeFigureOut">
              <a:rPr lang="en-US" smtClean="0"/>
              <a:t>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1352515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D29C18-BBED-45C6-B061-ABBB0714E0D3}" type="datetimeFigureOut">
              <a:rPr lang="en-US" smtClean="0"/>
              <a:t>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3917674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D29C18-BBED-45C6-B061-ABBB0714E0D3}" type="datetimeFigureOut">
              <a:rPr lang="en-US" smtClean="0"/>
              <a:t>2/28/2020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174743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D29C18-BBED-45C6-B061-ABBB0714E0D3}" type="datetimeFigureOut">
              <a:rPr lang="en-US" smtClean="0"/>
              <a:t>2/28/2020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901322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29C18-BBED-45C6-B061-ABBB0714E0D3}" type="datetimeFigureOut">
              <a:rPr lang="en-US" smtClean="0"/>
              <a:t>2/28/2020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42751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29C18-BBED-45C6-B061-ABBB0714E0D3}" type="datetimeFigureOut">
              <a:rPr lang="en-US" smtClean="0"/>
              <a:t>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4137917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29C18-BBED-45C6-B061-ABBB0714E0D3}" type="datetimeFigureOut">
              <a:rPr lang="en-US" smtClean="0"/>
              <a:t>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E13143-5722-40F2-840D-EB12FFB81122}" type="slidenum">
              <a:rPr lang="en-US" smtClean="0"/>
              <a:t>‹#›</a:t>
            </a:fld>
            <a:endParaRPr lang="en-US"/>
          </a:p>
        </p:txBody>
      </p:sp>
    </p:spTree>
    <p:extLst>
      <p:ext uri="{BB962C8B-B14F-4D97-AF65-F5344CB8AC3E}">
        <p14:creationId xmlns:p14="http://schemas.microsoft.com/office/powerpoint/2010/main" val="294952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29C18-BBED-45C6-B061-ABBB0714E0D3}" type="datetimeFigureOut">
              <a:rPr lang="en-US" smtClean="0"/>
              <a:t>2/28/2020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E13143-5722-40F2-840D-EB12FFB81122}" type="slidenum">
              <a:rPr lang="en-US" smtClean="0"/>
              <a:t>‹#›</a:t>
            </a:fld>
            <a:endParaRPr lang="en-US"/>
          </a:p>
        </p:txBody>
      </p:sp>
    </p:spTree>
    <p:extLst>
      <p:ext uri="{BB962C8B-B14F-4D97-AF65-F5344CB8AC3E}">
        <p14:creationId xmlns:p14="http://schemas.microsoft.com/office/powerpoint/2010/main" val="1762742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vehar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Socialization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690687"/>
            <a:ext cx="12438992" cy="4820471"/>
          </a:xfrm>
        </p:spPr>
      </p:pic>
    </p:spTree>
    <p:extLst>
      <p:ext uri="{BB962C8B-B14F-4D97-AF65-F5344CB8AC3E}">
        <p14:creationId xmlns:p14="http://schemas.microsoft.com/office/powerpoint/2010/main" val="34765966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800" b="1" dirty="0" smtClean="0">
                <a:solidFill>
                  <a:srgbClr val="333333"/>
                </a:solidFill>
                <a:latin typeface="Source Serif Pro"/>
              </a:rPr>
              <a:t>SCHOOLS</a:t>
            </a:r>
            <a:endParaRPr lang="en-US" sz="4800" dirty="0"/>
          </a:p>
        </p:txBody>
      </p:sp>
      <p:sp>
        <p:nvSpPr>
          <p:cNvPr id="3" name="Content Placeholder 2"/>
          <p:cNvSpPr>
            <a:spLocks noGrp="1"/>
          </p:cNvSpPr>
          <p:nvPr>
            <p:ph idx="1"/>
          </p:nvPr>
        </p:nvSpPr>
        <p:spPr/>
        <p:txBody>
          <a:bodyPr/>
          <a:lstStyle/>
          <a:p>
            <a:r>
              <a:rPr lang="en-US" altLang="en-US" dirty="0" smtClean="0">
                <a:solidFill>
                  <a:srgbClr val="333333"/>
                </a:solidFill>
                <a:latin typeface="Source Serif Pro"/>
              </a:rPr>
              <a:t>Schools </a:t>
            </a:r>
            <a:r>
              <a:rPr lang="en-US" altLang="en-US" dirty="0">
                <a:solidFill>
                  <a:srgbClr val="333333"/>
                </a:solidFill>
                <a:latin typeface="Source Serif Pro"/>
              </a:rPr>
              <a:t>is the fundamental basis of learning where individual learn the basic concept of life. This is the center of socialization where different skills of socialization are attain in full length.</a:t>
            </a:r>
          </a:p>
          <a:p>
            <a:endParaRPr lang="en-US" dirty="0"/>
          </a:p>
        </p:txBody>
      </p:sp>
    </p:spTree>
    <p:extLst>
      <p:ext uri="{BB962C8B-B14F-4D97-AF65-F5344CB8AC3E}">
        <p14:creationId xmlns:p14="http://schemas.microsoft.com/office/powerpoint/2010/main" val="2907962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School</a:t>
            </a:r>
            <a:r>
              <a:rPr lang="en-US" b="1" dirty="0"/>
              <a:t/>
            </a:r>
            <a:br>
              <a:rPr lang="en-US" b="1" dirty="0"/>
            </a:br>
            <a:endParaRPr lang="en-US" dirty="0"/>
          </a:p>
        </p:txBody>
      </p:sp>
      <p:sp>
        <p:nvSpPr>
          <p:cNvPr id="3" name="Content Placeholder 2"/>
          <p:cNvSpPr>
            <a:spLocks noGrp="1"/>
          </p:cNvSpPr>
          <p:nvPr>
            <p:ph idx="1"/>
          </p:nvPr>
        </p:nvSpPr>
        <p:spPr/>
        <p:txBody>
          <a:bodyPr/>
          <a:lstStyle/>
          <a:p>
            <a:r>
              <a:rPr lang="en-US" dirty="0" smtClean="0"/>
              <a:t>Most Pakistani  </a:t>
            </a:r>
            <a:r>
              <a:rPr lang="en-US" dirty="0"/>
              <a:t>children spend about seven hours a day, 180 days a year, in school, which makes it hard to deny the importance school has on their socialization </a:t>
            </a:r>
            <a:endParaRPr lang="en-US" dirty="0" smtClean="0"/>
          </a:p>
          <a:p>
            <a:r>
              <a:rPr lang="en-US" dirty="0" smtClean="0"/>
              <a:t> </a:t>
            </a:r>
            <a:r>
              <a:rPr lang="en-US" dirty="0"/>
              <a:t>Students are not in school only to study math, reading, science, and other subjects—the manifest function of this system</a:t>
            </a:r>
            <a:r>
              <a:rPr lang="en-US" dirty="0" smtClean="0"/>
              <a:t>.</a:t>
            </a:r>
          </a:p>
          <a:p>
            <a:r>
              <a:rPr lang="en-US" dirty="0" smtClean="0"/>
              <a:t> </a:t>
            </a:r>
            <a:r>
              <a:rPr lang="en-US" dirty="0"/>
              <a:t>Schools also serve a latent function in society by socializing children into behaviors like practicing teamwork, following a schedule, and using textbooks.</a:t>
            </a:r>
          </a:p>
          <a:p>
            <a:endParaRPr lang="en-US" dirty="0"/>
          </a:p>
        </p:txBody>
      </p:sp>
    </p:spTree>
    <p:extLst>
      <p:ext uri="{BB962C8B-B14F-4D97-AF65-F5344CB8AC3E}">
        <p14:creationId xmlns:p14="http://schemas.microsoft.com/office/powerpoint/2010/main" val="878197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Institutional Agents</a:t>
            </a:r>
          </a:p>
        </p:txBody>
      </p:sp>
      <p:sp>
        <p:nvSpPr>
          <p:cNvPr id="3" name="Content Placeholder 2"/>
          <p:cNvSpPr>
            <a:spLocks noGrp="1"/>
          </p:cNvSpPr>
          <p:nvPr>
            <p:ph idx="1"/>
          </p:nvPr>
        </p:nvSpPr>
        <p:spPr/>
        <p:txBody>
          <a:bodyPr/>
          <a:lstStyle/>
          <a:p>
            <a:r>
              <a:rPr lang="en-US" dirty="0" smtClean="0"/>
              <a:t>The </a:t>
            </a:r>
            <a:r>
              <a:rPr lang="en-US" dirty="0"/>
              <a:t>social institutions of our culture also inform our socialization. Formal institutions—like schools, workplaces, and the government—teach people how to behave in and navigate these systems. Other institutions, like the media, contribute to socialization </a:t>
            </a:r>
            <a:r>
              <a:rPr lang="en-US" dirty="0" smtClean="0"/>
              <a:t>by inundating </a:t>
            </a:r>
            <a:r>
              <a:rPr lang="en-US" dirty="0"/>
              <a:t>us with messages about norms and expectations.</a:t>
            </a:r>
          </a:p>
          <a:p>
            <a:endParaRPr lang="en-US" b="1" dirty="0"/>
          </a:p>
        </p:txBody>
      </p:sp>
    </p:spTree>
    <p:extLst>
      <p:ext uri="{BB962C8B-B14F-4D97-AF65-F5344CB8AC3E}">
        <p14:creationId xmlns:p14="http://schemas.microsoft.com/office/powerpoint/2010/main" val="657066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solidFill>
                  <a:srgbClr val="333333"/>
                </a:solidFill>
                <a:latin typeface="Times New Roman" panose="02020603050405020304" pitchFamily="18" charset="0"/>
                <a:cs typeface="Times New Roman" panose="02020603050405020304" pitchFamily="18" charset="0"/>
              </a:rPr>
              <a:t>PEER GROUP</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0" eaLnBrk="0" fontAlgn="base" hangingPunct="0">
              <a:spcBef>
                <a:spcPct val="0"/>
              </a:spcBef>
              <a:spcAft>
                <a:spcPct val="0"/>
              </a:spcAft>
            </a:pPr>
            <a:r>
              <a:rPr lang="en-US" altLang="en-US" dirty="0">
                <a:solidFill>
                  <a:srgbClr val="333333"/>
                </a:solidFill>
                <a:latin typeface="Source Serif Pro"/>
              </a:rPr>
              <a:t>A children grow older they tend to spend much more time in the company of their peers than they would with </a:t>
            </a:r>
            <a:r>
              <a:rPr lang="en-US" altLang="en-US" dirty="0" err="1" smtClean="0">
                <a:solidFill>
                  <a:srgbClr val="333333"/>
                </a:solidFill>
                <a:latin typeface="Source Serif Pro"/>
              </a:rPr>
              <a:t>with</a:t>
            </a:r>
            <a:r>
              <a:rPr lang="en-US" altLang="en-US" dirty="0" smtClean="0">
                <a:solidFill>
                  <a:srgbClr val="333333"/>
                </a:solidFill>
                <a:latin typeface="Source Serif Pro"/>
              </a:rPr>
              <a:t> </a:t>
            </a:r>
            <a:r>
              <a:rPr lang="en-US" altLang="en-US" dirty="0">
                <a:solidFill>
                  <a:srgbClr val="333333"/>
                </a:solidFill>
                <a:latin typeface="Source Serif Pro"/>
              </a:rPr>
              <a:t>their parent. </a:t>
            </a:r>
            <a:endParaRPr lang="en-US" altLang="en-US" dirty="0" smtClean="0">
              <a:solidFill>
                <a:srgbClr val="333333"/>
              </a:solidFill>
              <a:latin typeface="Source Serif Pro"/>
            </a:endParaRPr>
          </a:p>
          <a:p>
            <a:pPr lvl="0" eaLnBrk="0" fontAlgn="base" hangingPunct="0">
              <a:spcBef>
                <a:spcPct val="0"/>
              </a:spcBef>
              <a:spcAft>
                <a:spcPct val="0"/>
              </a:spcAft>
            </a:pPr>
            <a:r>
              <a:rPr lang="en-US" altLang="en-US" dirty="0" smtClean="0">
                <a:solidFill>
                  <a:srgbClr val="333333"/>
                </a:solidFill>
                <a:latin typeface="Source Serif Pro"/>
              </a:rPr>
              <a:t>School </a:t>
            </a:r>
            <a:r>
              <a:rPr lang="en-US" altLang="en-US" dirty="0">
                <a:solidFill>
                  <a:srgbClr val="333333"/>
                </a:solidFill>
                <a:latin typeface="Source Serif Pro"/>
              </a:rPr>
              <a:t>age children who typically spend the most part of their day or indeed the greater part of their school year in School are also caught up in some peer circles.</a:t>
            </a:r>
          </a:p>
        </p:txBody>
      </p:sp>
      <p:sp>
        <p:nvSpPr>
          <p:cNvPr id="4" name="Rectangle 3"/>
          <p:cNvSpPr/>
          <p:nvPr/>
        </p:nvSpPr>
        <p:spPr>
          <a:xfrm>
            <a:off x="3048000" y="2413338"/>
            <a:ext cx="6096000" cy="646331"/>
          </a:xfrm>
          <a:prstGeom prst="rect">
            <a:avLst/>
          </a:prstGeom>
        </p:spPr>
        <p:txBody>
          <a:bodyPr>
            <a:spAutoFit/>
          </a:bodyPr>
          <a:lstStyle/>
          <a:p>
            <a:pPr lvl="0" eaLnBrk="0" fontAlgn="base" hangingPunct="0">
              <a:spcBef>
                <a:spcPct val="0"/>
              </a:spcBef>
              <a:spcAft>
                <a:spcPct val="0"/>
              </a:spcAft>
            </a:pPr>
            <a:r>
              <a:rPr lang="en-US" altLang="en-US" dirty="0">
                <a:solidFill>
                  <a:srgbClr val="333333"/>
                </a:solidFill>
                <a:latin typeface="Source Serif Pro"/>
              </a:rPr>
              <a:t/>
            </a:r>
            <a:br>
              <a:rPr lang="en-US" altLang="en-US" dirty="0">
                <a:solidFill>
                  <a:srgbClr val="333333"/>
                </a:solidFill>
                <a:latin typeface="Source Serif Pro"/>
              </a:rPr>
            </a:br>
            <a:endParaRPr lang="en-US" altLang="en-US" dirty="0">
              <a:solidFill>
                <a:srgbClr val="333333"/>
              </a:solidFill>
              <a:latin typeface="Source Serif Pro"/>
            </a:endParaRPr>
          </a:p>
        </p:txBody>
      </p:sp>
    </p:spTree>
    <p:extLst>
      <p:ext uri="{BB962C8B-B14F-4D97-AF65-F5344CB8AC3E}">
        <p14:creationId xmlns:p14="http://schemas.microsoft.com/office/powerpoint/2010/main" val="2923760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a:t>Socialization occurs throughout our life, but some of the most important socialization occurs in childhood. So, let’s talk about the most influential agents of socialization. </a:t>
            </a:r>
            <a:r>
              <a:rPr lang="en-US" dirty="0"/>
              <a:t/>
            </a:r>
            <a:br>
              <a:rPr lang="en-US" dirty="0"/>
            </a:br>
            <a:endParaRPr lang="en-US" dirty="0"/>
          </a:p>
        </p:txBody>
      </p:sp>
      <p:sp>
        <p:nvSpPr>
          <p:cNvPr id="4" name="Text Placeholder 3"/>
          <p:cNvSpPr>
            <a:spLocks noGrp="1"/>
          </p:cNvSpPr>
          <p:nvPr>
            <p:ph type="body" sz="half" idx="2"/>
          </p:nvPr>
        </p:nvSpPr>
        <p:spPr/>
        <p:txBody>
          <a:bodyPr/>
          <a:lstStyle/>
          <a:p>
            <a:r>
              <a:rPr lang="en-US" dirty="0"/>
              <a:t>These are the people or groups responsible for our socialization during childhood – including family, school, peers, and mass media.</a:t>
            </a:r>
          </a:p>
          <a:p>
            <a:endParaRPr lang="en-US" dirty="0"/>
          </a:p>
        </p:txBody>
      </p:sp>
      <p:sp>
        <p:nvSpPr>
          <p:cNvPr id="9" name="Picture Placeholder 2"/>
          <p:cNvSpPr txBox="1">
            <a:spLocks/>
          </p:cNvSpPr>
          <p:nvPr/>
        </p:nvSpPr>
        <p:spPr>
          <a:xfrm>
            <a:off x="5183188" y="995363"/>
            <a:ext cx="6172200" cy="4873625"/>
          </a:xfrm>
          <a:prstGeom prst="rect">
            <a:avLst/>
          </a:prstGeom>
        </p:spPr>
      </p:sp>
      <p:sp>
        <p:nvSpPr>
          <p:cNvPr id="15" name="Picture Placeholder 2"/>
          <p:cNvSpPr txBox="1">
            <a:spLocks/>
          </p:cNvSpPr>
          <p:nvPr/>
        </p:nvSpPr>
        <p:spPr>
          <a:xfrm>
            <a:off x="5183188" y="995363"/>
            <a:ext cx="6172200" cy="4873625"/>
          </a:xfrm>
          <a:prstGeom prst="rect">
            <a:avLst/>
          </a:prstGeom>
        </p:spPr>
      </p:sp>
      <p:sp>
        <p:nvSpPr>
          <p:cNvPr id="19" name="Picture Placeholder 18"/>
          <p:cNvSpPr>
            <a:spLocks noGrp="1"/>
          </p:cNvSpPr>
          <p:nvPr>
            <p:ph type="pic" idx="1"/>
          </p:nvPr>
        </p:nvSpPr>
        <p:spPr/>
      </p:sp>
      <p:pic>
        <p:nvPicPr>
          <p:cNvPr id="20" name="Picture 19" descr="Image result for socialization images"/>
          <p:cNvPicPr/>
          <p:nvPr/>
        </p:nvPicPr>
        <p:blipFill>
          <a:blip r:embed="rId2">
            <a:extLst>
              <a:ext uri="{28A0092B-C50C-407E-A947-70E740481C1C}">
                <a14:useLocalDpi xmlns:a14="http://schemas.microsoft.com/office/drawing/2010/main" val="0"/>
              </a:ext>
            </a:extLst>
          </a:blip>
          <a:srcRect/>
          <a:stretch>
            <a:fillRect/>
          </a:stretch>
        </p:blipFill>
        <p:spPr bwMode="auto">
          <a:xfrm>
            <a:off x="5391807" y="819808"/>
            <a:ext cx="5082738" cy="4593842"/>
          </a:xfrm>
          <a:prstGeom prst="rect">
            <a:avLst/>
          </a:prstGeom>
          <a:noFill/>
          <a:ln>
            <a:noFill/>
          </a:ln>
        </p:spPr>
      </p:pic>
    </p:spTree>
    <p:extLst>
      <p:ext uri="{BB962C8B-B14F-4D97-AF65-F5344CB8AC3E}">
        <p14:creationId xmlns:p14="http://schemas.microsoft.com/office/powerpoint/2010/main" val="2406269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Peer Groups</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dirty="0"/>
              <a:t>peer group is a group of people of approximately the same age, sharing similar interests and probably belonging to similar backgrounds. </a:t>
            </a:r>
            <a:endParaRPr lang="en-US" dirty="0" smtClean="0"/>
          </a:p>
          <a:p>
            <a:r>
              <a:rPr lang="en-US" dirty="0" smtClean="0"/>
              <a:t>A </a:t>
            </a:r>
            <a:r>
              <a:rPr lang="en-US" dirty="0"/>
              <a:t>person may belong to several peer groups at a single point in time. For instance, peer groups of a child may include his schoolmates, his friends at the sports’ club, and the children staying in his neighborhood</a:t>
            </a:r>
            <a:r>
              <a:rPr lang="en-US" dirty="0" smtClean="0"/>
              <a:t>.</a:t>
            </a:r>
          </a:p>
          <a:p>
            <a:r>
              <a:rPr lang="en-US" dirty="0" smtClean="0"/>
              <a:t> </a:t>
            </a:r>
            <a:r>
              <a:rPr lang="en-US" dirty="0"/>
              <a:t>Even though all these groups are different, he may mingle with them every single day. What makes a peer group an important factor in socialization is that it enables a child to engage in experiences which he/she would otherwise never experience within his/her family</a:t>
            </a:r>
            <a:r>
              <a:rPr lang="en-US" dirty="0" smtClean="0"/>
              <a:t>.</a:t>
            </a:r>
          </a:p>
          <a:p>
            <a:r>
              <a:rPr lang="en-US" dirty="0" smtClean="0"/>
              <a:t> </a:t>
            </a:r>
            <a:r>
              <a:rPr lang="en-US" dirty="0"/>
              <a:t>Things such as competition, conflict and cooperation as well as the concepts of hierarchy and egalitarianism can be learned and imbibed through a peer group.</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0014" y="0"/>
            <a:ext cx="4020207" cy="1690688"/>
          </a:xfrm>
          <a:prstGeom prst="rect">
            <a:avLst/>
          </a:prstGeom>
        </p:spPr>
      </p:pic>
    </p:spTree>
    <p:extLst>
      <p:ext uri="{BB962C8B-B14F-4D97-AF65-F5344CB8AC3E}">
        <p14:creationId xmlns:p14="http://schemas.microsoft.com/office/powerpoint/2010/main" val="3657692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solidFill>
                  <a:srgbClr val="333333"/>
                </a:solidFill>
                <a:latin typeface="Source Serif Pro"/>
              </a:rPr>
              <a:t>CONCLUSION</a:t>
            </a:r>
            <a:endParaRPr lang="en-US" dirty="0"/>
          </a:p>
        </p:txBody>
      </p:sp>
      <p:sp>
        <p:nvSpPr>
          <p:cNvPr id="3" name="Content Placeholder 2"/>
          <p:cNvSpPr>
            <a:spLocks noGrp="1"/>
          </p:cNvSpPr>
          <p:nvPr>
            <p:ph idx="1"/>
          </p:nvPr>
        </p:nvSpPr>
        <p:spPr/>
        <p:txBody>
          <a:bodyPr/>
          <a:lstStyle/>
          <a:p>
            <a:pPr marL="0" lvl="0" indent="0" eaLnBrk="0" fontAlgn="base" hangingPunct="0">
              <a:lnSpc>
                <a:spcPct val="100000"/>
              </a:lnSpc>
              <a:spcBef>
                <a:spcPct val="0"/>
              </a:spcBef>
              <a:spcAft>
                <a:spcPct val="0"/>
              </a:spcAft>
              <a:buNone/>
            </a:pPr>
            <a:r>
              <a:rPr lang="en-US" altLang="en-US">
                <a:solidFill>
                  <a:srgbClr val="333333"/>
                </a:solidFill>
                <a:latin typeface="Source Serif Pro"/>
              </a:rPr>
              <a:t/>
            </a:r>
            <a:br>
              <a:rPr lang="en-US" altLang="en-US">
                <a:solidFill>
                  <a:srgbClr val="333333"/>
                </a:solidFill>
                <a:latin typeface="Source Serif Pro"/>
              </a:rPr>
            </a:br>
            <a:r>
              <a:rPr lang="en-US" altLang="en-US" b="1" dirty="0">
                <a:solidFill>
                  <a:srgbClr val="333333"/>
                </a:solidFill>
                <a:latin typeface="Source Serif Pro"/>
              </a:rPr>
              <a:t>S</a:t>
            </a:r>
            <a:r>
              <a:rPr lang="en-US" altLang="en-US" b="1" smtClean="0">
                <a:solidFill>
                  <a:srgbClr val="333333"/>
                </a:solidFill>
                <a:latin typeface="Source Serif Pro"/>
              </a:rPr>
              <a:t>ocialization</a:t>
            </a:r>
            <a:r>
              <a:rPr lang="en-US" altLang="en-US" dirty="0">
                <a:solidFill>
                  <a:srgbClr val="333333"/>
                </a:solidFill>
                <a:latin typeface="Source Serif Pro"/>
              </a:rPr>
              <a:t> is the process by which different individuals are prepared to play many different and varied roles and interact in such as way that the interrelated individuals and groups can function as a whole.</a:t>
            </a:r>
          </a:p>
        </p:txBody>
      </p:sp>
    </p:spTree>
    <p:extLst>
      <p:ext uri="{BB962C8B-B14F-4D97-AF65-F5344CB8AC3E}">
        <p14:creationId xmlns:p14="http://schemas.microsoft.com/office/powerpoint/2010/main" val="3784758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Socialization</a:t>
            </a:r>
            <a:r>
              <a:rPr lang="en-US" b="1" dirty="0"/>
              <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sz="3000" dirty="0" smtClean="0"/>
              <a:t>Socialization </a:t>
            </a:r>
            <a:r>
              <a:rPr lang="en-US" sz="3000" dirty="0"/>
              <a:t>is a lifelong process during which we learn about social expectations and how to interact with other people. Nearly all of the behavior that we consider to be ‘human nature’ is actually learned through socialization</a:t>
            </a:r>
            <a:r>
              <a:rPr lang="en-US" sz="3000" dirty="0" smtClean="0"/>
              <a:t>.</a:t>
            </a:r>
          </a:p>
          <a:p>
            <a:r>
              <a:rPr lang="en-US" sz="3000" dirty="0" smtClean="0"/>
              <a:t> </a:t>
            </a:r>
            <a:r>
              <a:rPr lang="en-US" sz="3000" dirty="0"/>
              <a:t>And, it is during socialization that we learn how to walk, talk, and feed ourselves, about behavioral norms that help us fit in to our society, and so much more</a:t>
            </a:r>
            <a:r>
              <a:rPr lang="en-US" sz="3000" dirty="0" smtClean="0"/>
              <a:t>.</a:t>
            </a:r>
          </a:p>
          <a:p>
            <a:r>
              <a:rPr lang="en-US" sz="3000" b="1" dirty="0"/>
              <a:t>Socialization </a:t>
            </a:r>
            <a:r>
              <a:rPr lang="en-US" sz="3000" dirty="0"/>
              <a:t>- the process by which people become fully functioning members of their society or group by learning the values, norms, rules, behaviors, ways of being, and so forth of their society or group. The process of internalizing the culturally prescribed ways of being and doing associated with one's society or group.</a:t>
            </a:r>
          </a:p>
          <a:p>
            <a:endParaRPr lang="en-US" dirty="0"/>
          </a:p>
          <a:p>
            <a:endParaRPr lang="en-US" dirty="0"/>
          </a:p>
        </p:txBody>
      </p:sp>
    </p:spTree>
    <p:extLst>
      <p:ext uri="{BB962C8B-B14F-4D97-AF65-F5344CB8AC3E}">
        <p14:creationId xmlns:p14="http://schemas.microsoft.com/office/powerpoint/2010/main" val="774903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Socialization</a:t>
            </a:r>
            <a:endParaRPr lang="en-US" sz="4000" b="1" dirty="0"/>
          </a:p>
        </p:txBody>
      </p:sp>
      <p:sp>
        <p:nvSpPr>
          <p:cNvPr id="3" name="Content Placeholder 2"/>
          <p:cNvSpPr>
            <a:spLocks noGrp="1"/>
          </p:cNvSpPr>
          <p:nvPr>
            <p:ph idx="1"/>
          </p:nvPr>
        </p:nvSpPr>
        <p:spPr/>
        <p:txBody>
          <a:bodyPr/>
          <a:lstStyle/>
          <a:p>
            <a:r>
              <a:rPr lang="en-US" dirty="0"/>
              <a:t>Socialization occurs throughout our life, but some of the most important socialization occurs in childhood. </a:t>
            </a:r>
            <a:r>
              <a:rPr lang="en-US" dirty="0" smtClean="0"/>
              <a:t>So</a:t>
            </a:r>
            <a:r>
              <a:rPr lang="en-US" dirty="0"/>
              <a:t>, let’s talk about the most influential agents of socialization. </a:t>
            </a:r>
            <a:endParaRPr lang="en-US" dirty="0" smtClean="0"/>
          </a:p>
          <a:p>
            <a:r>
              <a:rPr lang="en-US" dirty="0" smtClean="0"/>
              <a:t>These </a:t>
            </a:r>
            <a:r>
              <a:rPr lang="en-US" dirty="0"/>
              <a:t>are the people or groups responsible for our socialization during childhood – including family, school, peers, and mass media.</a:t>
            </a:r>
          </a:p>
        </p:txBody>
      </p:sp>
    </p:spTree>
    <p:extLst>
      <p:ext uri="{BB962C8B-B14F-4D97-AF65-F5344CB8AC3E}">
        <p14:creationId xmlns:p14="http://schemas.microsoft.com/office/powerpoint/2010/main" val="3724114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79" y="391885"/>
            <a:ext cx="12298879" cy="6501740"/>
          </a:xfrm>
          <a:prstGeom prst="rect">
            <a:avLst/>
          </a:prstGeom>
        </p:spPr>
      </p:pic>
    </p:spTree>
    <p:extLst>
      <p:ext uri="{BB962C8B-B14F-4D97-AF65-F5344CB8AC3E}">
        <p14:creationId xmlns:p14="http://schemas.microsoft.com/office/powerpoint/2010/main" val="712490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828" y="1939159"/>
            <a:ext cx="12034344" cy="4918841"/>
          </a:xfrm>
        </p:spPr>
      </p:pic>
    </p:spTree>
    <p:extLst>
      <p:ext uri="{BB962C8B-B14F-4D97-AF65-F5344CB8AC3E}">
        <p14:creationId xmlns:p14="http://schemas.microsoft.com/office/powerpoint/2010/main" val="579875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do we learn to interact with other people?</a:t>
            </a:r>
            <a:endParaRPr lang="en-US" dirty="0"/>
          </a:p>
        </p:txBody>
      </p:sp>
      <p:pic>
        <p:nvPicPr>
          <p:cNvPr id="4" name="Content Placeholder 3">
            <a:hlinkClick r:id="rId2" action="ppaction://hlinkfile"/>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35034" y="1947553"/>
            <a:ext cx="9904021" cy="4275117"/>
          </a:xfrm>
        </p:spPr>
      </p:pic>
    </p:spTree>
    <p:extLst>
      <p:ext uri="{BB962C8B-B14F-4D97-AF65-F5344CB8AC3E}">
        <p14:creationId xmlns:p14="http://schemas.microsoft.com/office/powerpoint/2010/main" val="3738849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5" y="1"/>
            <a:ext cx="11172825" cy="1690688"/>
          </a:xfrm>
        </p:spPr>
        <p:txBody>
          <a:bodyPr>
            <a:normAutofit fontScale="90000"/>
          </a:bodyPr>
          <a:lstStyle/>
          <a:p>
            <a:r>
              <a:rPr lang="en-US" altLang="en-US" b="1" dirty="0" smtClean="0">
                <a:solidFill>
                  <a:srgbClr val="333333"/>
                </a:solidFill>
                <a:latin typeface="Source Serif Pro"/>
              </a:rPr>
              <a:t/>
            </a:r>
            <a:br>
              <a:rPr lang="en-US" altLang="en-US" b="1" dirty="0" smtClean="0">
                <a:solidFill>
                  <a:srgbClr val="333333"/>
                </a:solidFill>
                <a:latin typeface="Source Serif Pro"/>
              </a:rPr>
            </a:br>
            <a:r>
              <a:rPr lang="en-US" altLang="en-US" b="1" dirty="0">
                <a:solidFill>
                  <a:srgbClr val="333333"/>
                </a:solidFill>
                <a:latin typeface="Source Serif Pro"/>
              </a:rPr>
              <a:t/>
            </a:r>
            <a:br>
              <a:rPr lang="en-US" altLang="en-US" b="1" dirty="0">
                <a:solidFill>
                  <a:srgbClr val="333333"/>
                </a:solidFill>
                <a:latin typeface="Source Serif Pro"/>
              </a:rPr>
            </a:br>
            <a:r>
              <a:rPr lang="en-US" altLang="en-US" b="1" dirty="0" smtClean="0">
                <a:solidFill>
                  <a:srgbClr val="333333"/>
                </a:solidFill>
                <a:latin typeface="Source Serif Pro"/>
              </a:rPr>
              <a:t>                 </a:t>
            </a:r>
            <a:br>
              <a:rPr lang="en-US" altLang="en-US" b="1" dirty="0" smtClean="0">
                <a:solidFill>
                  <a:srgbClr val="333333"/>
                </a:solidFill>
                <a:latin typeface="Source Serif Pro"/>
              </a:rPr>
            </a:br>
            <a:r>
              <a:rPr lang="en-US" altLang="en-US" b="1" dirty="0">
                <a:solidFill>
                  <a:srgbClr val="333333"/>
                </a:solidFill>
                <a:latin typeface="Source Serif Pro"/>
              </a:rPr>
              <a:t> </a:t>
            </a:r>
            <a:r>
              <a:rPr lang="en-US" altLang="en-US" b="1" dirty="0" smtClean="0">
                <a:solidFill>
                  <a:srgbClr val="333333"/>
                </a:solidFill>
                <a:latin typeface="Source Serif Pro"/>
              </a:rPr>
              <a:t>                 </a:t>
            </a:r>
            <a:r>
              <a:rPr lang="en-US" altLang="en-US" sz="4900" b="1" dirty="0" smtClean="0">
                <a:solidFill>
                  <a:srgbClr val="333333"/>
                </a:solidFill>
                <a:latin typeface="Source Serif Pro"/>
              </a:rPr>
              <a:t>AGENT </a:t>
            </a:r>
            <a:r>
              <a:rPr lang="en-US" altLang="en-US" sz="4900" b="1" dirty="0">
                <a:solidFill>
                  <a:srgbClr val="333333"/>
                </a:solidFill>
                <a:latin typeface="Source Serif Pro"/>
              </a:rPr>
              <a:t>OF SOCIALIZATION</a:t>
            </a:r>
            <a:r>
              <a:rPr lang="en-US" altLang="en-US" dirty="0">
                <a:solidFill>
                  <a:srgbClr val="333333"/>
                </a:solidFill>
                <a:latin typeface="Source Serif Pro"/>
              </a:rPr>
              <a:t/>
            </a:r>
            <a:br>
              <a:rPr lang="en-US" altLang="en-US" dirty="0">
                <a:solidFill>
                  <a:srgbClr val="333333"/>
                </a:solidFill>
                <a:latin typeface="Source Serif Pro"/>
              </a:rPr>
            </a:br>
            <a:r>
              <a:rPr lang="en-US" altLang="en-US" dirty="0">
                <a:solidFill>
                  <a:srgbClr val="333333"/>
                </a:solidFill>
                <a:latin typeface="Source Serif Pro"/>
              </a:rPr>
              <a:t/>
            </a:r>
            <a:br>
              <a:rPr lang="en-US" altLang="en-US" dirty="0">
                <a:solidFill>
                  <a:srgbClr val="333333"/>
                </a:solidFill>
                <a:latin typeface="Source Serif Pro"/>
              </a:rPr>
            </a:br>
            <a:r>
              <a:rPr lang="en-US" altLang="en-US" dirty="0">
                <a:solidFill>
                  <a:srgbClr val="333333"/>
                </a:solidFill>
                <a:latin typeface="Source Serif Pro"/>
              </a:rPr>
              <a:t/>
            </a:r>
            <a:br>
              <a:rPr lang="en-US" altLang="en-US" dirty="0">
                <a:solidFill>
                  <a:srgbClr val="333333"/>
                </a:solidFill>
                <a:latin typeface="Source Serif Pro"/>
              </a:rPr>
            </a:br>
            <a:r>
              <a:rPr lang="en-US" altLang="en-US" dirty="0">
                <a:solidFill>
                  <a:srgbClr val="333333"/>
                </a:solidFill>
                <a:latin typeface="Source Serif Pro"/>
              </a:rPr>
              <a:t/>
            </a:r>
            <a:br>
              <a:rPr lang="en-US" altLang="en-US" dirty="0">
                <a:solidFill>
                  <a:srgbClr val="333333"/>
                </a:solidFill>
                <a:latin typeface="Source Serif Pro"/>
              </a:rPr>
            </a:br>
            <a:endParaRPr lang="en-US" dirty="0"/>
          </a:p>
        </p:txBody>
      </p:sp>
      <p:sp>
        <p:nvSpPr>
          <p:cNvPr id="3" name="Content Placeholder 2"/>
          <p:cNvSpPr>
            <a:spLocks noGrp="1"/>
          </p:cNvSpPr>
          <p:nvPr>
            <p:ph idx="1"/>
          </p:nvPr>
        </p:nvSpPr>
        <p:spPr/>
        <p:txBody>
          <a:bodyPr>
            <a:noAutofit/>
          </a:bodyPr>
          <a:lstStyle/>
          <a:p>
            <a:pPr marL="0" lvl="0" indent="0" eaLnBrk="0" fontAlgn="base" hangingPunct="0">
              <a:lnSpc>
                <a:spcPct val="100000"/>
              </a:lnSpc>
              <a:spcBef>
                <a:spcPct val="0"/>
              </a:spcBef>
              <a:spcAft>
                <a:spcPct val="0"/>
              </a:spcAft>
              <a:buNone/>
            </a:pPr>
            <a:endParaRPr lang="en-US" altLang="en-US" sz="2000" dirty="0"/>
          </a:p>
          <a:p>
            <a:pPr marL="0" indent="0" eaLnBrk="0" fontAlgn="base" hangingPunct="0">
              <a:lnSpc>
                <a:spcPct val="100000"/>
              </a:lnSpc>
              <a:spcBef>
                <a:spcPct val="0"/>
              </a:spcBef>
              <a:spcAft>
                <a:spcPct val="0"/>
              </a:spcAft>
              <a:buFontTx/>
              <a:buChar char="•"/>
            </a:pPr>
            <a:r>
              <a:rPr lang="en-US" altLang="en-US" sz="3200" b="1" dirty="0" smtClean="0">
                <a:solidFill>
                  <a:srgbClr val="333333"/>
                </a:solidFill>
                <a:latin typeface="Source Serif Pro"/>
              </a:rPr>
              <a:t>FAMILY</a:t>
            </a:r>
          </a:p>
          <a:p>
            <a:pPr marL="0" indent="0" eaLnBrk="0" fontAlgn="base" hangingPunct="0">
              <a:lnSpc>
                <a:spcPct val="100000"/>
              </a:lnSpc>
              <a:spcBef>
                <a:spcPct val="0"/>
              </a:spcBef>
              <a:spcAft>
                <a:spcPct val="0"/>
              </a:spcAft>
              <a:buFontTx/>
              <a:buChar char="•"/>
            </a:pPr>
            <a:r>
              <a:rPr lang="en-US" altLang="en-US" sz="3200" b="1" dirty="0" smtClean="0">
                <a:solidFill>
                  <a:srgbClr val="333333"/>
                </a:solidFill>
                <a:latin typeface="Source Serif Pro"/>
              </a:rPr>
              <a:t>SCHOOLS</a:t>
            </a:r>
          </a:p>
          <a:p>
            <a:pPr marL="0" indent="0" eaLnBrk="0" fontAlgn="base" hangingPunct="0">
              <a:lnSpc>
                <a:spcPct val="100000"/>
              </a:lnSpc>
              <a:spcBef>
                <a:spcPct val="0"/>
              </a:spcBef>
              <a:spcAft>
                <a:spcPct val="0"/>
              </a:spcAft>
              <a:buFontTx/>
              <a:buChar char="•"/>
            </a:pPr>
            <a:r>
              <a:rPr lang="en-US" altLang="en-US" sz="3200" b="1" dirty="0">
                <a:solidFill>
                  <a:srgbClr val="333333"/>
                </a:solidFill>
                <a:latin typeface="Source Serif Pro"/>
              </a:rPr>
              <a:t>PEER GROUP</a:t>
            </a:r>
            <a:endParaRPr lang="en-US" altLang="en-US" sz="3200" dirty="0">
              <a:solidFill>
                <a:srgbClr val="333333"/>
              </a:solidFill>
              <a:latin typeface="Source Serif Pro"/>
            </a:endParaRPr>
          </a:p>
          <a:p>
            <a:pPr marL="0" lvl="0" indent="0" eaLnBrk="0" fontAlgn="base" hangingPunct="0">
              <a:lnSpc>
                <a:spcPct val="100000"/>
              </a:lnSpc>
              <a:spcBef>
                <a:spcPct val="0"/>
              </a:spcBef>
              <a:spcAft>
                <a:spcPct val="0"/>
              </a:spcAft>
              <a:buFontTx/>
              <a:buChar char="•"/>
            </a:pPr>
            <a:r>
              <a:rPr lang="en-US" altLang="en-US" sz="3200" b="1" dirty="0">
                <a:solidFill>
                  <a:srgbClr val="333333"/>
                </a:solidFill>
                <a:latin typeface="Source Serif Pro"/>
              </a:rPr>
              <a:t>MASS </a:t>
            </a:r>
            <a:r>
              <a:rPr lang="en-US" altLang="en-US" sz="3200" b="1" dirty="0" smtClean="0">
                <a:solidFill>
                  <a:srgbClr val="333333"/>
                </a:solidFill>
                <a:latin typeface="Source Serif Pro"/>
              </a:rPr>
              <a:t>MEDIA</a:t>
            </a:r>
            <a:r>
              <a:rPr lang="en-US" altLang="en-US" sz="2000" dirty="0">
                <a:solidFill>
                  <a:srgbClr val="333333"/>
                </a:solidFill>
                <a:latin typeface="Source Serif Pro"/>
              </a:rPr>
              <a:t/>
            </a:r>
            <a:br>
              <a:rPr lang="en-US" altLang="en-US" sz="2000" dirty="0">
                <a:solidFill>
                  <a:srgbClr val="333333"/>
                </a:solidFill>
                <a:latin typeface="Source Serif Pro"/>
              </a:rPr>
            </a:br>
            <a:r>
              <a:rPr lang="en-US" altLang="en-US" sz="2000" dirty="0" smtClean="0">
                <a:solidFill>
                  <a:srgbClr val="333333"/>
                </a:solidFill>
                <a:latin typeface="Source Serif Pro"/>
              </a:rPr>
              <a:t>.</a:t>
            </a:r>
            <a:endParaRPr lang="en-US" altLang="en-US" sz="2000" dirty="0">
              <a:solidFill>
                <a:srgbClr val="333333"/>
              </a:solidFill>
              <a:latin typeface="Source Serif Pro"/>
            </a:endParaRPr>
          </a:p>
          <a:p>
            <a:pPr marL="0" lvl="0" indent="0" eaLnBrk="0" fontAlgn="base" hangingPunct="0">
              <a:lnSpc>
                <a:spcPct val="100000"/>
              </a:lnSpc>
              <a:spcBef>
                <a:spcPct val="0"/>
              </a:spcBef>
              <a:spcAft>
                <a:spcPct val="0"/>
              </a:spcAft>
              <a:buNone/>
            </a:pPr>
            <a:endParaRPr lang="en-US" altLang="en-US" sz="2000" dirty="0">
              <a:solidFill>
                <a:srgbClr val="333333"/>
              </a:solidFill>
              <a:latin typeface="Source Serif Pro"/>
            </a:endParaRPr>
          </a:p>
          <a:p>
            <a:endParaRPr lang="en-US" sz="2000" dirty="0"/>
          </a:p>
        </p:txBody>
      </p:sp>
      <p:sp>
        <p:nvSpPr>
          <p:cNvPr id="4" name="Rectangle 1"/>
          <p:cNvSpPr>
            <a:spLocks noChangeArrowheads="1"/>
          </p:cNvSpPr>
          <p:nvPr/>
        </p:nvSpPr>
        <p:spPr bwMode="auto">
          <a:xfrm>
            <a:off x="0" y="120878"/>
            <a:ext cx="184731" cy="21544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rgbClr val="333333"/>
              </a:solidFill>
              <a:effectLst/>
              <a:latin typeface="Source Serif Pro"/>
            </a:endParaRPr>
          </a:p>
        </p:txBody>
      </p:sp>
      <p:sp>
        <p:nvSpPr>
          <p:cNvPr id="5" name="AutoShape 2" descr="IMG_3216.JPG"/>
          <p:cNvSpPr>
            <a:spLocks noChangeAspect="1" noChangeArrowheads="1"/>
          </p:cNvSpPr>
          <p:nvPr/>
        </p:nvSpPr>
        <p:spPr bwMode="auto">
          <a:xfrm>
            <a:off x="180975" y="-1489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77272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solidFill>
                  <a:srgbClr val="333333"/>
                </a:solidFill>
                <a:latin typeface="Source Serif Pro"/>
              </a:rPr>
              <a:t>FAMILY</a:t>
            </a:r>
            <a:br>
              <a:rPr lang="en-US" altLang="en-US" b="1" dirty="0">
                <a:solidFill>
                  <a:srgbClr val="333333"/>
                </a:solidFill>
                <a:latin typeface="Source Serif Pro"/>
              </a:rPr>
            </a:br>
            <a:endParaRPr lang="en-US" dirty="0"/>
          </a:p>
        </p:txBody>
      </p:sp>
      <p:sp>
        <p:nvSpPr>
          <p:cNvPr id="3" name="Content Placeholder 2"/>
          <p:cNvSpPr>
            <a:spLocks noGrp="1"/>
          </p:cNvSpPr>
          <p:nvPr>
            <p:ph idx="1"/>
          </p:nvPr>
        </p:nvSpPr>
        <p:spPr>
          <a:xfrm>
            <a:off x="838200" y="1104405"/>
            <a:ext cx="10515600" cy="5072558"/>
          </a:xfrm>
        </p:spPr>
        <p:txBody>
          <a:bodyPr>
            <a:normAutofit lnSpcReduction="10000"/>
          </a:bodyPr>
          <a:lstStyle/>
          <a:p>
            <a:endParaRPr lang="en-US" b="1" dirty="0"/>
          </a:p>
          <a:p>
            <a:r>
              <a:rPr lang="en-US" dirty="0"/>
              <a:t>There is no better way to start than to talk about the role of family in our social development, as family is usually considered to be the most important agent of socialization</a:t>
            </a:r>
            <a:r>
              <a:rPr lang="en-US" dirty="0" smtClean="0"/>
              <a:t>.</a:t>
            </a:r>
          </a:p>
          <a:p>
            <a:r>
              <a:rPr lang="en-US" dirty="0" smtClean="0"/>
              <a:t> </a:t>
            </a:r>
            <a:r>
              <a:rPr lang="en-US" dirty="0"/>
              <a:t>As infants, we are completely dependent on others to survive. Our parents, or those who play the parent role, are responsible for teaching us to function and care for ourselves</a:t>
            </a:r>
            <a:r>
              <a:rPr lang="en-US" dirty="0" smtClean="0"/>
              <a:t>.</a:t>
            </a:r>
          </a:p>
          <a:p>
            <a:r>
              <a:rPr lang="en-US" dirty="0" smtClean="0"/>
              <a:t> </a:t>
            </a:r>
            <a:r>
              <a:rPr lang="en-US" dirty="0"/>
              <a:t>They, along with the rest of our family, also teach us about close relationships, group life, and how to share resources. </a:t>
            </a:r>
            <a:endParaRPr lang="en-US" dirty="0" smtClean="0"/>
          </a:p>
          <a:p>
            <a:r>
              <a:rPr lang="en-US" dirty="0" smtClean="0"/>
              <a:t>Additionally</a:t>
            </a:r>
            <a:r>
              <a:rPr lang="en-US" dirty="0"/>
              <a:t>, they provide us with our first system of values, norms, and beliefs – a system that is usually a reflection of their own social status, religion, ethnic group, and more.</a:t>
            </a:r>
          </a:p>
          <a:p>
            <a:endParaRPr lang="en-US" dirty="0"/>
          </a:p>
        </p:txBody>
      </p:sp>
    </p:spTree>
    <p:extLst>
      <p:ext uri="{BB962C8B-B14F-4D97-AF65-F5344CB8AC3E}">
        <p14:creationId xmlns:p14="http://schemas.microsoft.com/office/powerpoint/2010/main" val="2380931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solidFill>
                  <a:srgbClr val="333333"/>
                </a:solidFill>
                <a:latin typeface="Source Serif Pro"/>
              </a:rPr>
              <a:t>FAMILY</a:t>
            </a:r>
            <a:endParaRPr lang="en-US" dirty="0"/>
          </a:p>
        </p:txBody>
      </p:sp>
      <p:sp>
        <p:nvSpPr>
          <p:cNvPr id="3" name="Content Placeholder 2"/>
          <p:cNvSpPr>
            <a:spLocks noGrp="1"/>
          </p:cNvSpPr>
          <p:nvPr>
            <p:ph idx="1"/>
          </p:nvPr>
        </p:nvSpPr>
        <p:spPr/>
        <p:txBody>
          <a:bodyPr/>
          <a:lstStyle/>
          <a:p>
            <a:r>
              <a:rPr lang="en-US" altLang="en-US" dirty="0" smtClean="0">
                <a:solidFill>
                  <a:srgbClr val="333333"/>
                </a:solidFill>
                <a:latin typeface="Source Serif Pro"/>
              </a:rPr>
              <a:t>Parent </a:t>
            </a:r>
            <a:r>
              <a:rPr lang="en-US" altLang="en-US" dirty="0">
                <a:solidFill>
                  <a:srgbClr val="333333"/>
                </a:solidFill>
                <a:latin typeface="Source Serif Pro"/>
              </a:rPr>
              <a:t>are the most important Socializing agents for the child at the very early stages of his development. </a:t>
            </a:r>
            <a:endParaRPr lang="en-US" altLang="en-US" dirty="0" smtClean="0">
              <a:solidFill>
                <a:srgbClr val="333333"/>
              </a:solidFill>
              <a:latin typeface="Source Serif Pro"/>
            </a:endParaRPr>
          </a:p>
          <a:p>
            <a:r>
              <a:rPr lang="en-US" altLang="en-US" dirty="0" smtClean="0">
                <a:solidFill>
                  <a:srgbClr val="333333"/>
                </a:solidFill>
                <a:latin typeface="Source Serif Pro"/>
              </a:rPr>
              <a:t>They </a:t>
            </a:r>
            <a:r>
              <a:rPr lang="en-US" altLang="en-US" dirty="0">
                <a:solidFill>
                  <a:srgbClr val="333333"/>
                </a:solidFill>
                <a:latin typeface="Source Serif Pro"/>
              </a:rPr>
              <a:t>together with the child's Siblings forum the only significant group or whom he depend physically and </a:t>
            </a:r>
            <a:r>
              <a:rPr lang="en-US" altLang="en-US" dirty="0" smtClean="0">
                <a:solidFill>
                  <a:srgbClr val="333333"/>
                </a:solidFill>
                <a:latin typeface="Source Serif Pro"/>
              </a:rPr>
              <a:t>psychologically.</a:t>
            </a:r>
          </a:p>
          <a:p>
            <a:r>
              <a:rPr lang="en-US" altLang="en-US" dirty="0" smtClean="0">
                <a:solidFill>
                  <a:srgbClr val="333333"/>
                </a:solidFill>
                <a:latin typeface="Source Serif Pro"/>
              </a:rPr>
              <a:t> </a:t>
            </a:r>
            <a:r>
              <a:rPr lang="en-US" altLang="en-US" dirty="0">
                <a:solidFill>
                  <a:srgbClr val="333333"/>
                </a:solidFill>
                <a:latin typeface="Source Serif Pro"/>
              </a:rPr>
              <a:t>As a representative of the large society the family is the place where behavioral pattern, values the </a:t>
            </a:r>
            <a:r>
              <a:rPr lang="en-US" altLang="en-US" dirty="0" smtClean="0">
                <a:solidFill>
                  <a:srgbClr val="333333"/>
                </a:solidFill>
                <a:latin typeface="Source Serif Pro"/>
              </a:rPr>
              <a:t>norms.</a:t>
            </a:r>
            <a:endParaRPr lang="en-US" dirty="0"/>
          </a:p>
        </p:txBody>
      </p:sp>
    </p:spTree>
    <p:extLst>
      <p:ext uri="{BB962C8B-B14F-4D97-AF65-F5344CB8AC3E}">
        <p14:creationId xmlns:p14="http://schemas.microsoft.com/office/powerpoint/2010/main" val="1707081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773</Words>
  <Application>Microsoft Office PowerPoint</Application>
  <PresentationFormat>Widescreen</PresentationFormat>
  <Paragraphs>46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Source Serif Pro</vt:lpstr>
      <vt:lpstr>Times New Roman</vt:lpstr>
      <vt:lpstr>Office Theme</vt:lpstr>
      <vt:lpstr>Socialization</vt:lpstr>
      <vt:lpstr>Socialization </vt:lpstr>
      <vt:lpstr>Socialization</vt:lpstr>
      <vt:lpstr>PowerPoint Presentation</vt:lpstr>
      <vt:lpstr>PowerPoint Presentation</vt:lpstr>
      <vt:lpstr>How do we learn to interact with other people?</vt:lpstr>
      <vt:lpstr>                                      AGENT OF SOCIALIZATION    </vt:lpstr>
      <vt:lpstr>FAMILY </vt:lpstr>
      <vt:lpstr>FAMILY</vt:lpstr>
      <vt:lpstr>SCHOOLS</vt:lpstr>
      <vt:lpstr>School </vt:lpstr>
      <vt:lpstr>Institutional Agents</vt:lpstr>
      <vt:lpstr>PEER GROUP</vt:lpstr>
      <vt:lpstr>Socialization occurs throughout our life, but some of the most important socialization occurs in childhood. So, let’s talk about the most influential agents of socialization.  </vt:lpstr>
      <vt:lpstr>Peer Groups </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PTI</dc:creator>
  <cp:lastModifiedBy>PTI</cp:lastModifiedBy>
  <cp:revision>25</cp:revision>
  <dcterms:created xsi:type="dcterms:W3CDTF">2020-02-25T20:06:44Z</dcterms:created>
  <dcterms:modified xsi:type="dcterms:W3CDTF">2020-02-28T06:27:13Z</dcterms:modified>
</cp:coreProperties>
</file>