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96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8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894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036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12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581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689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13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05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54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742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4400-DBC9-4F39-9CB9-C2B3C5F45926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D35FB-3E7A-41DD-927C-AB3B83B3C5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84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SECONDARY PREVENTION FOR INTEGUMENTARY DISORDERS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72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-304800"/>
            <a:ext cx="9829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Lifespan Changes in the Integumentary Disorders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8392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integumentary system contains the largest organ of the body, skin</a:t>
            </a:r>
          </a:p>
          <a:p>
            <a:r>
              <a:rPr lang="en-US" dirty="0" smtClean="0"/>
              <a:t>System also includes subcutaneous tissues(responsible for storing energy and absorbing trauma)</a:t>
            </a:r>
          </a:p>
          <a:p>
            <a:r>
              <a:rPr lang="en-US" dirty="0" smtClean="0"/>
              <a:t>The nails, the hair, and the structure immediately under the superficial skin layers(dermis)</a:t>
            </a:r>
          </a:p>
          <a:p>
            <a:r>
              <a:rPr lang="en-US" b="1" u="sng" dirty="0" smtClean="0"/>
              <a:t>The function of integumentary system</a:t>
            </a:r>
          </a:p>
          <a:p>
            <a:r>
              <a:rPr lang="en-US" dirty="0"/>
              <a:t>P</a:t>
            </a:r>
            <a:r>
              <a:rPr lang="en-US" dirty="0" smtClean="0"/>
              <a:t>rotection against infection and injury</a:t>
            </a:r>
          </a:p>
          <a:p>
            <a:r>
              <a:rPr lang="en-US" dirty="0" smtClean="0"/>
              <a:t>Helps to regulate body temperature</a:t>
            </a:r>
          </a:p>
          <a:p>
            <a:r>
              <a:rPr lang="en-US" dirty="0" smtClean="0"/>
              <a:t>Removes waste products against the body </a:t>
            </a:r>
          </a:p>
          <a:p>
            <a:r>
              <a:rPr lang="en-US" dirty="0" smtClean="0"/>
              <a:t>Protect internal structure from UV radiations</a:t>
            </a:r>
          </a:p>
          <a:p>
            <a:r>
              <a:rPr lang="en-US" dirty="0" smtClean="0"/>
              <a:t>Produces </a:t>
            </a:r>
            <a:r>
              <a:rPr lang="en-US" dirty="0" err="1" smtClean="0"/>
              <a:t>vit.D</a:t>
            </a:r>
            <a:r>
              <a:rPr lang="en-US" dirty="0" smtClean="0"/>
              <a:t> responsible for maintaining normal levels of blood calcium and phosphorus</a:t>
            </a:r>
          </a:p>
          <a:p>
            <a:r>
              <a:rPr lang="en-US" dirty="0" smtClean="0"/>
              <a:t>When skin is compromised from over exposure to radiation, infectious agents, toxins, allergens, insect bites, and other types of injurious agents the entire body becomes vulnerable</a:t>
            </a:r>
          </a:p>
          <a:p>
            <a:r>
              <a:rPr lang="en-US" dirty="0" smtClean="0"/>
              <a:t>Maintaining skin integrity is essential for health and wellness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481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healthy full term baby is born with extra fat and increased skin elasticity</a:t>
            </a:r>
          </a:p>
          <a:p>
            <a:r>
              <a:rPr lang="en-US" dirty="0" smtClean="0"/>
              <a:t>With babies having proportionately greater skin surface than adults</a:t>
            </a:r>
          </a:p>
          <a:p>
            <a:r>
              <a:rPr lang="en-US" dirty="0" smtClean="0"/>
              <a:t>They are prone to losing heat</a:t>
            </a:r>
          </a:p>
          <a:p>
            <a:r>
              <a:rPr lang="en-US" dirty="0" smtClean="0"/>
              <a:t>As soon as infant become more active, some of this baby fat is lost</a:t>
            </a:r>
          </a:p>
          <a:p>
            <a:r>
              <a:rPr lang="en-US" dirty="0" smtClean="0"/>
              <a:t>Changes in the skin become more apparent during puberty when hormones influence sexual changes in hair and fat distribution</a:t>
            </a:r>
          </a:p>
          <a:p>
            <a:r>
              <a:rPr lang="en-US" dirty="0" smtClean="0"/>
              <a:t>In some cases increased secretion from sebaceous glands</a:t>
            </a:r>
          </a:p>
          <a:p>
            <a:r>
              <a:rPr lang="en-US" dirty="0" smtClean="0"/>
              <a:t>With aging and exposure to toxin and UV, skin lose its elasticity</a:t>
            </a:r>
          </a:p>
          <a:p>
            <a:r>
              <a:rPr lang="en-US" dirty="0" smtClean="0"/>
              <a:t>In older adults, skin function is compromised with graying of hair</a:t>
            </a:r>
          </a:p>
          <a:p>
            <a:r>
              <a:rPr lang="en-US" dirty="0" smtClean="0"/>
              <a:t>Physiological changes include impaired wound healing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51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INTEGUMENTARY PATHOLOGIES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Skin pathologies are related to </a:t>
            </a:r>
          </a:p>
          <a:p>
            <a:r>
              <a:rPr lang="en-US" dirty="0" smtClean="0"/>
              <a:t>Amputation</a:t>
            </a:r>
          </a:p>
          <a:p>
            <a:r>
              <a:rPr lang="en-US" dirty="0" smtClean="0"/>
              <a:t>Congestive heart failure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Neuromuscular dysfunction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Peripheral nerve involvement</a:t>
            </a:r>
          </a:p>
          <a:p>
            <a:r>
              <a:rPr lang="en-US" dirty="0" smtClean="0"/>
              <a:t>Spinal cord injury</a:t>
            </a:r>
          </a:p>
          <a:p>
            <a:r>
              <a:rPr lang="en-US" dirty="0" smtClean="0"/>
              <a:t>Vascular diseases</a:t>
            </a:r>
          </a:p>
          <a:p>
            <a:r>
              <a:rPr lang="en-US" dirty="0" smtClean="0"/>
              <a:t>Skin impairments are limiting levels of activity, reducing </a:t>
            </a:r>
            <a:r>
              <a:rPr lang="en-US" dirty="0" err="1" smtClean="0"/>
              <a:t>sensations,edema</a:t>
            </a:r>
            <a:r>
              <a:rPr lang="en-US" dirty="0" smtClean="0"/>
              <a:t>, inflammation, pain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Monitor your patient and send to the </a:t>
            </a:r>
            <a:r>
              <a:rPr lang="en-US" dirty="0" err="1" smtClean="0"/>
              <a:t>treferrals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90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2200" y="-30480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SKIN CANCER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4582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ABCDE </a:t>
            </a:r>
            <a:r>
              <a:rPr lang="en-US" dirty="0" smtClean="0"/>
              <a:t>rule of skin cancer to identify any abnormal skin lesion includes</a:t>
            </a:r>
          </a:p>
          <a:p>
            <a:pPr marL="514350" indent="-514350">
              <a:buAutoNum type="alphaUcPeriod"/>
            </a:pPr>
            <a:r>
              <a:rPr lang="en-US" dirty="0" smtClean="0"/>
              <a:t>Asymmetry in the lesion(one half of the lesion is unlike the other half)</a:t>
            </a:r>
          </a:p>
          <a:p>
            <a:pPr marL="514350" indent="-514350">
              <a:buAutoNum type="alphaUcPeriod"/>
            </a:pPr>
            <a:r>
              <a:rPr lang="en-US" dirty="0" smtClean="0"/>
              <a:t>Borders are irregular or poorly circumscribed</a:t>
            </a:r>
          </a:p>
          <a:p>
            <a:pPr marL="514350" indent="-514350">
              <a:buAutoNum type="alphaUcPeriod"/>
            </a:pPr>
            <a:r>
              <a:rPr lang="en-US" dirty="0" smtClean="0"/>
              <a:t>Represent color variation in the lesions(melanomas tend to have color variations that include tan, brown, black, white, red, and blue)</a:t>
            </a:r>
          </a:p>
          <a:p>
            <a:pPr marL="514350" indent="-514350">
              <a:buAutoNum type="alphaUcPeriod"/>
            </a:pPr>
            <a:r>
              <a:rPr lang="en-US" dirty="0" smtClean="0"/>
              <a:t>Represent diameter greater than 6mm, since cancerous skin lesions tend to grow</a:t>
            </a:r>
          </a:p>
          <a:p>
            <a:pPr marL="514350" indent="-514350">
              <a:buAutoNum type="alphaUcPeriod"/>
            </a:pPr>
            <a:r>
              <a:rPr lang="en-US" dirty="0" smtClean="0"/>
              <a:t>Represents elevation since normal skin lesions tend to be flat and  raised lesions may represent abnormal growth</a:t>
            </a:r>
          </a:p>
          <a:p>
            <a:r>
              <a:rPr lang="en-US" b="1" dirty="0" smtClean="0"/>
              <a:t>     Most common areas involved are: areas mostly expose to sun like;</a:t>
            </a:r>
            <a:r>
              <a:rPr lang="en-US" dirty="0" smtClean="0"/>
              <a:t> scalp, face, lips, ears, neck, chest, arm, and hands </a:t>
            </a:r>
            <a:endParaRPr lang="en-US" dirty="0"/>
          </a:p>
          <a:p>
            <a:r>
              <a:rPr lang="en-US" dirty="0" smtClean="0"/>
              <a:t>     It may develop on unexposed areas like palms, the spaces between toes, and genital area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6925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prevention: includes the educating the person as well as to use full thorough examination</a:t>
            </a:r>
          </a:p>
          <a:p>
            <a:r>
              <a:rPr lang="en-US" dirty="0" smtClean="0"/>
              <a:t>During physical therapy: skin examination should be performed regularly</a:t>
            </a:r>
          </a:p>
          <a:p>
            <a:r>
              <a:rPr lang="en-US" b="1" u="sng" dirty="0" smtClean="0"/>
              <a:t>Secondary prevention</a:t>
            </a:r>
          </a:p>
          <a:p>
            <a:r>
              <a:rPr lang="en-US" dirty="0" smtClean="0"/>
              <a:t>Reducing risk factors that can cause e recurrence of malignant skin lesions, and early diagnosis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78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33600" y="-3048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PRESSURE SORES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6477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Skin breakdowns during the periods of immobility, prolonged pressures on the bony prominences, poor nutrition, incontinence of bowel/bladder, lower mental alertness</a:t>
            </a:r>
          </a:p>
          <a:p>
            <a:r>
              <a:rPr lang="en-US" b="1" dirty="0" smtClean="0"/>
              <a:t>Areas</a:t>
            </a:r>
            <a:r>
              <a:rPr lang="en-US" dirty="0" smtClean="0"/>
              <a:t> : </a:t>
            </a:r>
            <a:r>
              <a:rPr lang="en-US" u="sng" dirty="0" smtClean="0"/>
              <a:t>supine lying;</a:t>
            </a:r>
            <a:r>
              <a:rPr lang="en-US" dirty="0" smtClean="0"/>
              <a:t> occiput, scapula, elbow, wrist, sacrum, heal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u="sng" dirty="0" smtClean="0"/>
              <a:t>side lying;</a:t>
            </a:r>
            <a:r>
              <a:rPr lang="en-US" dirty="0" smtClean="0"/>
              <a:t> ASIS, PSIS, shoulder, ankle, knee joint and hip joint</a:t>
            </a:r>
            <a:endParaRPr lang="en-US" b="1" u="sng" dirty="0" smtClean="0"/>
          </a:p>
          <a:p>
            <a:r>
              <a:rPr lang="en-US" b="1" u="sng" dirty="0" smtClean="0"/>
              <a:t>Management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Positioning</a:t>
            </a:r>
            <a:r>
              <a:rPr lang="en-US" dirty="0" smtClean="0"/>
              <a:t>:  change every 2 hour</a:t>
            </a:r>
          </a:p>
          <a:p>
            <a:r>
              <a:rPr lang="en-US" dirty="0" smtClean="0"/>
              <a:t>Water bags, under heels, hands</a:t>
            </a:r>
          </a:p>
          <a:p>
            <a:r>
              <a:rPr lang="en-US" dirty="0" smtClean="0"/>
              <a:t>Soft cushions under pressure areas</a:t>
            </a:r>
          </a:p>
          <a:p>
            <a:r>
              <a:rPr lang="en-US" dirty="0" smtClean="0"/>
              <a:t>Whole body passive and active movements</a:t>
            </a:r>
            <a:endParaRPr lang="en-US" b="1" dirty="0" smtClean="0"/>
          </a:p>
          <a:p>
            <a:r>
              <a:rPr lang="en-US" b="1" dirty="0" smtClean="0"/>
              <a:t>Precautions</a:t>
            </a:r>
          </a:p>
          <a:p>
            <a:r>
              <a:rPr lang="en-US" dirty="0" smtClean="0"/>
              <a:t>Prevent creases on sheet, pillows</a:t>
            </a:r>
          </a:p>
          <a:p>
            <a:r>
              <a:rPr lang="en-US" dirty="0" smtClean="0"/>
              <a:t>Prevent hard beds</a:t>
            </a:r>
          </a:p>
          <a:p>
            <a:r>
              <a:rPr lang="en-US" dirty="0" smtClean="0"/>
              <a:t>Prevent prolong positioning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24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HEALTH EDUCATION FOR SKIN CARE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Individuals with type I and II diabetes and frail skin should keep their nails trimmed, avoid scratching the skin, and bathing in non fragranced warm water rather than hot water</a:t>
            </a:r>
          </a:p>
          <a:p>
            <a:r>
              <a:rPr lang="en-US" dirty="0" smtClean="0"/>
              <a:t>Lower extremity amputation; prominences of metatarsal heads, dry skin, callus formation, unable to perceive 10 g force, finally decreased thermal and vibrational sensation</a:t>
            </a:r>
          </a:p>
          <a:p>
            <a:r>
              <a:rPr lang="en-US" dirty="0" smtClean="0"/>
              <a:t>Avoid allergens and skin irritants such as fabric softeners, perfumed soaps, house hold cleansers</a:t>
            </a:r>
          </a:p>
          <a:p>
            <a:r>
              <a:rPr lang="en-US" dirty="0" smtClean="0"/>
              <a:t>Bathing is essential following swimming to remove drying pool chemicals</a:t>
            </a:r>
          </a:p>
          <a:p>
            <a:r>
              <a:rPr lang="en-US" dirty="0" smtClean="0"/>
              <a:t>Avoid peak sunshine; 10.00am-4.00pm</a:t>
            </a:r>
          </a:p>
          <a:p>
            <a:r>
              <a:rPr lang="en-US" dirty="0" smtClean="0"/>
              <a:t>Use full body clothing and sunscreen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2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COMMON INTEGUMENTARY SIDE EFFECTS OF MEDICATIONS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47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common drug reaction is </a:t>
            </a:r>
            <a:r>
              <a:rPr lang="en-US" b="1" dirty="0" err="1" smtClean="0"/>
              <a:t>urticaria</a:t>
            </a:r>
            <a:r>
              <a:rPr lang="en-US" dirty="0" smtClean="0"/>
              <a:t>(itchy, swollen, red bumps or patches on the skin</a:t>
            </a:r>
          </a:p>
          <a:p>
            <a:r>
              <a:rPr lang="en-US" dirty="0" smtClean="0"/>
              <a:t>Aspirin and NSAIDs can cause </a:t>
            </a:r>
            <a:r>
              <a:rPr lang="en-US" u="sng" dirty="0" smtClean="0"/>
              <a:t>angioedema</a:t>
            </a:r>
            <a:r>
              <a:rPr lang="en-US" dirty="0" smtClean="0"/>
              <a:t>(swelling beneath the skin) and </a:t>
            </a:r>
            <a:r>
              <a:rPr lang="en-US" u="sng" dirty="0" err="1" smtClean="0"/>
              <a:t>urticaria</a:t>
            </a:r>
            <a:endParaRPr lang="en-US" u="sng" dirty="0" smtClean="0"/>
          </a:p>
          <a:p>
            <a:r>
              <a:rPr lang="en-US" dirty="0" smtClean="0"/>
              <a:t>NSAIDs can also cause</a:t>
            </a:r>
            <a:r>
              <a:rPr lang="en-US" b="1" dirty="0" smtClean="0"/>
              <a:t> </a:t>
            </a:r>
            <a:r>
              <a:rPr lang="en-US" b="1" dirty="0" err="1" smtClean="0"/>
              <a:t>pruritis</a:t>
            </a:r>
            <a:r>
              <a:rPr lang="en-US" dirty="0" smtClean="0"/>
              <a:t>(itching),</a:t>
            </a:r>
            <a:r>
              <a:rPr lang="en-US" b="1" dirty="0" err="1" smtClean="0"/>
              <a:t>morbilliform</a:t>
            </a:r>
            <a:r>
              <a:rPr lang="en-US" b="1" dirty="0" smtClean="0"/>
              <a:t> rash</a:t>
            </a:r>
            <a:r>
              <a:rPr lang="en-US" dirty="0" smtClean="0"/>
              <a:t>(rash appearing like measles)</a:t>
            </a:r>
            <a:r>
              <a:rPr lang="en-US" b="1" dirty="0" smtClean="0"/>
              <a:t> </a:t>
            </a:r>
            <a:r>
              <a:rPr lang="en-US" b="1" dirty="0" err="1" smtClean="0"/>
              <a:t>urticaria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/>
              <a:t>photosensivity</a:t>
            </a:r>
            <a:endParaRPr lang="en-US" b="1" dirty="0"/>
          </a:p>
          <a:p>
            <a:r>
              <a:rPr lang="en-US" dirty="0" smtClean="0"/>
              <a:t>Other reactions like </a:t>
            </a:r>
            <a:r>
              <a:rPr lang="en-US" b="1" dirty="0" err="1" smtClean="0"/>
              <a:t>purpura</a:t>
            </a:r>
            <a:r>
              <a:rPr lang="en-US" dirty="0" smtClean="0"/>
              <a:t>(</a:t>
            </a:r>
            <a:r>
              <a:rPr lang="en-US" dirty="0" err="1" smtClean="0"/>
              <a:t>bruiselike</a:t>
            </a:r>
            <a:r>
              <a:rPr lang="en-US" dirty="0" smtClean="0"/>
              <a:t> coloration) and </a:t>
            </a:r>
            <a:r>
              <a:rPr lang="en-US" b="1" dirty="0" smtClean="0"/>
              <a:t>cutaneous </a:t>
            </a:r>
            <a:r>
              <a:rPr lang="en-US" b="1" dirty="0" err="1" smtClean="0"/>
              <a:t>vasculitis</a:t>
            </a:r>
            <a:r>
              <a:rPr lang="en-US" dirty="0" smtClean="0"/>
              <a:t>(allergic inflammatory reaction of vessels)</a:t>
            </a:r>
          </a:p>
          <a:p>
            <a:r>
              <a:rPr lang="en-US" b="1" u="sng" dirty="0" smtClean="0"/>
              <a:t>Skeletal </a:t>
            </a:r>
            <a:r>
              <a:rPr lang="en-US" b="1" u="sng" dirty="0" err="1" smtClean="0"/>
              <a:t>msl</a:t>
            </a:r>
            <a:r>
              <a:rPr lang="en-US" b="1" u="sng" dirty="0" smtClean="0"/>
              <a:t> relaxant </a:t>
            </a:r>
            <a:r>
              <a:rPr lang="en-US" dirty="0" smtClean="0"/>
              <a:t>can cause  a cutaneous reaction like large </a:t>
            </a:r>
            <a:r>
              <a:rPr lang="en-US" dirty="0" err="1" smtClean="0"/>
              <a:t>hivelike</a:t>
            </a:r>
            <a:r>
              <a:rPr lang="en-US" dirty="0" smtClean="0"/>
              <a:t> swellings on face( </a:t>
            </a:r>
            <a:r>
              <a:rPr lang="en-US" dirty="0" err="1" smtClean="0"/>
              <a:t>eyelids,mouth</a:t>
            </a:r>
            <a:r>
              <a:rPr lang="en-US" dirty="0" smtClean="0"/>
              <a:t>, </a:t>
            </a:r>
            <a:r>
              <a:rPr lang="en-US" dirty="0" err="1" smtClean="0"/>
              <a:t>lips,or</a:t>
            </a:r>
            <a:r>
              <a:rPr lang="en-US" dirty="0" smtClean="0"/>
              <a:t> tongue)itching and redness,</a:t>
            </a:r>
          </a:p>
          <a:p>
            <a:r>
              <a:rPr lang="en-US" dirty="0" smtClean="0"/>
              <a:t>Other reaction due to muscle relaxants are tenderness, swelling over blood vessels, pinpoint red spots on skin, sore/ulcers/white spots on the lips or in mouth, unusual bruising or bleeding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1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781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SECONDARY PREVENTION FOR INTEGUMENTARY DISORDERS</vt:lpstr>
      <vt:lpstr>Lifespan Changes in the Integumentary Disorders</vt:lpstr>
      <vt:lpstr>Slide 3</vt:lpstr>
      <vt:lpstr>INTEGUMENTARY PATHOLOGIES</vt:lpstr>
      <vt:lpstr>SKIN CANCER</vt:lpstr>
      <vt:lpstr>Slide 6</vt:lpstr>
      <vt:lpstr>PRESSURE SORES</vt:lpstr>
      <vt:lpstr>HEALTH EDUCATION FOR SKIN CARE</vt:lpstr>
      <vt:lpstr>COMMON INTEGUMENTARY SIDE EFFECTS OF MEDICATIONS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PREVENTION FOR INTEGUMENTRY DISOEDERS</dc:title>
  <dc:creator>Mohsana</dc:creator>
  <cp:lastModifiedBy>DELL</cp:lastModifiedBy>
  <cp:revision>19</cp:revision>
  <dcterms:created xsi:type="dcterms:W3CDTF">2012-09-12T04:10:52Z</dcterms:created>
  <dcterms:modified xsi:type="dcterms:W3CDTF">2020-04-06T07:05:41Z</dcterms:modified>
</cp:coreProperties>
</file>