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9" r:id="rId5"/>
    <p:sldId id="280" r:id="rId6"/>
    <p:sldId id="281" r:id="rId7"/>
    <p:sldId id="259" r:id="rId8"/>
    <p:sldId id="260" r:id="rId9"/>
    <p:sldId id="261" r:id="rId10"/>
    <p:sldId id="282" r:id="rId11"/>
    <p:sldId id="262" r:id="rId12"/>
    <p:sldId id="263" r:id="rId13"/>
    <p:sldId id="283" r:id="rId14"/>
    <p:sldId id="284" r:id="rId15"/>
    <p:sldId id="264" r:id="rId16"/>
    <p:sldId id="265" r:id="rId17"/>
    <p:sldId id="275" r:id="rId18"/>
    <p:sldId id="266" r:id="rId19"/>
    <p:sldId id="276" r:id="rId20"/>
  </p:sldIdLst>
  <p:sldSz cx="12192000" cy="6858000"/>
  <p:notesSz cx="6858000" cy="9144000"/>
  <p:defaultTextStyle>
    <a:defPPr>
      <a:defRPr lang="en-US"/>
    </a:defPPr>
    <a:lvl1pPr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56" autoAdjust="0"/>
    <p:restoredTop sz="94660"/>
  </p:normalViewPr>
  <p:slideViewPr>
    <p:cSldViewPr snapToGrid="0">
      <p:cViewPr varScale="1">
        <p:scale>
          <a:sx n="85" d="100"/>
          <a:sy n="85" d="100"/>
        </p:scale>
        <p:origin x="12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706034" y="1600200"/>
            <a:ext cx="9446684" cy="1066800"/>
          </a:xfrm>
        </p:spPr>
        <p:txBody>
          <a:bodyPr/>
          <a:lstStyle>
            <a:lvl1pPr>
              <a:defRPr/>
            </a:lvl1pPr>
          </a:lstStyle>
          <a:p>
            <a:r>
              <a:rPr lang="en-US"/>
              <a:t>Click to edit Master title style</a:t>
            </a:r>
          </a:p>
        </p:txBody>
      </p:sp>
      <p:sp>
        <p:nvSpPr>
          <p:cNvPr id="5123" name="Rectangle 3"/>
          <p:cNvSpPr>
            <a:spLocks noGrp="1" noChangeArrowheads="1"/>
          </p:cNvSpPr>
          <p:nvPr>
            <p:ph type="subTitle" idx="1"/>
          </p:nvPr>
        </p:nvSpPr>
        <p:spPr>
          <a:xfrm>
            <a:off x="1706034" y="2819400"/>
            <a:ext cx="7008284" cy="1143000"/>
          </a:xfrm>
        </p:spPr>
        <p:txBody>
          <a:bodyPr/>
          <a:lstStyle>
            <a:lvl1pPr marL="0" indent="0">
              <a:buFontTx/>
              <a:buNone/>
              <a:defRPr/>
            </a:lvl1pPr>
          </a:lstStyle>
          <a:p>
            <a:r>
              <a:rPr lang="en-US"/>
              <a:t>Click to edit Master subtitle style</a:t>
            </a:r>
          </a:p>
        </p:txBody>
      </p:sp>
      <p:sp>
        <p:nvSpPr>
          <p:cNvPr id="4" name="Rectangle 4">
            <a:extLst>
              <a:ext uri="{FF2B5EF4-FFF2-40B4-BE49-F238E27FC236}">
                <a16:creationId xmlns:a16="http://schemas.microsoft.com/office/drawing/2014/main" id="{5723C6EA-EB3B-4703-961B-0316602DE2C7}"/>
              </a:ext>
            </a:extLst>
          </p:cNvPr>
          <p:cNvSpPr>
            <a:spLocks noGrp="1" noChangeArrowheads="1"/>
          </p:cNvSpPr>
          <p:nvPr>
            <p:ph type="dt" sz="half" idx="10"/>
          </p:nvPr>
        </p:nvSpPr>
        <p:spPr/>
        <p:txBody>
          <a:bodyPr/>
          <a:lstStyle>
            <a:lvl1pPr>
              <a:defRPr smtClean="0"/>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949AF0A1-C08F-43BC-B9C6-3A6DF6D05F50}"/>
              </a:ext>
            </a:extLst>
          </p:cNvPr>
          <p:cNvSpPr>
            <a:spLocks noGrp="1" noChangeArrowheads="1"/>
          </p:cNvSpPr>
          <p:nvPr>
            <p:ph type="ftr" sz="quarter" idx="11"/>
          </p:nvPr>
        </p:nvSpPr>
        <p:spPr/>
        <p:txBody>
          <a:bodyPr/>
          <a:lstStyle>
            <a:lvl1pPr>
              <a:defRPr smtClean="0"/>
            </a:lvl1pPr>
          </a:lstStyle>
          <a:p>
            <a:endParaRPr lang="en-US"/>
          </a:p>
        </p:txBody>
      </p:sp>
      <p:sp>
        <p:nvSpPr>
          <p:cNvPr id="6" name="Rectangle 6">
            <a:extLst>
              <a:ext uri="{FF2B5EF4-FFF2-40B4-BE49-F238E27FC236}">
                <a16:creationId xmlns:a16="http://schemas.microsoft.com/office/drawing/2014/main" id="{288B4B6D-17CB-4713-A89F-0FF140ABC8AB}"/>
              </a:ext>
            </a:extLst>
          </p:cNvPr>
          <p:cNvSpPr>
            <a:spLocks noGrp="1" noChangeArrowheads="1"/>
          </p:cNvSpPr>
          <p:nvPr>
            <p:ph type="sldNum" sz="quarter" idx="12"/>
          </p:nvPr>
        </p:nvSpPr>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418092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AC2AE6-FB6A-4DA0-AE97-0DE81C351985}"/>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5DEDA8E5-18BC-410D-AF9D-756A3DFDD59D}"/>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52009194-07FD-469A-8D4F-CCD51F09AE63}"/>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24089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92633" y="685801"/>
            <a:ext cx="2362200" cy="5440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06033" y="685801"/>
            <a:ext cx="6883400" cy="5440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C6A4BE-40FF-4775-938E-D45CA2832B49}"/>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1B63A42E-64CE-4EA4-8FC3-65592A6A5BB5}"/>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DA119826-E7E5-4781-A4AF-8A67683C0F27}"/>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526246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06033" y="685800"/>
            <a:ext cx="9448800" cy="731838"/>
          </a:xfrm>
        </p:spPr>
        <p:txBody>
          <a:bodyPr/>
          <a:lstStyle/>
          <a:p>
            <a:r>
              <a:rPr lang="en-US"/>
              <a:t>Click to edit Master title style</a:t>
            </a:r>
          </a:p>
        </p:txBody>
      </p:sp>
      <p:sp>
        <p:nvSpPr>
          <p:cNvPr id="3" name="Text Placeholder 2"/>
          <p:cNvSpPr>
            <a:spLocks noGrp="1"/>
          </p:cNvSpPr>
          <p:nvPr>
            <p:ph type="body" sz="half" idx="1"/>
          </p:nvPr>
        </p:nvSpPr>
        <p:spPr>
          <a:xfrm>
            <a:off x="1706033" y="1600201"/>
            <a:ext cx="3403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33" y="1600201"/>
            <a:ext cx="3403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F0C4AC3-8232-42CD-8090-CC86DAE0A917}"/>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D01B22B1-7502-4CAC-9941-5465E57FD28E}"/>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6B053A27-6BCC-441F-86F6-29C6A61DEDDC}"/>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90785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9A559E9-25AC-4595-BFB5-B6A2858A7D3B}"/>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D440006F-8AE3-4BAD-94D3-56D8A0D27499}"/>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A5AF5DF1-70D3-41A8-A65F-CB86F9E66831}"/>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61783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76C183D-A08A-4EC1-B084-18DE804378E5}"/>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5" name="Rectangle 5">
            <a:extLst>
              <a:ext uri="{FF2B5EF4-FFF2-40B4-BE49-F238E27FC236}">
                <a16:creationId xmlns:a16="http://schemas.microsoft.com/office/drawing/2014/main" id="{4E0FBCA2-0039-4E44-9F3E-CD6F43CF3F95}"/>
              </a:ext>
            </a:extLst>
          </p:cNvPr>
          <p:cNvSpPr>
            <a:spLocks noGrp="1" noChangeArrowheads="1"/>
          </p:cNvSpPr>
          <p:nvPr>
            <p:ph type="ftr" sz="quarter" idx="11"/>
          </p:nvPr>
        </p:nvSpPr>
        <p:spPr>
          <a:ln/>
        </p:spPr>
        <p:txBody>
          <a:bodyPr/>
          <a:lstStyle>
            <a:lvl1pPr>
              <a:defRPr/>
            </a:lvl1pPr>
          </a:lstStyle>
          <a:p>
            <a:endParaRPr lang="en-US"/>
          </a:p>
        </p:txBody>
      </p:sp>
      <p:sp>
        <p:nvSpPr>
          <p:cNvPr id="6" name="Rectangle 6">
            <a:extLst>
              <a:ext uri="{FF2B5EF4-FFF2-40B4-BE49-F238E27FC236}">
                <a16:creationId xmlns:a16="http://schemas.microsoft.com/office/drawing/2014/main" id="{536ED239-2834-4B2C-B1EC-327ADBF12533}"/>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380733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06033" y="1600201"/>
            <a:ext cx="340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12833" y="1600201"/>
            <a:ext cx="340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88FB74-3F75-41A2-865E-FD20374FBDEF}"/>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FBC74781-C65E-42A4-9CCB-6A0F7388684C}"/>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5B35BC75-5229-435C-9482-9D5D610E5A7D}"/>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658069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17BCB7D-948F-4624-9809-1530A2497801}"/>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8" name="Rectangle 5">
            <a:extLst>
              <a:ext uri="{FF2B5EF4-FFF2-40B4-BE49-F238E27FC236}">
                <a16:creationId xmlns:a16="http://schemas.microsoft.com/office/drawing/2014/main" id="{F5095DA1-EA09-4EA0-98EB-CEADF431FF3D}"/>
              </a:ext>
            </a:extLst>
          </p:cNvPr>
          <p:cNvSpPr>
            <a:spLocks noGrp="1" noChangeArrowheads="1"/>
          </p:cNvSpPr>
          <p:nvPr>
            <p:ph type="ftr" sz="quarter" idx="11"/>
          </p:nvPr>
        </p:nvSpPr>
        <p:spPr>
          <a:ln/>
        </p:spPr>
        <p:txBody>
          <a:bodyPr/>
          <a:lstStyle>
            <a:lvl1pPr>
              <a:defRPr/>
            </a:lvl1pPr>
          </a:lstStyle>
          <a:p>
            <a:endParaRPr lang="en-US"/>
          </a:p>
        </p:txBody>
      </p:sp>
      <p:sp>
        <p:nvSpPr>
          <p:cNvPr id="9" name="Rectangle 6">
            <a:extLst>
              <a:ext uri="{FF2B5EF4-FFF2-40B4-BE49-F238E27FC236}">
                <a16:creationId xmlns:a16="http://schemas.microsoft.com/office/drawing/2014/main" id="{4108700A-0228-4EEA-9DA0-11F8280EFF08}"/>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55283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CC0A6E9-CB56-4C11-A07A-10B1A998B4D3}"/>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4" name="Rectangle 5">
            <a:extLst>
              <a:ext uri="{FF2B5EF4-FFF2-40B4-BE49-F238E27FC236}">
                <a16:creationId xmlns:a16="http://schemas.microsoft.com/office/drawing/2014/main" id="{6F13AB83-9758-4D09-9D25-A9E60AC01A3E}"/>
              </a:ext>
            </a:extLst>
          </p:cNvPr>
          <p:cNvSpPr>
            <a:spLocks noGrp="1" noChangeArrowheads="1"/>
          </p:cNvSpPr>
          <p:nvPr>
            <p:ph type="ftr" sz="quarter" idx="11"/>
          </p:nvPr>
        </p:nvSpPr>
        <p:spPr>
          <a:ln/>
        </p:spPr>
        <p:txBody>
          <a:bodyPr/>
          <a:lstStyle>
            <a:lvl1pPr>
              <a:defRPr/>
            </a:lvl1pPr>
          </a:lstStyle>
          <a:p>
            <a:endParaRPr lang="en-US"/>
          </a:p>
        </p:txBody>
      </p:sp>
      <p:sp>
        <p:nvSpPr>
          <p:cNvPr id="5" name="Rectangle 6">
            <a:extLst>
              <a:ext uri="{FF2B5EF4-FFF2-40B4-BE49-F238E27FC236}">
                <a16:creationId xmlns:a16="http://schemas.microsoft.com/office/drawing/2014/main" id="{482D877A-53BA-4041-B943-DBCA149594E1}"/>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455590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C8B35D-E117-4064-8789-05EA06A6E453}"/>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3" name="Rectangle 5">
            <a:extLst>
              <a:ext uri="{FF2B5EF4-FFF2-40B4-BE49-F238E27FC236}">
                <a16:creationId xmlns:a16="http://schemas.microsoft.com/office/drawing/2014/main" id="{B02FED6B-DF6C-41FB-8BDB-905C94FA2878}"/>
              </a:ext>
            </a:extLst>
          </p:cNvPr>
          <p:cNvSpPr>
            <a:spLocks noGrp="1" noChangeArrowheads="1"/>
          </p:cNvSpPr>
          <p:nvPr>
            <p:ph type="ftr" sz="quarter" idx="11"/>
          </p:nvPr>
        </p:nvSpPr>
        <p:spPr>
          <a:ln/>
        </p:spPr>
        <p:txBody>
          <a:bodyPr/>
          <a:lstStyle>
            <a:lvl1pPr>
              <a:defRPr/>
            </a:lvl1pPr>
          </a:lstStyle>
          <a:p>
            <a:endParaRPr lang="en-US"/>
          </a:p>
        </p:txBody>
      </p:sp>
      <p:sp>
        <p:nvSpPr>
          <p:cNvPr id="4" name="Rectangle 6">
            <a:extLst>
              <a:ext uri="{FF2B5EF4-FFF2-40B4-BE49-F238E27FC236}">
                <a16:creationId xmlns:a16="http://schemas.microsoft.com/office/drawing/2014/main" id="{4F985DD1-44E0-428A-AEB2-FAC89EE377D2}"/>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2270534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6A93269-8498-416F-BEA9-7F84B05F05A9}"/>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EABDAF9F-142C-40A8-A745-52D82C2CFE1E}"/>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E5B0B7C4-4353-4600-A00A-37BA5019EBCF}"/>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56387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D1197DD-29F0-4AF5-AB2F-9B58532620D2}"/>
              </a:ext>
            </a:extLst>
          </p:cNvPr>
          <p:cNvSpPr>
            <a:spLocks noGrp="1" noChangeArrowheads="1"/>
          </p:cNvSpPr>
          <p:nvPr>
            <p:ph type="dt" sz="half" idx="10"/>
          </p:nvPr>
        </p:nvSpPr>
        <p:spPr>
          <a:ln/>
        </p:spPr>
        <p:txBody>
          <a:bodyPr/>
          <a:lstStyle>
            <a:lvl1pPr>
              <a:defRPr/>
            </a:lvl1pPr>
          </a:lstStyle>
          <a:p>
            <a:fld id="{CEC6168C-48C1-457A-8788-F714F3B6C168}" type="datetimeFigureOut">
              <a:rPr lang="en-US" smtClean="0"/>
              <a:t>1/15/2021</a:t>
            </a:fld>
            <a:endParaRPr lang="en-US"/>
          </a:p>
        </p:txBody>
      </p:sp>
      <p:sp>
        <p:nvSpPr>
          <p:cNvPr id="6" name="Rectangle 5">
            <a:extLst>
              <a:ext uri="{FF2B5EF4-FFF2-40B4-BE49-F238E27FC236}">
                <a16:creationId xmlns:a16="http://schemas.microsoft.com/office/drawing/2014/main" id="{09DECF7E-FA8D-4782-BC0A-AD8B6BDEA916}"/>
              </a:ext>
            </a:extLst>
          </p:cNvPr>
          <p:cNvSpPr>
            <a:spLocks noGrp="1" noChangeArrowheads="1"/>
          </p:cNvSpPr>
          <p:nvPr>
            <p:ph type="ftr" sz="quarter" idx="11"/>
          </p:nvPr>
        </p:nvSpPr>
        <p:spPr>
          <a:ln/>
        </p:spPr>
        <p:txBody>
          <a:bodyPr/>
          <a:lstStyle>
            <a:lvl1pPr>
              <a:defRPr/>
            </a:lvl1pPr>
          </a:lstStyle>
          <a:p>
            <a:endParaRPr lang="en-US"/>
          </a:p>
        </p:txBody>
      </p:sp>
      <p:sp>
        <p:nvSpPr>
          <p:cNvPr id="7" name="Rectangle 6">
            <a:extLst>
              <a:ext uri="{FF2B5EF4-FFF2-40B4-BE49-F238E27FC236}">
                <a16:creationId xmlns:a16="http://schemas.microsoft.com/office/drawing/2014/main" id="{78C9EC36-2B16-4445-9A57-EBC59D54E132}"/>
              </a:ext>
            </a:extLst>
          </p:cNvPr>
          <p:cNvSpPr>
            <a:spLocks noGrp="1" noChangeArrowheads="1"/>
          </p:cNvSpPr>
          <p:nvPr>
            <p:ph type="sldNum" sz="quarter" idx="12"/>
          </p:nvPr>
        </p:nvSpPr>
        <p:spPr>
          <a:ln/>
        </p:spPr>
        <p:txBody>
          <a:bodyPr/>
          <a:lstStyle>
            <a:lvl1pPr>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3629803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C4DF9B-9C78-4315-AA19-BB67529B8629}"/>
              </a:ext>
            </a:extLst>
          </p:cNvPr>
          <p:cNvSpPr>
            <a:spLocks noGrp="1" noChangeArrowheads="1"/>
          </p:cNvSpPr>
          <p:nvPr>
            <p:ph type="title"/>
          </p:nvPr>
        </p:nvSpPr>
        <p:spPr bwMode="auto">
          <a:xfrm>
            <a:off x="1706033" y="685800"/>
            <a:ext cx="94488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PK"/>
              <a:t>Click to edit Master title style</a:t>
            </a:r>
          </a:p>
        </p:txBody>
      </p:sp>
      <p:sp>
        <p:nvSpPr>
          <p:cNvPr id="1027" name="Rectangle 3">
            <a:extLst>
              <a:ext uri="{FF2B5EF4-FFF2-40B4-BE49-F238E27FC236}">
                <a16:creationId xmlns:a16="http://schemas.microsoft.com/office/drawing/2014/main" id="{3592EDFC-9EA7-4F68-AA12-29B75561BF15}"/>
              </a:ext>
            </a:extLst>
          </p:cNvPr>
          <p:cNvSpPr>
            <a:spLocks noGrp="1" noChangeArrowheads="1"/>
          </p:cNvSpPr>
          <p:nvPr>
            <p:ph type="body" idx="1"/>
          </p:nvPr>
        </p:nvSpPr>
        <p:spPr bwMode="auto">
          <a:xfrm>
            <a:off x="1706033" y="1600201"/>
            <a:ext cx="7010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en-US" altLang="en-PK"/>
              <a:t>Click to edit Master text styles</a:t>
            </a:r>
          </a:p>
          <a:p>
            <a:pPr lvl="1"/>
            <a:r>
              <a:rPr lang="en-US" altLang="en-PK"/>
              <a:t>Second level</a:t>
            </a:r>
          </a:p>
          <a:p>
            <a:pPr lvl="2"/>
            <a:r>
              <a:rPr lang="en-US" altLang="en-PK"/>
              <a:t>Third level</a:t>
            </a:r>
          </a:p>
          <a:p>
            <a:pPr lvl="3"/>
            <a:r>
              <a:rPr lang="en-US" altLang="en-PK"/>
              <a:t>Fourth level</a:t>
            </a:r>
          </a:p>
          <a:p>
            <a:pPr lvl="4"/>
            <a:r>
              <a:rPr lang="en-US" altLang="en-PK"/>
              <a:t>Fifth level</a:t>
            </a:r>
          </a:p>
        </p:txBody>
      </p:sp>
      <p:sp>
        <p:nvSpPr>
          <p:cNvPr id="4100" name="Rectangle 4">
            <a:extLst>
              <a:ext uri="{FF2B5EF4-FFF2-40B4-BE49-F238E27FC236}">
                <a16:creationId xmlns:a16="http://schemas.microsoft.com/office/drawing/2014/main" id="{17077125-4173-43F3-9EBA-6B841F9342BB}"/>
              </a:ext>
            </a:extLst>
          </p:cNvPr>
          <p:cNvSpPr>
            <a:spLocks noGrp="1" noChangeArrowheads="1"/>
          </p:cNvSpPr>
          <p:nvPr>
            <p:ph type="dt" sz="half" idx="2"/>
          </p:nvPr>
        </p:nvSpPr>
        <p:spPr bwMode="auto">
          <a:xfrm>
            <a:off x="609600" y="6429375"/>
            <a:ext cx="2844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200" b="0" smtClean="0">
                <a:latin typeface="+mn-lt"/>
                <a:cs typeface="Arial" charset="0"/>
              </a:defRPr>
            </a:lvl1pPr>
          </a:lstStyle>
          <a:p>
            <a:fld id="{CEC6168C-48C1-457A-8788-F714F3B6C168}" type="datetimeFigureOut">
              <a:rPr lang="en-US" smtClean="0"/>
              <a:t>1/15/2021</a:t>
            </a:fld>
            <a:endParaRPr lang="en-US"/>
          </a:p>
        </p:txBody>
      </p:sp>
      <p:sp>
        <p:nvSpPr>
          <p:cNvPr id="4101" name="Rectangle 5">
            <a:extLst>
              <a:ext uri="{FF2B5EF4-FFF2-40B4-BE49-F238E27FC236}">
                <a16:creationId xmlns:a16="http://schemas.microsoft.com/office/drawing/2014/main" id="{DD40165B-9DEB-412B-8602-D41C317062B4}"/>
              </a:ext>
            </a:extLst>
          </p:cNvPr>
          <p:cNvSpPr>
            <a:spLocks noGrp="1" noChangeArrowheads="1"/>
          </p:cNvSpPr>
          <p:nvPr>
            <p:ph type="ftr" sz="quarter" idx="3"/>
          </p:nvPr>
        </p:nvSpPr>
        <p:spPr bwMode="auto">
          <a:xfrm>
            <a:off x="4165600" y="6429375"/>
            <a:ext cx="3860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200" b="0" smtClean="0">
                <a:latin typeface="+mn-lt"/>
                <a:cs typeface="Arial" charset="0"/>
              </a:defRPr>
            </a:lvl1pPr>
          </a:lstStyle>
          <a:p>
            <a:endParaRPr lang="en-US"/>
          </a:p>
        </p:txBody>
      </p:sp>
      <p:sp>
        <p:nvSpPr>
          <p:cNvPr id="4102" name="Rectangle 6">
            <a:extLst>
              <a:ext uri="{FF2B5EF4-FFF2-40B4-BE49-F238E27FC236}">
                <a16:creationId xmlns:a16="http://schemas.microsoft.com/office/drawing/2014/main" id="{675176D2-C8F2-4C58-BE65-54A3206B8250}"/>
              </a:ext>
            </a:extLst>
          </p:cNvPr>
          <p:cNvSpPr>
            <a:spLocks noGrp="1" noChangeArrowheads="1"/>
          </p:cNvSpPr>
          <p:nvPr>
            <p:ph type="sldNum" sz="quarter" idx="4"/>
          </p:nvPr>
        </p:nvSpPr>
        <p:spPr bwMode="auto">
          <a:xfrm>
            <a:off x="8737600" y="6429375"/>
            <a:ext cx="2844800" cy="323850"/>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200" b="0">
                <a:latin typeface="Century Gothic" panose="020B0502020202020204" pitchFamily="34" charset="0"/>
              </a:defRPr>
            </a:lvl1pPr>
          </a:lstStyle>
          <a:p>
            <a:fld id="{8DE73709-8432-4816-8D06-A8C51C52B4A0}" type="slidenum">
              <a:rPr lang="en-US" smtClean="0"/>
              <a:t>‹#›</a:t>
            </a:fld>
            <a:endParaRPr lang="en-US"/>
          </a:p>
        </p:txBody>
      </p:sp>
    </p:spTree>
    <p:extLst>
      <p:ext uri="{BB962C8B-B14F-4D97-AF65-F5344CB8AC3E}">
        <p14:creationId xmlns:p14="http://schemas.microsoft.com/office/powerpoint/2010/main" val="16420599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Auditing-2</a:t>
            </a:r>
            <a:br>
              <a:rPr lang="en-US" dirty="0"/>
            </a:br>
            <a:r>
              <a:rPr lang="en-US" sz="3200" dirty="0"/>
              <a:t>AUDIT CLASSFICATIONS</a:t>
            </a:r>
            <a:endParaRPr lang="en-US" dirty="0"/>
          </a:p>
        </p:txBody>
      </p:sp>
    </p:spTree>
    <p:extLst>
      <p:ext uri="{BB962C8B-B14F-4D97-AF65-F5344CB8AC3E}">
        <p14:creationId xmlns:p14="http://schemas.microsoft.com/office/powerpoint/2010/main" val="4951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Practical point of View</a:t>
            </a:r>
          </a:p>
        </p:txBody>
      </p:sp>
      <p:sp>
        <p:nvSpPr>
          <p:cNvPr id="3" name="Content Placeholder 2"/>
          <p:cNvSpPr>
            <a:spLocks noGrp="1"/>
          </p:cNvSpPr>
          <p:nvPr>
            <p:ph idx="1"/>
          </p:nvPr>
        </p:nvSpPr>
        <p:spPr/>
        <p:txBody>
          <a:bodyPr>
            <a:normAutofit fontScale="85000" lnSpcReduction="10000"/>
          </a:bodyPr>
          <a:lstStyle/>
          <a:p>
            <a:pPr marL="457200" indent="-457200">
              <a:buFont typeface="+mj-lt"/>
              <a:buAutoNum type="arabicPeriod"/>
            </a:pPr>
            <a:r>
              <a:rPr lang="en-US" dirty="0"/>
              <a:t>Continuous Audit</a:t>
            </a:r>
          </a:p>
          <a:p>
            <a:r>
              <a:rPr lang="en-US" dirty="0"/>
              <a:t>A continuous audit is one where the auditor, or his staff is constantly engaged in checking the accounts during the whole period or where the auditor or his staff attends at regular or irregular intervals during the period(R.C. Williams)</a:t>
            </a:r>
          </a:p>
          <a:p>
            <a:r>
              <a:rPr lang="en-US" dirty="0"/>
              <a:t>A continuous or detailed audit involves a detailed examination of all the transitions attending at regular intervals say, weekly fortnightly or monthly during the whole of the trading period (</a:t>
            </a:r>
            <a:r>
              <a:rPr lang="en-US" dirty="0" err="1"/>
              <a:t>Batliboi</a:t>
            </a:r>
            <a:r>
              <a:rPr lang="en-US" dirty="0"/>
              <a:t>)</a:t>
            </a:r>
          </a:p>
          <a:p>
            <a:pPr marL="0" indent="0">
              <a:buNone/>
            </a:pPr>
            <a:endParaRPr lang="en-US" dirty="0"/>
          </a:p>
        </p:txBody>
      </p:sp>
    </p:spTree>
    <p:extLst>
      <p:ext uri="{BB962C8B-B14F-4D97-AF65-F5344CB8AC3E}">
        <p14:creationId xmlns:p14="http://schemas.microsoft.com/office/powerpoint/2010/main" val="2935997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Continues Audit</a:t>
            </a:r>
          </a:p>
        </p:txBody>
      </p:sp>
      <p:sp>
        <p:nvSpPr>
          <p:cNvPr id="3" name="Content Placeholder 2"/>
          <p:cNvSpPr>
            <a:spLocks noGrp="1"/>
          </p:cNvSpPr>
          <p:nvPr>
            <p:ph idx="1"/>
          </p:nvPr>
        </p:nvSpPr>
        <p:spPr/>
        <p:txBody>
          <a:bodyPr/>
          <a:lstStyle/>
          <a:p>
            <a:r>
              <a:rPr lang="en-US" dirty="0"/>
              <a:t>Where accounts are prepared just after close of year</a:t>
            </a:r>
          </a:p>
          <a:p>
            <a:r>
              <a:rPr lang="en-US" dirty="0"/>
              <a:t>Where transactions are large and of financial in nature</a:t>
            </a:r>
          </a:p>
          <a:p>
            <a:r>
              <a:rPr lang="en-US" dirty="0"/>
              <a:t>Where internal check is not proper</a:t>
            </a:r>
          </a:p>
          <a:p>
            <a:r>
              <a:rPr lang="en-US" dirty="0"/>
              <a:t>Where statements of accounts are prepared monthly</a:t>
            </a:r>
          </a:p>
          <a:p>
            <a:r>
              <a:rPr lang="en-US" dirty="0"/>
              <a:t>Where volume of sales is very large</a:t>
            </a:r>
          </a:p>
        </p:txBody>
      </p:sp>
    </p:spTree>
    <p:extLst>
      <p:ext uri="{BB962C8B-B14F-4D97-AF65-F5344CB8AC3E}">
        <p14:creationId xmlns:p14="http://schemas.microsoft.com/office/powerpoint/2010/main" val="1907475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3610"/>
          </a:xfrm>
        </p:spPr>
        <p:txBody>
          <a:bodyPr/>
          <a:lstStyle/>
          <a:p>
            <a:r>
              <a:rPr lang="en-US" dirty="0"/>
              <a:t>Continuous Audit Advantages</a:t>
            </a:r>
          </a:p>
        </p:txBody>
      </p:sp>
      <p:sp>
        <p:nvSpPr>
          <p:cNvPr id="3" name="Content Placeholder 2"/>
          <p:cNvSpPr>
            <a:spLocks noGrp="1"/>
          </p:cNvSpPr>
          <p:nvPr>
            <p:ph idx="1"/>
          </p:nvPr>
        </p:nvSpPr>
        <p:spPr>
          <a:xfrm>
            <a:off x="755073" y="1338735"/>
            <a:ext cx="10515600" cy="5145191"/>
          </a:xfrm>
        </p:spPr>
        <p:txBody>
          <a:bodyPr>
            <a:normAutofit/>
          </a:bodyPr>
          <a:lstStyle/>
          <a:p>
            <a:r>
              <a:rPr lang="en-US" dirty="0"/>
              <a:t>Advantages:</a:t>
            </a:r>
          </a:p>
          <a:p>
            <a:pPr marL="971550" lvl="1" indent="-514350">
              <a:buFont typeface="+mj-lt"/>
              <a:buAutoNum type="arabicPeriod"/>
            </a:pPr>
            <a:r>
              <a:rPr lang="en-US" dirty="0"/>
              <a:t>Detailed and close checking</a:t>
            </a:r>
          </a:p>
          <a:p>
            <a:pPr marL="971550" lvl="1" indent="-514350">
              <a:buFont typeface="+mj-lt"/>
              <a:buAutoNum type="arabicPeriod"/>
            </a:pPr>
            <a:r>
              <a:rPr lang="en-US" dirty="0"/>
              <a:t>Early detection and prevention of errors and frauds</a:t>
            </a:r>
          </a:p>
          <a:p>
            <a:pPr marL="971550" lvl="1" indent="-514350">
              <a:buFont typeface="+mj-lt"/>
              <a:buAutoNum type="arabicPeriod"/>
            </a:pPr>
            <a:r>
              <a:rPr lang="en-US" dirty="0"/>
              <a:t>Early presentation of audited accounts</a:t>
            </a:r>
          </a:p>
          <a:p>
            <a:pPr marL="971550" lvl="1" indent="-514350">
              <a:buFont typeface="+mj-lt"/>
              <a:buAutoNum type="arabicPeriod"/>
            </a:pPr>
            <a:r>
              <a:rPr lang="en-US" dirty="0"/>
              <a:t>Moral Check on accounting staff</a:t>
            </a:r>
          </a:p>
          <a:p>
            <a:pPr marL="971550" lvl="1" indent="-514350">
              <a:buFont typeface="+mj-lt"/>
              <a:buAutoNum type="arabicPeriod"/>
            </a:pPr>
            <a:r>
              <a:rPr lang="en-US" dirty="0"/>
              <a:t>Momentum of accounting staff</a:t>
            </a:r>
          </a:p>
          <a:p>
            <a:pPr marL="971550" lvl="1" indent="-514350">
              <a:buFont typeface="+mj-lt"/>
              <a:buAutoNum type="arabicPeriod"/>
            </a:pPr>
            <a:r>
              <a:rPr lang="en-US" dirty="0"/>
              <a:t>Valuable suggestions</a:t>
            </a:r>
          </a:p>
          <a:p>
            <a:pPr marL="971550" lvl="1" indent="-514350">
              <a:buFont typeface="+mj-lt"/>
              <a:buAutoNum type="arabicPeriod"/>
            </a:pPr>
            <a:r>
              <a:rPr lang="en-US" dirty="0"/>
              <a:t>Management of big businesses</a:t>
            </a:r>
          </a:p>
          <a:p>
            <a:pPr marL="971550" lvl="1" indent="-514350">
              <a:buFont typeface="+mj-lt"/>
              <a:buAutoNum type="arabicPeriod"/>
            </a:pPr>
            <a:r>
              <a:rPr lang="en-US" dirty="0"/>
              <a:t>Smooth work</a:t>
            </a:r>
          </a:p>
          <a:p>
            <a:pPr marL="971550" lvl="1" indent="-514350">
              <a:buFont typeface="+mj-lt"/>
              <a:buAutoNum type="arabicPeriod"/>
            </a:pPr>
            <a:endParaRPr lang="en-US" dirty="0"/>
          </a:p>
          <a:p>
            <a:pPr marL="971550" lvl="1" indent="-514350">
              <a:buFont typeface="+mj-lt"/>
              <a:buAutoNum type="arabicPeriod"/>
            </a:pPr>
            <a:endParaRPr lang="en-US" dirty="0"/>
          </a:p>
        </p:txBody>
      </p:sp>
    </p:spTree>
    <p:extLst>
      <p:ext uri="{BB962C8B-B14F-4D97-AF65-F5344CB8AC3E}">
        <p14:creationId xmlns:p14="http://schemas.microsoft.com/office/powerpoint/2010/main" val="15074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3610"/>
          </a:xfrm>
        </p:spPr>
        <p:txBody>
          <a:bodyPr/>
          <a:lstStyle/>
          <a:p>
            <a:r>
              <a:rPr lang="en-US" dirty="0"/>
              <a:t>Continuous Audit Advantages</a:t>
            </a:r>
          </a:p>
        </p:txBody>
      </p:sp>
      <p:sp>
        <p:nvSpPr>
          <p:cNvPr id="3" name="Content Placeholder 2"/>
          <p:cNvSpPr>
            <a:spLocks noGrp="1"/>
          </p:cNvSpPr>
          <p:nvPr>
            <p:ph idx="1"/>
          </p:nvPr>
        </p:nvSpPr>
        <p:spPr>
          <a:xfrm>
            <a:off x="755073" y="1338735"/>
            <a:ext cx="10515600" cy="5145191"/>
          </a:xfrm>
        </p:spPr>
        <p:txBody>
          <a:bodyPr>
            <a:normAutofit/>
          </a:bodyPr>
          <a:lstStyle/>
          <a:p>
            <a:r>
              <a:rPr lang="en-US" dirty="0"/>
              <a:t>Disadvantages:</a:t>
            </a:r>
          </a:p>
          <a:p>
            <a:pPr marL="971550" lvl="1" indent="-514350">
              <a:buFont typeface="+mj-lt"/>
              <a:buAutoNum type="arabicPeriod"/>
            </a:pPr>
            <a:r>
              <a:rPr lang="en-US" dirty="0"/>
              <a:t>Change in accounts after audit</a:t>
            </a:r>
          </a:p>
          <a:p>
            <a:pPr marL="971550" lvl="1" indent="-514350">
              <a:buFont typeface="+mj-lt"/>
              <a:buAutoNum type="arabicPeriod"/>
            </a:pPr>
            <a:r>
              <a:rPr lang="en-US" dirty="0"/>
              <a:t>Delay and inconvenience of accounts staff</a:t>
            </a:r>
          </a:p>
          <a:p>
            <a:pPr marL="971550" lvl="1" indent="-514350">
              <a:buFont typeface="+mj-lt"/>
              <a:buAutoNum type="arabicPeriod"/>
            </a:pPr>
            <a:r>
              <a:rPr lang="en-US" dirty="0"/>
              <a:t>Thread of work may be lost</a:t>
            </a:r>
          </a:p>
          <a:p>
            <a:pPr marL="971550" lvl="1" indent="-514350">
              <a:buFont typeface="+mj-lt"/>
              <a:buAutoNum type="arabicPeriod"/>
            </a:pPr>
            <a:r>
              <a:rPr lang="en-US" dirty="0"/>
              <a:t>Establishment of unhealthy relations in audit and accounts staff</a:t>
            </a:r>
          </a:p>
          <a:p>
            <a:pPr marL="971550" lvl="1" indent="-514350">
              <a:buFont typeface="+mj-lt"/>
              <a:buAutoNum type="arabicPeriod"/>
            </a:pPr>
            <a:r>
              <a:rPr lang="en-US" dirty="0"/>
              <a:t>Expensive</a:t>
            </a:r>
          </a:p>
          <a:p>
            <a:pPr marL="971550" lvl="1" indent="-514350">
              <a:buFont typeface="+mj-lt"/>
              <a:buAutoNum type="arabicPeriod"/>
            </a:pPr>
            <a:r>
              <a:rPr lang="en-US" dirty="0"/>
              <a:t>May be overconfident and bored</a:t>
            </a:r>
          </a:p>
          <a:p>
            <a:pPr marL="971550" lvl="1" indent="-514350">
              <a:buFont typeface="+mj-lt"/>
              <a:buAutoNum type="arabicPeriod"/>
            </a:pPr>
            <a:endParaRPr lang="en-US" dirty="0"/>
          </a:p>
          <a:p>
            <a:pPr marL="971550" lvl="1" indent="-514350">
              <a:buFont typeface="+mj-lt"/>
              <a:buAutoNum type="arabicPeriod"/>
            </a:pPr>
            <a:endParaRPr lang="en-US" dirty="0"/>
          </a:p>
        </p:txBody>
      </p:sp>
    </p:spTree>
    <p:extLst>
      <p:ext uri="{BB962C8B-B14F-4D97-AF65-F5344CB8AC3E}">
        <p14:creationId xmlns:p14="http://schemas.microsoft.com/office/powerpoint/2010/main" val="336330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3610"/>
          </a:xfrm>
        </p:spPr>
        <p:txBody>
          <a:bodyPr/>
          <a:lstStyle/>
          <a:p>
            <a:r>
              <a:rPr lang="en-US" dirty="0"/>
              <a:t>Continuous Audit Advantages</a:t>
            </a:r>
          </a:p>
        </p:txBody>
      </p:sp>
      <p:sp>
        <p:nvSpPr>
          <p:cNvPr id="3" name="Content Placeholder 2"/>
          <p:cNvSpPr>
            <a:spLocks noGrp="1"/>
          </p:cNvSpPr>
          <p:nvPr>
            <p:ph idx="1"/>
          </p:nvPr>
        </p:nvSpPr>
        <p:spPr>
          <a:xfrm>
            <a:off x="755073" y="1338735"/>
            <a:ext cx="10515600" cy="5145191"/>
          </a:xfrm>
        </p:spPr>
        <p:txBody>
          <a:bodyPr>
            <a:normAutofit/>
          </a:bodyPr>
          <a:lstStyle/>
          <a:p>
            <a:r>
              <a:rPr lang="en-US" dirty="0"/>
              <a:t>Precautions</a:t>
            </a:r>
          </a:p>
          <a:p>
            <a:pPr marL="971550" lvl="1" indent="-514350">
              <a:buFont typeface="+mj-lt"/>
              <a:buAutoNum type="arabicPeriod"/>
            </a:pPr>
            <a:r>
              <a:rPr lang="en-US" dirty="0"/>
              <a:t>Clear instruction and checks to control alteration of accounts</a:t>
            </a:r>
          </a:p>
          <a:p>
            <a:pPr marL="971550" lvl="1" indent="-514350">
              <a:buFont typeface="+mj-lt"/>
              <a:buAutoNum type="arabicPeriod"/>
            </a:pPr>
            <a:r>
              <a:rPr lang="en-US" dirty="0"/>
              <a:t>Note down important points</a:t>
            </a:r>
          </a:p>
          <a:p>
            <a:pPr marL="971550" lvl="1" indent="-514350">
              <a:buFont typeface="+mj-lt"/>
              <a:buAutoNum type="arabicPeriod"/>
            </a:pPr>
            <a:r>
              <a:rPr lang="en-US" dirty="0"/>
              <a:t>Exhaustive programmed to prevent loop holes</a:t>
            </a:r>
          </a:p>
          <a:p>
            <a:pPr marL="971550" lvl="1" indent="-514350">
              <a:buFont typeface="+mj-lt"/>
              <a:buAutoNum type="arabicPeriod"/>
            </a:pPr>
            <a:r>
              <a:rPr lang="en-US" dirty="0"/>
              <a:t>Unsatisfactory explanation of important questions must be noted</a:t>
            </a:r>
          </a:p>
          <a:p>
            <a:pPr marL="971550" lvl="1" indent="-514350">
              <a:buFont typeface="+mj-lt"/>
              <a:buAutoNum type="arabicPeriod"/>
            </a:pPr>
            <a:r>
              <a:rPr lang="en-US" dirty="0"/>
              <a:t>A glance over the past work</a:t>
            </a:r>
          </a:p>
          <a:p>
            <a:pPr marL="971550" lvl="1" indent="-514350">
              <a:buFont typeface="+mj-lt"/>
              <a:buAutoNum type="arabicPeriod"/>
            </a:pPr>
            <a:r>
              <a:rPr lang="en-US" dirty="0"/>
              <a:t>No rotation in subordinate staff duties</a:t>
            </a:r>
          </a:p>
          <a:p>
            <a:pPr marL="971550" lvl="1" indent="-514350">
              <a:buFont typeface="+mj-lt"/>
              <a:buAutoNum type="arabicPeriod"/>
            </a:pPr>
            <a:endParaRPr lang="en-US" dirty="0"/>
          </a:p>
          <a:p>
            <a:pPr marL="971550" lvl="1" indent="-514350">
              <a:buFont typeface="+mj-lt"/>
              <a:buAutoNum type="arabicPeriod"/>
            </a:pPr>
            <a:endParaRPr lang="en-US" dirty="0"/>
          </a:p>
        </p:txBody>
      </p:sp>
    </p:spTree>
    <p:extLst>
      <p:ext uri="{BB962C8B-B14F-4D97-AF65-F5344CB8AC3E}">
        <p14:creationId xmlns:p14="http://schemas.microsoft.com/office/powerpoint/2010/main" val="2651911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760"/>
          </a:xfrm>
        </p:spPr>
        <p:txBody>
          <a:bodyPr>
            <a:normAutofit fontScale="90000"/>
          </a:bodyPr>
          <a:lstStyle/>
          <a:p>
            <a:r>
              <a:rPr lang="en-US" dirty="0"/>
              <a:t>2.Annual or Periodical or Final or Complete Audit</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400" dirty="0"/>
              <a:t>R.G. Williams </a:t>
            </a:r>
            <a:r>
              <a:rPr lang="en-US" sz="2400" dirty="0" err="1"/>
              <a:t>syas</a:t>
            </a:r>
            <a:r>
              <a:rPr lang="en-US" sz="2400" dirty="0"/>
              <a:t> </a:t>
            </a:r>
            <a:r>
              <a:rPr lang="en-US" sz="2400" dirty="0" err="1"/>
              <a:t>tha</a:t>
            </a:r>
            <a:r>
              <a:rPr lang="en-US" sz="2400" dirty="0"/>
              <a:t> ta final audit is one which is not commenced until after the books have been closed at the end of the financial year, or which is only commenced towards the end of the financial year and carries through to completion after the end of the year.</a:t>
            </a:r>
          </a:p>
          <a:p>
            <a:pPr marL="457200" indent="-457200">
              <a:buFont typeface="+mj-lt"/>
              <a:buAutoNum type="arabicPeriod"/>
            </a:pPr>
            <a:r>
              <a:rPr lang="en-US" sz="2400" dirty="0"/>
              <a:t>Walter W. </a:t>
            </a:r>
            <a:r>
              <a:rPr lang="en-US" sz="2400" dirty="0" err="1"/>
              <a:t>Bigg</a:t>
            </a:r>
            <a:r>
              <a:rPr lang="en-US" sz="2400" dirty="0"/>
              <a:t> says that final audit is not commenced until after the end of the financial period, and is then carried through to completion after the end of the years.</a:t>
            </a:r>
          </a:p>
          <a:p>
            <a:pPr marL="457200" indent="-457200">
              <a:buFont typeface="+mj-lt"/>
              <a:buAutoNum type="arabicPeriod"/>
            </a:pPr>
            <a:r>
              <a:rPr lang="en-US" sz="2400" dirty="0"/>
              <a:t>L.R. Howard says that final audit is carried through to completion in one continuous session. Although it may be commenced before the end of the accounting period, it is completed at least after the end of the financial year</a:t>
            </a:r>
          </a:p>
        </p:txBody>
      </p:sp>
    </p:spTree>
    <p:extLst>
      <p:ext uri="{BB962C8B-B14F-4D97-AF65-F5344CB8AC3E}">
        <p14:creationId xmlns:p14="http://schemas.microsoft.com/office/powerpoint/2010/main" val="1532802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0160"/>
          </a:xfrm>
        </p:spPr>
        <p:txBody>
          <a:bodyPr>
            <a:normAutofit fontScale="90000"/>
          </a:bodyPr>
          <a:lstStyle/>
          <a:p>
            <a:r>
              <a:rPr lang="en-US" dirty="0"/>
              <a:t>Advantages and Disadvantages of Final Audit</a:t>
            </a:r>
            <a:br>
              <a:rPr lang="en-US" dirty="0"/>
            </a:br>
            <a:endParaRPr lang="en-US" dirty="0"/>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Convenient for account staff of </a:t>
            </a:r>
            <a:r>
              <a:rPr lang="en-US" sz="2000" dirty="0" err="1"/>
              <a:t>auditee</a:t>
            </a:r>
            <a:endParaRPr lang="en-US" sz="2000" dirty="0"/>
          </a:p>
          <a:p>
            <a:pPr marL="457200" indent="-457200">
              <a:buFont typeface="+mj-lt"/>
              <a:buAutoNum type="arabicPeriod"/>
            </a:pPr>
            <a:r>
              <a:rPr lang="en-US" sz="2000" dirty="0"/>
              <a:t>Less expensive</a:t>
            </a:r>
          </a:p>
          <a:p>
            <a:pPr marL="457200" indent="-457200">
              <a:buFont typeface="+mj-lt"/>
              <a:buAutoNum type="arabicPeriod"/>
            </a:pPr>
            <a:r>
              <a:rPr lang="en-US" sz="2000" dirty="0"/>
              <a:t>Quick</a:t>
            </a:r>
          </a:p>
          <a:p>
            <a:pPr marL="457200" indent="-457200">
              <a:buFont typeface="+mj-lt"/>
              <a:buAutoNum type="arabicPeriod"/>
            </a:pPr>
            <a:r>
              <a:rPr lang="en-US" sz="2000" dirty="0"/>
              <a:t>Link of work can be maintained</a:t>
            </a:r>
          </a:p>
          <a:p>
            <a:pPr marL="457200" indent="-457200">
              <a:buFont typeface="+mj-lt"/>
              <a:buAutoNum type="arabicPeriod"/>
            </a:pPr>
            <a:r>
              <a:rPr lang="en-US" sz="2000" dirty="0"/>
              <a:t>No undue collusion in audit and accounts department</a:t>
            </a:r>
          </a:p>
          <a:p>
            <a:pPr marL="457200" indent="-457200">
              <a:buFont typeface="+mj-lt"/>
              <a:buAutoNum type="arabicPeriod"/>
            </a:pPr>
            <a:r>
              <a:rPr lang="en-US" sz="2000" dirty="0"/>
              <a:t>Can be carried out with a simplified time table </a:t>
            </a:r>
          </a:p>
          <a:p>
            <a:pPr marL="457200" indent="-457200">
              <a:buFont typeface="+mj-lt"/>
              <a:buAutoNum type="arabicPeriod"/>
            </a:pPr>
            <a:r>
              <a:rPr lang="en-US" sz="2000" dirty="0"/>
              <a:t>Companies can fulfill their legal requirements</a:t>
            </a:r>
          </a:p>
          <a:p>
            <a:pPr marL="0" indent="0">
              <a:buNone/>
            </a:pPr>
            <a:r>
              <a:rPr lang="en-US" sz="2000" dirty="0"/>
              <a:t>Disadvantages:</a:t>
            </a:r>
          </a:p>
          <a:p>
            <a:pPr marL="457200" indent="-457200">
              <a:buFont typeface="+mj-lt"/>
              <a:buAutoNum type="arabicPeriod"/>
            </a:pPr>
            <a:r>
              <a:rPr lang="en-US" sz="2000" dirty="0"/>
              <a:t>Detailed checking is not possible</a:t>
            </a:r>
          </a:p>
          <a:p>
            <a:pPr marL="457200" indent="-457200">
              <a:buFont typeface="+mj-lt"/>
              <a:buAutoNum type="arabicPeriod"/>
            </a:pPr>
            <a:r>
              <a:rPr lang="en-US" sz="2000" dirty="0"/>
              <a:t>More changes of error and fraud</a:t>
            </a:r>
          </a:p>
          <a:p>
            <a:pPr marL="457200" indent="-457200">
              <a:buFont typeface="+mj-lt"/>
              <a:buAutoNum type="arabicPeriod"/>
            </a:pPr>
            <a:r>
              <a:rPr lang="en-US" sz="2000" dirty="0"/>
              <a:t>Delay in auditors report</a:t>
            </a:r>
          </a:p>
          <a:p>
            <a:pPr marL="457200" indent="-457200">
              <a:buFont typeface="+mj-lt"/>
              <a:buAutoNum type="arabicPeriod"/>
            </a:pPr>
            <a:r>
              <a:rPr lang="en-US" sz="2000" dirty="0"/>
              <a:t>For big businesses not practicable</a:t>
            </a:r>
          </a:p>
          <a:p>
            <a:pPr marL="457200" indent="-457200">
              <a:buFont typeface="+mj-lt"/>
              <a:buAutoNum type="arabicPeriod"/>
            </a:pPr>
            <a:r>
              <a:rPr lang="en-US" sz="2000" dirty="0"/>
              <a:t>Reliance of management may mislead</a:t>
            </a:r>
          </a:p>
          <a:p>
            <a:pPr marL="0" indent="0">
              <a:buNone/>
            </a:pPr>
            <a:endParaRPr lang="en-US" sz="2000" dirty="0"/>
          </a:p>
          <a:p>
            <a:pPr marL="457200" indent="-457200">
              <a:buFont typeface="+mj-lt"/>
              <a:buAutoNum type="arabicPeriod"/>
            </a:pPr>
            <a:endParaRPr lang="en-US" sz="2000" dirty="0"/>
          </a:p>
        </p:txBody>
      </p:sp>
    </p:spTree>
    <p:extLst>
      <p:ext uri="{BB962C8B-B14F-4D97-AF65-F5344CB8AC3E}">
        <p14:creationId xmlns:p14="http://schemas.microsoft.com/office/powerpoint/2010/main" val="2284417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normAutofit fontScale="90000"/>
          </a:bodyPr>
          <a:lstStyle/>
          <a:p>
            <a:r>
              <a:rPr lang="en-US" dirty="0"/>
              <a:t>Difference in Continues and Final Audit</a:t>
            </a:r>
            <a:br>
              <a:rPr lang="en-US" dirty="0"/>
            </a:br>
            <a:endParaRPr lang="en-US" dirty="0"/>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Font typeface="+mj-lt"/>
              <a:buAutoNum type="arabicPeriod"/>
            </a:pPr>
            <a:r>
              <a:rPr lang="en-US" sz="2000" dirty="0"/>
              <a:t>Nature of work</a:t>
            </a:r>
          </a:p>
          <a:p>
            <a:pPr marL="457200" indent="-457200">
              <a:buFont typeface="+mj-lt"/>
              <a:buAutoNum type="arabicPeriod"/>
            </a:pPr>
            <a:r>
              <a:rPr lang="en-US" sz="2000" dirty="0"/>
              <a:t>Cost of Audit</a:t>
            </a:r>
          </a:p>
          <a:p>
            <a:pPr marL="457200" indent="-457200">
              <a:buFont typeface="+mj-lt"/>
              <a:buAutoNum type="arabicPeriod"/>
            </a:pPr>
            <a:r>
              <a:rPr lang="en-US" sz="2000" dirty="0"/>
              <a:t>Time Period</a:t>
            </a:r>
          </a:p>
          <a:p>
            <a:pPr marL="457200" indent="-457200">
              <a:buFont typeface="+mj-lt"/>
              <a:buAutoNum type="arabicPeriod"/>
            </a:pPr>
            <a:r>
              <a:rPr lang="en-US" sz="2000" dirty="0"/>
              <a:t>Application</a:t>
            </a:r>
          </a:p>
          <a:p>
            <a:pPr marL="457200" indent="-457200">
              <a:buFont typeface="+mj-lt"/>
              <a:buAutoNum type="arabicPeriod"/>
            </a:pPr>
            <a:r>
              <a:rPr lang="en-US" sz="2000" dirty="0"/>
              <a:t>Moral Check</a:t>
            </a:r>
          </a:p>
          <a:p>
            <a:pPr marL="457200" indent="-457200">
              <a:buFont typeface="+mj-lt"/>
              <a:buAutoNum type="arabicPeriod"/>
            </a:pPr>
            <a:r>
              <a:rPr lang="en-US" sz="2000" dirty="0"/>
              <a:t>Alteration Risk</a:t>
            </a:r>
          </a:p>
          <a:p>
            <a:pPr marL="457200" indent="-457200">
              <a:buFont typeface="+mj-lt"/>
              <a:buAutoNum type="arabicPeriod"/>
            </a:pPr>
            <a:r>
              <a:rPr lang="en-US" sz="2000" dirty="0"/>
              <a:t>Technical Details</a:t>
            </a:r>
          </a:p>
          <a:p>
            <a:pPr marL="457200" indent="-457200">
              <a:buFont typeface="+mj-lt"/>
              <a:buAutoNum type="arabicPeriod"/>
            </a:pPr>
            <a:r>
              <a:rPr lang="en-US" sz="2000" dirty="0"/>
              <a:t>Discovery of Errors and Fraud</a:t>
            </a:r>
          </a:p>
          <a:p>
            <a:pPr marL="457200" indent="-457200">
              <a:buFont typeface="+mj-lt"/>
              <a:buAutoNum type="arabicPeriod"/>
            </a:pPr>
            <a:r>
              <a:rPr lang="en-US" sz="2000" dirty="0"/>
              <a:t>Efficiency of Audit Staff</a:t>
            </a:r>
          </a:p>
          <a:p>
            <a:pPr marL="457200" indent="-457200">
              <a:buFont typeface="+mj-lt"/>
              <a:buAutoNum type="arabicPeriod"/>
            </a:pPr>
            <a:r>
              <a:rPr lang="en-US" sz="2000" dirty="0"/>
              <a:t>Convenience of Client.</a:t>
            </a:r>
          </a:p>
        </p:txBody>
      </p:sp>
    </p:spTree>
    <p:extLst>
      <p:ext uri="{BB962C8B-B14F-4D97-AF65-F5344CB8AC3E}">
        <p14:creationId xmlns:p14="http://schemas.microsoft.com/office/powerpoint/2010/main" val="591185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Types of Audit</a:t>
            </a:r>
          </a:p>
        </p:txBody>
      </p:sp>
      <p:sp>
        <p:nvSpPr>
          <p:cNvPr id="3" name="Content Placeholder 2"/>
          <p:cNvSpPr>
            <a:spLocks noGrp="1"/>
          </p:cNvSpPr>
          <p:nvPr>
            <p:ph idx="1"/>
          </p:nvPr>
        </p:nvSpPr>
        <p:spPr>
          <a:xfrm>
            <a:off x="838200" y="1077686"/>
            <a:ext cx="10515600" cy="5099277"/>
          </a:xfrm>
        </p:spPr>
        <p:txBody>
          <a:bodyPr>
            <a:normAutofit/>
          </a:bodyPr>
          <a:lstStyle/>
          <a:p>
            <a:pPr marL="457200" indent="-457200">
              <a:buAutoNum type="arabicPeriod" startAt="3"/>
            </a:pPr>
            <a:r>
              <a:rPr lang="en-US" sz="2000" dirty="0"/>
              <a:t>Balance sheet Audit</a:t>
            </a:r>
          </a:p>
          <a:p>
            <a:pPr marL="457200" indent="-457200">
              <a:buAutoNum type="arabicPeriod" startAt="3"/>
            </a:pPr>
            <a:r>
              <a:rPr lang="en-US" sz="2000" dirty="0"/>
              <a:t>Cash Audit</a:t>
            </a:r>
          </a:p>
          <a:p>
            <a:pPr marL="457200" indent="-457200">
              <a:buAutoNum type="arabicPeriod" startAt="3"/>
            </a:pPr>
            <a:r>
              <a:rPr lang="en-US" sz="2000" dirty="0"/>
              <a:t>Cost Audit: Cost audit is the verification of the correctness of the cost accounts and of the adherence to the cost accounting plan.</a:t>
            </a:r>
          </a:p>
          <a:p>
            <a:pPr marL="457200" indent="-457200">
              <a:buAutoNum type="arabicPeriod" startAt="3"/>
            </a:pPr>
            <a:r>
              <a:rPr lang="en-US" sz="2000" dirty="0"/>
              <a:t>Complete Audit</a:t>
            </a:r>
          </a:p>
          <a:p>
            <a:pPr marL="457200" indent="-457200">
              <a:buAutoNum type="arabicPeriod" startAt="3"/>
            </a:pPr>
            <a:r>
              <a:rPr lang="en-US" sz="2000" dirty="0"/>
              <a:t>Partial Audit</a:t>
            </a:r>
          </a:p>
          <a:p>
            <a:pPr marL="457200" indent="-457200">
              <a:buAutoNum type="arabicPeriod" startAt="3"/>
            </a:pPr>
            <a:r>
              <a:rPr lang="en-US" sz="2000" dirty="0"/>
              <a:t>Detailed Audit</a:t>
            </a:r>
          </a:p>
          <a:p>
            <a:pPr marL="457200" indent="-457200">
              <a:buAutoNum type="arabicPeriod" startAt="3"/>
            </a:pPr>
            <a:r>
              <a:rPr lang="en-US" sz="2000" dirty="0"/>
              <a:t>Interim Audit</a:t>
            </a:r>
          </a:p>
          <a:p>
            <a:pPr marL="457200" indent="-457200">
              <a:buAutoNum type="arabicPeriod" startAt="3"/>
            </a:pPr>
            <a:r>
              <a:rPr lang="en-US" sz="2000" dirty="0"/>
              <a:t>Management Audit</a:t>
            </a:r>
          </a:p>
          <a:p>
            <a:pPr marL="457200" indent="-457200">
              <a:buAutoNum type="arabicPeriod" startAt="3"/>
            </a:pPr>
            <a:endParaRPr lang="en-US" sz="2000" dirty="0"/>
          </a:p>
        </p:txBody>
      </p:sp>
    </p:spTree>
    <p:extLst>
      <p:ext uri="{BB962C8B-B14F-4D97-AF65-F5344CB8AC3E}">
        <p14:creationId xmlns:p14="http://schemas.microsoft.com/office/powerpoint/2010/main" val="1862460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2932"/>
          </a:xfrm>
        </p:spPr>
        <p:txBody>
          <a:bodyPr/>
          <a:lstStyle/>
          <a:p>
            <a:r>
              <a:rPr lang="en-US" dirty="0"/>
              <a:t>Difference in continues and interim audit</a:t>
            </a:r>
          </a:p>
        </p:txBody>
      </p:sp>
      <p:sp>
        <p:nvSpPr>
          <p:cNvPr id="3" name="Content Placeholder 2"/>
          <p:cNvSpPr>
            <a:spLocks noGrp="1"/>
          </p:cNvSpPr>
          <p:nvPr>
            <p:ph idx="1"/>
          </p:nvPr>
        </p:nvSpPr>
        <p:spPr>
          <a:xfrm>
            <a:off x="838200" y="1077686"/>
            <a:ext cx="10515600" cy="5099277"/>
          </a:xfrm>
        </p:spPr>
        <p:txBody>
          <a:bodyPr>
            <a:normAutofit/>
          </a:bodyPr>
          <a:lstStyle/>
          <a:p>
            <a:pPr marL="914400" lvl="1" indent="-457200">
              <a:buFont typeface="+mj-lt"/>
              <a:buAutoNum type="arabicPeriod"/>
            </a:pPr>
            <a:r>
              <a:rPr lang="en-US" dirty="0"/>
              <a:t>Time period</a:t>
            </a:r>
          </a:p>
          <a:p>
            <a:pPr marL="914400" lvl="1" indent="-457200">
              <a:buFont typeface="+mj-lt"/>
              <a:buAutoNum type="arabicPeriod"/>
            </a:pPr>
            <a:r>
              <a:rPr lang="en-US" dirty="0"/>
              <a:t>Verification of assets and liabilities</a:t>
            </a:r>
          </a:p>
          <a:p>
            <a:pPr marL="914400" lvl="1" indent="-457200">
              <a:buFont typeface="+mj-lt"/>
              <a:buAutoNum type="arabicPeriod"/>
            </a:pPr>
            <a:r>
              <a:rPr lang="en-US" dirty="0"/>
              <a:t>Preparation of trial balance</a:t>
            </a:r>
          </a:p>
          <a:p>
            <a:pPr marL="914400" lvl="1" indent="-457200">
              <a:buFont typeface="+mj-lt"/>
              <a:buAutoNum type="arabicPeriod"/>
            </a:pPr>
            <a:r>
              <a:rPr lang="en-US" dirty="0"/>
              <a:t>Audit report timing</a:t>
            </a:r>
          </a:p>
          <a:p>
            <a:pPr marL="914400" lvl="1" indent="-457200">
              <a:buFont typeface="+mj-lt"/>
              <a:buAutoNum type="arabicPeriod"/>
            </a:pPr>
            <a:r>
              <a:rPr lang="en-US" dirty="0"/>
              <a:t>Audit expense</a:t>
            </a:r>
          </a:p>
          <a:p>
            <a:pPr marL="914400" lvl="1" indent="-457200">
              <a:buFont typeface="+mj-lt"/>
              <a:buAutoNum type="arabicPeriod"/>
            </a:pPr>
            <a:r>
              <a:rPr lang="en-US" dirty="0"/>
              <a:t>Convenience of account staff</a:t>
            </a:r>
          </a:p>
        </p:txBody>
      </p:sp>
    </p:spTree>
    <p:extLst>
      <p:ext uri="{BB962C8B-B14F-4D97-AF65-F5344CB8AC3E}">
        <p14:creationId xmlns:p14="http://schemas.microsoft.com/office/powerpoint/2010/main" val="2392130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Audit</a:t>
            </a:r>
          </a:p>
        </p:txBody>
      </p:sp>
      <p:sp>
        <p:nvSpPr>
          <p:cNvPr id="3" name="Content Placeholder 2"/>
          <p:cNvSpPr>
            <a:spLocks noGrp="1"/>
          </p:cNvSpPr>
          <p:nvPr>
            <p:ph idx="1"/>
          </p:nvPr>
        </p:nvSpPr>
        <p:spPr/>
        <p:txBody>
          <a:bodyPr/>
          <a:lstStyle/>
          <a:p>
            <a:pPr marL="0" indent="0">
              <a:buNone/>
            </a:pPr>
            <a:r>
              <a:rPr lang="en-US" dirty="0"/>
              <a:t>Audit may be classified and kept into two categories, mainly:</a:t>
            </a:r>
          </a:p>
          <a:p>
            <a:pPr marL="514350" indent="-514350">
              <a:buFont typeface="+mj-lt"/>
              <a:buAutoNum type="arabicPeriod"/>
            </a:pPr>
            <a:r>
              <a:rPr lang="en-US" dirty="0"/>
              <a:t>According to Organizational structure of a business; and</a:t>
            </a:r>
          </a:p>
          <a:p>
            <a:pPr marL="514350" indent="-514350">
              <a:buFont typeface="+mj-lt"/>
              <a:buAutoNum type="arabicPeriod"/>
            </a:pPr>
            <a:r>
              <a:rPr lang="en-US" dirty="0"/>
              <a:t>From practical point of view</a:t>
            </a:r>
          </a:p>
        </p:txBody>
      </p:sp>
    </p:spTree>
    <p:extLst>
      <p:ext uri="{BB962C8B-B14F-4D97-AF65-F5344CB8AC3E}">
        <p14:creationId xmlns:p14="http://schemas.microsoft.com/office/powerpoint/2010/main" val="305578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According to Organizational Structure</a:t>
            </a:r>
          </a:p>
        </p:txBody>
      </p:sp>
      <p:sp>
        <p:nvSpPr>
          <p:cNvPr id="3" name="Content Placeholder 2"/>
          <p:cNvSpPr>
            <a:spLocks noGrp="1"/>
          </p:cNvSpPr>
          <p:nvPr>
            <p:ph idx="1"/>
          </p:nvPr>
        </p:nvSpPr>
        <p:spPr>
          <a:xfrm>
            <a:off x="838200" y="1393371"/>
            <a:ext cx="10515600" cy="4783592"/>
          </a:xfrm>
        </p:spPr>
        <p:txBody>
          <a:bodyPr/>
          <a:lstStyle/>
          <a:p>
            <a:pPr marL="0" indent="0">
              <a:buNone/>
            </a:pPr>
            <a:r>
              <a:rPr lang="en-US" dirty="0"/>
              <a:t>It is rightly said that the method of maintaining accounts and their audit will be largely dependent upon the organizational pattern of a business house. Different types of audit on this basis may be given as under:</a:t>
            </a:r>
          </a:p>
          <a:p>
            <a:pPr marL="514350" indent="-514350">
              <a:buFont typeface="+mj-lt"/>
              <a:buAutoNum type="arabicPeriod"/>
            </a:pPr>
            <a:r>
              <a:rPr lang="en-US" dirty="0"/>
              <a:t>Statutory Audit</a:t>
            </a:r>
          </a:p>
          <a:p>
            <a:pPr marL="971550" lvl="1" indent="-514350">
              <a:buFont typeface="+mj-lt"/>
              <a:buAutoNum type="romanLcPeriod"/>
            </a:pPr>
            <a:r>
              <a:rPr lang="en-US" dirty="0"/>
              <a:t>Company Audit</a:t>
            </a:r>
          </a:p>
          <a:p>
            <a:pPr marL="971550" lvl="1" indent="-514350">
              <a:buFont typeface="+mj-lt"/>
              <a:buAutoNum type="romanLcPeriod"/>
            </a:pPr>
            <a:r>
              <a:rPr lang="en-US" dirty="0"/>
              <a:t>Audit of Trusts</a:t>
            </a:r>
          </a:p>
          <a:p>
            <a:pPr marL="971550" lvl="1" indent="-514350">
              <a:buFont typeface="+mj-lt"/>
              <a:buAutoNum type="romanLcPeriod"/>
            </a:pPr>
            <a:r>
              <a:rPr lang="en-US" dirty="0"/>
              <a:t>Audit of other institute</a:t>
            </a:r>
          </a:p>
        </p:txBody>
      </p:sp>
    </p:spTree>
    <p:extLst>
      <p:ext uri="{BB962C8B-B14F-4D97-AF65-F5344CB8AC3E}">
        <p14:creationId xmlns:p14="http://schemas.microsoft.com/office/powerpoint/2010/main" val="242019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According to Organizational Structure</a:t>
            </a:r>
          </a:p>
        </p:txBody>
      </p:sp>
      <p:sp>
        <p:nvSpPr>
          <p:cNvPr id="3" name="Content Placeholder 2"/>
          <p:cNvSpPr>
            <a:spLocks noGrp="1"/>
          </p:cNvSpPr>
          <p:nvPr>
            <p:ph idx="1"/>
          </p:nvPr>
        </p:nvSpPr>
        <p:spPr>
          <a:xfrm>
            <a:off x="838200" y="1393371"/>
            <a:ext cx="10515600" cy="4783592"/>
          </a:xfrm>
        </p:spPr>
        <p:txBody>
          <a:bodyPr/>
          <a:lstStyle/>
          <a:p>
            <a:pPr marL="514350" indent="-514350">
              <a:buAutoNum type="arabicPeriod" startAt="2"/>
            </a:pPr>
            <a:r>
              <a:rPr lang="en-US" dirty="0"/>
              <a:t>Private Audit</a:t>
            </a:r>
          </a:p>
          <a:p>
            <a:pPr marL="971550" lvl="1" indent="-514350">
              <a:buFont typeface="+mj-lt"/>
              <a:buAutoNum type="romanLcPeriod"/>
            </a:pPr>
            <a:r>
              <a:rPr lang="en-US" dirty="0"/>
              <a:t>Audit of the accounts of sole trader</a:t>
            </a:r>
          </a:p>
          <a:p>
            <a:pPr marL="971550" lvl="1" indent="-514350">
              <a:buFont typeface="+mj-lt"/>
              <a:buAutoNum type="romanLcPeriod"/>
            </a:pPr>
            <a:r>
              <a:rPr lang="en-US" dirty="0"/>
              <a:t>Audit of the accounts of partnership Firms</a:t>
            </a:r>
          </a:p>
          <a:p>
            <a:pPr marL="971550" lvl="1" indent="-514350">
              <a:buFont typeface="+mj-lt"/>
              <a:buAutoNum type="romanLcPeriod"/>
            </a:pPr>
            <a:r>
              <a:rPr lang="en-US" dirty="0"/>
              <a:t>Audit of the Accounts of other individual and institutions</a:t>
            </a:r>
          </a:p>
          <a:p>
            <a:pPr marL="971550" lvl="1" indent="-514350">
              <a:buFont typeface="+mj-lt"/>
              <a:buAutoNum type="romanLcPeriod"/>
            </a:pPr>
            <a:endParaRPr lang="en-US" dirty="0"/>
          </a:p>
          <a:p>
            <a:pPr marL="514350" indent="-514350">
              <a:buFont typeface="+mj-lt"/>
              <a:buAutoNum type="arabicPeriod" startAt="2"/>
            </a:pPr>
            <a:r>
              <a:rPr lang="en-US" dirty="0"/>
              <a:t>Government Audit</a:t>
            </a:r>
          </a:p>
          <a:p>
            <a:pPr marL="457200" lvl="1" indent="0">
              <a:buNone/>
            </a:pPr>
            <a:r>
              <a:rPr lang="en-US" dirty="0"/>
              <a:t>Each entity were government funding is involved is subject to government audit. </a:t>
            </a:r>
          </a:p>
          <a:p>
            <a:pPr marL="457200" lvl="1" indent="0">
              <a:buNone/>
            </a:pPr>
            <a:r>
              <a:rPr lang="en-US" dirty="0"/>
              <a:t>Controller general of accounts is responsible for maintaining the public sector accounts in Pakistan.</a:t>
            </a:r>
          </a:p>
          <a:p>
            <a:pPr marL="457200" lvl="1" indent="0">
              <a:buNone/>
            </a:pPr>
            <a:r>
              <a:rPr lang="en-US" dirty="0"/>
              <a:t>Auditor general of Pakistan is responsible for audit of all public sector entities in Pakistan;</a:t>
            </a:r>
          </a:p>
          <a:p>
            <a:pPr marL="971550" lvl="1" indent="-514350">
              <a:buFont typeface="+mj-lt"/>
              <a:buAutoNum type="romanLcPeriod" startAt="2"/>
            </a:pPr>
            <a:endParaRPr lang="en-US" dirty="0"/>
          </a:p>
        </p:txBody>
      </p:sp>
    </p:spTree>
    <p:extLst>
      <p:ext uri="{BB962C8B-B14F-4D97-AF65-F5344CB8AC3E}">
        <p14:creationId xmlns:p14="http://schemas.microsoft.com/office/powerpoint/2010/main" val="2738830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According to Organizational Structure</a:t>
            </a:r>
          </a:p>
        </p:txBody>
      </p:sp>
      <p:sp>
        <p:nvSpPr>
          <p:cNvPr id="3" name="Content Placeholder 2"/>
          <p:cNvSpPr>
            <a:spLocks noGrp="1"/>
          </p:cNvSpPr>
          <p:nvPr>
            <p:ph idx="1"/>
          </p:nvPr>
        </p:nvSpPr>
        <p:spPr>
          <a:xfrm>
            <a:off x="838200" y="1393371"/>
            <a:ext cx="10515600" cy="4783592"/>
          </a:xfrm>
        </p:spPr>
        <p:txBody>
          <a:bodyPr/>
          <a:lstStyle/>
          <a:p>
            <a:pPr marL="0" indent="0">
              <a:buNone/>
            </a:pPr>
            <a:r>
              <a:rPr lang="en-US" dirty="0"/>
              <a:t>Government Audit</a:t>
            </a:r>
          </a:p>
          <a:p>
            <a:pPr marL="457200" lvl="1" indent="0">
              <a:buNone/>
            </a:pPr>
            <a:r>
              <a:rPr lang="en-US" dirty="0"/>
              <a:t>Main objectives of Government Audit includes:</a:t>
            </a:r>
          </a:p>
          <a:p>
            <a:pPr lvl="1"/>
            <a:r>
              <a:rPr lang="en-US" dirty="0"/>
              <a:t>Incurrence of expenses out of funds which has been sanctioned by the competent authority.</a:t>
            </a:r>
          </a:p>
          <a:p>
            <a:pPr lvl="1"/>
            <a:r>
              <a:rPr lang="en-US" dirty="0"/>
              <a:t>Verification of expenditures according to rules and regulations of the department.</a:t>
            </a:r>
          </a:p>
          <a:p>
            <a:pPr lvl="1"/>
            <a:r>
              <a:rPr lang="en-US" dirty="0"/>
              <a:t>Expenses are incurred by authorized officers</a:t>
            </a:r>
          </a:p>
          <a:p>
            <a:pPr lvl="1"/>
            <a:r>
              <a:rPr lang="en-US" dirty="0"/>
              <a:t>Payment has been made to right persons and duly entered in books </a:t>
            </a:r>
          </a:p>
          <a:p>
            <a:pPr lvl="1"/>
            <a:r>
              <a:rPr lang="en-US" dirty="0"/>
              <a:t>Proper classification of payments</a:t>
            </a:r>
          </a:p>
        </p:txBody>
      </p:sp>
    </p:spTree>
    <p:extLst>
      <p:ext uri="{BB962C8B-B14F-4D97-AF65-F5344CB8AC3E}">
        <p14:creationId xmlns:p14="http://schemas.microsoft.com/office/powerpoint/2010/main" val="337345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According to Organizational Structure</a:t>
            </a:r>
          </a:p>
        </p:txBody>
      </p:sp>
      <p:sp>
        <p:nvSpPr>
          <p:cNvPr id="3" name="Content Placeholder 2"/>
          <p:cNvSpPr>
            <a:spLocks noGrp="1"/>
          </p:cNvSpPr>
          <p:nvPr>
            <p:ph idx="1"/>
          </p:nvPr>
        </p:nvSpPr>
        <p:spPr>
          <a:xfrm>
            <a:off x="838200" y="1393371"/>
            <a:ext cx="10515600" cy="4783592"/>
          </a:xfrm>
        </p:spPr>
        <p:txBody>
          <a:bodyPr/>
          <a:lstStyle/>
          <a:p>
            <a:pPr marL="0" indent="0">
              <a:buNone/>
            </a:pPr>
            <a:r>
              <a:rPr lang="en-US" dirty="0"/>
              <a:t>Government Audit</a:t>
            </a:r>
          </a:p>
          <a:p>
            <a:pPr marL="457200" lvl="1" indent="0">
              <a:buNone/>
            </a:pPr>
            <a:r>
              <a:rPr lang="en-US" dirty="0"/>
              <a:t>Main objectives of Government Audit includes:</a:t>
            </a:r>
          </a:p>
          <a:p>
            <a:pPr lvl="1"/>
            <a:r>
              <a:rPr lang="en-US" dirty="0"/>
              <a:t>Recovery of amounts due</a:t>
            </a:r>
          </a:p>
          <a:p>
            <a:pPr lvl="1"/>
            <a:r>
              <a:rPr lang="en-US" dirty="0"/>
              <a:t>Proper reconciliation of payments and receipts thereof</a:t>
            </a:r>
          </a:p>
          <a:p>
            <a:pPr lvl="1"/>
            <a:r>
              <a:rPr lang="en-US" dirty="0"/>
              <a:t>Verification of stock and store</a:t>
            </a:r>
          </a:p>
          <a:p>
            <a:pPr lvl="1"/>
            <a:r>
              <a:rPr lang="en-US" dirty="0"/>
              <a:t>Ensure that proper system of stock taking has been adopted</a:t>
            </a:r>
          </a:p>
          <a:p>
            <a:pPr lvl="1"/>
            <a:r>
              <a:rPr lang="en-US" dirty="0"/>
              <a:t>Checking of TA and DA according to rules</a:t>
            </a:r>
          </a:p>
          <a:p>
            <a:pPr lvl="1"/>
            <a:r>
              <a:rPr lang="en-US" dirty="0"/>
              <a:t>Ensure all expenses according to Audit manual</a:t>
            </a:r>
          </a:p>
          <a:p>
            <a:pPr lvl="1"/>
            <a:endParaRPr lang="en-US" dirty="0"/>
          </a:p>
          <a:p>
            <a:pPr lvl="1"/>
            <a:endParaRPr lang="en-US" dirty="0"/>
          </a:p>
        </p:txBody>
      </p:sp>
    </p:spTree>
    <p:extLst>
      <p:ext uri="{BB962C8B-B14F-4D97-AF65-F5344CB8AC3E}">
        <p14:creationId xmlns:p14="http://schemas.microsoft.com/office/powerpoint/2010/main" val="791489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Govt. Audit Vs. Commercial Audit</a:t>
            </a:r>
          </a:p>
        </p:txBody>
      </p:sp>
      <p:sp>
        <p:nvSpPr>
          <p:cNvPr id="3" name="Content Placeholder 2"/>
          <p:cNvSpPr>
            <a:spLocks noGrp="1"/>
          </p:cNvSpPr>
          <p:nvPr>
            <p:ph idx="1"/>
          </p:nvPr>
        </p:nvSpPr>
        <p:spPr/>
        <p:txBody>
          <a:bodyPr/>
          <a:lstStyle/>
          <a:p>
            <a:r>
              <a:rPr lang="en-US" dirty="0"/>
              <a:t>Responsibility of audit and accounts</a:t>
            </a:r>
          </a:p>
          <a:p>
            <a:r>
              <a:rPr lang="en-US" dirty="0"/>
              <a:t>Pre Vs. post audit</a:t>
            </a:r>
          </a:p>
          <a:p>
            <a:r>
              <a:rPr lang="en-US" dirty="0"/>
              <a:t>DDO Vs. Cashier</a:t>
            </a:r>
          </a:p>
          <a:p>
            <a:r>
              <a:rPr lang="en-US" dirty="0"/>
              <a:t>Continuous Vs. Periodic audit</a:t>
            </a:r>
          </a:p>
        </p:txBody>
      </p:sp>
    </p:spTree>
    <p:extLst>
      <p:ext uri="{BB962C8B-B14F-4D97-AF65-F5344CB8AC3E}">
        <p14:creationId xmlns:p14="http://schemas.microsoft.com/office/powerpoint/2010/main" val="225447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Vs. Independent Audit</a:t>
            </a:r>
          </a:p>
        </p:txBody>
      </p:sp>
      <p:sp>
        <p:nvSpPr>
          <p:cNvPr id="3" name="Content Placeholder 2"/>
          <p:cNvSpPr>
            <a:spLocks noGrp="1"/>
          </p:cNvSpPr>
          <p:nvPr>
            <p:ph idx="1"/>
          </p:nvPr>
        </p:nvSpPr>
        <p:spPr/>
        <p:txBody>
          <a:bodyPr>
            <a:normAutofit/>
          </a:bodyPr>
          <a:lstStyle/>
          <a:p>
            <a:r>
              <a:rPr lang="en-US" dirty="0"/>
              <a:t>Persons responsible for audit</a:t>
            </a:r>
          </a:p>
          <a:p>
            <a:r>
              <a:rPr lang="en-US" dirty="0"/>
              <a:t>Stake holders</a:t>
            </a:r>
          </a:p>
          <a:p>
            <a:r>
              <a:rPr lang="en-US" dirty="0"/>
              <a:t>Purpose of audit</a:t>
            </a:r>
          </a:p>
          <a:p>
            <a:r>
              <a:rPr lang="en-US" dirty="0"/>
              <a:t>Scope of audit</a:t>
            </a:r>
          </a:p>
          <a:p>
            <a:r>
              <a:rPr lang="en-US" dirty="0"/>
              <a:t>Objective of audit</a:t>
            </a:r>
          </a:p>
          <a:p>
            <a:r>
              <a:rPr lang="en-US" dirty="0"/>
              <a:t>Level of independence</a:t>
            </a:r>
          </a:p>
          <a:p>
            <a:r>
              <a:rPr lang="en-US" dirty="0"/>
              <a:t>Frequency of audit</a:t>
            </a:r>
          </a:p>
          <a:p>
            <a:endParaRPr lang="en-US" dirty="0"/>
          </a:p>
          <a:p>
            <a:endParaRPr lang="en-US" dirty="0"/>
          </a:p>
          <a:p>
            <a:endParaRPr lang="en-US" dirty="0"/>
          </a:p>
        </p:txBody>
      </p:sp>
    </p:spTree>
    <p:extLst>
      <p:ext uri="{BB962C8B-B14F-4D97-AF65-F5344CB8AC3E}">
        <p14:creationId xmlns:p14="http://schemas.microsoft.com/office/powerpoint/2010/main" val="3835355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Practical point of View</a:t>
            </a:r>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a:pPr>
            <a:r>
              <a:rPr lang="en-US" dirty="0"/>
              <a:t>Continuous Audit</a:t>
            </a:r>
          </a:p>
          <a:p>
            <a:pPr marL="0" indent="0">
              <a:buNone/>
            </a:pPr>
            <a:r>
              <a:rPr lang="en-US" dirty="0"/>
              <a:t>A continues audit is one where the auditor’s staff is occupied continuously on the accounts the whole year round, or where the auditor attends at intervals, fixed or other wise , during the currency of the financial year, and performs an interim audit; such audits are adopted where the work involved is conservable and have many point  in their favor, although theory are subject o certain disadvantage</a:t>
            </a:r>
          </a:p>
          <a:p>
            <a:pPr marL="0" indent="0">
              <a:buNone/>
            </a:pPr>
            <a:r>
              <a:rPr lang="en-US" dirty="0"/>
              <a:t>Spicer and Pegler</a:t>
            </a:r>
          </a:p>
        </p:txBody>
      </p:sp>
    </p:spTree>
    <p:extLst>
      <p:ext uri="{BB962C8B-B14F-4D97-AF65-F5344CB8AC3E}">
        <p14:creationId xmlns:p14="http://schemas.microsoft.com/office/powerpoint/2010/main" val="1672572761"/>
      </p:ext>
    </p:extLst>
  </p:cSld>
  <p:clrMapOvr>
    <a:masterClrMapping/>
  </p:clrMapOvr>
</p:sld>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Audit4</Template>
  <TotalTime>392</TotalTime>
  <Words>978</Words>
  <Application>Microsoft Office PowerPoint</Application>
  <PresentationFormat>Widescreen</PresentationFormat>
  <Paragraphs>137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Century Gothic</vt:lpstr>
      <vt:lpstr>Stack of books design template</vt:lpstr>
      <vt:lpstr>Auditing-2 AUDIT CLASSFICATIONS</vt:lpstr>
      <vt:lpstr>Classification of Audit</vt:lpstr>
      <vt:lpstr>According to Organizational Structure</vt:lpstr>
      <vt:lpstr>According to Organizational Structure</vt:lpstr>
      <vt:lpstr>According to Organizational Structure</vt:lpstr>
      <vt:lpstr>According to Organizational Structure</vt:lpstr>
      <vt:lpstr>Govt. Audit Vs. Commercial Audit</vt:lpstr>
      <vt:lpstr>Internal Vs. Independent Audit</vt:lpstr>
      <vt:lpstr>From Practical point of View</vt:lpstr>
      <vt:lpstr>From Practical point of View</vt:lpstr>
      <vt:lpstr>Application of Continues Audit</vt:lpstr>
      <vt:lpstr>Continuous Audit Advantages</vt:lpstr>
      <vt:lpstr>Continuous Audit Advantages</vt:lpstr>
      <vt:lpstr>Continuous Audit Advantages</vt:lpstr>
      <vt:lpstr>2.Annual or Periodical or Final or Complete Audit</vt:lpstr>
      <vt:lpstr>Advantages and Disadvantages of Final Audit </vt:lpstr>
      <vt:lpstr>Difference in Continues and Final Audit </vt:lpstr>
      <vt:lpstr>Types of Audit</vt:lpstr>
      <vt:lpstr>Difference in continues and interim audit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Shahid Mahmood</dc:creator>
  <cp:lastModifiedBy>Shahid Mahmood</cp:lastModifiedBy>
  <cp:revision>27</cp:revision>
  <dcterms:created xsi:type="dcterms:W3CDTF">2020-11-09T07:29:14Z</dcterms:created>
  <dcterms:modified xsi:type="dcterms:W3CDTF">2021-01-15T12:09:13Z</dcterms:modified>
</cp:coreProperties>
</file>