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1"/>
  </p:notesMasterIdLst>
  <p:sldIdLst>
    <p:sldId id="257" r:id="rId2"/>
    <p:sldId id="260" r:id="rId3"/>
    <p:sldId id="258" r:id="rId4"/>
    <p:sldId id="272" r:id="rId5"/>
    <p:sldId id="273" r:id="rId6"/>
    <p:sldId id="261" r:id="rId7"/>
    <p:sldId id="262" r:id="rId8"/>
    <p:sldId id="263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E38DCD-571D-4813-BD7B-A9158E8D6FB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ACFE2C-6D85-4565-A159-3460140D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CFE2C-6D85-4565-A159-3460140D5A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6198-E9AB-4A95-91BC-2647F336178B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E6AAA-53AE-4695-932C-D5D94BE84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144B8-C19A-495F-9C6E-F902E5C6BFDC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BB2B8-4E97-43FB-82FD-A9E082291D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64248-A1A9-44C2-82EB-C9006A8FC7ED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D0F36-74FC-497B-B09D-00D00D5CF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E7490-3A55-4E05-BB87-9BE847844C31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E719-A218-41EA-A04D-8498690C1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79882-10CE-4A60-97C5-D2208BBA8569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B603897-EC62-4380-8E42-1E929B6CF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598E7-3D7B-4C09-8677-D53964BE293E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4F8E1-C5A4-4151-BFB8-FD646BFD9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52D58-D477-4A8F-8D1B-310759F666A5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096C9-24CB-462C-A28A-6FBDDE76B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21AFA-C7CA-4C3D-A0CD-C84C48217D41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3AACD-74FE-47A3-BA98-5242FF5A3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8D22D-DFA3-447C-B25C-BAE0F873A060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E9931-DACB-4CA6-AAAD-8BA16ABD75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55F3E-482E-4FF6-AC78-F428882BFD4D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6BABF-9D2F-420B-AB89-258C13C1BA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5670-3301-4156-B0DE-2A91AE0A5420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7B16-7DF8-42E2-8A04-CA0A78408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A4E93FB-23F0-44BC-9D67-CBB86DE56C6E}" type="datetime1">
              <a:rPr lang="en-US" smtClean="0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7C3CA05-6428-4E1E-A91F-6B32FF1DB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0"/>
            <a:ext cx="82296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atin typeface="Aharoni" pitchFamily="2" charset="-79"/>
                <a:cs typeface="Aharoni" pitchFamily="2" charset="-79"/>
              </a:rPr>
              <a:t>Decision</a:t>
            </a:r>
            <a:br>
              <a:rPr lang="en-US" sz="9600" dirty="0" smtClean="0">
                <a:latin typeface="Aharoni" pitchFamily="2" charset="-79"/>
                <a:cs typeface="Aharoni" pitchFamily="2" charset="-79"/>
              </a:rPr>
            </a:br>
            <a:r>
              <a:rPr lang="en-US" sz="9600" dirty="0" smtClean="0">
                <a:latin typeface="Aharoni" pitchFamily="2" charset="-79"/>
                <a:cs typeface="Aharoni" pitchFamily="2" charset="-79"/>
              </a:rPr>
              <a:t>Making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493837"/>
          </a:xfrm>
        </p:spPr>
        <p:txBody>
          <a:bodyPr>
            <a:normAutofit/>
          </a:bodyPr>
          <a:lstStyle/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/>
          </a:p>
          <a:p>
            <a:pPr marR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ownloads\decision-making-proces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403"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E719-A218-41EA-A04D-8498690C14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"/>
            <a:ext cx="5445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  :2     GATHER  INFORMATION</a:t>
            </a:r>
          </a:p>
          <a:p>
            <a:endParaRPr lang="en-US" sz="2400" b="1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Step3: ANALYZE   SITUATION</a:t>
            </a:r>
            <a:endParaRPr lang="en-US" dirty="0"/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Decision criteria are not of equal importance:</a:t>
            </a:r>
          </a:p>
          <a:p>
            <a:pPr lvl="1" algn="just" eaLnBrk="1" hangingPunct="1"/>
            <a:r>
              <a:rPr lang="en-US" sz="2400" b="1" dirty="0" smtClean="0"/>
              <a:t>Assigning a weight to each item places the items in the correct priority order of their importance in the decision making.</a:t>
            </a:r>
          </a:p>
          <a:p>
            <a:pPr lvl="1" algn="just" eaLnBrk="1" hangingPunct="1"/>
            <a:endParaRPr lang="en-US" sz="2400" b="1" dirty="0" smtClean="0"/>
          </a:p>
          <a:p>
            <a:pPr algn="just" eaLnBrk="1" hangingPunct="1"/>
            <a:r>
              <a:rPr lang="en-US" sz="2400" b="1" dirty="0" smtClean="0"/>
              <a:t>each possible solution must have features or </a:t>
            </a:r>
            <a:r>
              <a:rPr lang="en-US" sz="2400" b="1" dirty="0" smtClean="0">
                <a:solidFill>
                  <a:srgbClr val="FF0000"/>
                </a:solidFill>
              </a:rPr>
              <a:t>cons and pros</a:t>
            </a:r>
            <a:r>
              <a:rPr lang="en-US" sz="2400" b="1" dirty="0" smtClean="0"/>
              <a:t>. A manager should score the criteria according to the need of the situation.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423A8-FBBC-4C53-9563-7BA4D1D09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pic>
        <p:nvPicPr>
          <p:cNvPr id="19460" name="Content Placeholder 7" descr="images (9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4495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Step4: developing Alternatives 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/>
              <a:t>as manager it is advised you select a viable alternative that could also resolve the problem. At this point we are just listing not evaluating the alternatives.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01762-8BE1-40A0-9CA0-73D2FAD82F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pic>
        <p:nvPicPr>
          <p:cNvPr id="20484" name="Content Placeholder 3" descr="images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62400"/>
            <a:ext cx="28971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Step5: Analyzing Alternatives</a:t>
            </a:r>
            <a:endParaRPr lang="en-US" dirty="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b="1" dirty="0" smtClean="0"/>
              <a:t>Appraising each alternative strengths and weaknesses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800" b="1" dirty="0" smtClean="0"/>
              <a:t>An alternative’s appraisal is based on its ability to resolve the issues identified in steps 2 and 3</a:t>
            </a:r>
          </a:p>
          <a:p>
            <a:pPr eaLnBrk="1" hangingPunct="1"/>
            <a:endParaRPr lang="en-US" sz="3200" b="1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B7B23-F2E2-4589-8D14-F1A2D93042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pic>
        <p:nvPicPr>
          <p:cNvPr id="21508" name="Content Placeholder 3" descr="images (1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57700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Step6: selecting Alternatives  </a:t>
            </a:r>
            <a:endParaRPr lang="en-US" dirty="0"/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en-US" sz="2400" smtClean="0"/>
              <a:t>Choosing the best alternative or the one that scored the highest total in step 5.</a:t>
            </a:r>
          </a:p>
        </p:txBody>
      </p:sp>
      <p:sp>
        <p:nvSpPr>
          <p:cNvPr id="22534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B18D5-5E22-4053-BA50-476551100E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pic>
        <p:nvPicPr>
          <p:cNvPr id="22532" name="Content Placeholder 3" descr="images (10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343400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Content Placeholder 3" descr="images (1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5163"/>
            <a:ext cx="502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7: Implementing the Decision</a:t>
            </a:r>
            <a:endParaRPr lang="en-US" dirty="0"/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/>
              <a:t>putting the decision into action by conveying into those affected and getting their commitment to it.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51FC7-04CB-4FD9-9FD1-B090222417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Step8: Evaluating the Decision’s Effectiveness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b="1" dirty="0" smtClean="0"/>
              <a:t>evaluating the outcome or result of the decision to see if the problem was resolved.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b="1" dirty="0" smtClean="0"/>
              <a:t>If the problem still persists, the managers should re-assess the problem and start over again.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5D068-1C2C-4615-96C6-2ABFFD3987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pic>
        <p:nvPicPr>
          <p:cNvPr id="24580" name="Content Placeholder 3" descr="images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26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-20191022-WA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47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E719-A218-41EA-A04D-8498690C14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/>
              <a:t>ANY QUESTION:?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E719-A218-41EA-A04D-8498690C14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E719-A218-41EA-A04D-8498690C14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43668" cy="6324600"/>
          </a:xfr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Decision Making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8EC86-B764-4294-9016-FF737742AD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Learning Objectives</a:t>
            </a:r>
            <a:endParaRPr lang="en-US" sz="6000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Definition</a:t>
            </a:r>
          </a:p>
          <a:p>
            <a:pPr eaLnBrk="1" hangingPunct="1">
              <a:lnSpc>
                <a:spcPct val="2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Decision Making Process.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DA275-3508-449B-9C59-BE1BA3AAFD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Home\Downloads\decision-making-proces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276BE-C6A5-46F2-9FB5-530650F0CB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Decision Making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8229600" cy="45259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In general:</a:t>
            </a:r>
          </a:p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“Decision making is the process of making a choice between a numbers of options and committing to a future course of actions”.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91F77-02F9-4BED-9995-1B7DDD1C53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Decision :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Making a choice from two or more alternative.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Decision   Making: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The process of examining your possibilities and options, comparing them, and choosing a course of action.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E49C6-04E9-40C7-B993-CC0DEE3BE4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Decision Making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There are 8 steps of Decision Making: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Identification of problem•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Identification of decision Criteria•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Allocating weight to criteria•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Develop alternatives•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Analysis of Alternatives•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Selection of alternatives•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Implementation of the best alternatives•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</a:rPr>
              <a:t>Evaluation of decision effectiveness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E1CCD-90FE-406E-A748-F6E3E23AEC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Step1: Identifying The Problem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8534400" cy="5105400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b="1" dirty="0" smtClean="0"/>
              <a:t>A problem is defined as a </a:t>
            </a:r>
            <a:r>
              <a:rPr lang="en-US" sz="1800" b="1" i="1" dirty="0" smtClean="0"/>
              <a:t>discrepancy between an existing and a desired state of affairs. </a:t>
            </a:r>
          </a:p>
          <a:p>
            <a:pPr marL="36576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b="1" dirty="0" smtClean="0"/>
              <a:t>Some cautions about problem identification include the following: </a:t>
            </a:r>
          </a:p>
          <a:p>
            <a:pPr marL="621792" lvl="1" algn="just" eaLnBrk="1" fontAlgn="auto" hangingPunct="1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b="1" dirty="0" smtClean="0"/>
              <a:t>1.Make sure it’s a problem and not just a symptom of a problem.</a:t>
            </a:r>
          </a:p>
          <a:p>
            <a:pPr marL="621792" lvl="1" algn="just" eaLnBrk="1" fontAlgn="auto" hangingPunct="1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b="1" dirty="0" smtClean="0"/>
              <a:t>2.Problem identification is subjective.</a:t>
            </a:r>
          </a:p>
          <a:p>
            <a:pPr marL="621792" lvl="1" algn="just" eaLnBrk="1" fontAlgn="auto" hangingPunct="1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b="1" dirty="0" smtClean="0"/>
              <a:t>3.Discrepancies can be found by comparing current results with some standard. </a:t>
            </a:r>
          </a:p>
          <a:p>
            <a:pPr marL="621792" lvl="1" algn="just" eaLnBrk="1" fontAlgn="auto" hangingPunct="1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b="1" dirty="0" smtClean="0"/>
              <a:t>4.Managers aren’t likely to characterize a discrepancy as a problem if they perceive that they don’t have the authority, information, or other resources needed to act on it.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4263E-E310-4744-B932-076796C4D3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pic>
        <p:nvPicPr>
          <p:cNvPr id="16388" name="Content Placeholder 5" descr="images (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243513"/>
            <a:ext cx="14478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Step2: Identifying Decision Criteria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Decision criteria are factors that are Important (relevant) To Resolving the  problem.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50392" lvl="1" indent="-457200" algn="just" eaLnBrk="1" fontAlgn="auto" hangingPunct="1">
              <a:lnSpc>
                <a:spcPct val="20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Costs that will be incurred(investment required)</a:t>
            </a:r>
          </a:p>
          <a:p>
            <a:pPr marL="850392" lvl="1" indent="-457200" algn="just" eaLnBrk="1" fontAlgn="auto" hangingPunct="1">
              <a:lnSpc>
                <a:spcPct val="20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Risk likely to be encountered( chance of failure)</a:t>
            </a:r>
          </a:p>
          <a:p>
            <a:pPr marL="850392" lvl="1" indent="-457200" algn="just" eaLnBrk="1" fontAlgn="auto" hangingPunct="1">
              <a:lnSpc>
                <a:spcPct val="20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Outcomes that are desired (growth of the firm)</a:t>
            </a:r>
          </a:p>
          <a:p>
            <a:pPr marL="624078" indent="-514350" algn="just" eaLnBrk="1" fontAlgn="auto" hangingPunct="1">
              <a:lnSpc>
                <a:spcPct val="20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564A1-66E4-430F-B078-2EE6AA879E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488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Decision Making</vt:lpstr>
      <vt:lpstr>Decision Making </vt:lpstr>
      <vt:lpstr>Learning Objectives</vt:lpstr>
      <vt:lpstr>Slide 4</vt:lpstr>
      <vt:lpstr>Decision Making</vt:lpstr>
      <vt:lpstr>Definition</vt:lpstr>
      <vt:lpstr>Decision Making Process</vt:lpstr>
      <vt:lpstr>Step1: Identifying The Problem </vt:lpstr>
      <vt:lpstr>Step2: Identifying Decision Criteria </vt:lpstr>
      <vt:lpstr>Slide 10</vt:lpstr>
      <vt:lpstr>Step3: ANALYZE   SITUATION</vt:lpstr>
      <vt:lpstr>Step4: developing Alternatives </vt:lpstr>
      <vt:lpstr>Step5: Analyzing Alternatives</vt:lpstr>
      <vt:lpstr>Step6: selecting Alternatives  </vt:lpstr>
      <vt:lpstr>Step 7: Implementing the Decision</vt:lpstr>
      <vt:lpstr>Step8: Evaluating the Decision’s Effectiveness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umer younas</cp:lastModifiedBy>
  <cp:revision>39</cp:revision>
  <dcterms:created xsi:type="dcterms:W3CDTF">2015-03-06T06:46:02Z</dcterms:created>
  <dcterms:modified xsi:type="dcterms:W3CDTF">2020-11-13T10:56:01Z</dcterms:modified>
</cp:coreProperties>
</file>