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4" r:id="rId4"/>
    <p:sldId id="265" r:id="rId5"/>
    <p:sldId id="266" r:id="rId6"/>
    <p:sldId id="267" r:id="rId7"/>
    <p:sldId id="268" r:id="rId8"/>
    <p:sldId id="269" r:id="rId9"/>
    <p:sldId id="258" r:id="rId10"/>
    <p:sldId id="259" r:id="rId11"/>
    <p:sldId id="260" r:id="rId12"/>
    <p:sldId id="261" r:id="rId13"/>
    <p:sldId id="262"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F3852-AE90-4E1A-80EE-1FBE4A8C19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89E74FD-31F6-4963-990C-90CDA6CD6A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F108A6-1526-47E9-9ED5-A93F18C7DD3B}"/>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5" name="Footer Placeholder 4">
            <a:extLst>
              <a:ext uri="{FF2B5EF4-FFF2-40B4-BE49-F238E27FC236}">
                <a16:creationId xmlns:a16="http://schemas.microsoft.com/office/drawing/2014/main" id="{FDAF5AA5-AA32-49F9-AE77-56598A2EA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838F57-8864-4780-A7E3-75C616BFB6A6}"/>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960463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6FEF5-8681-4556-9C76-C9B1A4C5D8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0B50A1-6CB4-4AE6-9638-91FBCE961D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B2459D-BA95-4853-982C-1F5F75D4AD0E}"/>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5" name="Footer Placeholder 4">
            <a:extLst>
              <a:ext uri="{FF2B5EF4-FFF2-40B4-BE49-F238E27FC236}">
                <a16:creationId xmlns:a16="http://schemas.microsoft.com/office/drawing/2014/main" id="{D9985C83-D1E7-4DF3-8FF9-5DAEB908A7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C3F41C-9F57-4C16-92A9-3A9DB113E7A0}"/>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2666719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E6B524-D7D3-45FF-AAC8-5F08A534A6C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7C7C5D-0785-44DF-9A6F-A2AABD13E5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E15A0-2E58-40CC-9E20-FD1E0089BF10}"/>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5" name="Footer Placeholder 4">
            <a:extLst>
              <a:ext uri="{FF2B5EF4-FFF2-40B4-BE49-F238E27FC236}">
                <a16:creationId xmlns:a16="http://schemas.microsoft.com/office/drawing/2014/main" id="{C42761D9-F1C1-4914-9C35-396B85998C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73525A-AD9D-4372-AADD-804A2063C94E}"/>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1267352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A37BA-5144-45E8-8928-13CFD21F8E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DBF6AA-9FCC-48CA-88A7-5032FE93D8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D19628-835B-4CEB-9FA0-8A7C1C3FCC30}"/>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5" name="Footer Placeholder 4">
            <a:extLst>
              <a:ext uri="{FF2B5EF4-FFF2-40B4-BE49-F238E27FC236}">
                <a16:creationId xmlns:a16="http://schemas.microsoft.com/office/drawing/2014/main" id="{DADF8148-5BD8-447B-900C-CE51613420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C14192-955C-4B0E-B82F-5B55E44E20DE}"/>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388471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570D6-FE00-4418-A2EC-680643E293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92EDFD4-8E40-42B1-B510-426A83131C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106FF4-8BA8-44DC-A2DE-9048680CDC79}"/>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5" name="Footer Placeholder 4">
            <a:extLst>
              <a:ext uri="{FF2B5EF4-FFF2-40B4-BE49-F238E27FC236}">
                <a16:creationId xmlns:a16="http://schemas.microsoft.com/office/drawing/2014/main" id="{3A96D306-01EB-433B-BF2C-CE9198CDA7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C22D50-38B8-425E-AB35-1DD71493E51C}"/>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155215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6ADF4-1428-48AB-84F6-2CDAE57214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4BA525-A9F5-4567-9DB8-830ADC7704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E55472-2773-4C4B-912A-3147A4EBB0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1367EB-9B96-4798-8B22-45F69D29B6BA}"/>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6" name="Footer Placeholder 5">
            <a:extLst>
              <a:ext uri="{FF2B5EF4-FFF2-40B4-BE49-F238E27FC236}">
                <a16:creationId xmlns:a16="http://schemas.microsoft.com/office/drawing/2014/main" id="{FA579920-6B64-40DA-8068-3F03E93A2E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B72C2E-3053-448C-83B0-5D0226033A1D}"/>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2135280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58C92-0774-4ECE-AE20-5C61F03098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BED120-8A28-4ED5-9176-4B045F918B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71AAF0-0032-45E3-8DF5-400F3020E5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19493C-C981-4198-8811-235B984C8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9719A5-F4FB-44B7-9C47-86DEDDBB8E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8C5E79-D8BF-4CA7-9736-C2FCA498E4D2}"/>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8" name="Footer Placeholder 7">
            <a:extLst>
              <a:ext uri="{FF2B5EF4-FFF2-40B4-BE49-F238E27FC236}">
                <a16:creationId xmlns:a16="http://schemas.microsoft.com/office/drawing/2014/main" id="{40F8214E-349F-4B55-A2F0-2969B01D9F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16BBF8B-B327-489A-ABA2-8AE9C1A4F35B}"/>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1258396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5117-8482-4EF1-A0DA-948D6D5BBF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334360-B7A3-4C58-A6B6-2F9094FB0645}"/>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4" name="Footer Placeholder 3">
            <a:extLst>
              <a:ext uri="{FF2B5EF4-FFF2-40B4-BE49-F238E27FC236}">
                <a16:creationId xmlns:a16="http://schemas.microsoft.com/office/drawing/2014/main" id="{7F1E8579-AF9B-476A-9D3D-17E978E0B0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AC2EDD-AD2B-4B28-B875-4CC79C9916DB}"/>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1297153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30717F-EA3B-479F-92A8-97B7838AF465}"/>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3" name="Footer Placeholder 2">
            <a:extLst>
              <a:ext uri="{FF2B5EF4-FFF2-40B4-BE49-F238E27FC236}">
                <a16:creationId xmlns:a16="http://schemas.microsoft.com/office/drawing/2014/main" id="{4691F820-B836-4238-84E7-9D03167DDC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4B5DF5-4F56-4BA0-9FFB-BA92B82698B1}"/>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66926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DA07B-809C-40B6-A3A0-07790DF686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B075FF-712D-46E6-AA8E-09BAB48713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180A58-F0B3-4165-9739-067908983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D598F7-232E-4332-A742-7F7094F5C77E}"/>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6" name="Footer Placeholder 5">
            <a:extLst>
              <a:ext uri="{FF2B5EF4-FFF2-40B4-BE49-F238E27FC236}">
                <a16:creationId xmlns:a16="http://schemas.microsoft.com/office/drawing/2014/main" id="{10134E1F-9B62-4C43-9D88-6D223C4D44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C2BCC7-34AA-4E33-9BA6-952B8BBC23C8}"/>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2189704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4B2C4-6CBD-4AB3-8EE1-CB4D0F0A4B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2B342CF-BD7F-48F7-9B30-016B223A13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3C3C6C-BCF1-436F-9781-65F1C4A579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A67CD3-A27D-4F8A-AC27-861DD96B2EC5}"/>
              </a:ext>
            </a:extLst>
          </p:cNvPr>
          <p:cNvSpPr>
            <a:spLocks noGrp="1"/>
          </p:cNvSpPr>
          <p:nvPr>
            <p:ph type="dt" sz="half" idx="10"/>
          </p:nvPr>
        </p:nvSpPr>
        <p:spPr/>
        <p:txBody>
          <a:bodyPr/>
          <a:lstStyle/>
          <a:p>
            <a:fld id="{10F0FD1F-6C7D-4E66-ACCF-CFD341E67A7C}" type="datetimeFigureOut">
              <a:rPr lang="en-US" smtClean="0"/>
              <a:t>3/24/2020</a:t>
            </a:fld>
            <a:endParaRPr lang="en-US"/>
          </a:p>
        </p:txBody>
      </p:sp>
      <p:sp>
        <p:nvSpPr>
          <p:cNvPr id="6" name="Footer Placeholder 5">
            <a:extLst>
              <a:ext uri="{FF2B5EF4-FFF2-40B4-BE49-F238E27FC236}">
                <a16:creationId xmlns:a16="http://schemas.microsoft.com/office/drawing/2014/main" id="{66C109F5-E28F-4AD0-BFDA-3BEA81B4D5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BF139-C69D-4837-88FE-9E33ACC2F106}"/>
              </a:ext>
            </a:extLst>
          </p:cNvPr>
          <p:cNvSpPr>
            <a:spLocks noGrp="1"/>
          </p:cNvSpPr>
          <p:nvPr>
            <p:ph type="sldNum" sz="quarter" idx="12"/>
          </p:nvPr>
        </p:nvSpPr>
        <p:spPr/>
        <p:txBody>
          <a:bodyPr/>
          <a:lstStyle/>
          <a:p>
            <a:fld id="{3A5626F6-6684-4218-9C42-CA238D83BFDE}" type="slidenum">
              <a:rPr lang="en-US" smtClean="0"/>
              <a:t>‹#›</a:t>
            </a:fld>
            <a:endParaRPr lang="en-US"/>
          </a:p>
        </p:txBody>
      </p:sp>
    </p:spTree>
    <p:extLst>
      <p:ext uri="{BB962C8B-B14F-4D97-AF65-F5344CB8AC3E}">
        <p14:creationId xmlns:p14="http://schemas.microsoft.com/office/powerpoint/2010/main" val="371090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2FFF89-D11A-44CB-AF97-82F9ABB0E8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A9AF52-B883-4F63-A0C1-7F0BA22E5F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D08CE2-8429-4F8F-8587-CF2768B5D6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0FD1F-6C7D-4E66-ACCF-CFD341E67A7C}" type="datetimeFigureOut">
              <a:rPr lang="en-US" smtClean="0"/>
              <a:t>3/24/2020</a:t>
            </a:fld>
            <a:endParaRPr lang="en-US"/>
          </a:p>
        </p:txBody>
      </p:sp>
      <p:sp>
        <p:nvSpPr>
          <p:cNvPr id="5" name="Footer Placeholder 4">
            <a:extLst>
              <a:ext uri="{FF2B5EF4-FFF2-40B4-BE49-F238E27FC236}">
                <a16:creationId xmlns:a16="http://schemas.microsoft.com/office/drawing/2014/main" id="{5DF6E152-A63F-4318-93A7-6BC229E650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AF0BED-1DE6-46FF-978F-04618FC0C9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626F6-6684-4218-9C42-CA238D83BFDE}" type="slidenum">
              <a:rPr lang="en-US" smtClean="0"/>
              <a:t>‹#›</a:t>
            </a:fld>
            <a:endParaRPr lang="en-US"/>
          </a:p>
        </p:txBody>
      </p:sp>
    </p:spTree>
    <p:extLst>
      <p:ext uri="{BB962C8B-B14F-4D97-AF65-F5344CB8AC3E}">
        <p14:creationId xmlns:p14="http://schemas.microsoft.com/office/powerpoint/2010/main" val="2685325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85BA7-1047-440E-818C-559E52BCA578}"/>
              </a:ext>
            </a:extLst>
          </p:cNvPr>
          <p:cNvSpPr>
            <a:spLocks noGrp="1"/>
          </p:cNvSpPr>
          <p:nvPr>
            <p:ph type="ctrTitle"/>
          </p:nvPr>
        </p:nvSpPr>
        <p:spPr/>
        <p:txBody>
          <a:bodyPr/>
          <a:lstStyle/>
          <a:p>
            <a:r>
              <a:rPr lang="en-US" dirty="0"/>
              <a:t>Biodiversity</a:t>
            </a:r>
          </a:p>
        </p:txBody>
      </p:sp>
      <p:sp>
        <p:nvSpPr>
          <p:cNvPr id="3" name="Subtitle 2">
            <a:extLst>
              <a:ext uri="{FF2B5EF4-FFF2-40B4-BE49-F238E27FC236}">
                <a16:creationId xmlns:a16="http://schemas.microsoft.com/office/drawing/2014/main" id="{E002D8D7-6862-45D3-B95C-E852C787ECBC}"/>
              </a:ext>
            </a:extLst>
          </p:cNvPr>
          <p:cNvSpPr>
            <a:spLocks noGrp="1"/>
          </p:cNvSpPr>
          <p:nvPr>
            <p:ph type="subTitle" idx="1"/>
          </p:nvPr>
        </p:nvSpPr>
        <p:spPr/>
        <p:txBody>
          <a:bodyPr/>
          <a:lstStyle/>
          <a:p>
            <a:r>
              <a:rPr lang="en-US" dirty="0"/>
              <a:t>Genetic resources and conservation</a:t>
            </a:r>
          </a:p>
          <a:p>
            <a:r>
              <a:rPr lang="en-US" dirty="0"/>
              <a:t>BS Biotechnology (6</a:t>
            </a:r>
            <a:r>
              <a:rPr lang="en-US" baseline="30000" dirty="0"/>
              <a:t>th</a:t>
            </a:r>
            <a:r>
              <a:rPr lang="en-US" dirty="0"/>
              <a:t> Semester)</a:t>
            </a:r>
          </a:p>
          <a:p>
            <a:r>
              <a:rPr lang="en-US" dirty="0"/>
              <a:t>University of Sargodha</a:t>
            </a:r>
          </a:p>
          <a:p>
            <a:endParaRPr lang="en-US" dirty="0"/>
          </a:p>
        </p:txBody>
      </p:sp>
    </p:spTree>
    <p:extLst>
      <p:ext uri="{BB962C8B-B14F-4D97-AF65-F5344CB8AC3E}">
        <p14:creationId xmlns:p14="http://schemas.microsoft.com/office/powerpoint/2010/main" val="4147650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445B9-71AB-4296-8018-40DC8B2E40AF}"/>
              </a:ext>
            </a:extLst>
          </p:cNvPr>
          <p:cNvSpPr>
            <a:spLocks noGrp="1"/>
          </p:cNvSpPr>
          <p:nvPr>
            <p:ph type="title"/>
          </p:nvPr>
        </p:nvSpPr>
        <p:spPr/>
        <p:txBody>
          <a:bodyPr/>
          <a:lstStyle/>
          <a:p>
            <a:r>
              <a:rPr lang="en-US" dirty="0"/>
              <a:t>Biodiversity: Utilitarian benefit</a:t>
            </a:r>
          </a:p>
        </p:txBody>
      </p:sp>
      <p:sp>
        <p:nvSpPr>
          <p:cNvPr id="3" name="Content Placeholder 2">
            <a:extLst>
              <a:ext uri="{FF2B5EF4-FFF2-40B4-BE49-F238E27FC236}">
                <a16:creationId xmlns:a16="http://schemas.microsoft.com/office/drawing/2014/main" id="{DE349481-3BA5-4120-91F9-60310A6C607C}"/>
              </a:ext>
            </a:extLst>
          </p:cNvPr>
          <p:cNvSpPr>
            <a:spLocks noGrp="1"/>
          </p:cNvSpPr>
          <p:nvPr>
            <p:ph idx="1"/>
          </p:nvPr>
        </p:nvSpPr>
        <p:spPr/>
        <p:txBody>
          <a:bodyPr>
            <a:normAutofit lnSpcReduction="10000"/>
          </a:bodyPr>
          <a:lstStyle/>
          <a:p>
            <a:r>
              <a:rPr lang="en-GB" dirty="0"/>
              <a:t>Biodiversity contribute to our material well-being.  We obtained various productive materials from biodiversity e.g. agricultural materials or food, medicine, industrial raw materials etc. </a:t>
            </a:r>
          </a:p>
          <a:p>
            <a:r>
              <a:rPr lang="en-GB" dirty="0"/>
              <a:t>Biodiversity play an important role in crop improvement by enhancing the nutrition, improving production and inducing pest resistance. </a:t>
            </a:r>
          </a:p>
          <a:p>
            <a:r>
              <a:rPr lang="en-GB" dirty="0"/>
              <a:t>7000 plant species serve as food. Human beings mostly depend upon domesticated plants for their food. </a:t>
            </a:r>
          </a:p>
          <a:p>
            <a:r>
              <a:rPr lang="en-GB" dirty="0"/>
              <a:t>Fish industry also provides about 15% of the proteins consumed by human beings. </a:t>
            </a:r>
          </a:p>
          <a:p>
            <a:r>
              <a:rPr lang="en-GB" dirty="0"/>
              <a:t>Various animal and plant species are also used as source of medicine. </a:t>
            </a:r>
            <a:endParaRPr lang="en-US" dirty="0"/>
          </a:p>
        </p:txBody>
      </p:sp>
    </p:spTree>
    <p:extLst>
      <p:ext uri="{BB962C8B-B14F-4D97-AF65-F5344CB8AC3E}">
        <p14:creationId xmlns:p14="http://schemas.microsoft.com/office/powerpoint/2010/main" val="285891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15E91-7FE7-4741-8A4B-AF59E5311392}"/>
              </a:ext>
            </a:extLst>
          </p:cNvPr>
          <p:cNvSpPr>
            <a:spLocks noGrp="1"/>
          </p:cNvSpPr>
          <p:nvPr>
            <p:ph type="title"/>
          </p:nvPr>
        </p:nvSpPr>
        <p:spPr/>
        <p:txBody>
          <a:bodyPr/>
          <a:lstStyle/>
          <a:p>
            <a:r>
              <a:rPr lang="en-US" dirty="0"/>
              <a:t>Biodiversity: Ecosystem services</a:t>
            </a:r>
          </a:p>
        </p:txBody>
      </p:sp>
      <p:sp>
        <p:nvSpPr>
          <p:cNvPr id="3" name="Content Placeholder 2">
            <a:extLst>
              <a:ext uri="{FF2B5EF4-FFF2-40B4-BE49-F238E27FC236}">
                <a16:creationId xmlns:a16="http://schemas.microsoft.com/office/drawing/2014/main" id="{3CD8EB1E-F79B-4D85-8C2A-41F77DD794F1}"/>
              </a:ext>
            </a:extLst>
          </p:cNvPr>
          <p:cNvSpPr>
            <a:spLocks noGrp="1"/>
          </p:cNvSpPr>
          <p:nvPr>
            <p:ph idx="1"/>
          </p:nvPr>
        </p:nvSpPr>
        <p:spPr/>
        <p:txBody>
          <a:bodyPr>
            <a:normAutofit fontScale="92500" lnSpcReduction="10000"/>
          </a:bodyPr>
          <a:lstStyle/>
          <a:p>
            <a:r>
              <a:rPr lang="en-GB" dirty="0"/>
              <a:t>Ecosystem services are defined as the processes and conditions of natural systems that support human activities.</a:t>
            </a:r>
          </a:p>
          <a:p>
            <a:r>
              <a:rPr lang="en-GB" dirty="0"/>
              <a:t>Biodiversity plays an important role in the way ecosystem function and in the services they provide. Biodiversity plays a major role in mitigating climate change by contributing to </a:t>
            </a:r>
            <a:r>
              <a:rPr lang="en-GB" dirty="0" err="1"/>
              <a:t>longterm</a:t>
            </a:r>
            <a:r>
              <a:rPr lang="en-GB" dirty="0"/>
              <a:t> sequestration of carbon in a number of biomes.</a:t>
            </a:r>
          </a:p>
          <a:p>
            <a:r>
              <a:rPr lang="en-GB" dirty="0"/>
              <a:t>Biodiversity helps to maintain CO</a:t>
            </a:r>
            <a:r>
              <a:rPr lang="en-GB" baseline="-25000" dirty="0"/>
              <a:t>2</a:t>
            </a:r>
            <a:r>
              <a:rPr lang="en-GB" dirty="0"/>
              <a:t> and O</a:t>
            </a:r>
            <a:r>
              <a:rPr lang="en-GB" baseline="-25000" dirty="0"/>
              <a:t>2 </a:t>
            </a:r>
            <a:r>
              <a:rPr lang="en-GB" dirty="0"/>
              <a:t>balance. It also play role in regulation of biochemical cycles like nitrogen cycle etc. </a:t>
            </a:r>
          </a:p>
          <a:p>
            <a:r>
              <a:rPr lang="en-GB" dirty="0"/>
              <a:t>Protective services of biodiversity provide protection of human beings from harmful weather conditions by acting as wind breaks, flood barriers among others. </a:t>
            </a:r>
            <a:endParaRPr lang="en-US" dirty="0"/>
          </a:p>
        </p:txBody>
      </p:sp>
    </p:spTree>
    <p:extLst>
      <p:ext uri="{BB962C8B-B14F-4D97-AF65-F5344CB8AC3E}">
        <p14:creationId xmlns:p14="http://schemas.microsoft.com/office/powerpoint/2010/main" val="3126184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30BD7-9240-4647-97BC-D3CB9A97089E}"/>
              </a:ext>
            </a:extLst>
          </p:cNvPr>
          <p:cNvSpPr>
            <a:spLocks noGrp="1"/>
          </p:cNvSpPr>
          <p:nvPr>
            <p:ph type="title"/>
          </p:nvPr>
        </p:nvSpPr>
        <p:spPr/>
        <p:txBody>
          <a:bodyPr/>
          <a:lstStyle/>
          <a:p>
            <a:r>
              <a:rPr lang="en-US" dirty="0"/>
              <a:t>Biodiversity: Ecosystem services</a:t>
            </a:r>
          </a:p>
        </p:txBody>
      </p:sp>
      <p:sp>
        <p:nvSpPr>
          <p:cNvPr id="3" name="Content Placeholder 2">
            <a:extLst>
              <a:ext uri="{FF2B5EF4-FFF2-40B4-BE49-F238E27FC236}">
                <a16:creationId xmlns:a16="http://schemas.microsoft.com/office/drawing/2014/main" id="{BAAE12CA-1AAC-4A68-ADAB-240E90830303}"/>
              </a:ext>
            </a:extLst>
          </p:cNvPr>
          <p:cNvSpPr>
            <a:spLocks noGrp="1"/>
          </p:cNvSpPr>
          <p:nvPr>
            <p:ph idx="1"/>
          </p:nvPr>
        </p:nvSpPr>
        <p:spPr/>
        <p:txBody>
          <a:bodyPr>
            <a:normAutofit fontScale="92500" lnSpcReduction="10000"/>
          </a:bodyPr>
          <a:lstStyle/>
          <a:p>
            <a:r>
              <a:rPr lang="en-GB" dirty="0"/>
              <a:t>Absorption and breakdown of pollutants and waste materials through decomposition, e.g. in food webs and food chains where the flow of energy goes through production consumption and decomposition without which breakdown and absorption of materials will not be complete. In an ecosystem there is no waste as decomposition will take place to purify our environment.</a:t>
            </a:r>
          </a:p>
          <a:p>
            <a:r>
              <a:rPr lang="en-GB" dirty="0"/>
              <a:t>Biodiversity also help in pollination. 87 of the 113 leading food crops, depends directly or indirectly on pollination carried out by insects (honey bee), bats and birds. </a:t>
            </a:r>
          </a:p>
          <a:p>
            <a:r>
              <a:rPr lang="en-GB" dirty="0"/>
              <a:t>Wild species are important in pest regulation. Bats, toads, birds, snakes, and so on consume vast numbers of the major animal pests found on crops or in forests</a:t>
            </a:r>
          </a:p>
          <a:p>
            <a:endParaRPr lang="en-US" dirty="0"/>
          </a:p>
        </p:txBody>
      </p:sp>
    </p:spTree>
    <p:extLst>
      <p:ext uri="{BB962C8B-B14F-4D97-AF65-F5344CB8AC3E}">
        <p14:creationId xmlns:p14="http://schemas.microsoft.com/office/powerpoint/2010/main" val="246079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39A51-65CD-4F34-B3E1-14CC97534E60}"/>
              </a:ext>
            </a:extLst>
          </p:cNvPr>
          <p:cNvSpPr>
            <a:spLocks noGrp="1"/>
          </p:cNvSpPr>
          <p:nvPr>
            <p:ph type="title"/>
          </p:nvPr>
        </p:nvSpPr>
        <p:spPr/>
        <p:txBody>
          <a:bodyPr/>
          <a:lstStyle/>
          <a:p>
            <a:r>
              <a:rPr lang="en-US" dirty="0"/>
              <a:t>Biodiversity: Ethical and moral benefits</a:t>
            </a:r>
          </a:p>
        </p:txBody>
      </p:sp>
      <p:sp>
        <p:nvSpPr>
          <p:cNvPr id="3" name="Content Placeholder 2">
            <a:extLst>
              <a:ext uri="{FF2B5EF4-FFF2-40B4-BE49-F238E27FC236}">
                <a16:creationId xmlns:a16="http://schemas.microsoft.com/office/drawing/2014/main" id="{4E66AF3E-358A-432A-A791-453CEB623E9B}"/>
              </a:ext>
            </a:extLst>
          </p:cNvPr>
          <p:cNvSpPr>
            <a:spLocks noGrp="1"/>
          </p:cNvSpPr>
          <p:nvPr>
            <p:ph idx="1"/>
          </p:nvPr>
        </p:nvSpPr>
        <p:spPr/>
        <p:txBody>
          <a:bodyPr/>
          <a:lstStyle/>
          <a:p>
            <a:r>
              <a:rPr lang="en-GB" dirty="0"/>
              <a:t>Every form of life on earth is unique and warrants respect regardless of its worth to human beings; this is the ecosystems right of an organism. Every organism has an inherent right to exist regardless of whether it is valuable to human beings or not. Humankind is part of nature and the natural world has a value for human heritage. The well being of all future generations is a social responsibility of the present generations, hence the existence of an organism warrants conservation of the organism.</a:t>
            </a:r>
            <a:endParaRPr lang="en-US" dirty="0"/>
          </a:p>
        </p:txBody>
      </p:sp>
    </p:spTree>
    <p:extLst>
      <p:ext uri="{BB962C8B-B14F-4D97-AF65-F5344CB8AC3E}">
        <p14:creationId xmlns:p14="http://schemas.microsoft.com/office/powerpoint/2010/main" val="3213416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A1476-67FC-4C45-930F-7EC52B451ED2}"/>
              </a:ext>
            </a:extLst>
          </p:cNvPr>
          <p:cNvSpPr>
            <a:spLocks noGrp="1"/>
          </p:cNvSpPr>
          <p:nvPr>
            <p:ph type="title"/>
          </p:nvPr>
        </p:nvSpPr>
        <p:spPr/>
        <p:txBody>
          <a:bodyPr/>
          <a:lstStyle/>
          <a:p>
            <a:r>
              <a:rPr lang="en-US" dirty="0"/>
              <a:t>Biodiversity: Aesthetic value</a:t>
            </a:r>
          </a:p>
        </p:txBody>
      </p:sp>
      <p:sp>
        <p:nvSpPr>
          <p:cNvPr id="3" name="Content Placeholder 2">
            <a:extLst>
              <a:ext uri="{FF2B5EF4-FFF2-40B4-BE49-F238E27FC236}">
                <a16:creationId xmlns:a16="http://schemas.microsoft.com/office/drawing/2014/main" id="{9FF7AA33-4BBB-4ACF-9346-D2C2047598D0}"/>
              </a:ext>
            </a:extLst>
          </p:cNvPr>
          <p:cNvSpPr>
            <a:spLocks noGrp="1"/>
          </p:cNvSpPr>
          <p:nvPr>
            <p:ph idx="1"/>
          </p:nvPr>
        </p:nvSpPr>
        <p:spPr/>
        <p:txBody>
          <a:bodyPr>
            <a:normAutofit lnSpcReduction="10000"/>
          </a:bodyPr>
          <a:lstStyle/>
          <a:p>
            <a:pPr algn="just"/>
            <a:r>
              <a:rPr lang="en-GB" dirty="0"/>
              <a:t>Human beings derive great enjoyment from natural environment. The shapes, structure and colour stimulate our senses and enrich our culture. This illustrate majorly in the popularity of biodiversity conservation measures and the myriad of the many organizations which fight for the protection of different organisms. Wild species enhance our appreciation and enjoyment of the environment through:</a:t>
            </a:r>
          </a:p>
          <a:p>
            <a:pPr lvl="1"/>
            <a:r>
              <a:rPr lang="en-GB" dirty="0"/>
              <a:t> Leisure activities e.g. bird watching and nature trailing </a:t>
            </a:r>
          </a:p>
          <a:p>
            <a:pPr lvl="1"/>
            <a:r>
              <a:rPr lang="en-GB" dirty="0"/>
              <a:t>Spotting activities e.g. spot hunting, sport fishing, diving and mushroom picking</a:t>
            </a:r>
          </a:p>
          <a:p>
            <a:pPr lvl="1"/>
            <a:r>
              <a:rPr lang="en-GB" dirty="0"/>
              <a:t>Hearing, touching or just seeing wildlife</a:t>
            </a:r>
          </a:p>
          <a:p>
            <a:pPr lvl="1"/>
            <a:r>
              <a:rPr lang="en-GB" dirty="0"/>
              <a:t>Enjoyment as seen in art and culture e.g. dolls and teddy bears.</a:t>
            </a:r>
            <a:endParaRPr lang="en-US" dirty="0"/>
          </a:p>
        </p:txBody>
      </p:sp>
    </p:spTree>
    <p:extLst>
      <p:ext uri="{BB962C8B-B14F-4D97-AF65-F5344CB8AC3E}">
        <p14:creationId xmlns:p14="http://schemas.microsoft.com/office/powerpoint/2010/main" val="180428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0DF0FD-3920-4089-8112-01B8BF3437D7}"/>
              </a:ext>
            </a:extLst>
          </p:cNvPr>
          <p:cNvSpPr>
            <a:spLocks noGrp="1"/>
          </p:cNvSpPr>
          <p:nvPr>
            <p:ph type="title"/>
          </p:nvPr>
        </p:nvSpPr>
        <p:spPr/>
        <p:txBody>
          <a:bodyPr/>
          <a:lstStyle/>
          <a:p>
            <a:r>
              <a:rPr lang="en-US" dirty="0"/>
              <a:t>What is Biodiversity?</a:t>
            </a:r>
          </a:p>
        </p:txBody>
      </p:sp>
      <p:sp>
        <p:nvSpPr>
          <p:cNvPr id="7" name="Content Placeholder 6">
            <a:extLst>
              <a:ext uri="{FF2B5EF4-FFF2-40B4-BE49-F238E27FC236}">
                <a16:creationId xmlns:a16="http://schemas.microsoft.com/office/drawing/2014/main" id="{E47F80C4-FFE5-49F6-8EC3-DA51DB1E8CF3}"/>
              </a:ext>
            </a:extLst>
          </p:cNvPr>
          <p:cNvSpPr>
            <a:spLocks noGrp="1"/>
          </p:cNvSpPr>
          <p:nvPr>
            <p:ph idx="1"/>
          </p:nvPr>
        </p:nvSpPr>
        <p:spPr/>
        <p:txBody>
          <a:bodyPr/>
          <a:lstStyle/>
          <a:p>
            <a:r>
              <a:rPr lang="en-GB" dirty="0"/>
              <a:t>Biodiversity is the variety of different forms of life on earth, including the different plants, animals, micro-organisms, the genes they contain and the ecosystem they form.</a:t>
            </a:r>
          </a:p>
          <a:p>
            <a:r>
              <a:rPr lang="en-GB" dirty="0"/>
              <a:t>Relative to the range of habitats, biotic communities and ecological processes in the biosphere, biodiversity is vital in a number of ways including promoting the aesthetic value of the natural environment, contribution to our material well-being through utilitarian values by providing food, fodder, fuel, timber and medicine. </a:t>
            </a:r>
          </a:p>
          <a:p>
            <a:r>
              <a:rPr lang="en-GB" dirty="0"/>
              <a:t> Biodiversity is the life support system. </a:t>
            </a:r>
            <a:endParaRPr lang="en-US" dirty="0"/>
          </a:p>
        </p:txBody>
      </p:sp>
    </p:spTree>
    <p:extLst>
      <p:ext uri="{BB962C8B-B14F-4D97-AF65-F5344CB8AC3E}">
        <p14:creationId xmlns:p14="http://schemas.microsoft.com/office/powerpoint/2010/main" val="3683136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EB3ED-3C6A-4147-975D-FB1AAEFCB91C}"/>
              </a:ext>
            </a:extLst>
          </p:cNvPr>
          <p:cNvSpPr>
            <a:spLocks noGrp="1"/>
          </p:cNvSpPr>
          <p:nvPr>
            <p:ph type="title"/>
          </p:nvPr>
        </p:nvSpPr>
        <p:spPr/>
        <p:txBody>
          <a:bodyPr/>
          <a:lstStyle/>
          <a:p>
            <a:r>
              <a:rPr lang="en-US" dirty="0"/>
              <a:t>Types of Biodiversity</a:t>
            </a:r>
          </a:p>
        </p:txBody>
      </p:sp>
      <p:sp>
        <p:nvSpPr>
          <p:cNvPr id="3" name="Content Placeholder 2">
            <a:extLst>
              <a:ext uri="{FF2B5EF4-FFF2-40B4-BE49-F238E27FC236}">
                <a16:creationId xmlns:a16="http://schemas.microsoft.com/office/drawing/2014/main" id="{ACEE881D-5E77-4203-8907-EBB9AB79AFDB}"/>
              </a:ext>
            </a:extLst>
          </p:cNvPr>
          <p:cNvSpPr>
            <a:spLocks noGrp="1"/>
          </p:cNvSpPr>
          <p:nvPr>
            <p:ph idx="1"/>
          </p:nvPr>
        </p:nvSpPr>
        <p:spPr/>
        <p:txBody>
          <a:bodyPr>
            <a:normAutofit/>
          </a:bodyPr>
          <a:lstStyle/>
          <a:p>
            <a:r>
              <a:rPr lang="en-GB" b="1" dirty="0"/>
              <a:t>Genetic diversity: </a:t>
            </a:r>
            <a:r>
              <a:rPr lang="en-GB" dirty="0"/>
              <a:t>This is the variety of genetic information contained in all of the individual plants, animals and microorganisms. Simply it is the variation of genes within species and populations. </a:t>
            </a:r>
          </a:p>
          <a:p>
            <a:r>
              <a:rPr lang="en-GB" b="1" dirty="0"/>
              <a:t>Species diversity: </a:t>
            </a:r>
            <a:r>
              <a:rPr lang="en-GB" dirty="0"/>
              <a:t>This is the variety of species or the living organisms. It is measured in terms of Species richness and species abundance.</a:t>
            </a:r>
          </a:p>
          <a:p>
            <a:pPr marL="0" indent="0">
              <a:buNone/>
            </a:pPr>
            <a:r>
              <a:rPr lang="en-GB" i="1" dirty="0"/>
              <a:t>	Species Richness </a:t>
            </a:r>
            <a:r>
              <a:rPr lang="en-GB" dirty="0"/>
              <a:t>- </a:t>
            </a:r>
            <a:r>
              <a:rPr lang="en-GB" sz="2000" dirty="0"/>
              <a:t>This refers to the total number of species in a defined area</a:t>
            </a:r>
            <a:r>
              <a:rPr lang="en-GB" dirty="0"/>
              <a:t>.  	</a:t>
            </a:r>
            <a:r>
              <a:rPr lang="en-GB" i="1" dirty="0"/>
              <a:t>Species Abundance </a:t>
            </a:r>
            <a:r>
              <a:rPr lang="en-GB" dirty="0"/>
              <a:t>- </a:t>
            </a:r>
            <a:r>
              <a:rPr lang="en-GB" sz="2000" dirty="0"/>
              <a:t>This refers to the number of individuals in each specie.</a:t>
            </a:r>
            <a:r>
              <a:rPr lang="en-GB" dirty="0"/>
              <a:t> </a:t>
            </a:r>
          </a:p>
          <a:p>
            <a:pPr marL="0" indent="0">
              <a:buNone/>
            </a:pPr>
            <a:r>
              <a:rPr lang="en-GB" sz="2400" dirty="0"/>
              <a:t>If all the species have the equal abundance, this means that the variation is high hence high diversity, however if the one specie is represented by 96 individuals, whilst the rest are represented by 1 individual each, this is low diversity. </a:t>
            </a:r>
            <a:endParaRPr lang="en-US" sz="2400" dirty="0"/>
          </a:p>
        </p:txBody>
      </p:sp>
    </p:spTree>
    <p:extLst>
      <p:ext uri="{BB962C8B-B14F-4D97-AF65-F5344CB8AC3E}">
        <p14:creationId xmlns:p14="http://schemas.microsoft.com/office/powerpoint/2010/main" val="249335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765F5-D7C6-4CF4-9300-AC0D478C26E8}"/>
              </a:ext>
            </a:extLst>
          </p:cNvPr>
          <p:cNvSpPr>
            <a:spLocks noGrp="1"/>
          </p:cNvSpPr>
          <p:nvPr>
            <p:ph type="title"/>
          </p:nvPr>
        </p:nvSpPr>
        <p:spPr/>
        <p:txBody>
          <a:bodyPr/>
          <a:lstStyle/>
          <a:p>
            <a:r>
              <a:rPr lang="en-US" dirty="0"/>
              <a:t>Types of Biodiversity</a:t>
            </a:r>
          </a:p>
        </p:txBody>
      </p:sp>
      <p:sp>
        <p:nvSpPr>
          <p:cNvPr id="3" name="Content Placeholder 2">
            <a:extLst>
              <a:ext uri="{FF2B5EF4-FFF2-40B4-BE49-F238E27FC236}">
                <a16:creationId xmlns:a16="http://schemas.microsoft.com/office/drawing/2014/main" id="{3F6BADC6-FBF7-4866-A6A7-0DF448586850}"/>
              </a:ext>
            </a:extLst>
          </p:cNvPr>
          <p:cNvSpPr>
            <a:spLocks noGrp="1"/>
          </p:cNvSpPr>
          <p:nvPr>
            <p:ph idx="1"/>
          </p:nvPr>
        </p:nvSpPr>
        <p:spPr/>
        <p:txBody>
          <a:bodyPr/>
          <a:lstStyle/>
          <a:p>
            <a:r>
              <a:rPr lang="en-GB" b="1" dirty="0"/>
              <a:t>Ecosystem diversity: </a:t>
            </a:r>
            <a:r>
              <a:rPr lang="en-GB" dirty="0"/>
              <a:t>This deals with the variations in ecosystems within a geographical location and its overall impact on human existence and the environment.</a:t>
            </a:r>
          </a:p>
          <a:p>
            <a:pPr marL="0" indent="0">
              <a:buNone/>
            </a:pPr>
            <a:endParaRPr lang="en-GB" dirty="0"/>
          </a:p>
          <a:p>
            <a:endParaRPr lang="en-GB" dirty="0"/>
          </a:p>
          <a:p>
            <a:pPr marL="0" indent="0">
              <a:buNone/>
            </a:pPr>
            <a:endParaRPr lang="en-GB" dirty="0"/>
          </a:p>
          <a:p>
            <a:endParaRPr lang="en-US" dirty="0"/>
          </a:p>
        </p:txBody>
      </p:sp>
    </p:spTree>
    <p:extLst>
      <p:ext uri="{BB962C8B-B14F-4D97-AF65-F5344CB8AC3E}">
        <p14:creationId xmlns:p14="http://schemas.microsoft.com/office/powerpoint/2010/main" val="2523235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0A936-9986-4567-B667-FF9D94C1DCB8}"/>
              </a:ext>
            </a:extLst>
          </p:cNvPr>
          <p:cNvSpPr>
            <a:spLocks noGrp="1"/>
          </p:cNvSpPr>
          <p:nvPr>
            <p:ph type="title"/>
          </p:nvPr>
        </p:nvSpPr>
        <p:spPr/>
        <p:txBody>
          <a:bodyPr/>
          <a:lstStyle/>
          <a:p>
            <a:r>
              <a:rPr lang="en-US" dirty="0"/>
              <a:t>Scales of Biodiversity</a:t>
            </a:r>
          </a:p>
        </p:txBody>
      </p:sp>
      <p:sp>
        <p:nvSpPr>
          <p:cNvPr id="3" name="Content Placeholder 2">
            <a:extLst>
              <a:ext uri="{FF2B5EF4-FFF2-40B4-BE49-F238E27FC236}">
                <a16:creationId xmlns:a16="http://schemas.microsoft.com/office/drawing/2014/main" id="{3A5E51D2-2997-40C6-BE07-03EED701DC7C}"/>
              </a:ext>
            </a:extLst>
          </p:cNvPr>
          <p:cNvSpPr>
            <a:spLocks noGrp="1"/>
          </p:cNvSpPr>
          <p:nvPr>
            <p:ph idx="1"/>
          </p:nvPr>
        </p:nvSpPr>
        <p:spPr/>
        <p:txBody>
          <a:bodyPr/>
          <a:lstStyle/>
          <a:p>
            <a:r>
              <a:rPr lang="en-US" dirty="0"/>
              <a:t>Alpha diversity</a:t>
            </a:r>
          </a:p>
          <a:p>
            <a:r>
              <a:rPr lang="en-US" dirty="0"/>
              <a:t>Beta diversity</a:t>
            </a:r>
          </a:p>
          <a:p>
            <a:r>
              <a:rPr lang="en-US" dirty="0"/>
              <a:t>Gamma diversity</a:t>
            </a:r>
          </a:p>
        </p:txBody>
      </p:sp>
      <p:pic>
        <p:nvPicPr>
          <p:cNvPr id="5" name="Picture 4">
            <a:extLst>
              <a:ext uri="{FF2B5EF4-FFF2-40B4-BE49-F238E27FC236}">
                <a16:creationId xmlns:a16="http://schemas.microsoft.com/office/drawing/2014/main" id="{01DFDA14-4C56-4062-857C-0D92322CF9D5}"/>
              </a:ext>
            </a:extLst>
          </p:cNvPr>
          <p:cNvPicPr>
            <a:picLocks noChangeAspect="1"/>
          </p:cNvPicPr>
          <p:nvPr/>
        </p:nvPicPr>
        <p:blipFill>
          <a:blip r:embed="rId2"/>
          <a:stretch>
            <a:fillRect/>
          </a:stretch>
        </p:blipFill>
        <p:spPr>
          <a:xfrm>
            <a:off x="5807695" y="1253331"/>
            <a:ext cx="5681912" cy="4351338"/>
          </a:xfrm>
          <a:prstGeom prst="rect">
            <a:avLst/>
          </a:prstGeom>
        </p:spPr>
      </p:pic>
    </p:spTree>
    <p:extLst>
      <p:ext uri="{BB962C8B-B14F-4D97-AF65-F5344CB8AC3E}">
        <p14:creationId xmlns:p14="http://schemas.microsoft.com/office/powerpoint/2010/main" val="3848626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932A0-BA82-41A3-A04D-B50BE71D9039}"/>
              </a:ext>
            </a:extLst>
          </p:cNvPr>
          <p:cNvSpPr>
            <a:spLocks noGrp="1"/>
          </p:cNvSpPr>
          <p:nvPr>
            <p:ph type="title"/>
          </p:nvPr>
        </p:nvSpPr>
        <p:spPr/>
        <p:txBody>
          <a:bodyPr/>
          <a:lstStyle/>
          <a:p>
            <a:r>
              <a:rPr lang="en-US" dirty="0"/>
              <a:t>Scales of Biodiversity</a:t>
            </a:r>
          </a:p>
        </p:txBody>
      </p:sp>
      <p:sp>
        <p:nvSpPr>
          <p:cNvPr id="3" name="Content Placeholder 2">
            <a:extLst>
              <a:ext uri="{FF2B5EF4-FFF2-40B4-BE49-F238E27FC236}">
                <a16:creationId xmlns:a16="http://schemas.microsoft.com/office/drawing/2014/main" id="{998F4E9D-07AA-4111-8F06-1795AD243C64}"/>
              </a:ext>
            </a:extLst>
          </p:cNvPr>
          <p:cNvSpPr>
            <a:spLocks noGrp="1"/>
          </p:cNvSpPr>
          <p:nvPr>
            <p:ph idx="1"/>
          </p:nvPr>
        </p:nvSpPr>
        <p:spPr/>
        <p:txBody>
          <a:bodyPr>
            <a:normAutofit fontScale="92500" lnSpcReduction="10000"/>
          </a:bodyPr>
          <a:lstStyle/>
          <a:p>
            <a:r>
              <a:rPr lang="en-US" b="1" dirty="0"/>
              <a:t>Alpha diversity: </a:t>
            </a:r>
            <a:r>
              <a:rPr lang="en-GB" dirty="0"/>
              <a:t>It is the biodiversity within a particular area, community or ecosystem. It is usually expressed by the number of species (specie richness) in that ecosystem. This can be measured by counting the number of different species within the ecosystem.</a:t>
            </a:r>
          </a:p>
          <a:p>
            <a:r>
              <a:rPr lang="en-US" b="1" dirty="0"/>
              <a:t>Beta diversity: </a:t>
            </a:r>
            <a:r>
              <a:rPr lang="en-GB" dirty="0"/>
              <a:t>Beta diversity (β-diversity) is a measure of biodiversity which works by comparing the species diversity between ecosystems. This involves comparing the number of species that are unique to each of the ecosystems. </a:t>
            </a:r>
          </a:p>
          <a:p>
            <a:r>
              <a:rPr lang="en-GB" dirty="0"/>
              <a:t>Beta diversity can be measured by following formula. </a:t>
            </a:r>
          </a:p>
          <a:p>
            <a:pPr marL="0" indent="0">
              <a:buNone/>
            </a:pPr>
            <a:r>
              <a:rPr lang="en-GB" dirty="0"/>
              <a:t>(number species in habitat 1- number of species habitat 2&amp;1 have in common)+(number of species </a:t>
            </a:r>
            <a:r>
              <a:rPr lang="en-GB"/>
              <a:t>in habitat </a:t>
            </a:r>
            <a:r>
              <a:rPr lang="en-GB" dirty="0"/>
              <a:t>2 - number of species  habitat 1&amp;2 have in common)</a:t>
            </a:r>
            <a:endParaRPr lang="en-US" b="1" dirty="0"/>
          </a:p>
        </p:txBody>
      </p:sp>
    </p:spTree>
    <p:extLst>
      <p:ext uri="{BB962C8B-B14F-4D97-AF65-F5344CB8AC3E}">
        <p14:creationId xmlns:p14="http://schemas.microsoft.com/office/powerpoint/2010/main" val="156912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C2A84-C397-4882-81EC-F121F4563C18}"/>
              </a:ext>
            </a:extLst>
          </p:cNvPr>
          <p:cNvSpPr>
            <a:spLocks noGrp="1"/>
          </p:cNvSpPr>
          <p:nvPr>
            <p:ph type="title"/>
          </p:nvPr>
        </p:nvSpPr>
        <p:spPr/>
        <p:txBody>
          <a:bodyPr/>
          <a:lstStyle/>
          <a:p>
            <a:r>
              <a:rPr lang="en-US" dirty="0"/>
              <a:t>Scales of Biodiversity</a:t>
            </a:r>
          </a:p>
        </p:txBody>
      </p:sp>
      <p:sp>
        <p:nvSpPr>
          <p:cNvPr id="3" name="Content Placeholder 2">
            <a:extLst>
              <a:ext uri="{FF2B5EF4-FFF2-40B4-BE49-F238E27FC236}">
                <a16:creationId xmlns:a16="http://schemas.microsoft.com/office/drawing/2014/main" id="{22144686-0226-4C87-9AFF-D291993B2C0A}"/>
              </a:ext>
            </a:extLst>
          </p:cNvPr>
          <p:cNvSpPr>
            <a:spLocks noGrp="1"/>
          </p:cNvSpPr>
          <p:nvPr>
            <p:ph idx="1"/>
          </p:nvPr>
        </p:nvSpPr>
        <p:spPr/>
        <p:txBody>
          <a:bodyPr/>
          <a:lstStyle/>
          <a:p>
            <a:r>
              <a:rPr lang="en-US" b="1" dirty="0"/>
              <a:t>Gamma diversity: </a:t>
            </a:r>
            <a:r>
              <a:rPr lang="en-GB" dirty="0"/>
              <a:t>It refers to the total species richness over a large area or region. It is a measure of the overall diversity for the different ecosystems within a region. </a:t>
            </a:r>
            <a:r>
              <a:rPr lang="en-GB" i="1" dirty="0"/>
              <a:t>Gamma diversity</a:t>
            </a:r>
            <a:r>
              <a:rPr lang="en-GB" dirty="0"/>
              <a:t> is the total diversity of a landscape and is a combination of both alpha and beta diversity.</a:t>
            </a:r>
          </a:p>
        </p:txBody>
      </p:sp>
    </p:spTree>
    <p:extLst>
      <p:ext uri="{BB962C8B-B14F-4D97-AF65-F5344CB8AC3E}">
        <p14:creationId xmlns:p14="http://schemas.microsoft.com/office/powerpoint/2010/main" val="777117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D3E83-B476-4B20-AF2F-9350F7B36DBE}"/>
              </a:ext>
            </a:extLst>
          </p:cNvPr>
          <p:cNvSpPr>
            <a:spLocks noGrp="1"/>
          </p:cNvSpPr>
          <p:nvPr>
            <p:ph type="title"/>
          </p:nvPr>
        </p:nvSpPr>
        <p:spPr/>
        <p:txBody>
          <a:bodyPr/>
          <a:lstStyle/>
          <a:p>
            <a:r>
              <a:rPr lang="en-US" dirty="0"/>
              <a:t>Measurement of alpha, beta and gamma diversity</a:t>
            </a:r>
          </a:p>
        </p:txBody>
      </p:sp>
      <p:pic>
        <p:nvPicPr>
          <p:cNvPr id="4" name="Content Placeholder 3">
            <a:extLst>
              <a:ext uri="{FF2B5EF4-FFF2-40B4-BE49-F238E27FC236}">
                <a16:creationId xmlns:a16="http://schemas.microsoft.com/office/drawing/2014/main" id="{4197DBA7-3364-4AD8-8896-C0EFD2779D5F}"/>
              </a:ext>
            </a:extLst>
          </p:cNvPr>
          <p:cNvPicPr>
            <a:picLocks noGrp="1" noChangeAspect="1"/>
          </p:cNvPicPr>
          <p:nvPr>
            <p:ph idx="1"/>
          </p:nvPr>
        </p:nvPicPr>
        <p:blipFill>
          <a:blip r:embed="rId2"/>
          <a:stretch>
            <a:fillRect/>
          </a:stretch>
        </p:blipFill>
        <p:spPr>
          <a:xfrm>
            <a:off x="4276190" y="2064469"/>
            <a:ext cx="7660745" cy="4244467"/>
          </a:xfrm>
          <a:prstGeom prst="rect">
            <a:avLst/>
          </a:prstGeom>
        </p:spPr>
      </p:pic>
      <p:sp>
        <p:nvSpPr>
          <p:cNvPr id="5" name="Rectangle 4">
            <a:extLst>
              <a:ext uri="{FF2B5EF4-FFF2-40B4-BE49-F238E27FC236}">
                <a16:creationId xmlns:a16="http://schemas.microsoft.com/office/drawing/2014/main" id="{87ADB6F6-6153-4C42-A6CE-75A4DCA32971}"/>
              </a:ext>
            </a:extLst>
          </p:cNvPr>
          <p:cNvSpPr/>
          <p:nvPr/>
        </p:nvSpPr>
        <p:spPr>
          <a:xfrm>
            <a:off x="255065" y="2020625"/>
            <a:ext cx="3723046" cy="4154984"/>
          </a:xfrm>
          <a:prstGeom prst="rect">
            <a:avLst/>
          </a:prstGeom>
        </p:spPr>
        <p:txBody>
          <a:bodyPr wrap="square">
            <a:spAutoFit/>
          </a:bodyPr>
          <a:lstStyle/>
          <a:p>
            <a:pPr algn="just"/>
            <a:r>
              <a:rPr lang="en-GB" sz="2400" u="none" strike="noStrike" dirty="0">
                <a:effectLst/>
                <a:latin typeface="+mj-lt"/>
              </a:rPr>
              <a:t>The </a:t>
            </a:r>
            <a:r>
              <a:rPr lang="en-GB" sz="2400" i="1" u="none" strike="noStrike" dirty="0">
                <a:effectLst/>
                <a:latin typeface="+mj-lt"/>
              </a:rPr>
              <a:t>alpha diversity</a:t>
            </a:r>
            <a:r>
              <a:rPr lang="en-GB" sz="2400" u="none" strike="noStrike" dirty="0">
                <a:effectLst/>
                <a:latin typeface="+mj-lt"/>
              </a:rPr>
              <a:t> of Site A is 3 because there are three different species at Site A. The </a:t>
            </a:r>
            <a:r>
              <a:rPr lang="en-GB" sz="2400" i="1" u="none" strike="noStrike" dirty="0">
                <a:effectLst/>
                <a:latin typeface="+mj-lt"/>
              </a:rPr>
              <a:t>beta diversity</a:t>
            </a:r>
            <a:r>
              <a:rPr lang="en-GB" sz="2400" u="none" strike="noStrike" dirty="0">
                <a:effectLst/>
                <a:latin typeface="+mj-lt"/>
              </a:rPr>
              <a:t> of sites A and B is 2 because there are two species that are distinct from one another. The </a:t>
            </a:r>
            <a:r>
              <a:rPr lang="en-GB" sz="2400" i="1" u="none" strike="noStrike" dirty="0">
                <a:effectLst/>
                <a:latin typeface="+mj-lt"/>
              </a:rPr>
              <a:t>gamma diversity</a:t>
            </a:r>
            <a:r>
              <a:rPr lang="en-GB" sz="2400" u="none" strike="noStrike" dirty="0">
                <a:effectLst/>
                <a:latin typeface="+mj-lt"/>
              </a:rPr>
              <a:t> for the whole ecosystem is 5 because there are five different species of fish.</a:t>
            </a:r>
            <a:endParaRPr lang="en-US" sz="2400" dirty="0">
              <a:latin typeface="+mj-lt"/>
            </a:endParaRPr>
          </a:p>
        </p:txBody>
      </p:sp>
    </p:spTree>
    <p:extLst>
      <p:ext uri="{BB962C8B-B14F-4D97-AF65-F5344CB8AC3E}">
        <p14:creationId xmlns:p14="http://schemas.microsoft.com/office/powerpoint/2010/main" val="2330919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880A1-FFE0-4236-B8D0-20D953872859}"/>
              </a:ext>
            </a:extLst>
          </p:cNvPr>
          <p:cNvSpPr>
            <a:spLocks noGrp="1"/>
          </p:cNvSpPr>
          <p:nvPr>
            <p:ph type="title"/>
          </p:nvPr>
        </p:nvSpPr>
        <p:spPr/>
        <p:txBody>
          <a:bodyPr/>
          <a:lstStyle/>
          <a:p>
            <a:r>
              <a:rPr lang="en-US" dirty="0"/>
              <a:t>Benefits of biodiversity</a:t>
            </a:r>
          </a:p>
        </p:txBody>
      </p:sp>
      <p:sp>
        <p:nvSpPr>
          <p:cNvPr id="3" name="Content Placeholder 2">
            <a:extLst>
              <a:ext uri="{FF2B5EF4-FFF2-40B4-BE49-F238E27FC236}">
                <a16:creationId xmlns:a16="http://schemas.microsoft.com/office/drawing/2014/main" id="{0E36EC9C-5193-40B1-B250-DE78032DC437}"/>
              </a:ext>
            </a:extLst>
          </p:cNvPr>
          <p:cNvSpPr>
            <a:spLocks noGrp="1"/>
          </p:cNvSpPr>
          <p:nvPr>
            <p:ph idx="1"/>
          </p:nvPr>
        </p:nvSpPr>
        <p:spPr/>
        <p:txBody>
          <a:bodyPr/>
          <a:lstStyle/>
          <a:p>
            <a:r>
              <a:rPr lang="en-US" dirty="0"/>
              <a:t>Utilitarian benefit</a:t>
            </a:r>
          </a:p>
          <a:p>
            <a:r>
              <a:rPr lang="en-US" dirty="0"/>
              <a:t>Ecosystem services</a:t>
            </a:r>
          </a:p>
          <a:p>
            <a:r>
              <a:rPr lang="en-US" dirty="0"/>
              <a:t>Ethical and moral benefits</a:t>
            </a:r>
          </a:p>
          <a:p>
            <a:r>
              <a:rPr lang="en-US" dirty="0"/>
              <a:t>Aesthetic value</a:t>
            </a:r>
          </a:p>
        </p:txBody>
      </p:sp>
    </p:spTree>
    <p:extLst>
      <p:ext uri="{BB962C8B-B14F-4D97-AF65-F5344CB8AC3E}">
        <p14:creationId xmlns:p14="http://schemas.microsoft.com/office/powerpoint/2010/main" val="3011546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1105</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Biodiversity</vt:lpstr>
      <vt:lpstr>What is Biodiversity?</vt:lpstr>
      <vt:lpstr>Types of Biodiversity</vt:lpstr>
      <vt:lpstr>Types of Biodiversity</vt:lpstr>
      <vt:lpstr>Scales of Biodiversity</vt:lpstr>
      <vt:lpstr>Scales of Biodiversity</vt:lpstr>
      <vt:lpstr>Scales of Biodiversity</vt:lpstr>
      <vt:lpstr>Measurement of alpha, beta and gamma diversity</vt:lpstr>
      <vt:lpstr>Benefits of biodiversity</vt:lpstr>
      <vt:lpstr>Biodiversity: Utilitarian benefit</vt:lpstr>
      <vt:lpstr>Biodiversity: Ecosystem services</vt:lpstr>
      <vt:lpstr>Biodiversity: Ecosystem services</vt:lpstr>
      <vt:lpstr>Biodiversity: Ethical and moral benefits</vt:lpstr>
      <vt:lpstr>Biodiversity: Aesthetic value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Biodiversity</dc:title>
  <dc:creator>ALLAH HO</dc:creator>
  <cp:lastModifiedBy>ALLAH HO</cp:lastModifiedBy>
  <cp:revision>17</cp:revision>
  <dcterms:created xsi:type="dcterms:W3CDTF">2020-03-16T10:08:06Z</dcterms:created>
  <dcterms:modified xsi:type="dcterms:W3CDTF">2020-03-24T15:45:47Z</dcterms:modified>
</cp:coreProperties>
</file>