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 id="268" r:id="rId14"/>
    <p:sldId id="269" r:id="rId15"/>
    <p:sldId id="270" r:id="rId16"/>
    <p:sldId id="271" r:id="rId17"/>
    <p:sldId id="275" r:id="rId18"/>
    <p:sldId id="272" r:id="rId19"/>
    <p:sldId id="274" r:id="rId20"/>
    <p:sldId id="273"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5382" autoAdjust="0"/>
  </p:normalViewPr>
  <p:slideViewPr>
    <p:cSldViewPr>
      <p:cViewPr varScale="1">
        <p:scale>
          <a:sx n="70" d="100"/>
          <a:sy n="70" d="100"/>
        </p:scale>
        <p:origin x="-1332" y="-90"/>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838"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B526E7-7D5D-49D0-9206-3C1BF3A6F598}" type="datetimeFigureOut">
              <a:rPr lang="en-US" smtClean="0"/>
              <a:pPr/>
              <a:t>6/23/2015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C79198-FFFF-478A-A7F0-63454C517FD7}" type="slidenum">
              <a:rPr lang="en-US" smtClean="0"/>
              <a:pPr/>
              <a:t>‹#›</a:t>
            </a:fld>
            <a:endParaRPr lang="en-US" dirty="0"/>
          </a:p>
        </p:txBody>
      </p:sp>
    </p:spTree>
    <p:extLst>
      <p:ext uri="{BB962C8B-B14F-4D97-AF65-F5344CB8AC3E}">
        <p14:creationId xmlns:p14="http://schemas.microsoft.com/office/powerpoint/2010/main" xmlns="" val="52968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C79198-FFFF-478A-A7F0-63454C517FD7}" type="slidenum">
              <a:rPr lang="en-US" smtClean="0"/>
              <a:pPr/>
              <a:t>13</a:t>
            </a:fld>
            <a:endParaRPr lang="en-US"/>
          </a:p>
        </p:txBody>
      </p:sp>
    </p:spTree>
    <p:extLst>
      <p:ext uri="{BB962C8B-B14F-4D97-AF65-F5344CB8AC3E}">
        <p14:creationId xmlns:p14="http://schemas.microsoft.com/office/powerpoint/2010/main" xmlns="" val="3556795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76AFFD-BDF5-45BD-8B16-3DCFC7F0BC55}" type="datetimeFigureOut">
              <a:rPr lang="en-US" smtClean="0"/>
              <a:pPr/>
              <a:t>6/23/2015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2881577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76AFFD-BDF5-45BD-8B16-3DCFC7F0BC55}" type="datetimeFigureOut">
              <a:rPr lang="en-US" smtClean="0"/>
              <a:pPr/>
              <a:t>6/23/2015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2297644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76AFFD-BDF5-45BD-8B16-3DCFC7F0BC55}" type="datetimeFigureOut">
              <a:rPr lang="en-US" smtClean="0"/>
              <a:pPr/>
              <a:t>6/23/2015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1982966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76AFFD-BDF5-45BD-8B16-3DCFC7F0BC55}" type="datetimeFigureOut">
              <a:rPr lang="en-US" smtClean="0"/>
              <a:pPr/>
              <a:t>6/23/2015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2530093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76AFFD-BDF5-45BD-8B16-3DCFC7F0BC55}" type="datetimeFigureOut">
              <a:rPr lang="en-US" smtClean="0"/>
              <a:pPr/>
              <a:t>6/23/2015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213115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76AFFD-BDF5-45BD-8B16-3DCFC7F0BC55}" type="datetimeFigureOut">
              <a:rPr lang="en-US" smtClean="0"/>
              <a:pPr/>
              <a:t>6/23/2015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107185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76AFFD-BDF5-45BD-8B16-3DCFC7F0BC55}" type="datetimeFigureOut">
              <a:rPr lang="en-US" smtClean="0"/>
              <a:pPr/>
              <a:t>6/23/2015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3448880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76AFFD-BDF5-45BD-8B16-3DCFC7F0BC55}" type="datetimeFigureOut">
              <a:rPr lang="en-US" smtClean="0"/>
              <a:pPr/>
              <a:t>6/23/2015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3167491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76AFFD-BDF5-45BD-8B16-3DCFC7F0BC55}" type="datetimeFigureOut">
              <a:rPr lang="en-US" smtClean="0"/>
              <a:pPr/>
              <a:t>6/23/2015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669846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6AFFD-BDF5-45BD-8B16-3DCFC7F0BC55}" type="datetimeFigureOut">
              <a:rPr lang="en-US" smtClean="0"/>
              <a:pPr/>
              <a:t>6/23/2015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229818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6AFFD-BDF5-45BD-8B16-3DCFC7F0BC55}" type="datetimeFigureOut">
              <a:rPr lang="en-US" smtClean="0"/>
              <a:pPr/>
              <a:t>6/23/2015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2478813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76AFFD-BDF5-45BD-8B16-3DCFC7F0BC55}" type="datetimeFigureOut">
              <a:rPr lang="en-US" smtClean="0"/>
              <a:pPr/>
              <a:t>6/23/2015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310FF-A229-4205-8077-3950B5F67C30}" type="slidenum">
              <a:rPr lang="en-US" smtClean="0"/>
              <a:pPr/>
              <a:t>‹#›</a:t>
            </a:fld>
            <a:endParaRPr lang="en-US" dirty="0"/>
          </a:p>
        </p:txBody>
      </p:sp>
    </p:spTree>
    <p:extLst>
      <p:ext uri="{BB962C8B-B14F-4D97-AF65-F5344CB8AC3E}">
        <p14:creationId xmlns:p14="http://schemas.microsoft.com/office/powerpoint/2010/main" xmlns="" val="1873128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Personality &amp; Values </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solidFill>
                  <a:srgbClr val="FF0000"/>
                </a:solidFill>
              </a:rPr>
              <a:t>Personality</a:t>
            </a:r>
            <a:r>
              <a:rPr lang="en-US" dirty="0" smtClean="0"/>
              <a:t>—</a:t>
            </a:r>
          </a:p>
          <a:p>
            <a:r>
              <a:rPr lang="en-US" dirty="0" smtClean="0"/>
              <a:t>Something like other people, something like some other people but something unlike to all other people.</a:t>
            </a:r>
            <a:endParaRPr lang="en-US" dirty="0"/>
          </a:p>
        </p:txBody>
      </p:sp>
    </p:spTree>
    <p:extLst>
      <p:ext uri="{BB962C8B-B14F-4D97-AF65-F5344CB8AC3E}">
        <p14:creationId xmlns:p14="http://schemas.microsoft.com/office/powerpoint/2010/main" xmlns="" val="9472720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B Personality</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This just opposite to type A personality.</a:t>
            </a:r>
          </a:p>
          <a:p>
            <a:pPr marL="0" indent="0">
              <a:buNone/>
            </a:pPr>
            <a:r>
              <a:rPr lang="en-US" dirty="0" smtClean="0"/>
              <a:t>Following are </a:t>
            </a:r>
            <a:r>
              <a:rPr lang="en-US" b="1" i="1" dirty="0" smtClean="0"/>
              <a:t>characteristics of type B.</a:t>
            </a:r>
          </a:p>
          <a:p>
            <a:pPr marL="0" indent="0">
              <a:buNone/>
            </a:pPr>
            <a:r>
              <a:rPr lang="en-US" dirty="0" smtClean="0"/>
              <a:t>1. Rarely harried by desire to obtain a widely increasing number of things or participate in an endless growing series of events in a ever-decreasing amount of time.</a:t>
            </a:r>
          </a:p>
          <a:p>
            <a:pPr marL="0" indent="0">
              <a:buNone/>
            </a:pPr>
            <a:r>
              <a:rPr lang="en-US" dirty="0" smtClean="0"/>
              <a:t>2. Never suffer from sense of urgency with accompanying impatience.</a:t>
            </a:r>
          </a:p>
          <a:p>
            <a:pPr marL="0" indent="0">
              <a:buNone/>
            </a:pPr>
            <a:r>
              <a:rPr lang="en-US" dirty="0" smtClean="0"/>
              <a:t>3. Can relax without guilt.</a:t>
            </a:r>
            <a:endParaRPr lang="en-US" dirty="0"/>
          </a:p>
        </p:txBody>
      </p:sp>
    </p:spTree>
    <p:extLst>
      <p:ext uri="{BB962C8B-B14F-4D97-AF65-F5344CB8AC3E}">
        <p14:creationId xmlns:p14="http://schemas.microsoft.com/office/powerpoint/2010/main" xmlns="" val="238312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Proactive Personality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 people who identify opportunities, show initiative, take action, and persevere until meaningful change occurs.</a:t>
            </a:r>
          </a:p>
          <a:p>
            <a:pPr marL="0" indent="0">
              <a:buNone/>
            </a:pPr>
            <a:r>
              <a:rPr lang="en-US" dirty="0" smtClean="0"/>
              <a:t>Characteristics:</a:t>
            </a:r>
          </a:p>
          <a:p>
            <a:pPr marL="514350" indent="-514350">
              <a:buAutoNum type="arabicPeriod"/>
            </a:pPr>
            <a:r>
              <a:rPr lang="en-US" dirty="0" smtClean="0"/>
              <a:t>More likely seek job and organizational information</a:t>
            </a:r>
          </a:p>
          <a:p>
            <a:pPr marL="514350" indent="-514350">
              <a:buAutoNum type="arabicPeriod"/>
            </a:pPr>
            <a:r>
              <a:rPr lang="en-US" dirty="0" smtClean="0"/>
              <a:t>Develop contacts with high places.</a:t>
            </a:r>
          </a:p>
          <a:p>
            <a:pPr marL="514350" indent="-514350">
              <a:buAutoNum type="arabicPeriod"/>
            </a:pPr>
            <a:r>
              <a:rPr lang="en-US" dirty="0" smtClean="0"/>
              <a:t>Engage in career planning.</a:t>
            </a:r>
          </a:p>
          <a:p>
            <a:pPr marL="514350" indent="-514350">
              <a:buAutoNum type="arabicPeriod"/>
            </a:pPr>
            <a:r>
              <a:rPr lang="en-US" dirty="0" smtClean="0"/>
              <a:t>Demonstrate  persistence in the face of career obstacles.</a:t>
            </a:r>
            <a:endParaRPr lang="en-US" dirty="0"/>
          </a:p>
        </p:txBody>
      </p:sp>
    </p:spTree>
    <p:extLst>
      <p:ext uri="{BB962C8B-B14F-4D97-AF65-F5344CB8AC3E}">
        <p14:creationId xmlns:p14="http://schemas.microsoft.com/office/powerpoint/2010/main" xmlns="" val="2297538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VALUES</a:t>
            </a:r>
            <a:endParaRPr lang="en-US"/>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	Basic convictions that a specific mode of conduct or end-state of existence is personally or socially preferable to an opposite or converse mode of conduct or end-state of existence.</a:t>
            </a:r>
          </a:p>
          <a:p>
            <a:pPr marL="0" indent="0">
              <a:buNone/>
            </a:pPr>
            <a:r>
              <a:rPr lang="en-US" dirty="0" smtClean="0"/>
              <a:t>IMPORTANCE:</a:t>
            </a:r>
          </a:p>
          <a:p>
            <a:r>
              <a:rPr lang="en-US" dirty="0" smtClean="0"/>
              <a:t>Foundation to understand attitude and motivation.</a:t>
            </a:r>
          </a:p>
          <a:p>
            <a:r>
              <a:rPr lang="en-US" dirty="0" smtClean="0"/>
              <a:t>values influence the perception </a:t>
            </a:r>
          </a:p>
          <a:p>
            <a:pPr marL="0" indent="0">
              <a:buNone/>
            </a:pPr>
            <a:r>
              <a:rPr lang="en-US" dirty="0" smtClean="0"/>
              <a:t>Examples:</a:t>
            </a:r>
          </a:p>
          <a:p>
            <a:r>
              <a:rPr lang="en-US" dirty="0" smtClean="0"/>
              <a:t>Pay for performance</a:t>
            </a:r>
          </a:p>
          <a:p>
            <a:r>
              <a:rPr lang="en-US" dirty="0" smtClean="0"/>
              <a:t>Pay on the basis seniority- new entrant will be dissatisfied</a:t>
            </a:r>
            <a:endParaRPr lang="en-US" dirty="0"/>
          </a:p>
        </p:txBody>
      </p:sp>
    </p:spTree>
    <p:extLst>
      <p:ext uri="{BB962C8B-B14F-4D97-AF65-F5344CB8AC3E}">
        <p14:creationId xmlns:p14="http://schemas.microsoft.com/office/powerpoint/2010/main" xmlns="" val="13363269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Approaches to develop values</a:t>
            </a:r>
            <a:endParaRPr lang="en-US" dirty="0"/>
          </a:p>
        </p:txBody>
      </p:sp>
      <p:sp>
        <p:nvSpPr>
          <p:cNvPr id="3" name="Content Placeholder 2"/>
          <p:cNvSpPr>
            <a:spLocks noGrp="1"/>
          </p:cNvSpPr>
          <p:nvPr>
            <p:ph idx="1"/>
          </p:nvPr>
        </p:nvSpPr>
        <p:spPr/>
        <p:txBody>
          <a:bodyPr/>
          <a:lstStyle/>
          <a:p>
            <a:pPr marL="0" indent="0">
              <a:buNone/>
            </a:pPr>
            <a:r>
              <a:rPr lang="en-US" b="1" i="1" u="sng" dirty="0" smtClean="0"/>
              <a:t>Terminal Values</a:t>
            </a:r>
            <a:r>
              <a:rPr lang="en-US" dirty="0" smtClean="0"/>
              <a:t>- Desirable end-state of existence; the goals a person would like to achieve during his or her lifetime.</a:t>
            </a:r>
          </a:p>
          <a:p>
            <a:pPr marL="0" indent="0">
              <a:buNone/>
            </a:pPr>
            <a:endParaRPr lang="en-US" dirty="0"/>
          </a:p>
          <a:p>
            <a:pPr marL="0" indent="0">
              <a:buNone/>
            </a:pPr>
            <a:r>
              <a:rPr lang="en-US" dirty="0" smtClean="0"/>
              <a:t>                                   </a:t>
            </a:r>
          </a:p>
        </p:txBody>
      </p:sp>
    </p:spTree>
    <p:extLst>
      <p:ext uri="{BB962C8B-B14F-4D97-AF65-F5344CB8AC3E}">
        <p14:creationId xmlns:p14="http://schemas.microsoft.com/office/powerpoint/2010/main" xmlns="" val="2036303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US" b="1" i="1" u="sng" dirty="0" smtClean="0"/>
              <a:t/>
            </a:r>
            <a:br>
              <a:rPr lang="en-US" b="1" i="1" u="sng" dirty="0" smtClean="0"/>
            </a:br>
            <a:r>
              <a:rPr lang="en-US" b="1" i="1" u="sng" dirty="0"/>
              <a:t/>
            </a:r>
            <a:br>
              <a:rPr lang="en-US" b="1" i="1" u="sng"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032073605"/>
              </p:ext>
            </p:extLst>
          </p:nvPr>
        </p:nvGraphicFramePr>
        <p:xfrm>
          <a:off x="457200" y="1858991"/>
          <a:ext cx="8229600" cy="3845560"/>
        </p:xfrm>
        <a:graphic>
          <a:graphicData uri="http://schemas.openxmlformats.org/drawingml/2006/table">
            <a:tbl>
              <a:tblPr>
                <a:tableStyleId>{5C22544A-7EE6-4342-B048-85BDC9FD1C3A}</a:tableStyleId>
              </a:tblPr>
              <a:tblGrid>
                <a:gridCol w="2743200"/>
                <a:gridCol w="2743200"/>
                <a:gridCol w="2743200"/>
              </a:tblGrid>
              <a:tr h="370840">
                <a:tc>
                  <a:txBody>
                    <a:bodyPr/>
                    <a:lstStyle/>
                    <a:p>
                      <a:r>
                        <a:rPr lang="en-US" b="1" dirty="0" smtClean="0">
                          <a:solidFill>
                            <a:srgbClr val="FF0000"/>
                          </a:solidFill>
                        </a:rPr>
                        <a:t>Executive</a:t>
                      </a:r>
                      <a:endParaRPr lang="en-US" b="1" dirty="0">
                        <a:solidFill>
                          <a:srgbClr val="FF0000"/>
                        </a:solidFill>
                      </a:endParaRPr>
                    </a:p>
                  </a:txBody>
                  <a:tcPr/>
                </a:tc>
                <a:tc>
                  <a:txBody>
                    <a:bodyPr/>
                    <a:lstStyle/>
                    <a:p>
                      <a:r>
                        <a:rPr lang="en-US" b="1" dirty="0" smtClean="0">
                          <a:solidFill>
                            <a:srgbClr val="FF0000"/>
                          </a:solidFill>
                        </a:rPr>
                        <a:t>Union Members</a:t>
                      </a:r>
                      <a:endParaRPr lang="en-US" b="1" dirty="0">
                        <a:solidFill>
                          <a:srgbClr val="FF0000"/>
                        </a:solidFill>
                      </a:endParaRPr>
                    </a:p>
                  </a:txBody>
                  <a:tcPr/>
                </a:tc>
                <a:tc>
                  <a:txBody>
                    <a:bodyPr/>
                    <a:lstStyle/>
                    <a:p>
                      <a:r>
                        <a:rPr lang="en-US" b="1" dirty="0" smtClean="0">
                          <a:solidFill>
                            <a:srgbClr val="FF0000"/>
                          </a:solidFill>
                        </a:rPr>
                        <a:t>Activists</a:t>
                      </a:r>
                      <a:endParaRPr lang="en-US" b="1" dirty="0">
                        <a:solidFill>
                          <a:srgbClr val="FF0000"/>
                        </a:solidFill>
                      </a:endParaRPr>
                    </a:p>
                  </a:txBody>
                  <a:tcPr/>
                </a:tc>
              </a:tr>
              <a:tr h="370840">
                <a:tc>
                  <a:txBody>
                    <a:bodyPr/>
                    <a:lstStyle/>
                    <a:p>
                      <a:r>
                        <a:rPr lang="en-US" b="1" dirty="0" smtClean="0">
                          <a:solidFill>
                            <a:srgbClr val="00B050"/>
                          </a:solidFill>
                        </a:rPr>
                        <a:t>Self-respect</a:t>
                      </a:r>
                    </a:p>
                    <a:p>
                      <a:endParaRPr lang="en-US" b="1" dirty="0">
                        <a:solidFill>
                          <a:srgbClr val="00B050"/>
                        </a:solidFill>
                      </a:endParaRPr>
                    </a:p>
                  </a:txBody>
                  <a:tcPr/>
                </a:tc>
                <a:tc>
                  <a:txBody>
                    <a:bodyPr/>
                    <a:lstStyle/>
                    <a:p>
                      <a:r>
                        <a:rPr lang="en-US" b="1" dirty="0" smtClean="0">
                          <a:solidFill>
                            <a:srgbClr val="00B0F0"/>
                          </a:solidFill>
                        </a:rPr>
                        <a:t>Family security</a:t>
                      </a:r>
                      <a:endParaRPr lang="en-US" b="1" dirty="0">
                        <a:solidFill>
                          <a:srgbClr val="00B0F0"/>
                        </a:solidFill>
                      </a:endParaRPr>
                    </a:p>
                  </a:txBody>
                  <a:tcPr/>
                </a:tc>
                <a:tc>
                  <a:txBody>
                    <a:bodyPr/>
                    <a:lstStyle/>
                    <a:p>
                      <a:r>
                        <a:rPr lang="en-US" b="1" dirty="0" smtClean="0"/>
                        <a:t>Equality</a:t>
                      </a:r>
                      <a:endParaRPr lang="en-US" b="1" dirty="0"/>
                    </a:p>
                  </a:txBody>
                  <a:tcPr/>
                </a:tc>
              </a:tr>
              <a:tr h="370840">
                <a:tc>
                  <a:txBody>
                    <a:bodyPr/>
                    <a:lstStyle/>
                    <a:p>
                      <a:r>
                        <a:rPr lang="en-US" b="1" dirty="0" smtClean="0">
                          <a:solidFill>
                            <a:srgbClr val="00B0F0"/>
                          </a:solidFill>
                        </a:rPr>
                        <a:t>Family Security</a:t>
                      </a:r>
                    </a:p>
                    <a:p>
                      <a:endParaRPr lang="en-US" b="1" dirty="0">
                        <a:solidFill>
                          <a:srgbClr val="00B0F0"/>
                        </a:solidFill>
                      </a:endParaRPr>
                    </a:p>
                  </a:txBody>
                  <a:tcPr/>
                </a:tc>
                <a:tc>
                  <a:txBody>
                    <a:bodyPr/>
                    <a:lstStyle/>
                    <a:p>
                      <a:r>
                        <a:rPr lang="en-US" b="1" dirty="0" smtClean="0"/>
                        <a:t>Freedom</a:t>
                      </a:r>
                      <a:endParaRPr lang="en-US" b="1" dirty="0"/>
                    </a:p>
                  </a:txBody>
                  <a:tcPr/>
                </a:tc>
                <a:tc>
                  <a:txBody>
                    <a:bodyPr/>
                    <a:lstStyle/>
                    <a:p>
                      <a:r>
                        <a:rPr lang="en-US" b="1" dirty="0" smtClean="0"/>
                        <a:t>A world of peace</a:t>
                      </a:r>
                      <a:endParaRPr lang="en-US" b="1" dirty="0"/>
                    </a:p>
                  </a:txBody>
                  <a:tcPr/>
                </a:tc>
              </a:tr>
              <a:tr h="370840">
                <a:tc>
                  <a:txBody>
                    <a:bodyPr/>
                    <a:lstStyle/>
                    <a:p>
                      <a:r>
                        <a:rPr lang="en-US" b="1" dirty="0" smtClean="0"/>
                        <a:t>Freedom</a:t>
                      </a:r>
                    </a:p>
                    <a:p>
                      <a:endParaRPr lang="en-US" b="1" dirty="0"/>
                    </a:p>
                  </a:txBody>
                  <a:tcPr/>
                </a:tc>
                <a:tc>
                  <a:txBody>
                    <a:bodyPr/>
                    <a:lstStyle/>
                    <a:p>
                      <a:r>
                        <a:rPr lang="en-US" b="1" dirty="0" smtClean="0"/>
                        <a:t>Happiness</a:t>
                      </a:r>
                      <a:endParaRPr lang="en-US" b="1" dirty="0"/>
                    </a:p>
                  </a:txBody>
                  <a:tcPr/>
                </a:tc>
                <a:tc>
                  <a:txBody>
                    <a:bodyPr/>
                    <a:lstStyle/>
                    <a:p>
                      <a:r>
                        <a:rPr lang="en-US" b="1" dirty="0" smtClean="0">
                          <a:solidFill>
                            <a:srgbClr val="00B0F0"/>
                          </a:solidFill>
                        </a:rPr>
                        <a:t>Family security</a:t>
                      </a:r>
                      <a:endParaRPr lang="en-US" b="1" dirty="0">
                        <a:solidFill>
                          <a:srgbClr val="00B0F0"/>
                        </a:solidFill>
                      </a:endParaRPr>
                    </a:p>
                  </a:txBody>
                  <a:tcPr/>
                </a:tc>
              </a:tr>
              <a:tr h="370840">
                <a:tc>
                  <a:txBody>
                    <a:bodyPr/>
                    <a:lstStyle/>
                    <a:p>
                      <a:r>
                        <a:rPr lang="en-US" b="1" dirty="0" smtClean="0"/>
                        <a:t>A sense of accomplishment</a:t>
                      </a:r>
                    </a:p>
                    <a:p>
                      <a:r>
                        <a:rPr lang="en-US" b="1" dirty="0" smtClean="0"/>
                        <a:t> </a:t>
                      </a:r>
                      <a:endParaRPr lang="en-US" b="1" dirty="0"/>
                    </a:p>
                  </a:txBody>
                  <a:tcPr/>
                </a:tc>
                <a:tc>
                  <a:txBody>
                    <a:bodyPr/>
                    <a:lstStyle/>
                    <a:p>
                      <a:r>
                        <a:rPr lang="en-US" b="1" dirty="0" smtClean="0">
                          <a:solidFill>
                            <a:srgbClr val="00B050"/>
                          </a:solidFill>
                        </a:rPr>
                        <a:t>Self-respect</a:t>
                      </a:r>
                      <a:endParaRPr lang="en-US" b="1" dirty="0">
                        <a:solidFill>
                          <a:srgbClr val="00B050"/>
                        </a:solidFill>
                      </a:endParaRPr>
                    </a:p>
                  </a:txBody>
                  <a:tcPr/>
                </a:tc>
                <a:tc>
                  <a:txBody>
                    <a:bodyPr/>
                    <a:lstStyle/>
                    <a:p>
                      <a:r>
                        <a:rPr lang="en-US" b="1" dirty="0" smtClean="0">
                          <a:solidFill>
                            <a:srgbClr val="00B050"/>
                          </a:solidFill>
                        </a:rPr>
                        <a:t>Self-respect</a:t>
                      </a:r>
                      <a:endParaRPr lang="en-US" b="1" dirty="0">
                        <a:solidFill>
                          <a:srgbClr val="00B050"/>
                        </a:solidFill>
                      </a:endParaRPr>
                    </a:p>
                  </a:txBody>
                  <a:tcPr/>
                </a:tc>
              </a:tr>
              <a:tr h="370840">
                <a:tc>
                  <a:txBody>
                    <a:bodyPr/>
                    <a:lstStyle/>
                    <a:p>
                      <a:r>
                        <a:rPr lang="en-US" b="1" dirty="0" smtClean="0"/>
                        <a:t>Happiness</a:t>
                      </a:r>
                    </a:p>
                    <a:p>
                      <a:endParaRPr lang="en-US" b="1" dirty="0"/>
                    </a:p>
                  </a:txBody>
                  <a:tcPr>
                    <a:lnB w="12700" cap="flat" cmpd="sng" algn="ctr">
                      <a:solidFill>
                        <a:schemeClr val="tx1"/>
                      </a:solidFill>
                      <a:prstDash val="solid"/>
                      <a:round/>
                      <a:headEnd type="none" w="med" len="med"/>
                      <a:tailEnd type="none" w="med" len="med"/>
                    </a:lnB>
                  </a:tcPr>
                </a:tc>
                <a:tc>
                  <a:txBody>
                    <a:bodyPr/>
                    <a:lstStyle/>
                    <a:p>
                      <a:r>
                        <a:rPr lang="en-US" b="1" dirty="0" smtClean="0"/>
                        <a:t>Mature love</a:t>
                      </a:r>
                      <a:endParaRPr lang="en-US" b="1" dirty="0"/>
                    </a:p>
                  </a:txBody>
                  <a:tcPr/>
                </a:tc>
                <a:tc>
                  <a:txBody>
                    <a:bodyPr/>
                    <a:lstStyle/>
                    <a:p>
                      <a:r>
                        <a:rPr lang="en-US" b="1" dirty="0" smtClean="0"/>
                        <a:t>Freedom</a:t>
                      </a:r>
                      <a:endParaRPr lang="en-US" b="1" dirty="0"/>
                    </a:p>
                  </a:txBody>
                  <a:tcPr/>
                </a:tc>
              </a:tr>
            </a:tbl>
          </a:graphicData>
        </a:graphic>
      </p:graphicFrame>
    </p:spTree>
    <p:extLst>
      <p:ext uri="{BB962C8B-B14F-4D97-AF65-F5344CB8AC3E}">
        <p14:creationId xmlns:p14="http://schemas.microsoft.com/office/powerpoint/2010/main" xmlns="" val="4041273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Instrumental values: Preferable modes of behavior or means of achieving one’s terminal values.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834003574"/>
              </p:ext>
            </p:extLst>
          </p:nvPr>
        </p:nvGraphicFramePr>
        <p:xfrm>
          <a:off x="457200" y="1804920"/>
          <a:ext cx="8229600" cy="35712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Executive</a:t>
                      </a:r>
                      <a:endParaRPr lang="en-US" dirty="0"/>
                    </a:p>
                  </a:txBody>
                  <a:tcPr/>
                </a:tc>
                <a:tc>
                  <a:txBody>
                    <a:bodyPr/>
                    <a:lstStyle/>
                    <a:p>
                      <a:r>
                        <a:rPr lang="en-US" dirty="0" smtClean="0"/>
                        <a:t>Union members</a:t>
                      </a:r>
                      <a:endParaRPr lang="en-US" dirty="0"/>
                    </a:p>
                  </a:txBody>
                  <a:tcPr/>
                </a:tc>
                <a:tc>
                  <a:txBody>
                    <a:bodyPr/>
                    <a:lstStyle/>
                    <a:p>
                      <a:r>
                        <a:rPr lang="en-US" dirty="0" smtClean="0"/>
                        <a:t>Activists</a:t>
                      </a:r>
                      <a:endParaRPr lang="en-US" dirty="0"/>
                    </a:p>
                  </a:txBody>
                  <a:tcPr/>
                </a:tc>
              </a:tr>
              <a:tr h="370840">
                <a:tc>
                  <a:txBody>
                    <a:bodyPr/>
                    <a:lstStyle/>
                    <a:p>
                      <a:r>
                        <a:rPr lang="en-US" dirty="0" smtClean="0">
                          <a:solidFill>
                            <a:srgbClr val="00B0F0"/>
                          </a:solidFill>
                        </a:rPr>
                        <a:t>Honest</a:t>
                      </a:r>
                      <a:endParaRPr lang="en-US" dirty="0">
                        <a:solidFill>
                          <a:srgbClr val="00B0F0"/>
                        </a:solidFill>
                      </a:endParaRPr>
                    </a:p>
                  </a:txBody>
                  <a:tcPr/>
                </a:tc>
                <a:tc>
                  <a:txBody>
                    <a:bodyPr/>
                    <a:lstStyle/>
                    <a:p>
                      <a:r>
                        <a:rPr lang="en-US" dirty="0" smtClean="0">
                          <a:solidFill>
                            <a:srgbClr val="00B050"/>
                          </a:solidFill>
                        </a:rPr>
                        <a:t>Responsible</a:t>
                      </a:r>
                      <a:endParaRPr lang="en-US" dirty="0">
                        <a:solidFill>
                          <a:srgbClr val="00B050"/>
                        </a:solidFill>
                      </a:endParaRPr>
                    </a:p>
                  </a:txBody>
                  <a:tcPr/>
                </a:tc>
                <a:tc>
                  <a:txBody>
                    <a:bodyPr/>
                    <a:lstStyle/>
                    <a:p>
                      <a:r>
                        <a:rPr lang="en-US" dirty="0" smtClean="0">
                          <a:solidFill>
                            <a:srgbClr val="00B0F0"/>
                          </a:solidFill>
                        </a:rPr>
                        <a:t>Honest</a:t>
                      </a:r>
                    </a:p>
                    <a:p>
                      <a:endParaRPr lang="en-US" dirty="0">
                        <a:solidFill>
                          <a:srgbClr val="00B0F0"/>
                        </a:solidFill>
                      </a:endParaRPr>
                    </a:p>
                  </a:txBody>
                  <a:tcPr/>
                </a:tc>
              </a:tr>
              <a:tr h="370840">
                <a:tc>
                  <a:txBody>
                    <a:bodyPr/>
                    <a:lstStyle/>
                    <a:p>
                      <a:r>
                        <a:rPr lang="en-US" dirty="0" smtClean="0">
                          <a:solidFill>
                            <a:srgbClr val="00B050"/>
                          </a:solidFill>
                        </a:rPr>
                        <a:t>Responsible</a:t>
                      </a:r>
                      <a:endParaRPr lang="en-US" dirty="0">
                        <a:solidFill>
                          <a:srgbClr val="00B050"/>
                        </a:solidFill>
                      </a:endParaRPr>
                    </a:p>
                  </a:txBody>
                  <a:tcPr/>
                </a:tc>
                <a:tc>
                  <a:txBody>
                    <a:bodyPr/>
                    <a:lstStyle/>
                    <a:p>
                      <a:r>
                        <a:rPr lang="en-US" dirty="0" smtClean="0">
                          <a:solidFill>
                            <a:srgbClr val="00B0F0"/>
                          </a:solidFill>
                        </a:rPr>
                        <a:t>Honest</a:t>
                      </a:r>
                      <a:endParaRPr lang="en-US" dirty="0">
                        <a:solidFill>
                          <a:srgbClr val="00B0F0"/>
                        </a:solidFill>
                      </a:endParaRPr>
                    </a:p>
                  </a:txBody>
                  <a:tcPr/>
                </a:tc>
                <a:tc>
                  <a:txBody>
                    <a:bodyPr/>
                    <a:lstStyle/>
                    <a:p>
                      <a:r>
                        <a:rPr lang="en-US" dirty="0" smtClean="0"/>
                        <a:t>Helpful</a:t>
                      </a:r>
                    </a:p>
                    <a:p>
                      <a:endParaRPr lang="en-US" dirty="0"/>
                    </a:p>
                  </a:txBody>
                  <a:tcPr/>
                </a:tc>
              </a:tr>
              <a:tr h="370840">
                <a:tc>
                  <a:txBody>
                    <a:bodyPr/>
                    <a:lstStyle/>
                    <a:p>
                      <a:r>
                        <a:rPr lang="en-US" dirty="0" smtClean="0">
                          <a:solidFill>
                            <a:srgbClr val="C00000"/>
                          </a:solidFill>
                        </a:rPr>
                        <a:t>Capable</a:t>
                      </a:r>
                      <a:endParaRPr lang="en-US" dirty="0">
                        <a:solidFill>
                          <a:srgbClr val="C00000"/>
                        </a:solidFill>
                      </a:endParaRPr>
                    </a:p>
                  </a:txBody>
                  <a:tcPr/>
                </a:tc>
                <a:tc>
                  <a:txBody>
                    <a:bodyPr/>
                    <a:lstStyle/>
                    <a:p>
                      <a:r>
                        <a:rPr lang="en-US" dirty="0" smtClean="0"/>
                        <a:t>Courageous</a:t>
                      </a:r>
                      <a:endParaRPr lang="en-US" dirty="0"/>
                    </a:p>
                  </a:txBody>
                  <a:tcPr/>
                </a:tc>
                <a:tc>
                  <a:txBody>
                    <a:bodyPr/>
                    <a:lstStyle/>
                    <a:p>
                      <a:endParaRPr lang="en-US" dirty="0" smtClean="0"/>
                    </a:p>
                    <a:p>
                      <a:r>
                        <a:rPr lang="en-US" dirty="0" smtClean="0"/>
                        <a:t>Courageous</a:t>
                      </a:r>
                      <a:endParaRPr lang="en-US" dirty="0"/>
                    </a:p>
                  </a:txBody>
                  <a:tcPr/>
                </a:tc>
              </a:tr>
              <a:tr h="370840">
                <a:tc>
                  <a:txBody>
                    <a:bodyPr/>
                    <a:lstStyle/>
                    <a:p>
                      <a:r>
                        <a:rPr lang="en-US" dirty="0" smtClean="0"/>
                        <a:t>Ambitious</a:t>
                      </a:r>
                      <a:endParaRPr lang="en-US" dirty="0"/>
                    </a:p>
                  </a:txBody>
                  <a:tcPr/>
                </a:tc>
                <a:tc>
                  <a:txBody>
                    <a:bodyPr/>
                    <a:lstStyle/>
                    <a:p>
                      <a:r>
                        <a:rPr lang="en-US" dirty="0" smtClean="0"/>
                        <a:t>Independent </a:t>
                      </a:r>
                      <a:endParaRPr lang="en-US" dirty="0"/>
                    </a:p>
                  </a:txBody>
                  <a:tcPr/>
                </a:tc>
                <a:tc>
                  <a:txBody>
                    <a:bodyPr/>
                    <a:lstStyle/>
                    <a:p>
                      <a:endParaRPr lang="en-US" dirty="0" smtClean="0">
                        <a:solidFill>
                          <a:srgbClr val="00B050"/>
                        </a:solidFill>
                      </a:endParaRPr>
                    </a:p>
                    <a:p>
                      <a:r>
                        <a:rPr lang="en-US" dirty="0" smtClean="0">
                          <a:solidFill>
                            <a:srgbClr val="00B050"/>
                          </a:solidFill>
                        </a:rPr>
                        <a:t>Responsible</a:t>
                      </a:r>
                      <a:endParaRPr lang="en-US" dirty="0">
                        <a:solidFill>
                          <a:srgbClr val="00B050"/>
                        </a:solidFill>
                      </a:endParaRPr>
                    </a:p>
                  </a:txBody>
                  <a:tcPr/>
                </a:tc>
              </a:tr>
              <a:tr h="370840">
                <a:tc>
                  <a:txBody>
                    <a:bodyPr/>
                    <a:lstStyle/>
                    <a:p>
                      <a:r>
                        <a:rPr lang="en-US" dirty="0" smtClean="0"/>
                        <a:t>Independent</a:t>
                      </a:r>
                      <a:endParaRPr lang="en-US" dirty="0"/>
                    </a:p>
                  </a:txBody>
                  <a:tcPr/>
                </a:tc>
                <a:tc>
                  <a:txBody>
                    <a:bodyPr/>
                    <a:lstStyle/>
                    <a:p>
                      <a:r>
                        <a:rPr lang="en-US" dirty="0" smtClean="0">
                          <a:solidFill>
                            <a:srgbClr val="C00000"/>
                          </a:solidFill>
                        </a:rPr>
                        <a:t>Capable</a:t>
                      </a:r>
                      <a:endParaRPr lang="en-US" dirty="0">
                        <a:solidFill>
                          <a:srgbClr val="C00000"/>
                        </a:solidFill>
                      </a:endParaRPr>
                    </a:p>
                  </a:txBody>
                  <a:tcPr/>
                </a:tc>
                <a:tc>
                  <a:txBody>
                    <a:bodyPr/>
                    <a:lstStyle/>
                    <a:p>
                      <a:endParaRPr lang="en-US" dirty="0" smtClean="0">
                        <a:solidFill>
                          <a:srgbClr val="C00000"/>
                        </a:solidFill>
                      </a:endParaRPr>
                    </a:p>
                    <a:p>
                      <a:r>
                        <a:rPr lang="en-US" dirty="0" smtClean="0">
                          <a:solidFill>
                            <a:srgbClr val="C00000"/>
                          </a:solidFill>
                        </a:rPr>
                        <a:t>Capable</a:t>
                      </a:r>
                      <a:endParaRPr lang="en-US" dirty="0">
                        <a:solidFill>
                          <a:srgbClr val="C00000"/>
                        </a:solidFill>
                      </a:endParaRPr>
                    </a:p>
                  </a:txBody>
                  <a:tcPr/>
                </a:tc>
              </a:tr>
            </a:tbl>
          </a:graphicData>
        </a:graphic>
      </p:graphicFrame>
    </p:spTree>
    <p:extLst>
      <p:ext uri="{BB962C8B-B14F-4D97-AF65-F5344CB8AC3E}">
        <p14:creationId xmlns:p14="http://schemas.microsoft.com/office/powerpoint/2010/main" xmlns="" val="443840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Generational Values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77408714"/>
              </p:ext>
            </p:extLst>
          </p:nvPr>
        </p:nvGraphicFramePr>
        <p:xfrm>
          <a:off x="457200" y="1108872"/>
          <a:ext cx="8229600" cy="63144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gridSpan="4">
                  <a:txBody>
                    <a:bodyPr/>
                    <a:lstStyle/>
                    <a:p>
                      <a:pPr algn="ctr"/>
                      <a:r>
                        <a:rPr lang="en-US" b="1" dirty="0" smtClean="0">
                          <a:solidFill>
                            <a:srgbClr val="C00000"/>
                          </a:solidFill>
                        </a:rPr>
                        <a:t>Dominant Work Values in Today’s Workforce</a:t>
                      </a:r>
                      <a:endParaRPr lang="en-US" b="1" dirty="0">
                        <a:solidFill>
                          <a:srgbClr val="C00000"/>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b="1" dirty="0" smtClean="0"/>
                        <a:t>Generations (cohort)</a:t>
                      </a:r>
                      <a:endParaRPr lang="en-US" b="1" dirty="0"/>
                    </a:p>
                  </a:txBody>
                  <a:tcPr/>
                </a:tc>
                <a:tc>
                  <a:txBody>
                    <a:bodyPr/>
                    <a:lstStyle/>
                    <a:p>
                      <a:r>
                        <a:rPr lang="en-US" b="1" dirty="0" smtClean="0"/>
                        <a:t>Entered</a:t>
                      </a:r>
                      <a:r>
                        <a:rPr lang="en-US" b="1" baseline="0" dirty="0" smtClean="0"/>
                        <a:t> the Workforce</a:t>
                      </a:r>
                      <a:endParaRPr lang="en-US" b="1" dirty="0"/>
                    </a:p>
                  </a:txBody>
                  <a:tcPr/>
                </a:tc>
                <a:tc>
                  <a:txBody>
                    <a:bodyPr/>
                    <a:lstStyle/>
                    <a:p>
                      <a:r>
                        <a:rPr lang="en-US" b="1" dirty="0" smtClean="0"/>
                        <a:t>Approximate Current Age</a:t>
                      </a:r>
                      <a:endParaRPr lang="en-US" b="1" dirty="0"/>
                    </a:p>
                  </a:txBody>
                  <a:tcPr/>
                </a:tc>
                <a:tc>
                  <a:txBody>
                    <a:bodyPr/>
                    <a:lstStyle/>
                    <a:p>
                      <a:r>
                        <a:rPr lang="en-US" b="1" dirty="0" smtClean="0"/>
                        <a:t>Dominant Work Values</a:t>
                      </a:r>
                      <a:endParaRPr lang="en-US" b="1" dirty="0"/>
                    </a:p>
                  </a:txBody>
                  <a:tcPr/>
                </a:tc>
              </a:tr>
              <a:tr h="370840">
                <a:tc>
                  <a:txBody>
                    <a:bodyPr/>
                    <a:lstStyle/>
                    <a:p>
                      <a:r>
                        <a:rPr lang="en-US" b="1" dirty="0" smtClean="0"/>
                        <a:t>Veterans</a:t>
                      </a:r>
                      <a:endParaRPr lang="en-US" b="1" dirty="0"/>
                    </a:p>
                  </a:txBody>
                  <a:tcPr/>
                </a:tc>
                <a:tc>
                  <a:txBody>
                    <a:bodyPr/>
                    <a:lstStyle/>
                    <a:p>
                      <a:r>
                        <a:rPr lang="en-US" b="1" dirty="0" smtClean="0">
                          <a:solidFill>
                            <a:srgbClr val="C00000"/>
                          </a:solidFill>
                        </a:rPr>
                        <a:t>1950s</a:t>
                      </a:r>
                      <a:r>
                        <a:rPr lang="en-US" b="1" baseline="0" dirty="0" smtClean="0">
                          <a:solidFill>
                            <a:srgbClr val="C00000"/>
                          </a:solidFill>
                        </a:rPr>
                        <a:t> or</a:t>
                      </a:r>
                    </a:p>
                    <a:p>
                      <a:r>
                        <a:rPr lang="en-US" b="1" baseline="0" dirty="0" smtClean="0">
                          <a:solidFill>
                            <a:srgbClr val="C00000"/>
                          </a:solidFill>
                        </a:rPr>
                        <a:t> early 1960s</a:t>
                      </a:r>
                      <a:endParaRPr lang="en-US" b="1" dirty="0">
                        <a:solidFill>
                          <a:srgbClr val="C00000"/>
                        </a:solidFill>
                      </a:endParaRPr>
                    </a:p>
                  </a:txBody>
                  <a:tcPr/>
                </a:tc>
                <a:tc>
                  <a:txBody>
                    <a:bodyPr/>
                    <a:lstStyle/>
                    <a:p>
                      <a:r>
                        <a:rPr lang="en-US" b="1" dirty="0" smtClean="0"/>
                        <a:t>65+</a:t>
                      </a:r>
                      <a:endParaRPr lang="en-US" b="1" dirty="0"/>
                    </a:p>
                  </a:txBody>
                  <a:tcPr/>
                </a:tc>
                <a:tc>
                  <a:txBody>
                    <a:bodyPr/>
                    <a:lstStyle/>
                    <a:p>
                      <a:r>
                        <a:rPr lang="en-US" b="1" dirty="0" smtClean="0"/>
                        <a:t>Hardworking, conservative, conforming; </a:t>
                      </a:r>
                      <a:r>
                        <a:rPr lang="en-US" b="1" dirty="0" smtClean="0">
                          <a:solidFill>
                            <a:srgbClr val="00B050"/>
                          </a:solidFill>
                        </a:rPr>
                        <a:t>loyalty to organization</a:t>
                      </a:r>
                      <a:endParaRPr lang="en-US" b="1" dirty="0">
                        <a:solidFill>
                          <a:srgbClr val="00B050"/>
                        </a:solidFill>
                      </a:endParaRPr>
                    </a:p>
                  </a:txBody>
                  <a:tcPr/>
                </a:tc>
              </a:tr>
              <a:tr h="370840">
                <a:tc>
                  <a:txBody>
                    <a:bodyPr/>
                    <a:lstStyle/>
                    <a:p>
                      <a:r>
                        <a:rPr lang="en-US" b="1" dirty="0" smtClean="0"/>
                        <a:t>Boomers</a:t>
                      </a:r>
                      <a:endParaRPr lang="en-US" b="1" dirty="0"/>
                    </a:p>
                  </a:txBody>
                  <a:tcPr/>
                </a:tc>
                <a:tc>
                  <a:txBody>
                    <a:bodyPr/>
                    <a:lstStyle/>
                    <a:p>
                      <a:r>
                        <a:rPr lang="en-US" b="1" dirty="0" smtClean="0">
                          <a:solidFill>
                            <a:srgbClr val="C00000"/>
                          </a:solidFill>
                        </a:rPr>
                        <a:t>1965-1985</a:t>
                      </a:r>
                      <a:endParaRPr lang="en-US" b="1" dirty="0">
                        <a:solidFill>
                          <a:srgbClr val="C00000"/>
                        </a:solidFill>
                      </a:endParaRPr>
                    </a:p>
                  </a:txBody>
                  <a:tcPr/>
                </a:tc>
                <a:tc>
                  <a:txBody>
                    <a:bodyPr/>
                    <a:lstStyle/>
                    <a:p>
                      <a:r>
                        <a:rPr lang="en-US" b="1" dirty="0" smtClean="0"/>
                        <a:t>Mid-40s to </a:t>
                      </a:r>
                    </a:p>
                    <a:p>
                      <a:r>
                        <a:rPr lang="en-US" b="1" dirty="0" smtClean="0"/>
                        <a:t>Mid 60s</a:t>
                      </a:r>
                      <a:endParaRPr lang="en-US" b="1" dirty="0"/>
                    </a:p>
                  </a:txBody>
                  <a:tcPr/>
                </a:tc>
                <a:tc>
                  <a:txBody>
                    <a:bodyPr/>
                    <a:lstStyle/>
                    <a:p>
                      <a:r>
                        <a:rPr lang="en-US" b="1" dirty="0" smtClean="0"/>
                        <a:t>Success,</a:t>
                      </a:r>
                      <a:r>
                        <a:rPr lang="en-US" b="1" baseline="0" dirty="0" smtClean="0"/>
                        <a:t> achievement, ambition, dislike of authority; </a:t>
                      </a:r>
                      <a:r>
                        <a:rPr lang="en-US" b="1" baseline="0" dirty="0" smtClean="0">
                          <a:solidFill>
                            <a:srgbClr val="00B050"/>
                          </a:solidFill>
                        </a:rPr>
                        <a:t>loyalty to career</a:t>
                      </a:r>
                      <a:endParaRPr lang="en-US" b="1" dirty="0">
                        <a:solidFill>
                          <a:srgbClr val="00B050"/>
                        </a:solidFill>
                      </a:endParaRPr>
                    </a:p>
                  </a:txBody>
                  <a:tcPr/>
                </a:tc>
              </a:tr>
              <a:tr h="370840">
                <a:tc>
                  <a:txBody>
                    <a:bodyPr/>
                    <a:lstStyle/>
                    <a:p>
                      <a:r>
                        <a:rPr lang="en-US" b="1" dirty="0" err="1" smtClean="0"/>
                        <a:t>Xers</a:t>
                      </a:r>
                      <a:endParaRPr lang="en-US" b="1" dirty="0"/>
                    </a:p>
                  </a:txBody>
                  <a:tcPr/>
                </a:tc>
                <a:tc>
                  <a:txBody>
                    <a:bodyPr/>
                    <a:lstStyle/>
                    <a:p>
                      <a:r>
                        <a:rPr lang="en-US" b="1" dirty="0" smtClean="0">
                          <a:solidFill>
                            <a:srgbClr val="C00000"/>
                          </a:solidFill>
                        </a:rPr>
                        <a:t>1985-2000</a:t>
                      </a:r>
                      <a:endParaRPr lang="en-US" b="1" dirty="0">
                        <a:solidFill>
                          <a:srgbClr val="C00000"/>
                        </a:solidFill>
                      </a:endParaRPr>
                    </a:p>
                  </a:txBody>
                  <a:tcPr/>
                </a:tc>
                <a:tc>
                  <a:txBody>
                    <a:bodyPr/>
                    <a:lstStyle/>
                    <a:p>
                      <a:r>
                        <a:rPr lang="en-US" b="1" dirty="0" smtClean="0"/>
                        <a:t>Late 20s to</a:t>
                      </a:r>
                    </a:p>
                    <a:p>
                      <a:r>
                        <a:rPr lang="en-US" b="1" dirty="0" smtClean="0"/>
                        <a:t> early 40s</a:t>
                      </a:r>
                      <a:endParaRPr lang="en-US" b="1" dirty="0"/>
                    </a:p>
                  </a:txBody>
                  <a:tcPr/>
                </a:tc>
                <a:tc>
                  <a:txBody>
                    <a:bodyPr/>
                    <a:lstStyle/>
                    <a:p>
                      <a:r>
                        <a:rPr lang="en-US" b="1" dirty="0" smtClean="0"/>
                        <a:t>Work/life balance, team-oriented,</a:t>
                      </a:r>
                      <a:r>
                        <a:rPr lang="en-US" b="1" baseline="0" dirty="0" smtClean="0"/>
                        <a:t> dislike rules;</a:t>
                      </a:r>
                      <a:r>
                        <a:rPr lang="en-US" b="1" baseline="0" dirty="0" smtClean="0">
                          <a:solidFill>
                            <a:srgbClr val="00B050"/>
                          </a:solidFill>
                        </a:rPr>
                        <a:t> loyalty to relationships</a:t>
                      </a:r>
                      <a:endParaRPr lang="en-US" b="1" dirty="0">
                        <a:solidFill>
                          <a:srgbClr val="00B050"/>
                        </a:solidFill>
                      </a:endParaRPr>
                    </a:p>
                  </a:txBody>
                  <a:tcPr/>
                </a:tc>
              </a:tr>
              <a:tr h="370840">
                <a:tc>
                  <a:txBody>
                    <a:bodyPr/>
                    <a:lstStyle/>
                    <a:p>
                      <a:r>
                        <a:rPr lang="en-US" b="1" dirty="0" err="1" smtClean="0"/>
                        <a:t>Nexters</a:t>
                      </a:r>
                      <a:endParaRPr lang="en-US" b="1" dirty="0"/>
                    </a:p>
                  </a:txBody>
                  <a:tcPr/>
                </a:tc>
                <a:tc>
                  <a:txBody>
                    <a:bodyPr/>
                    <a:lstStyle/>
                    <a:p>
                      <a:r>
                        <a:rPr lang="en-US" b="1" dirty="0" smtClean="0">
                          <a:solidFill>
                            <a:srgbClr val="C00000"/>
                          </a:solidFill>
                        </a:rPr>
                        <a:t>2000-to present</a:t>
                      </a:r>
                      <a:endParaRPr lang="en-US" b="1" dirty="0">
                        <a:solidFill>
                          <a:srgbClr val="C00000"/>
                        </a:solidFill>
                      </a:endParaRPr>
                    </a:p>
                  </a:txBody>
                  <a:tcPr/>
                </a:tc>
                <a:tc>
                  <a:txBody>
                    <a:bodyPr/>
                    <a:lstStyle/>
                    <a:p>
                      <a:r>
                        <a:rPr lang="en-US" b="1" dirty="0" smtClean="0"/>
                        <a:t>Under 30</a:t>
                      </a:r>
                      <a:endParaRPr lang="en-US" b="1" dirty="0"/>
                    </a:p>
                  </a:txBody>
                  <a:tcPr/>
                </a:tc>
                <a:tc>
                  <a:txBody>
                    <a:bodyPr/>
                    <a:lstStyle/>
                    <a:p>
                      <a:r>
                        <a:rPr lang="en-US" b="1" dirty="0" smtClean="0"/>
                        <a:t>Confident, financial success, self-reliant but team-oriented; </a:t>
                      </a:r>
                      <a:r>
                        <a:rPr lang="en-US" b="1" dirty="0" smtClean="0">
                          <a:solidFill>
                            <a:srgbClr val="00B050"/>
                          </a:solidFill>
                        </a:rPr>
                        <a:t>loyalty to both self and relationship</a:t>
                      </a:r>
                      <a:endParaRPr lang="en-US" b="1" dirty="0">
                        <a:solidFill>
                          <a:srgbClr val="00B050"/>
                        </a:solidFill>
                      </a:endParaRPr>
                    </a:p>
                  </a:txBody>
                  <a:tcPr/>
                </a:tc>
              </a:tr>
            </a:tbl>
          </a:graphicData>
        </a:graphic>
      </p:graphicFrame>
    </p:spTree>
    <p:extLst>
      <p:ext uri="{BB962C8B-B14F-4D97-AF65-F5344CB8AC3E}">
        <p14:creationId xmlns:p14="http://schemas.microsoft.com/office/powerpoint/2010/main" xmlns="" val="20276429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Linking an Individual’s Personality and Values to the Workplace</a:t>
            </a:r>
          </a:p>
        </p:txBody>
      </p:sp>
      <p:sp>
        <p:nvSpPr>
          <p:cNvPr id="3" name="Content Placeholder 2"/>
          <p:cNvSpPr>
            <a:spLocks noGrp="1"/>
          </p:cNvSpPr>
          <p:nvPr>
            <p:ph idx="1"/>
          </p:nvPr>
        </p:nvSpPr>
        <p:spPr/>
        <p:txBody>
          <a:bodyPr>
            <a:normAutofit fontScale="92500" lnSpcReduction="10000"/>
          </a:bodyPr>
          <a:lstStyle/>
          <a:p>
            <a:r>
              <a:rPr lang="en-US" b="1" i="1" u="sng" dirty="0"/>
              <a:t>Personality-job fit theory–</a:t>
            </a:r>
            <a:r>
              <a:rPr lang="en-US" dirty="0"/>
              <a:t> A theory that identifies six personality types and proposes that the fit between personality type and occupational environment determines satisfaction and turnover.</a:t>
            </a:r>
          </a:p>
          <a:p>
            <a:r>
              <a:rPr lang="en-US" b="1" i="1" u="sng" dirty="0"/>
              <a:t>Person-Organization Fit</a:t>
            </a:r>
            <a:r>
              <a:rPr lang="en-US" dirty="0"/>
              <a:t>– This theory argues that people are attracted to and selected by organizations that match their values, and they leave organizations that are not compatible with their personalities.</a:t>
            </a:r>
          </a:p>
          <a:p>
            <a:endParaRPr lang="en-US" dirty="0"/>
          </a:p>
        </p:txBody>
      </p:sp>
    </p:spTree>
    <p:extLst>
      <p:ext uri="{BB962C8B-B14F-4D97-AF65-F5344CB8AC3E}">
        <p14:creationId xmlns:p14="http://schemas.microsoft.com/office/powerpoint/2010/main" xmlns="" val="3946447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Holland’s Typology of Personality and Congruent Occupations</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991862213"/>
              </p:ext>
            </p:extLst>
          </p:nvPr>
        </p:nvGraphicFramePr>
        <p:xfrm>
          <a:off x="533400" y="1249680"/>
          <a:ext cx="8229600" cy="5608320"/>
        </p:xfrm>
        <a:graphic>
          <a:graphicData uri="http://schemas.openxmlformats.org/drawingml/2006/table">
            <a:tbl>
              <a:tblPr firstRow="1" bandRow="1">
                <a:tableStyleId>{5C22544A-7EE6-4342-B048-85BDC9FD1C3A}</a:tableStyleId>
              </a:tblPr>
              <a:tblGrid>
                <a:gridCol w="2743200"/>
                <a:gridCol w="2743200"/>
                <a:gridCol w="2743200"/>
              </a:tblGrid>
              <a:tr h="122832">
                <a:tc>
                  <a:txBody>
                    <a:bodyPr/>
                    <a:lstStyle/>
                    <a:p>
                      <a:r>
                        <a:rPr lang="en-US" dirty="0" smtClean="0"/>
                        <a:t>Type</a:t>
                      </a:r>
                      <a:endParaRPr lang="en-US" dirty="0"/>
                    </a:p>
                  </a:txBody>
                  <a:tcPr/>
                </a:tc>
                <a:tc>
                  <a:txBody>
                    <a:bodyPr/>
                    <a:lstStyle/>
                    <a:p>
                      <a:r>
                        <a:rPr lang="en-US" dirty="0" smtClean="0"/>
                        <a:t>Personality Characteristics</a:t>
                      </a:r>
                      <a:endParaRPr lang="en-US" dirty="0"/>
                    </a:p>
                  </a:txBody>
                  <a:tcPr/>
                </a:tc>
                <a:tc>
                  <a:txBody>
                    <a:bodyPr/>
                    <a:lstStyle/>
                    <a:p>
                      <a:r>
                        <a:rPr lang="en-US" dirty="0" smtClean="0"/>
                        <a:t>Congruent Occupations</a:t>
                      </a:r>
                      <a:endParaRPr lang="en-US" dirty="0"/>
                    </a:p>
                  </a:txBody>
                  <a:tcPr/>
                </a:tc>
              </a:tr>
              <a:tr h="370840">
                <a:tc>
                  <a:txBody>
                    <a:bodyPr/>
                    <a:lstStyle/>
                    <a:p>
                      <a:r>
                        <a:rPr lang="en-US" dirty="0" smtClean="0"/>
                        <a:t>Realistic-</a:t>
                      </a:r>
                      <a:r>
                        <a:rPr lang="en-US" baseline="0" dirty="0" smtClean="0"/>
                        <a:t> Physical activities, strength, coordination</a:t>
                      </a:r>
                      <a:endParaRPr lang="en-US" dirty="0"/>
                    </a:p>
                  </a:txBody>
                  <a:tcPr/>
                </a:tc>
                <a:tc>
                  <a:txBody>
                    <a:bodyPr/>
                    <a:lstStyle/>
                    <a:p>
                      <a:r>
                        <a:rPr lang="en-US" dirty="0" smtClean="0"/>
                        <a:t> genuine,</a:t>
                      </a:r>
                      <a:r>
                        <a:rPr lang="en-US" baseline="0" dirty="0" smtClean="0"/>
                        <a:t> persistent, stable, practical, conforming, shy</a:t>
                      </a:r>
                      <a:endParaRPr lang="en-US" dirty="0"/>
                    </a:p>
                  </a:txBody>
                  <a:tcPr/>
                </a:tc>
                <a:tc>
                  <a:txBody>
                    <a:bodyPr/>
                    <a:lstStyle/>
                    <a:p>
                      <a:r>
                        <a:rPr lang="en-US" dirty="0" smtClean="0"/>
                        <a:t>Mechanic, farmer, assembly-line worker</a:t>
                      </a:r>
                      <a:endParaRPr lang="en-US" dirty="0"/>
                    </a:p>
                  </a:txBody>
                  <a:tcPr/>
                </a:tc>
              </a:tr>
              <a:tr h="370840">
                <a:tc>
                  <a:txBody>
                    <a:bodyPr/>
                    <a:lstStyle/>
                    <a:p>
                      <a:r>
                        <a:rPr lang="en-US" dirty="0" smtClean="0"/>
                        <a:t>Investigative-thinking and organizing</a:t>
                      </a:r>
                      <a:r>
                        <a:rPr lang="en-US" baseline="0" dirty="0" smtClean="0"/>
                        <a:t> , understanding</a:t>
                      </a:r>
                      <a:endParaRPr lang="en-US" dirty="0"/>
                    </a:p>
                  </a:txBody>
                  <a:tcPr/>
                </a:tc>
                <a:tc>
                  <a:txBody>
                    <a:bodyPr/>
                    <a:lstStyle/>
                    <a:p>
                      <a:r>
                        <a:rPr lang="en-US" dirty="0" smtClean="0"/>
                        <a:t>Analytical, curious, independent,</a:t>
                      </a:r>
                      <a:r>
                        <a:rPr lang="en-US" baseline="0" dirty="0" smtClean="0"/>
                        <a:t> original</a:t>
                      </a:r>
                      <a:endParaRPr lang="en-US" dirty="0"/>
                    </a:p>
                  </a:txBody>
                  <a:tcPr/>
                </a:tc>
                <a:tc>
                  <a:txBody>
                    <a:bodyPr/>
                    <a:lstStyle/>
                    <a:p>
                      <a:r>
                        <a:rPr lang="en-US" dirty="0" smtClean="0"/>
                        <a:t>Biologist,</a:t>
                      </a:r>
                      <a:r>
                        <a:rPr lang="en-US" baseline="0" dirty="0" smtClean="0"/>
                        <a:t> economist, news reporter, mathematicians</a:t>
                      </a:r>
                      <a:endParaRPr lang="en-US" dirty="0"/>
                    </a:p>
                  </a:txBody>
                  <a:tcPr/>
                </a:tc>
              </a:tr>
              <a:tr h="370840">
                <a:tc>
                  <a:txBody>
                    <a:bodyPr/>
                    <a:lstStyle/>
                    <a:p>
                      <a:r>
                        <a:rPr lang="en-US" dirty="0" smtClean="0"/>
                        <a:t>Social-helping , developing others</a:t>
                      </a:r>
                      <a:endParaRPr lang="en-US" dirty="0"/>
                    </a:p>
                  </a:txBody>
                  <a:tcPr/>
                </a:tc>
                <a:tc>
                  <a:txBody>
                    <a:bodyPr/>
                    <a:lstStyle/>
                    <a:p>
                      <a:r>
                        <a:rPr lang="en-US" dirty="0" smtClean="0"/>
                        <a:t>Sociable,</a:t>
                      </a:r>
                      <a:r>
                        <a:rPr lang="en-US" baseline="0" dirty="0" smtClean="0"/>
                        <a:t> friendly, cooperative, understanding</a:t>
                      </a:r>
                      <a:endParaRPr lang="en-US" dirty="0"/>
                    </a:p>
                  </a:txBody>
                  <a:tcPr/>
                </a:tc>
                <a:tc>
                  <a:txBody>
                    <a:bodyPr/>
                    <a:lstStyle/>
                    <a:p>
                      <a:r>
                        <a:rPr lang="en-US" dirty="0" smtClean="0"/>
                        <a:t>Social worker, teacher,</a:t>
                      </a:r>
                      <a:r>
                        <a:rPr lang="en-US" baseline="0" dirty="0" smtClean="0"/>
                        <a:t> counselor, clinical psychologist</a:t>
                      </a:r>
                      <a:endParaRPr lang="en-US" dirty="0"/>
                    </a:p>
                  </a:txBody>
                  <a:tcPr/>
                </a:tc>
              </a:tr>
              <a:tr h="944880">
                <a:tc>
                  <a:txBody>
                    <a:bodyPr/>
                    <a:lstStyle/>
                    <a:p>
                      <a:r>
                        <a:rPr lang="en-US" dirty="0" smtClean="0"/>
                        <a:t>Conventional- rules-</a:t>
                      </a:r>
                      <a:r>
                        <a:rPr lang="en-US" baseline="0" dirty="0" smtClean="0"/>
                        <a:t> regulated, orderly, unambiguous activities</a:t>
                      </a:r>
                      <a:endParaRPr lang="en-US" dirty="0"/>
                    </a:p>
                  </a:txBody>
                  <a:tcPr/>
                </a:tc>
                <a:tc>
                  <a:txBody>
                    <a:bodyPr/>
                    <a:lstStyle/>
                    <a:p>
                      <a:r>
                        <a:rPr lang="en-US" dirty="0" smtClean="0"/>
                        <a:t>Conforming, efficient, practical, unimaginative, inflexible</a:t>
                      </a:r>
                      <a:endParaRPr lang="en-US" dirty="0"/>
                    </a:p>
                  </a:txBody>
                  <a:tcPr/>
                </a:tc>
                <a:tc>
                  <a:txBody>
                    <a:bodyPr/>
                    <a:lstStyle/>
                    <a:p>
                      <a:r>
                        <a:rPr lang="en-US" dirty="0" smtClean="0"/>
                        <a:t>Accountant, corporate</a:t>
                      </a:r>
                      <a:r>
                        <a:rPr lang="en-US" baseline="0" dirty="0" smtClean="0"/>
                        <a:t> manager, bank teller, file clerk</a:t>
                      </a:r>
                      <a:endParaRPr lang="en-US" dirty="0"/>
                    </a:p>
                  </a:txBody>
                  <a:tcPr/>
                </a:tc>
              </a:tr>
              <a:tr h="370840">
                <a:tc>
                  <a:txBody>
                    <a:bodyPr/>
                    <a:lstStyle/>
                    <a:p>
                      <a:r>
                        <a:rPr lang="en-US" dirty="0" smtClean="0"/>
                        <a:t>Enterprising-attain power, prefer verbal activities, influence other.</a:t>
                      </a:r>
                      <a:endParaRPr lang="en-US" dirty="0"/>
                    </a:p>
                  </a:txBody>
                  <a:tcPr/>
                </a:tc>
                <a:tc>
                  <a:txBody>
                    <a:bodyPr/>
                    <a:lstStyle/>
                    <a:p>
                      <a:r>
                        <a:rPr lang="en-US" dirty="0" smtClean="0"/>
                        <a:t>Self-confident, ambitious, energetic, domineering</a:t>
                      </a:r>
                      <a:endParaRPr lang="en-US" dirty="0"/>
                    </a:p>
                  </a:txBody>
                  <a:tcPr/>
                </a:tc>
                <a:tc>
                  <a:txBody>
                    <a:bodyPr/>
                    <a:lstStyle/>
                    <a:p>
                      <a:r>
                        <a:rPr lang="en-US" dirty="0" smtClean="0"/>
                        <a:t>Lawyer, real estate agent, public, relations specialist, small</a:t>
                      </a:r>
                      <a:r>
                        <a:rPr lang="en-US" baseline="0" dirty="0" smtClean="0"/>
                        <a:t> business manager</a:t>
                      </a:r>
                      <a:endParaRPr lang="en-US" dirty="0"/>
                    </a:p>
                  </a:txBody>
                  <a:tcPr/>
                </a:tc>
              </a:tr>
              <a:tr h="370840">
                <a:tc>
                  <a:txBody>
                    <a:bodyPr/>
                    <a:lstStyle/>
                    <a:p>
                      <a:r>
                        <a:rPr lang="en-US" dirty="0" smtClean="0"/>
                        <a:t>Artistic-prefer ambiguous and unsystematic</a:t>
                      </a:r>
                      <a:r>
                        <a:rPr lang="en-US" baseline="0" dirty="0" smtClean="0"/>
                        <a:t> activities that allow creative expression</a:t>
                      </a:r>
                      <a:endParaRPr lang="en-US" dirty="0"/>
                    </a:p>
                  </a:txBody>
                  <a:tcPr/>
                </a:tc>
                <a:tc>
                  <a:txBody>
                    <a:bodyPr/>
                    <a:lstStyle/>
                    <a:p>
                      <a:r>
                        <a:rPr lang="en-US" dirty="0" smtClean="0"/>
                        <a:t>Imaginative,</a:t>
                      </a:r>
                      <a:r>
                        <a:rPr lang="en-US" baseline="0" dirty="0" smtClean="0"/>
                        <a:t> disorderly, idealistic, emotional, impractical</a:t>
                      </a:r>
                      <a:endParaRPr lang="en-US" dirty="0"/>
                    </a:p>
                  </a:txBody>
                  <a:tcPr/>
                </a:tc>
                <a:tc>
                  <a:txBody>
                    <a:bodyPr/>
                    <a:lstStyle/>
                    <a:p>
                      <a:r>
                        <a:rPr lang="en-US" dirty="0" smtClean="0"/>
                        <a:t>Painter, musician, writer, interior decorator</a:t>
                      </a:r>
                      <a:endParaRPr lang="en-US" dirty="0"/>
                    </a:p>
                  </a:txBody>
                  <a:tcPr/>
                </a:tc>
              </a:tr>
            </a:tbl>
          </a:graphicData>
        </a:graphic>
      </p:graphicFrame>
    </p:spTree>
    <p:extLst>
      <p:ext uri="{BB962C8B-B14F-4D97-AF65-F5344CB8AC3E}">
        <p14:creationId xmlns:p14="http://schemas.microsoft.com/office/powerpoint/2010/main" xmlns="" val="30246528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Global Implications -- Personality</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Are the big five work Across Cultures?</a:t>
            </a:r>
          </a:p>
          <a:p>
            <a:pPr marL="514350" indent="-514350">
              <a:buFont typeface="+mj-lt"/>
              <a:buAutoNum type="arabicPeriod"/>
            </a:pPr>
            <a:r>
              <a:rPr lang="en-US" dirty="0" smtClean="0"/>
              <a:t>Chinese use conscientiousness more than US.</a:t>
            </a:r>
          </a:p>
          <a:p>
            <a:pPr marL="514350" indent="-514350">
              <a:buFont typeface="+mj-lt"/>
              <a:buAutoNum type="arabicPeriod"/>
            </a:pPr>
            <a:r>
              <a:rPr lang="en-US" dirty="0" smtClean="0"/>
              <a:t>Chinese use Agreeableness less than US.</a:t>
            </a:r>
          </a:p>
          <a:p>
            <a:pPr marL="514350" indent="-514350">
              <a:buFont typeface="+mj-lt"/>
              <a:buAutoNum type="arabicPeriod"/>
            </a:pPr>
            <a:r>
              <a:rPr lang="en-US" dirty="0" smtClean="0"/>
              <a:t>Advanced countries of European Community found conscientiousness more predictor of performance across jobs and occupational	groups </a:t>
            </a:r>
            <a:endParaRPr lang="en-US" dirty="0"/>
          </a:p>
        </p:txBody>
      </p:sp>
    </p:spTree>
    <p:extLst>
      <p:ext uri="{BB962C8B-B14F-4D97-AF65-F5344CB8AC3E}">
        <p14:creationId xmlns:p14="http://schemas.microsoft.com/office/powerpoint/2010/main" xmlns="" val="713030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other Definitions</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t>The dynamic organization within the individual of those psychophysical system that determine his unique adjustments to his environment (Gordon </a:t>
            </a:r>
            <a:r>
              <a:rPr lang="en-US" dirty="0" err="1" smtClean="0"/>
              <a:t>Allport</a:t>
            </a:r>
            <a:r>
              <a:rPr lang="en-US" dirty="0" smtClean="0"/>
              <a:t>).</a:t>
            </a:r>
          </a:p>
          <a:p>
            <a:pPr marL="514350" indent="-514350">
              <a:buAutoNum type="arabicPeriod"/>
            </a:pPr>
            <a:r>
              <a:rPr lang="en-US" dirty="0" smtClean="0"/>
              <a:t>The personality is sum total of ways in which an individual reacts to and interacts with others. We most often describe it in terms of the measureable traits a person exhibits.</a:t>
            </a:r>
          </a:p>
          <a:p>
            <a:pPr marL="514350" indent="-514350">
              <a:buAutoNum type="arabicPeriod"/>
            </a:pPr>
            <a:r>
              <a:rPr lang="en-US" dirty="0" smtClean="0"/>
              <a:t>Not only nature (heredity) or nurture (environment) make but both together make the personality.</a:t>
            </a:r>
          </a:p>
          <a:p>
            <a:pPr marL="514350" indent="-514350">
              <a:buAutoNum type="arabicPeriod"/>
            </a:pPr>
            <a:endParaRPr lang="en-US" dirty="0"/>
          </a:p>
        </p:txBody>
      </p:sp>
    </p:spTree>
    <p:extLst>
      <p:ext uri="{BB962C8B-B14F-4D97-AF65-F5344CB8AC3E}">
        <p14:creationId xmlns:p14="http://schemas.microsoft.com/office/powerpoint/2010/main" xmlns="" val="13402665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Implications –Values </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smtClean="0">
                <a:solidFill>
                  <a:srgbClr val="FF0000"/>
                </a:solidFill>
              </a:rPr>
              <a:t>Hofstede’s</a:t>
            </a:r>
            <a:r>
              <a:rPr lang="en-US" dirty="0" smtClean="0">
                <a:solidFill>
                  <a:srgbClr val="FF0000"/>
                </a:solidFill>
              </a:rPr>
              <a:t>  Framework for Assessing Cultures</a:t>
            </a:r>
          </a:p>
          <a:p>
            <a:pPr marL="0" indent="0">
              <a:buNone/>
            </a:pPr>
            <a:r>
              <a:rPr lang="en-US" dirty="0">
                <a:solidFill>
                  <a:srgbClr val="FF0000"/>
                </a:solidFill>
              </a:rPr>
              <a:t>	</a:t>
            </a:r>
            <a:r>
              <a:rPr lang="en-US" dirty="0" smtClean="0"/>
              <a:t>As the values are concerned managers employees vary on five values dimensions  of national cultures:</a:t>
            </a:r>
          </a:p>
          <a:p>
            <a:pPr marL="514350" indent="-514350">
              <a:buAutoNum type="arabicPeriod"/>
            </a:pPr>
            <a:r>
              <a:rPr lang="en-US" dirty="0" smtClean="0"/>
              <a:t>Power distance– A national culture attribute that describes the extent to which a society accepts that power  in institutions and organizations is distributed unequally.</a:t>
            </a:r>
          </a:p>
          <a:p>
            <a:pPr marL="514350" indent="-514350">
              <a:buAutoNum type="arabicPeriod"/>
            </a:pPr>
            <a:r>
              <a:rPr lang="en-US" dirty="0" smtClean="0"/>
              <a:t>Individualism– A national culture attribute that describes the degree to which people prefer to act as individuals rather than as members of groups.</a:t>
            </a:r>
            <a:endParaRPr lang="en-US" dirty="0"/>
          </a:p>
        </p:txBody>
      </p:sp>
    </p:spTree>
    <p:extLst>
      <p:ext uri="{BB962C8B-B14F-4D97-AF65-F5344CB8AC3E}">
        <p14:creationId xmlns:p14="http://schemas.microsoft.com/office/powerpoint/2010/main" xmlns="" val="15673019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 Implications –Values</a:t>
            </a:r>
          </a:p>
        </p:txBody>
      </p:sp>
      <p:sp>
        <p:nvSpPr>
          <p:cNvPr id="3" name="Content Placeholder 2"/>
          <p:cNvSpPr>
            <a:spLocks noGrp="1"/>
          </p:cNvSpPr>
          <p:nvPr>
            <p:ph idx="1"/>
          </p:nvPr>
        </p:nvSpPr>
        <p:spPr/>
        <p:txBody>
          <a:bodyPr>
            <a:normAutofit fontScale="92500" lnSpcReduction="10000"/>
          </a:bodyPr>
          <a:lstStyle/>
          <a:p>
            <a:pPr marL="514350" indent="-514350">
              <a:buAutoNum type="arabicPeriod" startAt="3"/>
            </a:pPr>
            <a:r>
              <a:rPr lang="en-US" dirty="0" smtClean="0"/>
              <a:t>Collectivism– A national culture attribute that describes a tight social framework in which people expect others in groups of which they are a part to look after them and protect them.</a:t>
            </a:r>
          </a:p>
          <a:p>
            <a:pPr marL="514350" indent="-514350">
              <a:buAutoNum type="arabicPeriod" startAt="3"/>
            </a:pPr>
            <a:r>
              <a:rPr lang="en-US" dirty="0" smtClean="0"/>
              <a:t>Masculinity – A national culture attribute that describes the extent to which the culture favors traditional masculine work roles of achievement, power, and control. Societal values are characterized by assertiveness and materialism.</a:t>
            </a:r>
          </a:p>
          <a:p>
            <a:pPr marL="514350" indent="-514350">
              <a:buFont typeface="+mj-lt"/>
              <a:buAutoNum type="arabicPeriod"/>
            </a:pPr>
            <a:endParaRPr lang="en-US" dirty="0"/>
          </a:p>
        </p:txBody>
      </p:sp>
    </p:spTree>
    <p:extLst>
      <p:ext uri="{BB962C8B-B14F-4D97-AF65-F5344CB8AC3E}">
        <p14:creationId xmlns:p14="http://schemas.microsoft.com/office/powerpoint/2010/main" xmlns="" val="37431635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 Implications –Values</a:t>
            </a:r>
          </a:p>
        </p:txBody>
      </p:sp>
      <p:sp>
        <p:nvSpPr>
          <p:cNvPr id="3" name="Content Placeholder 2"/>
          <p:cNvSpPr>
            <a:spLocks noGrp="1"/>
          </p:cNvSpPr>
          <p:nvPr>
            <p:ph idx="1"/>
          </p:nvPr>
        </p:nvSpPr>
        <p:spPr/>
        <p:txBody>
          <a:bodyPr>
            <a:normAutofit fontScale="92500"/>
          </a:bodyPr>
          <a:lstStyle/>
          <a:p>
            <a:pPr marL="0" indent="0">
              <a:buNone/>
            </a:pPr>
            <a:r>
              <a:rPr lang="en-US" dirty="0" smtClean="0"/>
              <a:t>5. 	Femininity– A national culture attribute 	that 	has little differentiation between 	male and 	female roles, where women are treated as 	the equals of men in all aspects of the society.</a:t>
            </a:r>
          </a:p>
          <a:p>
            <a:pPr marL="0" indent="0">
              <a:buNone/>
            </a:pPr>
            <a:r>
              <a:rPr lang="en-US" dirty="0" smtClean="0"/>
              <a:t>6. 	Uncertainty Avoidance– A national culture 	attribute that describes the extent to which a 	society feels threatened by uncertain and 	ambiguous situations and tries to avoid them.</a:t>
            </a:r>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xmlns="" val="14214813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 Implications –Values</a:t>
            </a:r>
          </a:p>
        </p:txBody>
      </p:sp>
      <p:sp>
        <p:nvSpPr>
          <p:cNvPr id="3" name="Content Placeholder 2"/>
          <p:cNvSpPr>
            <a:spLocks noGrp="1"/>
          </p:cNvSpPr>
          <p:nvPr>
            <p:ph idx="1"/>
          </p:nvPr>
        </p:nvSpPr>
        <p:spPr/>
        <p:txBody>
          <a:bodyPr/>
          <a:lstStyle/>
          <a:p>
            <a:pPr marL="0" indent="0">
              <a:buNone/>
            </a:pPr>
            <a:r>
              <a:rPr lang="en-US" dirty="0" smtClean="0"/>
              <a:t>7.	 Long-term Orientation – A national culture 	attribute that emphasizes the future, 	thrift, and persistence.</a:t>
            </a:r>
          </a:p>
          <a:p>
            <a:pPr marL="0" indent="0">
              <a:buNone/>
            </a:pPr>
            <a:r>
              <a:rPr lang="en-US" dirty="0" smtClean="0"/>
              <a:t>8. 	Short-term Orientation – A national 	culture attribute that emphasizes the past 	and present, respect for tradition, and 	fulfillment of social obligations. </a:t>
            </a:r>
            <a:endParaRPr lang="en-US" dirty="0"/>
          </a:p>
        </p:txBody>
      </p:sp>
    </p:spTree>
    <p:extLst>
      <p:ext uri="{BB962C8B-B14F-4D97-AF65-F5344CB8AC3E}">
        <p14:creationId xmlns:p14="http://schemas.microsoft.com/office/powerpoint/2010/main" xmlns="" val="2305045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Determinants of Personality</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solidFill>
                  <a:srgbClr val="FF0000"/>
                </a:solidFill>
              </a:rPr>
              <a:t>Heredity </a:t>
            </a:r>
            <a:r>
              <a:rPr lang="en-US" dirty="0" smtClean="0"/>
              <a:t>(nature) – The factors determined at conception, one’s:</a:t>
            </a:r>
          </a:p>
          <a:p>
            <a:pPr marL="514350" indent="-514350">
              <a:buFont typeface="+mj-lt"/>
              <a:buAutoNum type="alphaLcPeriod"/>
            </a:pPr>
            <a:r>
              <a:rPr lang="en-US" dirty="0" smtClean="0"/>
              <a:t>Biological &amp; Physiological -- Physical stature, facial attractiveness, gender, temperament, muscle composition and reflexes, energy, level, and biological rhythms are generally considered as completely or substantially influenced by the parents. Height and hair color are also affected by the built up of same genetic code.</a:t>
            </a:r>
          </a:p>
          <a:p>
            <a:pPr marL="514350" indent="-514350">
              <a:buFont typeface="+mj-lt"/>
              <a:buAutoNum type="alphaLcPeriod"/>
            </a:pPr>
            <a:r>
              <a:rPr lang="en-US" dirty="0" smtClean="0"/>
              <a:t>Psychological – shyness, fear, and aggression is traced in inherited genetic characteristics.</a:t>
            </a:r>
          </a:p>
          <a:p>
            <a:pPr marL="0" indent="0">
              <a:buNone/>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xmlns="" val="1404911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Determinants of Personality</a:t>
            </a:r>
          </a:p>
        </p:txBody>
      </p:sp>
      <p:sp>
        <p:nvSpPr>
          <p:cNvPr id="3" name="Content Placeholder 2"/>
          <p:cNvSpPr>
            <a:spLocks noGrp="1"/>
          </p:cNvSpPr>
          <p:nvPr>
            <p:ph idx="1"/>
          </p:nvPr>
        </p:nvSpPr>
        <p:spPr/>
        <p:txBody>
          <a:bodyPr>
            <a:normAutofit fontScale="92500"/>
          </a:bodyPr>
          <a:lstStyle/>
          <a:p>
            <a:pPr marL="0" indent="0">
              <a:buNone/>
            </a:pPr>
            <a:r>
              <a:rPr lang="en-US" dirty="0" smtClean="0"/>
              <a:t>2. </a:t>
            </a:r>
            <a:r>
              <a:rPr lang="en-US" dirty="0" smtClean="0">
                <a:solidFill>
                  <a:srgbClr val="FF0000"/>
                </a:solidFill>
              </a:rPr>
              <a:t>Environment</a:t>
            </a:r>
            <a:r>
              <a:rPr lang="en-US" dirty="0" smtClean="0"/>
              <a:t> (nurture)– the community, educational institution, role models, heroes, friends, media, and religion make the personality. </a:t>
            </a:r>
          </a:p>
          <a:p>
            <a:pPr marL="0" indent="0">
              <a:buNone/>
            </a:pPr>
            <a:r>
              <a:rPr lang="en-US" dirty="0"/>
              <a:t> </a:t>
            </a:r>
            <a:r>
              <a:rPr lang="en-US" dirty="0" smtClean="0"/>
              <a:t>	Whether the personality is so hardwired that it cannot be changed, that is, not so it changes overtime, for example, an individual becomes more dependent with aging and with passage of time people feel themselves more responsible.  </a:t>
            </a:r>
            <a:endParaRPr lang="en-US" dirty="0"/>
          </a:p>
        </p:txBody>
      </p:sp>
    </p:spTree>
    <p:extLst>
      <p:ext uri="{BB962C8B-B14F-4D97-AF65-F5344CB8AC3E}">
        <p14:creationId xmlns:p14="http://schemas.microsoft.com/office/powerpoint/2010/main" xmlns="" val="2851257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Big Five Personality Traits</a:t>
            </a: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724427195"/>
              </p:ext>
            </p:extLst>
          </p:nvPr>
        </p:nvGraphicFramePr>
        <p:xfrm>
          <a:off x="304800" y="108364"/>
          <a:ext cx="8686800" cy="6749636"/>
        </p:xfrm>
        <a:graphic>
          <a:graphicData uri="http://schemas.openxmlformats.org/drawingml/2006/table">
            <a:tbl>
              <a:tblPr firstRow="1" bandRow="1">
                <a:tableStyleId>{073A0DAA-6AF3-43AB-8588-CEC1D06C72B9}</a:tableStyleId>
              </a:tblPr>
              <a:tblGrid>
                <a:gridCol w="2895600"/>
                <a:gridCol w="2895600"/>
                <a:gridCol w="2895600"/>
              </a:tblGrid>
              <a:tr h="338496">
                <a:tc>
                  <a:txBody>
                    <a:bodyPr/>
                    <a:lstStyle/>
                    <a:p>
                      <a:r>
                        <a:rPr lang="en-US" dirty="0" smtClean="0"/>
                        <a:t>Traits</a:t>
                      </a:r>
                      <a:endParaRPr lang="en-US" dirty="0"/>
                    </a:p>
                  </a:txBody>
                  <a:tcPr/>
                </a:tc>
                <a:tc>
                  <a:txBody>
                    <a:bodyPr/>
                    <a:lstStyle/>
                    <a:p>
                      <a:r>
                        <a:rPr lang="en-US" dirty="0" smtClean="0"/>
                        <a:t>Why it is relevant</a:t>
                      </a:r>
                      <a:endParaRPr lang="en-US" dirty="0"/>
                    </a:p>
                  </a:txBody>
                  <a:tcPr/>
                </a:tc>
                <a:tc>
                  <a:txBody>
                    <a:bodyPr/>
                    <a:lstStyle/>
                    <a:p>
                      <a:r>
                        <a:rPr lang="en-US" dirty="0" smtClean="0"/>
                        <a:t>What does it affect?</a:t>
                      </a:r>
                      <a:endParaRPr lang="en-US" dirty="0"/>
                    </a:p>
                  </a:txBody>
                  <a:tcPr/>
                </a:tc>
              </a:tr>
              <a:tr h="1100114">
                <a:tc>
                  <a:txBody>
                    <a:bodyPr/>
                    <a:lstStyle/>
                    <a:p>
                      <a:pPr algn="ctr"/>
                      <a:r>
                        <a:rPr lang="en-US" dirty="0" smtClean="0"/>
                        <a:t>Emotional stability</a:t>
                      </a:r>
                      <a:endParaRPr lang="en-US" dirty="0"/>
                    </a:p>
                  </a:txBody>
                  <a:tcPr anchor="ctr"/>
                </a:tc>
                <a:tc>
                  <a:txBody>
                    <a:bodyPr/>
                    <a:lstStyle/>
                    <a:p>
                      <a:pPr marL="285750" indent="-285750">
                        <a:buFont typeface="Arial" pitchFamily="34" charset="0"/>
                        <a:buChar char="•"/>
                      </a:pPr>
                      <a:r>
                        <a:rPr lang="en-US" dirty="0" smtClean="0"/>
                        <a:t>Less negative thinking and fewer negative</a:t>
                      </a:r>
                      <a:r>
                        <a:rPr lang="en-US" baseline="0" dirty="0" smtClean="0"/>
                        <a:t> emotions</a:t>
                      </a:r>
                    </a:p>
                    <a:p>
                      <a:pPr marL="285750" indent="-285750">
                        <a:buFont typeface="Arial" pitchFamily="34" charset="0"/>
                        <a:buChar char="•"/>
                      </a:pPr>
                      <a:r>
                        <a:rPr lang="en-US" baseline="0" dirty="0" smtClean="0"/>
                        <a:t>Less hyper-vigilant</a:t>
                      </a:r>
                      <a:endParaRPr lang="en-US" dirty="0"/>
                    </a:p>
                  </a:txBody>
                  <a:tcPr/>
                </a:tc>
                <a:tc>
                  <a:txBody>
                    <a:bodyPr/>
                    <a:lstStyle/>
                    <a:p>
                      <a:pPr marL="285750" indent="-285750">
                        <a:buFont typeface="Arial" pitchFamily="34" charset="0"/>
                        <a:buChar char="•"/>
                      </a:pPr>
                      <a:r>
                        <a:rPr lang="en-US" dirty="0" smtClean="0"/>
                        <a:t>Higher job &amp; life satisfaction.</a:t>
                      </a:r>
                    </a:p>
                    <a:p>
                      <a:pPr marL="285750" indent="-285750">
                        <a:buFont typeface="Arial" pitchFamily="34" charset="0"/>
                        <a:buChar char="•"/>
                      </a:pPr>
                      <a:r>
                        <a:rPr lang="en-US" dirty="0" smtClean="0"/>
                        <a:t>Lower stress levels</a:t>
                      </a:r>
                      <a:endParaRPr lang="en-US" dirty="0"/>
                    </a:p>
                  </a:txBody>
                  <a:tcPr/>
                </a:tc>
              </a:tr>
              <a:tr h="1546018">
                <a:tc>
                  <a:txBody>
                    <a:bodyPr/>
                    <a:lstStyle/>
                    <a:p>
                      <a:pPr algn="ctr"/>
                      <a:r>
                        <a:rPr lang="en-US" dirty="0" smtClean="0"/>
                        <a:t>Extraversion</a:t>
                      </a:r>
                      <a:endParaRPr lang="en-US" dirty="0"/>
                    </a:p>
                  </a:txBody>
                  <a:tcPr anchor="ctr"/>
                </a:tc>
                <a:tc>
                  <a:txBody>
                    <a:bodyPr/>
                    <a:lstStyle/>
                    <a:p>
                      <a:pPr marL="285750" indent="-285750">
                        <a:buFont typeface="Arial" pitchFamily="34" charset="0"/>
                        <a:buChar char="•"/>
                      </a:pPr>
                      <a:r>
                        <a:rPr lang="en-US" dirty="0" smtClean="0"/>
                        <a:t>Better interpersonal skills</a:t>
                      </a:r>
                    </a:p>
                    <a:p>
                      <a:pPr marL="285750" indent="-285750">
                        <a:buFont typeface="Arial" pitchFamily="34" charset="0"/>
                        <a:buChar char="•"/>
                      </a:pPr>
                      <a:r>
                        <a:rPr lang="en-US" dirty="0" smtClean="0"/>
                        <a:t>Greater social dominance</a:t>
                      </a:r>
                    </a:p>
                    <a:p>
                      <a:pPr marL="285750" indent="-285750">
                        <a:buFont typeface="Arial" pitchFamily="34" charset="0"/>
                        <a:buChar char="•"/>
                      </a:pPr>
                      <a:r>
                        <a:rPr lang="en-US" dirty="0" smtClean="0"/>
                        <a:t>More emotionally expressive</a:t>
                      </a:r>
                      <a:endParaRPr lang="en-US" dirty="0"/>
                    </a:p>
                  </a:txBody>
                  <a:tcPr/>
                </a:tc>
                <a:tc>
                  <a:txBody>
                    <a:bodyPr/>
                    <a:lstStyle/>
                    <a:p>
                      <a:pPr marL="285750" indent="-285750">
                        <a:buFont typeface="Arial" pitchFamily="34" charset="0"/>
                        <a:buChar char="•"/>
                      </a:pPr>
                      <a:r>
                        <a:rPr lang="en-US" dirty="0" smtClean="0"/>
                        <a:t>Higher performance</a:t>
                      </a:r>
                    </a:p>
                    <a:p>
                      <a:pPr marL="285750" indent="-285750">
                        <a:buFont typeface="Arial" pitchFamily="34" charset="0"/>
                        <a:buChar char="•"/>
                      </a:pPr>
                      <a:r>
                        <a:rPr lang="en-US" dirty="0" smtClean="0"/>
                        <a:t>Enhanced leadership</a:t>
                      </a:r>
                    </a:p>
                    <a:p>
                      <a:pPr marL="285750" indent="-285750">
                        <a:buFont typeface="Arial" pitchFamily="34" charset="0"/>
                        <a:buChar char="•"/>
                      </a:pPr>
                      <a:r>
                        <a:rPr lang="en-US" dirty="0" smtClean="0"/>
                        <a:t>Higher</a:t>
                      </a:r>
                      <a:r>
                        <a:rPr lang="en-US" baseline="0" dirty="0" smtClean="0"/>
                        <a:t> job &amp;life satisfaction</a:t>
                      </a:r>
                      <a:endParaRPr lang="en-US" dirty="0"/>
                    </a:p>
                  </a:txBody>
                  <a:tcPr/>
                </a:tc>
              </a:tr>
              <a:tr h="1100114">
                <a:tc>
                  <a:txBody>
                    <a:bodyPr/>
                    <a:lstStyle/>
                    <a:p>
                      <a:pPr algn="ctr"/>
                      <a:r>
                        <a:rPr lang="en-US" dirty="0" smtClean="0"/>
                        <a:t>Openness</a:t>
                      </a:r>
                      <a:endParaRPr lang="en-US" dirty="0"/>
                    </a:p>
                  </a:txBody>
                  <a:tcPr anchor="ctr"/>
                </a:tc>
                <a:tc>
                  <a:txBody>
                    <a:bodyPr/>
                    <a:lstStyle/>
                    <a:p>
                      <a:pPr marL="285750" indent="-285750">
                        <a:buFont typeface="Arial" pitchFamily="34" charset="0"/>
                        <a:buChar char="•"/>
                      </a:pPr>
                      <a:r>
                        <a:rPr lang="en-US" dirty="0" smtClean="0"/>
                        <a:t>Increased</a:t>
                      </a:r>
                      <a:r>
                        <a:rPr lang="en-US" baseline="0" dirty="0" smtClean="0"/>
                        <a:t> learning</a:t>
                      </a:r>
                    </a:p>
                    <a:p>
                      <a:pPr marL="285750" indent="-285750">
                        <a:buFont typeface="Arial" pitchFamily="34" charset="0"/>
                        <a:buChar char="•"/>
                      </a:pPr>
                      <a:r>
                        <a:rPr lang="en-US" baseline="0" dirty="0" smtClean="0"/>
                        <a:t>More creative</a:t>
                      </a:r>
                    </a:p>
                    <a:p>
                      <a:pPr marL="285750" indent="-285750">
                        <a:buFont typeface="Arial" pitchFamily="34" charset="0"/>
                        <a:buChar char="•"/>
                      </a:pPr>
                      <a:r>
                        <a:rPr lang="en-US" baseline="0" dirty="0" smtClean="0"/>
                        <a:t>More flexible &amp; autonomous</a:t>
                      </a:r>
                      <a:endParaRPr lang="en-US" dirty="0"/>
                    </a:p>
                  </a:txBody>
                  <a:tcPr/>
                </a:tc>
                <a:tc>
                  <a:txBody>
                    <a:bodyPr/>
                    <a:lstStyle/>
                    <a:p>
                      <a:pPr marL="285750" indent="-285750">
                        <a:buFont typeface="Arial" pitchFamily="34" charset="0"/>
                        <a:buChar char="•"/>
                      </a:pPr>
                      <a:r>
                        <a:rPr lang="en-US" dirty="0" smtClean="0"/>
                        <a:t>Training performance</a:t>
                      </a:r>
                    </a:p>
                    <a:p>
                      <a:pPr marL="285750" indent="-285750">
                        <a:buFont typeface="Arial" pitchFamily="34" charset="0"/>
                        <a:buChar char="•"/>
                      </a:pPr>
                      <a:r>
                        <a:rPr lang="en-US" dirty="0" smtClean="0"/>
                        <a:t>Enhanced leadership</a:t>
                      </a:r>
                    </a:p>
                    <a:p>
                      <a:pPr marL="285750" indent="-285750">
                        <a:buFont typeface="Arial" pitchFamily="34" charset="0"/>
                        <a:buChar char="•"/>
                      </a:pPr>
                      <a:r>
                        <a:rPr lang="en-US" dirty="0" smtClean="0"/>
                        <a:t>More</a:t>
                      </a:r>
                      <a:r>
                        <a:rPr lang="en-US" baseline="0" dirty="0" smtClean="0"/>
                        <a:t> adaptable to change </a:t>
                      </a:r>
                      <a:endParaRPr lang="en-US" dirty="0"/>
                    </a:p>
                  </a:txBody>
                  <a:tcPr/>
                </a:tc>
              </a:tr>
              <a:tr h="846241">
                <a:tc>
                  <a:txBody>
                    <a:bodyPr/>
                    <a:lstStyle/>
                    <a:p>
                      <a:pPr algn="ctr"/>
                      <a:r>
                        <a:rPr lang="en-US" dirty="0" smtClean="0"/>
                        <a:t>Agreeableness</a:t>
                      </a:r>
                      <a:endParaRPr lang="en-US" dirty="0"/>
                    </a:p>
                  </a:txBody>
                  <a:tcPr anchor="ctr"/>
                </a:tc>
                <a:tc>
                  <a:txBody>
                    <a:bodyPr/>
                    <a:lstStyle/>
                    <a:p>
                      <a:pPr marL="285750" indent="-285750">
                        <a:buFont typeface="Arial" pitchFamily="34" charset="0"/>
                        <a:buChar char="•"/>
                      </a:pPr>
                      <a:r>
                        <a:rPr lang="en-US" dirty="0" smtClean="0"/>
                        <a:t>Better liked</a:t>
                      </a:r>
                    </a:p>
                    <a:p>
                      <a:pPr marL="285750" indent="-285750">
                        <a:buFont typeface="Arial" pitchFamily="34" charset="0"/>
                        <a:buChar char="•"/>
                      </a:pPr>
                      <a:r>
                        <a:rPr lang="en-US" dirty="0" smtClean="0"/>
                        <a:t>More compliant</a:t>
                      </a:r>
                      <a:r>
                        <a:rPr lang="en-US" baseline="0" dirty="0" smtClean="0"/>
                        <a:t> and conforming</a:t>
                      </a:r>
                      <a:endParaRPr lang="en-US" dirty="0"/>
                    </a:p>
                  </a:txBody>
                  <a:tcPr/>
                </a:tc>
                <a:tc>
                  <a:txBody>
                    <a:bodyPr/>
                    <a:lstStyle/>
                    <a:p>
                      <a:pPr marL="285750" indent="-285750">
                        <a:buFont typeface="Arial" pitchFamily="34" charset="0"/>
                        <a:buChar char="•"/>
                      </a:pPr>
                      <a:r>
                        <a:rPr lang="en-US" dirty="0" smtClean="0"/>
                        <a:t>Higher performance</a:t>
                      </a:r>
                    </a:p>
                    <a:p>
                      <a:pPr marL="285750" indent="-285750">
                        <a:buFont typeface="Arial" pitchFamily="34" charset="0"/>
                        <a:buChar char="•"/>
                      </a:pPr>
                      <a:r>
                        <a:rPr lang="en-US" dirty="0" smtClean="0"/>
                        <a:t>Lower</a:t>
                      </a:r>
                      <a:r>
                        <a:rPr lang="en-US" baseline="0" dirty="0" smtClean="0"/>
                        <a:t> levels of deviant behavior</a:t>
                      </a:r>
                      <a:endParaRPr lang="en-US" dirty="0"/>
                    </a:p>
                  </a:txBody>
                  <a:tcPr/>
                </a:tc>
              </a:tr>
              <a:tr h="1546018">
                <a:tc>
                  <a:txBody>
                    <a:bodyPr/>
                    <a:lstStyle/>
                    <a:p>
                      <a:pPr algn="ctr"/>
                      <a:r>
                        <a:rPr lang="en-US" dirty="0" smtClean="0"/>
                        <a:t>Conscientiousness</a:t>
                      </a:r>
                      <a:endParaRPr lang="en-US" dirty="0"/>
                    </a:p>
                  </a:txBody>
                  <a:tcPr anchor="ctr"/>
                </a:tc>
                <a:tc>
                  <a:txBody>
                    <a:bodyPr/>
                    <a:lstStyle/>
                    <a:p>
                      <a:pPr marL="285750" indent="-285750">
                        <a:buFont typeface="Arial" pitchFamily="34" charset="0"/>
                        <a:buChar char="•"/>
                      </a:pPr>
                      <a:r>
                        <a:rPr lang="en-US" dirty="0" smtClean="0"/>
                        <a:t>Greater effort &amp; persistent </a:t>
                      </a:r>
                    </a:p>
                    <a:p>
                      <a:pPr marL="285750" indent="-285750">
                        <a:buFont typeface="Arial" pitchFamily="34" charset="0"/>
                        <a:buChar char="•"/>
                      </a:pPr>
                      <a:r>
                        <a:rPr lang="en-US" dirty="0" smtClean="0"/>
                        <a:t>More drive</a:t>
                      </a:r>
                      <a:r>
                        <a:rPr lang="en-US" baseline="0" dirty="0" smtClean="0"/>
                        <a:t> and discipline</a:t>
                      </a:r>
                    </a:p>
                    <a:p>
                      <a:pPr marL="285750" indent="-285750">
                        <a:buFont typeface="Arial" pitchFamily="34" charset="0"/>
                        <a:buChar char="•"/>
                      </a:pPr>
                      <a:r>
                        <a:rPr lang="en-US" baseline="0" dirty="0" smtClean="0"/>
                        <a:t>Better organized &amp; planning</a:t>
                      </a:r>
                      <a:endParaRPr lang="en-US" dirty="0"/>
                    </a:p>
                  </a:txBody>
                  <a:tcPr/>
                </a:tc>
                <a:tc>
                  <a:txBody>
                    <a:bodyPr/>
                    <a:lstStyle/>
                    <a:p>
                      <a:pPr marL="285750" indent="-285750">
                        <a:buFont typeface="Arial" pitchFamily="34" charset="0"/>
                        <a:buChar char="•"/>
                      </a:pPr>
                      <a:r>
                        <a:rPr lang="en-US" dirty="0" smtClean="0"/>
                        <a:t>Higher performance</a:t>
                      </a:r>
                    </a:p>
                    <a:p>
                      <a:pPr marL="285750" indent="-285750">
                        <a:buFont typeface="Arial" pitchFamily="34" charset="0"/>
                        <a:buChar char="•"/>
                      </a:pPr>
                      <a:r>
                        <a:rPr lang="en-US" dirty="0" smtClean="0"/>
                        <a:t>Enhance leadership</a:t>
                      </a:r>
                    </a:p>
                    <a:p>
                      <a:pPr marL="285750" indent="-285750">
                        <a:buFont typeface="Arial" pitchFamily="34" charset="0"/>
                        <a:buChar char="•"/>
                      </a:pPr>
                      <a:r>
                        <a:rPr lang="en-US" dirty="0" smtClean="0"/>
                        <a:t>Greater longevity</a:t>
                      </a:r>
                      <a:endParaRPr lang="en-US" dirty="0"/>
                    </a:p>
                  </a:txBody>
                  <a:tcPr/>
                </a:tc>
              </a:tr>
            </a:tbl>
          </a:graphicData>
        </a:graphic>
      </p:graphicFrame>
    </p:spTree>
    <p:extLst>
      <p:ext uri="{BB962C8B-B14F-4D97-AF65-F5344CB8AC3E}">
        <p14:creationId xmlns:p14="http://schemas.microsoft.com/office/powerpoint/2010/main" xmlns="" val="1254600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Myres</a:t>
            </a:r>
            <a:r>
              <a:rPr lang="en-US" dirty="0" smtClean="0"/>
              <a:t>-Briggs Type Indicator (MPTI)</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A personality test that taps four characteristics and classifies people into 1 of 16 personality types:</a:t>
            </a:r>
          </a:p>
          <a:p>
            <a:r>
              <a:rPr lang="en-US" i="1" dirty="0" smtClean="0"/>
              <a:t>Extraverted versus introverted– </a:t>
            </a:r>
            <a:r>
              <a:rPr lang="en-US" dirty="0" smtClean="0"/>
              <a:t>extraverted are outgoing, sociable and assertive. Introverts are quite and shy.</a:t>
            </a:r>
          </a:p>
          <a:p>
            <a:r>
              <a:rPr lang="en-US" i="1" dirty="0" smtClean="0"/>
              <a:t>Sensing versus intuitive</a:t>
            </a:r>
            <a:r>
              <a:rPr lang="en-US" dirty="0" smtClean="0"/>
              <a:t>. Sensing types are practical and prefer routine and order. They focus on details. Intuitive rely on unconscious processes and look at the “big picture”. </a:t>
            </a:r>
          </a:p>
          <a:p>
            <a:r>
              <a:rPr lang="en-US" i="1" dirty="0" smtClean="0"/>
              <a:t>Thinking versus Feeling</a:t>
            </a:r>
            <a:r>
              <a:rPr lang="en-US" dirty="0" smtClean="0"/>
              <a:t>– thing types use reason and logic to handle problems. Feeling types rely on their personal values and emotions. </a:t>
            </a:r>
          </a:p>
          <a:p>
            <a:r>
              <a:rPr lang="en-US" i="1" dirty="0" smtClean="0"/>
              <a:t>Judging versus perceiving</a:t>
            </a:r>
            <a:r>
              <a:rPr lang="en-US" dirty="0" smtClean="0"/>
              <a:t>—Judging types want control and prefer their world to be ordered and structured. Perceiving types are flexible and spontaneous.</a:t>
            </a:r>
          </a:p>
          <a:p>
            <a:endParaRPr lang="en-US" i="1" dirty="0" smtClean="0"/>
          </a:p>
          <a:p>
            <a:pPr marL="0" indent="0">
              <a:buNone/>
            </a:pPr>
            <a:endParaRPr lang="en-US" dirty="0"/>
          </a:p>
        </p:txBody>
      </p:sp>
    </p:spTree>
    <p:extLst>
      <p:ext uri="{BB962C8B-B14F-4D97-AF65-F5344CB8AC3E}">
        <p14:creationId xmlns:p14="http://schemas.microsoft.com/office/powerpoint/2010/main" xmlns="" val="3309210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personality traits relevant to OB</a:t>
            </a:r>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i="1" dirty="0" smtClean="0"/>
              <a:t>Core Self-Evaluation–</a:t>
            </a:r>
            <a:r>
              <a:rPr lang="en-US" dirty="0" smtClean="0"/>
              <a:t> The degree to which an individual likes or dislikes himself or herself, whether the person sees himself or herself as capable and effective, and whether the feels in control of his her environment or powerless over the environment.</a:t>
            </a:r>
            <a:endParaRPr lang="en-US" i="1" dirty="0" smtClean="0"/>
          </a:p>
          <a:p>
            <a:pPr marL="514350" indent="-514350">
              <a:buAutoNum type="arabicPeriod"/>
            </a:pPr>
            <a:r>
              <a:rPr lang="en-US" i="1" dirty="0" smtClean="0"/>
              <a:t>Machiavellianism–</a:t>
            </a:r>
            <a:r>
              <a:rPr lang="en-US" dirty="0" smtClean="0"/>
              <a:t> the degree to which an individual is pragmatic, maintains emotional distance, and believes that ends can justify means.</a:t>
            </a:r>
          </a:p>
          <a:p>
            <a:pPr marL="514350" indent="-514350">
              <a:buAutoNum type="arabicPeriod"/>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a:p>
            <a:pPr marL="514350" indent="-514350">
              <a:buAutoNum type="arabicPeriod"/>
            </a:pPr>
            <a:endParaRPr lang="en-US" dirty="0" smtClean="0"/>
          </a:p>
          <a:p>
            <a:pPr marL="514350" indent="-514350">
              <a:buAutoNum type="arabicPeriod"/>
            </a:pPr>
            <a:endParaRPr lang="en-US" dirty="0"/>
          </a:p>
          <a:p>
            <a:pPr marL="0" indent="0">
              <a:buNone/>
            </a:pPr>
            <a:endParaRPr lang="en-US" dirty="0"/>
          </a:p>
        </p:txBody>
      </p:sp>
    </p:spTree>
    <p:extLst>
      <p:ext uri="{BB962C8B-B14F-4D97-AF65-F5344CB8AC3E}">
        <p14:creationId xmlns:p14="http://schemas.microsoft.com/office/powerpoint/2010/main" xmlns="" val="364756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personality traits relevant to OB</a:t>
            </a:r>
            <a:endParaRPr lang="en-US" dirty="0"/>
          </a:p>
        </p:txBody>
      </p:sp>
      <p:sp>
        <p:nvSpPr>
          <p:cNvPr id="3" name="Content Placeholder 2"/>
          <p:cNvSpPr>
            <a:spLocks noGrp="1"/>
          </p:cNvSpPr>
          <p:nvPr>
            <p:ph idx="1"/>
          </p:nvPr>
        </p:nvSpPr>
        <p:spPr/>
        <p:txBody>
          <a:bodyPr>
            <a:normAutofit lnSpcReduction="10000"/>
          </a:bodyPr>
          <a:lstStyle/>
          <a:p>
            <a:pPr marL="400050" lvl="1" indent="0">
              <a:buNone/>
            </a:pPr>
            <a:r>
              <a:rPr lang="en-US" i="1" dirty="0" smtClean="0"/>
              <a:t>3. Narcissism</a:t>
            </a:r>
            <a:r>
              <a:rPr lang="en-US" dirty="0"/>
              <a:t>– the tendency to arrogant, have a grandiose sense of self-importance, require excessive admiration, and have a sense of entitlement.</a:t>
            </a:r>
          </a:p>
          <a:p>
            <a:pPr marL="400050" lvl="1" indent="0">
              <a:buNone/>
            </a:pPr>
            <a:r>
              <a:rPr lang="en-US" i="1" dirty="0" smtClean="0"/>
              <a:t>4. Self-monitoring</a:t>
            </a:r>
            <a:r>
              <a:rPr lang="en-US" i="1" dirty="0"/>
              <a:t>–</a:t>
            </a:r>
            <a:r>
              <a:rPr lang="en-US" dirty="0"/>
              <a:t> A personality trait that measures an individual’s ability to adjust his or her behavior to external, situational factors</a:t>
            </a:r>
            <a:r>
              <a:rPr lang="en-US" dirty="0" smtClean="0"/>
              <a:t>.</a:t>
            </a:r>
          </a:p>
          <a:p>
            <a:pPr marL="400050" lvl="1" indent="0">
              <a:buNone/>
            </a:pPr>
            <a:r>
              <a:rPr lang="en-US" dirty="0" smtClean="0"/>
              <a:t>5.  </a:t>
            </a:r>
            <a:r>
              <a:rPr lang="en-US" i="1" dirty="0" smtClean="0"/>
              <a:t>Risk Taking– </a:t>
            </a:r>
            <a:r>
              <a:rPr lang="en-US" dirty="0" smtClean="0"/>
              <a:t>Tendency of an individual to take risk  in critical situations or people averse risk and do not take opportunities.</a:t>
            </a:r>
            <a:endParaRPr lang="en-US" dirty="0"/>
          </a:p>
          <a:p>
            <a:pPr marL="0" indent="0">
              <a:buNone/>
            </a:pPr>
            <a:endParaRPr lang="en-US" dirty="0"/>
          </a:p>
        </p:txBody>
      </p:sp>
    </p:spTree>
    <p:extLst>
      <p:ext uri="{BB962C8B-B14F-4D97-AF65-F5344CB8AC3E}">
        <p14:creationId xmlns:p14="http://schemas.microsoft.com/office/powerpoint/2010/main" xmlns="" val="31805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A Personality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	the people excessively competitive and always seem to experiencing a sense of time urgency. The person aggressively involved in chronic and incessant struggle to achieve more and more in less and less time, if required to do so against opposing efforts, things or persons.</a:t>
            </a:r>
          </a:p>
          <a:p>
            <a:pPr marL="514350" indent="-514350">
              <a:buAutoNum type="arabicPeriod"/>
            </a:pPr>
            <a:r>
              <a:rPr lang="en-US" dirty="0" smtClean="0"/>
              <a:t>Are always moving, walking, and eating rapidly.</a:t>
            </a:r>
          </a:p>
          <a:p>
            <a:pPr marL="514350" indent="-514350">
              <a:buAutoNum type="arabicPeriod"/>
            </a:pPr>
            <a:r>
              <a:rPr lang="en-US" dirty="0" smtClean="0"/>
              <a:t>Feel impatient with the rate at which most event take place. </a:t>
            </a:r>
          </a:p>
          <a:p>
            <a:pPr marL="514350" indent="-514350">
              <a:buAutoNum type="arabicPeriod"/>
            </a:pPr>
            <a:r>
              <a:rPr lang="en-US" dirty="0" smtClean="0"/>
              <a:t>Strive to think or do two or more things at once.</a:t>
            </a:r>
          </a:p>
          <a:p>
            <a:pPr marL="514350" indent="-514350">
              <a:buAutoNum type="arabicPeriod"/>
            </a:pPr>
            <a:r>
              <a:rPr lang="en-US" dirty="0" smtClean="0"/>
              <a:t>Cannot cope with leisure time.</a:t>
            </a:r>
          </a:p>
          <a:p>
            <a:pPr marL="514350" indent="-514350">
              <a:buAutoNum type="arabicPeriod"/>
            </a:pPr>
            <a:r>
              <a:rPr lang="en-US" dirty="0" smtClean="0"/>
              <a:t>Are obsessed with numbers, measuring their success in terms of how many or how much of everything they acquire.</a:t>
            </a:r>
            <a:endParaRPr lang="en-US" dirty="0"/>
          </a:p>
        </p:txBody>
      </p:sp>
    </p:spTree>
    <p:extLst>
      <p:ext uri="{BB962C8B-B14F-4D97-AF65-F5344CB8AC3E}">
        <p14:creationId xmlns:p14="http://schemas.microsoft.com/office/powerpoint/2010/main" xmlns="" val="31163491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TotalTime>
  <Words>1203</Words>
  <Application>Microsoft Office PowerPoint</Application>
  <PresentationFormat>On-screen Show (4:3)</PresentationFormat>
  <Paragraphs>220</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Personality &amp; Values </vt:lpstr>
      <vt:lpstr>Some other Definitions</vt:lpstr>
      <vt:lpstr>Determinants of Personality</vt:lpstr>
      <vt:lpstr>Determinants of Personality</vt:lpstr>
      <vt:lpstr>Big Five Personality Traits</vt:lpstr>
      <vt:lpstr>Myres-Briggs Type Indicator (MPTI)</vt:lpstr>
      <vt:lpstr>Other personality traits relevant to OB</vt:lpstr>
      <vt:lpstr>Other personality traits relevant to OB</vt:lpstr>
      <vt:lpstr>Type A Personality</vt:lpstr>
      <vt:lpstr>Type B Personality</vt:lpstr>
      <vt:lpstr>Proactive Personality</vt:lpstr>
      <vt:lpstr>VALUES</vt:lpstr>
      <vt:lpstr>Two Approaches to develop values</vt:lpstr>
      <vt:lpstr>  </vt:lpstr>
      <vt:lpstr>Instrumental values: Preferable modes of behavior or means of achieving one’s terminal values.</vt:lpstr>
      <vt:lpstr>Generational Values</vt:lpstr>
      <vt:lpstr>Linking an Individual’s Personality and Values to the Workplace</vt:lpstr>
      <vt:lpstr>Holland’s Typology of Personality and Congruent Occupations</vt:lpstr>
      <vt:lpstr>Global Implications -- Personality</vt:lpstr>
      <vt:lpstr>Global Implications –Values </vt:lpstr>
      <vt:lpstr>Global Implications –Values</vt:lpstr>
      <vt:lpstr>Global Implications –Values</vt:lpstr>
      <vt:lpstr>Global Implications –Values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&amp; Values </dc:title>
  <dc:creator>itcpu</dc:creator>
  <cp:lastModifiedBy>Aamir sameer</cp:lastModifiedBy>
  <cp:revision>49</cp:revision>
  <dcterms:created xsi:type="dcterms:W3CDTF">2012-04-04T17:49:59Z</dcterms:created>
  <dcterms:modified xsi:type="dcterms:W3CDTF">2015-06-24T01:10:05Z</dcterms:modified>
</cp:coreProperties>
</file>