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87" r:id="rId10"/>
    <p:sldId id="318" r:id="rId11"/>
    <p:sldId id="319" r:id="rId12"/>
    <p:sldId id="320" r:id="rId13"/>
    <p:sldId id="321" r:id="rId14"/>
    <p:sldId id="335" r:id="rId15"/>
    <p:sldId id="336" r:id="rId16"/>
    <p:sldId id="337" r:id="rId17"/>
    <p:sldId id="322" r:id="rId18"/>
    <p:sldId id="323" r:id="rId19"/>
    <p:sldId id="338" r:id="rId20"/>
    <p:sldId id="324" r:id="rId21"/>
    <p:sldId id="325" r:id="rId22"/>
    <p:sldId id="326" r:id="rId23"/>
    <p:sldId id="327" r:id="rId24"/>
    <p:sldId id="339" r:id="rId25"/>
    <p:sldId id="328" r:id="rId26"/>
    <p:sldId id="329" r:id="rId27"/>
    <p:sldId id="330" r:id="rId28"/>
    <p:sldId id="331" r:id="rId29"/>
    <p:sldId id="332" r:id="rId30"/>
    <p:sldId id="340" r:id="rId31"/>
    <p:sldId id="333" r:id="rId32"/>
    <p:sldId id="334" r:id="rId33"/>
    <p:sldId id="341" r:id="rId34"/>
    <p:sldId id="391" r:id="rId35"/>
    <p:sldId id="342" r:id="rId36"/>
    <p:sldId id="343" r:id="rId37"/>
    <p:sldId id="344" r:id="rId38"/>
    <p:sldId id="345" r:id="rId39"/>
    <p:sldId id="347" r:id="rId40"/>
    <p:sldId id="352" r:id="rId41"/>
    <p:sldId id="348" r:id="rId42"/>
    <p:sldId id="349" r:id="rId43"/>
    <p:sldId id="350" r:id="rId44"/>
    <p:sldId id="351" r:id="rId45"/>
    <p:sldId id="353" r:id="rId46"/>
    <p:sldId id="354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8" r:id="rId69"/>
    <p:sldId id="377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9" autoAdjust="0"/>
    <p:restoredTop sz="94660"/>
  </p:normalViewPr>
  <p:slideViewPr>
    <p:cSldViewPr>
      <p:cViewPr>
        <p:scale>
          <a:sx n="66" d="100"/>
          <a:sy n="66" d="100"/>
        </p:scale>
        <p:origin x="-19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C20DA-667B-442D-A930-B70B9B424383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B5F5-D3D5-4F13-9A7F-5A510C44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  micrograph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B5F5-D3D5-4F13-9A7F-5A510C442A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5574CF-6263-4589-8EC4-95638056846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76400"/>
            <a:ext cx="7010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Skeletal muscles</a:t>
            </a:r>
            <a:endParaRPr lang="en-US" sz="60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38600"/>
            <a:ext cx="42672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Dr. MADIHA NAZIR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–Tubules(transverse)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tubular network which runs transverse to the myofibrils</a:t>
            </a:r>
          </a:p>
          <a:p>
            <a:r>
              <a:rPr lang="en-US" dirty="0" smtClean="0"/>
              <a:t>They form a plane of T-tubules</a:t>
            </a:r>
          </a:p>
          <a:p>
            <a:r>
              <a:rPr lang="en-US" dirty="0" smtClean="0"/>
              <a:t>Contain extracellular fluid in their lumen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Contain </a:t>
            </a:r>
            <a:r>
              <a:rPr lang="en-US" dirty="0" err="1" smtClean="0"/>
              <a:t>dihydropyridine</a:t>
            </a:r>
            <a:r>
              <a:rPr lang="en-US" dirty="0" smtClean="0"/>
              <a:t> receptors---voltage gated calcium channels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myofibrils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62200"/>
            <a:ext cx="7498080" cy="3886200"/>
          </a:xfrm>
        </p:spPr>
        <p:txBody>
          <a:bodyPr/>
          <a:lstStyle/>
          <a:p>
            <a:r>
              <a:rPr lang="en-US" dirty="0" smtClean="0"/>
              <a:t>Each myofibril contains about 1500 myosin and 3000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Striated appearance because of alternate light and dark bands</a:t>
            </a:r>
          </a:p>
          <a:p>
            <a:r>
              <a:rPr lang="en-US" dirty="0" smtClean="0"/>
              <a:t>Light bands also called I-bands---contain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r>
              <a:rPr lang="en-US" dirty="0" smtClean="0"/>
              <a:t>Dark bands also called A-bands---contain myosin and ends of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r>
              <a:rPr lang="en-US" dirty="0" smtClean="0"/>
              <a:t>H-bands---contain only myosin filaments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Z-Disc(Z-line)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Composed of filamentous proteins</a:t>
            </a:r>
          </a:p>
          <a:p>
            <a:r>
              <a:rPr lang="en-US" dirty="0" smtClean="0"/>
              <a:t>It passes crosswise across the myofibrils ,attaching them to one another all the way across the muscle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Ends of </a:t>
            </a:r>
            <a:r>
              <a:rPr lang="en-US" dirty="0" err="1" smtClean="0"/>
              <a:t>actin</a:t>
            </a:r>
            <a:r>
              <a:rPr lang="en-US" dirty="0" smtClean="0"/>
              <a:t> filaments are attached to Z-disc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6-f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29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Sarcomere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Structural and functional unit of skeletal muscle</a:t>
            </a:r>
          </a:p>
          <a:p>
            <a:r>
              <a:rPr lang="en-US" dirty="0" smtClean="0"/>
              <a:t>Between two successive Z-Discs</a:t>
            </a:r>
          </a:p>
          <a:p>
            <a:r>
              <a:rPr lang="en-US" dirty="0" smtClean="0"/>
              <a:t>It is 2 micrometer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myofilaments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Myosin filament(myosin II) ---composed of multiple myosin molecules(200 or more)</a:t>
            </a:r>
          </a:p>
          <a:p>
            <a:r>
              <a:rPr lang="en-US" dirty="0" err="1" smtClean="0"/>
              <a:t>Actin</a:t>
            </a:r>
            <a:r>
              <a:rPr lang="en-US" dirty="0" smtClean="0"/>
              <a:t> filament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Physiologic anatomy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40% of the body </a:t>
            </a:r>
            <a:r>
              <a:rPr lang="en-US" dirty="0" smtClean="0">
                <a:sym typeface="Wingdings" pitchFamily="2" charset="2"/>
              </a:rPr>
              <a:t>skeletal muscles</a:t>
            </a:r>
          </a:p>
          <a:p>
            <a:r>
              <a:rPr lang="en-US" dirty="0" smtClean="0">
                <a:sym typeface="Wingdings" pitchFamily="2" charset="2"/>
              </a:rPr>
              <a:t>10% of the body smooth and cardiac muscles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Myosin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weight of about 480,000</a:t>
            </a:r>
          </a:p>
          <a:p>
            <a:r>
              <a:rPr lang="en-US" dirty="0" smtClean="0"/>
              <a:t>Composed of six polypeptide chains</a:t>
            </a:r>
          </a:p>
          <a:p>
            <a:pPr>
              <a:buNone/>
            </a:pPr>
            <a:r>
              <a:rPr lang="en-US" dirty="0" smtClean="0"/>
              <a:t>   -two heavy chains</a:t>
            </a:r>
          </a:p>
          <a:p>
            <a:pPr>
              <a:buNone/>
            </a:pPr>
            <a:r>
              <a:rPr lang="en-US" dirty="0" smtClean="0"/>
              <a:t>   -four light chains</a:t>
            </a:r>
          </a:p>
          <a:p>
            <a:r>
              <a:rPr lang="en-US" dirty="0" smtClean="0"/>
              <a:t>Tail of </a:t>
            </a:r>
            <a:r>
              <a:rPr lang="en-US" dirty="0" err="1" smtClean="0"/>
              <a:t>myosine</a:t>
            </a:r>
            <a:r>
              <a:rPr lang="en-US" dirty="0" smtClean="0"/>
              <a:t> molecule</a:t>
            </a:r>
          </a:p>
          <a:p>
            <a:r>
              <a:rPr lang="en-US" dirty="0" smtClean="0"/>
              <a:t>Head of </a:t>
            </a:r>
            <a:r>
              <a:rPr lang="en-US" dirty="0" err="1" smtClean="0"/>
              <a:t>myosine</a:t>
            </a:r>
            <a:r>
              <a:rPr lang="en-US" dirty="0" smtClean="0"/>
              <a:t> molecule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TAIL OF MYOSINE MOLECULE</a:t>
            </a:r>
          </a:p>
          <a:p>
            <a:pPr>
              <a:buNone/>
            </a:pPr>
            <a:r>
              <a:rPr lang="en-US" dirty="0" smtClean="0"/>
              <a:t>     two heavy chains wrap spirally around each other to form a double helix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HEAD OF MYOSINE MOLECULE</a:t>
            </a:r>
          </a:p>
          <a:p>
            <a:r>
              <a:rPr lang="en-US" dirty="0" smtClean="0"/>
              <a:t>One end of each of the two heavy chains is folded bilaterally into a globular polypeptide structure</a:t>
            </a:r>
          </a:p>
          <a:p>
            <a:r>
              <a:rPr lang="en-US" dirty="0" smtClean="0"/>
              <a:t>Two free heads</a:t>
            </a:r>
          </a:p>
          <a:p>
            <a:r>
              <a:rPr lang="en-US" dirty="0" smtClean="0"/>
              <a:t>Four light chains are also part of myosin head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Functions of myosin head</a:t>
            </a:r>
          </a:p>
          <a:p>
            <a:pPr>
              <a:buNone/>
            </a:pPr>
            <a:r>
              <a:rPr lang="en-US" dirty="0" smtClean="0"/>
              <a:t> 1- </a:t>
            </a:r>
            <a:r>
              <a:rPr lang="en-US" dirty="0" err="1" smtClean="0"/>
              <a:t>ATPase</a:t>
            </a:r>
            <a:r>
              <a:rPr lang="en-US" dirty="0" smtClean="0"/>
              <a:t> activity</a:t>
            </a:r>
          </a:p>
          <a:p>
            <a:pPr>
              <a:buNone/>
            </a:pPr>
            <a:r>
              <a:rPr lang="en-US" dirty="0" smtClean="0"/>
              <a:t> 2-actin binding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Myosin 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200 or more individual </a:t>
            </a:r>
            <a:r>
              <a:rPr lang="en-US" dirty="0" err="1" smtClean="0"/>
              <a:t>myosine</a:t>
            </a:r>
            <a:r>
              <a:rPr lang="en-US" dirty="0" smtClean="0"/>
              <a:t> molecules</a:t>
            </a:r>
          </a:p>
          <a:p>
            <a:r>
              <a:rPr lang="en-US" dirty="0" smtClean="0"/>
              <a:t>Total length is 1.6 micrometer</a:t>
            </a:r>
          </a:p>
          <a:p>
            <a:r>
              <a:rPr lang="en-US" dirty="0" smtClean="0"/>
              <a:t>Consists of </a:t>
            </a:r>
          </a:p>
          <a:p>
            <a:pPr>
              <a:buNone/>
            </a:pPr>
            <a:r>
              <a:rPr lang="en-US" dirty="0" smtClean="0"/>
              <a:t>     body</a:t>
            </a:r>
          </a:p>
          <a:p>
            <a:pPr>
              <a:buNone/>
            </a:pPr>
            <a:r>
              <a:rPr lang="en-US" dirty="0" smtClean="0"/>
              <a:t>     arms</a:t>
            </a:r>
          </a:p>
          <a:p>
            <a:pPr>
              <a:buNone/>
            </a:pPr>
            <a:r>
              <a:rPr lang="en-US" dirty="0" smtClean="0"/>
              <a:t>     cross bridges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BODY OF THE FILAMENT</a:t>
            </a:r>
          </a:p>
          <a:p>
            <a:pPr>
              <a:buNone/>
            </a:pPr>
            <a:r>
              <a:rPr lang="en-US" dirty="0" smtClean="0"/>
              <a:t>   tails of myosin molecules bundles together to form body of filament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ARMS OF THE FILAMENT</a:t>
            </a:r>
          </a:p>
          <a:p>
            <a:r>
              <a:rPr lang="en-US" dirty="0" smtClean="0"/>
              <a:t>A part of the body of each myosin molecule hangs to the side along with the head </a:t>
            </a:r>
          </a:p>
          <a:p>
            <a:r>
              <a:rPr lang="en-US" dirty="0" smtClean="0"/>
              <a:t>Arms extend the heads outward from the body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CROSS –BRIDGES OF THE FILAMENT</a:t>
            </a:r>
          </a:p>
          <a:p>
            <a:r>
              <a:rPr lang="en-US" dirty="0" smtClean="0"/>
              <a:t>The protruding arms and heads are called cross bridges</a:t>
            </a:r>
          </a:p>
          <a:p>
            <a:r>
              <a:rPr lang="en-US" dirty="0" smtClean="0"/>
              <a:t>Each cross bridge is flexible at two points called Hinges</a:t>
            </a:r>
          </a:p>
          <a:p>
            <a:r>
              <a:rPr lang="en-US" dirty="0" smtClean="0"/>
              <a:t>No cross bridges at center of filament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Actin</a:t>
            </a:r>
            <a:r>
              <a:rPr lang="en-US" dirty="0" smtClean="0"/>
              <a:t> 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three protein components</a:t>
            </a:r>
          </a:p>
          <a:p>
            <a:pPr>
              <a:buNone/>
            </a:pPr>
            <a:r>
              <a:rPr lang="en-US" dirty="0" smtClean="0"/>
              <a:t>       1-actin     G-</a:t>
            </a:r>
            <a:r>
              <a:rPr lang="en-US" dirty="0" err="1" smtClean="0"/>
              <a:t>actin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F-</a:t>
            </a:r>
            <a:r>
              <a:rPr lang="en-US" dirty="0" err="1" smtClean="0"/>
              <a:t>actin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2-troponin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troponin</a:t>
            </a:r>
            <a:r>
              <a:rPr lang="en-US" dirty="0" smtClean="0"/>
              <a:t> T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troponin</a:t>
            </a:r>
            <a:r>
              <a:rPr lang="en-US" dirty="0" smtClean="0"/>
              <a:t> I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troponin</a:t>
            </a:r>
            <a:r>
              <a:rPr lang="en-US" dirty="0" smtClean="0"/>
              <a:t> C</a:t>
            </a:r>
          </a:p>
          <a:p>
            <a:pPr>
              <a:buNone/>
            </a:pPr>
            <a:r>
              <a:rPr lang="en-US" dirty="0" smtClean="0"/>
              <a:t>       3-tropomyosin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/>
          <a:lstStyle/>
          <a:p>
            <a:r>
              <a:rPr lang="en-US" dirty="0" err="1" smtClean="0"/>
              <a:t>Myofilaments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( about 1500 myosin and 3000 </a:t>
            </a:r>
            <a:r>
              <a:rPr lang="en-US" dirty="0" err="1" smtClean="0"/>
              <a:t>actin</a:t>
            </a:r>
            <a:r>
              <a:rPr lang="en-US" dirty="0" smtClean="0"/>
              <a:t> filaments)</a:t>
            </a:r>
          </a:p>
          <a:p>
            <a:r>
              <a:rPr lang="en-US" dirty="0" smtClean="0"/>
              <a:t>Myofibrils(about 100-1000)</a:t>
            </a:r>
          </a:p>
          <a:p>
            <a:r>
              <a:rPr lang="en-US" dirty="0" smtClean="0"/>
              <a:t>Muscle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Muscle </a:t>
            </a:r>
            <a:r>
              <a:rPr lang="en-US" dirty="0" err="1" smtClean="0"/>
              <a:t>fasiculus</a:t>
            </a:r>
            <a:endParaRPr lang="en-US" dirty="0" smtClean="0"/>
          </a:p>
          <a:p>
            <a:r>
              <a:rPr lang="en-US" dirty="0" smtClean="0"/>
              <a:t>Skeletal muscle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372600" cy="6705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ACTIN MOLECULE</a:t>
            </a:r>
          </a:p>
          <a:p>
            <a:pPr>
              <a:buNone/>
            </a:pPr>
            <a:r>
              <a:rPr lang="en-US" dirty="0" smtClean="0"/>
              <a:t>     G-</a:t>
            </a:r>
            <a:r>
              <a:rPr lang="en-US" dirty="0" err="1" smtClean="0"/>
              <a:t>actin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one molecule of ADP is attached active sites on the </a:t>
            </a:r>
            <a:r>
              <a:rPr lang="en-US" dirty="0" err="1" smtClean="0">
                <a:sym typeface="Wingdings" pitchFamily="2" charset="2"/>
              </a:rPr>
              <a:t>actin</a:t>
            </a:r>
            <a:r>
              <a:rPr lang="en-US" dirty="0" smtClean="0">
                <a:sym typeface="Wingdings" pitchFamily="2" charset="2"/>
              </a:rPr>
              <a:t> filament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F-</a:t>
            </a:r>
            <a:r>
              <a:rPr lang="en-US" dirty="0" err="1" smtClean="0">
                <a:sym typeface="Wingdings" pitchFamily="2" charset="2"/>
              </a:rPr>
              <a:t>actin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Actin</a:t>
            </a:r>
            <a:r>
              <a:rPr lang="en-US" dirty="0" smtClean="0"/>
              <a:t> 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G-</a:t>
            </a:r>
            <a:r>
              <a:rPr lang="en-US" dirty="0" err="1" smtClean="0"/>
              <a:t>actin</a:t>
            </a:r>
            <a:r>
              <a:rPr lang="en-US" dirty="0" smtClean="0"/>
              <a:t> molecule polymerizes to form F-</a:t>
            </a:r>
            <a:r>
              <a:rPr lang="en-US" dirty="0" err="1" smtClean="0"/>
              <a:t>actin</a:t>
            </a:r>
            <a:endParaRPr lang="en-US" dirty="0" smtClean="0"/>
          </a:p>
          <a:p>
            <a:r>
              <a:rPr lang="en-US" dirty="0" smtClean="0"/>
              <a:t>Two strands of F-</a:t>
            </a:r>
            <a:r>
              <a:rPr lang="en-US" dirty="0" err="1" smtClean="0"/>
              <a:t>actin</a:t>
            </a:r>
            <a:r>
              <a:rPr lang="en-US" dirty="0" smtClean="0"/>
              <a:t> filaments spiral around each other to form a double helix</a:t>
            </a:r>
          </a:p>
          <a:p>
            <a:r>
              <a:rPr lang="en-US" dirty="0" smtClean="0"/>
              <a:t>Back bone of </a:t>
            </a:r>
            <a:r>
              <a:rPr lang="en-US" dirty="0" err="1" smtClean="0"/>
              <a:t>actin</a:t>
            </a:r>
            <a:r>
              <a:rPr lang="en-US" dirty="0" smtClean="0"/>
              <a:t> filament</a:t>
            </a:r>
          </a:p>
          <a:p>
            <a:r>
              <a:rPr lang="en-US" dirty="0" smtClean="0"/>
              <a:t>Length is about 1micrometer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TROPOMYOSIN MOLECULE</a:t>
            </a:r>
          </a:p>
          <a:p>
            <a:r>
              <a:rPr lang="en-US" dirty="0" smtClean="0"/>
              <a:t>Molecular </a:t>
            </a:r>
            <a:r>
              <a:rPr lang="en-US" dirty="0" err="1" smtClean="0"/>
              <a:t>wht</a:t>
            </a:r>
            <a:r>
              <a:rPr lang="en-US" dirty="0" smtClean="0"/>
              <a:t>. Is 70,000</a:t>
            </a:r>
          </a:p>
          <a:p>
            <a:r>
              <a:rPr lang="en-US" dirty="0" smtClean="0"/>
              <a:t>Length is 40 nanometer</a:t>
            </a:r>
          </a:p>
          <a:p>
            <a:r>
              <a:rPr lang="en-US" dirty="0" smtClean="0"/>
              <a:t>Wrap spirally around F-</a:t>
            </a:r>
            <a:r>
              <a:rPr lang="en-US" dirty="0" err="1" smtClean="0"/>
              <a:t>actin</a:t>
            </a:r>
            <a:r>
              <a:rPr lang="en-US" dirty="0" smtClean="0"/>
              <a:t> double helix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372600" cy="6705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TROPONIN </a:t>
            </a:r>
          </a:p>
          <a:p>
            <a:r>
              <a:rPr lang="en-US" dirty="0" smtClean="0"/>
              <a:t>Complex of three loosely bound protein subunits</a:t>
            </a:r>
          </a:p>
          <a:p>
            <a:r>
              <a:rPr lang="en-US" dirty="0" smtClean="0"/>
              <a:t>Attached intermittently along the sides of </a:t>
            </a:r>
            <a:r>
              <a:rPr lang="en-US" dirty="0" err="1" smtClean="0"/>
              <a:t>tropomyosin</a:t>
            </a:r>
            <a:r>
              <a:rPr lang="en-US" dirty="0" smtClean="0"/>
              <a:t> molecule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Intracellular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err="1" smtClean="0"/>
              <a:t>Actinin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Titin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Desmin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Actinin</a:t>
            </a:r>
            <a:r>
              <a:rPr lang="en-US" dirty="0" smtClean="0"/>
              <a:t> binds </a:t>
            </a:r>
            <a:r>
              <a:rPr lang="en-US" dirty="0" err="1" smtClean="0"/>
              <a:t>actin</a:t>
            </a:r>
            <a:r>
              <a:rPr lang="en-US" dirty="0" smtClean="0"/>
              <a:t> to Z-lines</a:t>
            </a:r>
          </a:p>
          <a:p>
            <a:r>
              <a:rPr lang="en-US" dirty="0" err="1" smtClean="0"/>
              <a:t>Titin</a:t>
            </a:r>
            <a:r>
              <a:rPr lang="en-US" dirty="0" smtClean="0"/>
              <a:t> –</a:t>
            </a:r>
          </a:p>
          <a:p>
            <a:pPr>
              <a:buNone/>
            </a:pPr>
            <a:r>
              <a:rPr lang="en-US" dirty="0" smtClean="0"/>
              <a:t>    is a filamentous </a:t>
            </a:r>
            <a:r>
              <a:rPr lang="en-US" dirty="0" err="1" smtClean="0"/>
              <a:t>protein,so</a:t>
            </a:r>
            <a:r>
              <a:rPr lang="en-US" dirty="0" smtClean="0"/>
              <a:t> very springy</a:t>
            </a:r>
          </a:p>
          <a:p>
            <a:pPr>
              <a:buNone/>
            </a:pPr>
            <a:r>
              <a:rPr lang="en-US" dirty="0" smtClean="0"/>
              <a:t>    acts as framework that holds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in place</a:t>
            </a:r>
          </a:p>
          <a:p>
            <a:r>
              <a:rPr lang="en-US" dirty="0" err="1" smtClean="0"/>
              <a:t>Desmin</a:t>
            </a:r>
            <a:r>
              <a:rPr lang="en-US" dirty="0" smtClean="0"/>
              <a:t> binds Z-lines to plasma membrane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 TWITCH  </a:t>
            </a:r>
          </a:p>
          <a:p>
            <a:pPr>
              <a:buNone/>
            </a:pPr>
            <a:r>
              <a:rPr lang="en-US" dirty="0" smtClean="0"/>
              <a:t>   a single action potential causes a brief contraction followed by relaxation </a:t>
            </a:r>
          </a:p>
          <a:p>
            <a:r>
              <a:rPr lang="en-US" dirty="0" smtClean="0"/>
              <a:t>LATENT  PERIOD</a:t>
            </a:r>
          </a:p>
          <a:p>
            <a:pPr>
              <a:buNone/>
            </a:pPr>
            <a:r>
              <a:rPr lang="en-US" dirty="0" smtClean="0"/>
              <a:t>   the twitch starts about 2 m sec. after the application of stimulus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7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2401-006-f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along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Ratchet theory</a:t>
            </a:r>
          </a:p>
          <a:p>
            <a:r>
              <a:rPr lang="en-US" dirty="0" smtClean="0"/>
              <a:t>Activation of </a:t>
            </a:r>
            <a:r>
              <a:rPr lang="en-US" dirty="0" err="1" smtClean="0"/>
              <a:t>actin</a:t>
            </a:r>
            <a:r>
              <a:rPr lang="en-US" dirty="0" smtClean="0"/>
              <a:t> and myosin filaments</a:t>
            </a:r>
          </a:p>
          <a:p>
            <a:r>
              <a:rPr lang="en-US" dirty="0" smtClean="0"/>
              <a:t>Changes in intra molecular forces btw. The head and arm</a:t>
            </a:r>
          </a:p>
          <a:p>
            <a:r>
              <a:rPr lang="en-US" dirty="0" smtClean="0"/>
              <a:t>Tilt of head of myosin—power stroke</a:t>
            </a:r>
          </a:p>
          <a:p>
            <a:r>
              <a:rPr lang="en-US" dirty="0" smtClean="0"/>
              <a:t>The binding of new ATP causes detachment of the head from </a:t>
            </a:r>
            <a:r>
              <a:rPr lang="en-US" dirty="0" err="1" smtClean="0"/>
              <a:t>actin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FENN  EFFECT</a:t>
            </a:r>
          </a:p>
          <a:p>
            <a:pPr>
              <a:buNone/>
            </a:pPr>
            <a:r>
              <a:rPr lang="en-US" dirty="0" smtClean="0"/>
              <a:t>   Greater the amount of work performed by the muscle ,the greater the amount of ATP that is cleaved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6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force of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1-effect of resting </a:t>
            </a:r>
            <a:r>
              <a:rPr lang="en-US" dirty="0" err="1" smtClean="0"/>
              <a:t>sarcomere</a:t>
            </a:r>
            <a:r>
              <a:rPr lang="en-US" dirty="0" smtClean="0"/>
              <a:t> length on force of contraction(tension)—in individual muscle </a:t>
            </a:r>
            <a:r>
              <a:rPr lang="en-US" dirty="0" err="1" smtClean="0"/>
              <a:t>fibre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2-effect of muscle length on force of contraction in the whole intact muscle</a:t>
            </a:r>
          </a:p>
          <a:p>
            <a:pPr>
              <a:buNone/>
            </a:pPr>
            <a:r>
              <a:rPr lang="en-US" dirty="0" smtClean="0"/>
              <a:t>3-relation of velocity of contraction to load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dirty="0" smtClean="0"/>
              <a:t>Effect of resting </a:t>
            </a:r>
            <a:r>
              <a:rPr lang="en-US" b="1" dirty="0" err="1" smtClean="0"/>
              <a:t>sarcomere</a:t>
            </a:r>
            <a:r>
              <a:rPr lang="en-US" b="1" dirty="0" smtClean="0"/>
              <a:t> length</a:t>
            </a:r>
            <a:endParaRPr lang="en-US" b="1" dirty="0"/>
          </a:p>
        </p:txBody>
      </p:sp>
      <p:pic>
        <p:nvPicPr>
          <p:cNvPr id="4" name="Content Placeholder 3" descr="S02401-006-f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muscle length (whole muscle) on force of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whole muscle has a lot of connective tissue in it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sarcomeres</a:t>
            </a:r>
            <a:r>
              <a:rPr lang="en-US" dirty="0" smtClean="0"/>
              <a:t> in different parts of the muscle do not always contract the same amount</a:t>
            </a:r>
          </a:p>
          <a:p>
            <a:r>
              <a:rPr lang="en-US" dirty="0" smtClean="0"/>
              <a:t>Active tension—the tension in the muscle that occur during contraction</a:t>
            </a:r>
          </a:p>
          <a:p>
            <a:r>
              <a:rPr lang="en-US" dirty="0" smtClean="0"/>
              <a:t>Passive tension or tone –tension before contraction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of velocity of contraction to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Pre-load </a:t>
            </a:r>
            <a:r>
              <a:rPr lang="en-US" dirty="0" smtClean="0">
                <a:sym typeface="Wingdings" pitchFamily="2" charset="2"/>
              </a:rPr>
              <a:t>resistance applied before contraction of muscle</a:t>
            </a:r>
          </a:p>
          <a:p>
            <a:r>
              <a:rPr lang="en-US" dirty="0" smtClean="0">
                <a:sym typeface="Wingdings" pitchFamily="2" charset="2"/>
              </a:rPr>
              <a:t>After </a:t>
            </a:r>
            <a:r>
              <a:rPr lang="en-US" dirty="0" err="1" smtClean="0">
                <a:sym typeface="Wingdings" pitchFamily="2" charset="2"/>
              </a:rPr>
              <a:t>loadresistance</a:t>
            </a:r>
            <a:r>
              <a:rPr lang="en-US" dirty="0" smtClean="0">
                <a:sym typeface="Wingdings" pitchFamily="2" charset="2"/>
              </a:rPr>
              <a:t> during the contraction of muscle</a:t>
            </a:r>
          </a:p>
          <a:p>
            <a:r>
              <a:rPr lang="en-US" dirty="0" smtClean="0">
                <a:sym typeface="Wingdings" pitchFamily="2" charset="2"/>
              </a:rPr>
              <a:t>Velocity of contraction becomes progressively less as the load increases</a:t>
            </a:r>
          </a:p>
          <a:p>
            <a:r>
              <a:rPr lang="en-US" dirty="0" smtClean="0">
                <a:sym typeface="Wingdings" pitchFamily="2" charset="2"/>
              </a:rPr>
              <a:t>Application of the load causes stretching of resting muscle </a:t>
            </a:r>
            <a:r>
              <a:rPr lang="en-US" dirty="0" err="1" smtClean="0">
                <a:sym typeface="Wingdings" pitchFamily="2" charset="2"/>
              </a:rPr>
              <a:t>fibre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Energetics</a:t>
            </a:r>
            <a:r>
              <a:rPr lang="en-US" dirty="0" smtClean="0"/>
              <a:t>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WORK </a:t>
            </a:r>
          </a:p>
          <a:p>
            <a:r>
              <a:rPr lang="en-US" dirty="0" smtClean="0"/>
              <a:t>      when a muscle contracts against a load ,it performs work</a:t>
            </a:r>
          </a:p>
          <a:p>
            <a:pPr>
              <a:buNone/>
            </a:pPr>
            <a:r>
              <a:rPr lang="en-US" dirty="0" smtClean="0"/>
              <a:t> W  =  L  X  D</a:t>
            </a:r>
          </a:p>
          <a:p>
            <a:pPr>
              <a:buNone/>
            </a:pPr>
            <a:r>
              <a:rPr lang="en-US" dirty="0" smtClean="0"/>
              <a:t>L =load</a:t>
            </a:r>
          </a:p>
          <a:p>
            <a:pPr>
              <a:buNone/>
            </a:pPr>
            <a:r>
              <a:rPr lang="en-US" dirty="0" smtClean="0"/>
              <a:t>D = distance of movement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Structure of muscle </a:t>
            </a:r>
            <a:r>
              <a:rPr lang="en-US" sz="4800" b="1" dirty="0" err="1" smtClean="0"/>
              <a:t>fibre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Diameter is from 10-80 micrometers</a:t>
            </a:r>
          </a:p>
          <a:p>
            <a:r>
              <a:rPr lang="en-US" dirty="0" err="1" smtClean="0"/>
              <a:t>Sarcolemma</a:t>
            </a:r>
            <a:endParaRPr lang="en-US" dirty="0" smtClean="0"/>
          </a:p>
          <a:p>
            <a:r>
              <a:rPr lang="en-US" dirty="0" smtClean="0"/>
              <a:t>Each muscle </a:t>
            </a:r>
            <a:r>
              <a:rPr lang="en-US" dirty="0" err="1" smtClean="0"/>
              <a:t>fibres</a:t>
            </a:r>
            <a:r>
              <a:rPr lang="en-US" dirty="0" smtClean="0"/>
              <a:t> contain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myofibrils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</a:t>
            </a:r>
            <a:r>
              <a:rPr lang="en-US" dirty="0" err="1" smtClean="0">
                <a:sym typeface="Wingdings" pitchFamily="2" charset="2"/>
              </a:rPr>
              <a:t>sarcoplasm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</a:t>
            </a:r>
            <a:r>
              <a:rPr lang="en-US" dirty="0" err="1" smtClean="0">
                <a:sym typeface="Wingdings" pitchFamily="2" charset="2"/>
              </a:rPr>
              <a:t>sarcoplasmic</a:t>
            </a:r>
            <a:r>
              <a:rPr lang="en-US" dirty="0" smtClean="0">
                <a:sym typeface="Wingdings" pitchFamily="2" charset="2"/>
              </a:rPr>
              <a:t> reticulum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T-tubules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SOURCES  OF  ENERGY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ATP</a:t>
            </a:r>
          </a:p>
          <a:p>
            <a:pPr>
              <a:buNone/>
            </a:pPr>
            <a:r>
              <a:rPr lang="en-US" dirty="0" smtClean="0"/>
              <a:t>Main source of energy</a:t>
            </a:r>
          </a:p>
          <a:p>
            <a:pPr>
              <a:buNone/>
            </a:pPr>
            <a:r>
              <a:rPr lang="en-US" dirty="0" smtClean="0"/>
              <a:t>ATP </a:t>
            </a:r>
            <a:r>
              <a:rPr lang="en-US" dirty="0" smtClean="0">
                <a:sym typeface="Wingdings" pitchFamily="2" charset="2"/>
              </a:rPr>
              <a:t>ADP + 7.3 kcal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About 4 </a:t>
            </a:r>
            <a:r>
              <a:rPr lang="en-US" dirty="0" err="1" smtClean="0">
                <a:sym typeface="Wingdings" pitchFamily="2" charset="2"/>
              </a:rPr>
              <a:t>millimole</a:t>
            </a:r>
            <a:r>
              <a:rPr lang="en-US" dirty="0" smtClean="0">
                <a:sym typeface="Wingdings" pitchFamily="2" charset="2"/>
              </a:rPr>
              <a:t> of ATP is sufficient to maintain full contraction for 1-2 sec.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ATP is used for </a:t>
            </a:r>
          </a:p>
          <a:p>
            <a:r>
              <a:rPr lang="en-US" dirty="0" smtClean="0"/>
              <a:t>Walk along mechanism </a:t>
            </a:r>
          </a:p>
          <a:p>
            <a:r>
              <a:rPr lang="en-US" dirty="0" smtClean="0"/>
              <a:t>Pumping calcium from </a:t>
            </a:r>
            <a:r>
              <a:rPr lang="en-US" dirty="0" err="1" smtClean="0"/>
              <a:t>sarcoplasm</a:t>
            </a:r>
            <a:r>
              <a:rPr lang="en-US" dirty="0" smtClean="0"/>
              <a:t> into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</a:p>
          <a:p>
            <a:r>
              <a:rPr lang="en-US" dirty="0" smtClean="0"/>
              <a:t>Pumping sodium and potassium ions through the muscle </a:t>
            </a:r>
            <a:r>
              <a:rPr lang="en-US" dirty="0" err="1" smtClean="0"/>
              <a:t>fibre</a:t>
            </a:r>
            <a:r>
              <a:rPr lang="en-US" dirty="0" smtClean="0"/>
              <a:t> membrane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/>
          <a:lstStyle/>
          <a:p>
            <a:r>
              <a:rPr lang="en-US" sz="4000" b="1" dirty="0" smtClean="0"/>
              <a:t>SOURCES OF ATP(</a:t>
            </a:r>
            <a:r>
              <a:rPr lang="en-US" sz="4000" b="1" dirty="0" err="1" smtClean="0"/>
              <a:t>rephosphorylation</a:t>
            </a:r>
            <a:r>
              <a:rPr lang="en-US" sz="4000" b="1" dirty="0" smtClean="0"/>
              <a:t>)</a:t>
            </a:r>
          </a:p>
          <a:p>
            <a:pPr>
              <a:buNone/>
            </a:pPr>
            <a:r>
              <a:rPr lang="en-US" dirty="0" smtClean="0"/>
              <a:t>1-lipid breakdown</a:t>
            </a:r>
          </a:p>
          <a:p>
            <a:pPr>
              <a:buNone/>
            </a:pPr>
            <a:r>
              <a:rPr lang="en-US" dirty="0" smtClean="0"/>
              <a:t>2-phosphocreatine</a:t>
            </a:r>
          </a:p>
          <a:p>
            <a:pPr>
              <a:buNone/>
            </a:pPr>
            <a:r>
              <a:rPr lang="en-US" dirty="0" smtClean="0"/>
              <a:t>3-carbohydrate breakdown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Lipid breakdown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At rest and during light exercise </a:t>
            </a:r>
          </a:p>
          <a:p>
            <a:r>
              <a:rPr lang="en-US" dirty="0" smtClean="0"/>
              <a:t>Utilizes lipid in the form of free fatty acids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Phosphocreatin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As exercise increases ,it is the first source to reconstitute ATP</a:t>
            </a:r>
          </a:p>
          <a:p>
            <a:r>
              <a:rPr lang="en-US" dirty="0" smtClean="0"/>
              <a:t>It is energy rich phosphate compound present in muscles</a:t>
            </a:r>
          </a:p>
          <a:p>
            <a:r>
              <a:rPr lang="en-US" dirty="0" smtClean="0"/>
              <a:t>Very little in muscle </a:t>
            </a:r>
            <a:r>
              <a:rPr lang="en-US" dirty="0" err="1" smtClean="0"/>
              <a:t>fibres</a:t>
            </a:r>
            <a:r>
              <a:rPr lang="en-US" dirty="0" smtClean="0"/>
              <a:t> ,so supply energy for short period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Carbohydrate breakdown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1-Blood glucose</a:t>
            </a:r>
          </a:p>
          <a:p>
            <a:pPr>
              <a:buNone/>
            </a:pPr>
            <a:r>
              <a:rPr lang="en-US" dirty="0" smtClean="0"/>
              <a:t>2-Glycogen (in liver and skeletal muscles)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BLOOD GLUCOSE</a:t>
            </a:r>
          </a:p>
          <a:p>
            <a:r>
              <a:rPr lang="en-US" dirty="0" smtClean="0"/>
              <a:t>As exercise increases ,glucose from blood stream enters into muscle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In presence of oxygen,</a:t>
            </a:r>
          </a:p>
          <a:p>
            <a:pPr>
              <a:buNone/>
            </a:pPr>
            <a:r>
              <a:rPr lang="en-US" dirty="0" smtClean="0"/>
              <a:t>    glucose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pyruvate</a:t>
            </a:r>
            <a:r>
              <a:rPr lang="en-US" dirty="0" smtClean="0">
                <a:sym typeface="Wingdings" pitchFamily="2" charset="2"/>
              </a:rPr>
              <a:t> citric acid cycle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carbondioxide</a:t>
            </a:r>
            <a:r>
              <a:rPr lang="en-US" dirty="0" smtClean="0">
                <a:sym typeface="Wingdings" pitchFamily="2" charset="2"/>
              </a:rPr>
              <a:t> +water +40 ATP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In absence of oxygen</a:t>
            </a:r>
          </a:p>
          <a:p>
            <a:pPr>
              <a:buNone/>
            </a:pPr>
            <a:r>
              <a:rPr lang="en-US" dirty="0" smtClean="0"/>
              <a:t>   glucose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pyruvate</a:t>
            </a:r>
            <a:r>
              <a:rPr lang="en-US" dirty="0" smtClean="0">
                <a:sym typeface="Wingdings" pitchFamily="2" charset="2"/>
              </a:rPr>
              <a:t> lactic acid +4 ATP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GLYCOGEN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glycolysis</a:t>
            </a:r>
            <a:r>
              <a:rPr lang="en-US" dirty="0" smtClean="0"/>
              <a:t> ,rate of formation of ATP is about 2.5 times more rapid</a:t>
            </a:r>
          </a:p>
          <a:p>
            <a:r>
              <a:rPr lang="en-US" dirty="0" smtClean="0"/>
              <a:t>Aerobic </a:t>
            </a:r>
            <a:r>
              <a:rPr lang="en-US" dirty="0" err="1" smtClean="0"/>
              <a:t>glycolysis</a:t>
            </a:r>
            <a:endParaRPr lang="en-US" dirty="0" smtClean="0"/>
          </a:p>
          <a:p>
            <a:r>
              <a:rPr lang="en-US" dirty="0" smtClean="0"/>
              <a:t>Anaerobic </a:t>
            </a:r>
            <a:r>
              <a:rPr lang="en-US" dirty="0" err="1" smtClean="0"/>
              <a:t>glycolysis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Oxidative metabolism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means combining oxygen with products of </a:t>
            </a:r>
            <a:r>
              <a:rPr lang="en-US" dirty="0" err="1" smtClean="0"/>
              <a:t>glycolysis</a:t>
            </a:r>
            <a:r>
              <a:rPr lang="en-US" dirty="0" smtClean="0"/>
              <a:t> and with various other cellular food stuffs to liberate  ATP, such as ATP liberated by lipid breakdown , </a:t>
            </a:r>
            <a:r>
              <a:rPr lang="en-US" dirty="0" err="1" smtClean="0"/>
              <a:t>phosphocreatine</a:t>
            </a:r>
            <a:endParaRPr lang="en-US" dirty="0" smtClean="0"/>
          </a:p>
          <a:p>
            <a:r>
              <a:rPr lang="en-US" dirty="0" smtClean="0"/>
              <a:t>All reactions take place by oxidative metabolism in mitochondria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Sarcolemma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Consists of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plasma membrane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outer coat—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a thin layer of polysaccharide material containing collagen fibrils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Types of muscle </a:t>
            </a:r>
            <a:r>
              <a:rPr lang="en-US" sz="4800" b="1" dirty="0" err="1" smtClean="0"/>
              <a:t>fibres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1-fast twitch </a:t>
            </a:r>
            <a:r>
              <a:rPr lang="en-US" dirty="0" err="1" smtClean="0"/>
              <a:t>fibres</a:t>
            </a:r>
            <a:r>
              <a:rPr lang="en-US" dirty="0" smtClean="0"/>
              <a:t> or white </a:t>
            </a:r>
            <a:r>
              <a:rPr lang="en-US" dirty="0" err="1" smtClean="0"/>
              <a:t>fibres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2-slow twitch </a:t>
            </a:r>
            <a:r>
              <a:rPr lang="en-US" dirty="0" err="1" smtClean="0"/>
              <a:t>fibres</a:t>
            </a:r>
            <a:r>
              <a:rPr lang="en-US" dirty="0" smtClean="0"/>
              <a:t> or red </a:t>
            </a:r>
            <a:r>
              <a:rPr lang="en-US" dirty="0" err="1" smtClean="0"/>
              <a:t>fibres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599" y="304800"/>
          <a:ext cx="79438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3886200"/>
                <a:gridCol w="3371849"/>
              </a:tblGrid>
              <a:tr h="1280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 TWITCH  FIBRES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 TWITCH  FIBRES</a:t>
                      </a:r>
                      <a:endParaRPr lang="en-US" dirty="0"/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1-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  RAPIDLY  TO   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RESPOND  SLOWLY  BUT  WITH  PROLONGED  CONTRACTION</a:t>
                      </a:r>
                      <a:endParaRPr lang="en-US" dirty="0"/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  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  LARGE  FIBRES  FOR  GREAT  STRENGTH  OF  CONTRACTION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  SMALL  FIBRES</a:t>
                      </a:r>
                      <a:endParaRPr lang="en-US" dirty="0"/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 EXTENSIVE  SARCOPLASMIC  RETICULUM  FOR  RAPID  RELEASE  OF  CALCIUM  TO  INITIATE  CONTRACTION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 EXTENSIVE  SARCOPLASMIC  RETICULUM</a:t>
                      </a:r>
                      <a:endParaRPr lang="en-US" dirty="0"/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4-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 AMOUNT OF GLYCOLYTIC  ENZYMES  FOR RAPID RELEASE OF ENERGY</a:t>
                      </a:r>
                      <a:r>
                        <a:rPr lang="en-US" baseline="0" dirty="0" smtClean="0"/>
                        <a:t>  BY  GLYCOLYTIC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799" y="533402"/>
          <a:ext cx="7867650" cy="679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3505200"/>
                <a:gridCol w="3524249"/>
              </a:tblGrid>
              <a:tr h="101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FIBRES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FIBRES</a:t>
                      </a:r>
                      <a:endParaRPr lang="en-US" dirty="0"/>
                    </a:p>
                  </a:txBody>
                  <a:tcPr/>
                </a:tc>
              </a:tr>
              <a:tr h="1373495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5-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 EXTENSIVE  BLOOD  SUPPLY  BEC. OXIDATIVE METABOLISM IS OF SECONDARY 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 EXTENSIVE  BLOOD SUPPLY </a:t>
                      </a:r>
                      <a:endParaRPr lang="en-US" dirty="0"/>
                    </a:p>
                  </a:txBody>
                  <a:tcPr/>
                </a:tc>
              </a:tr>
              <a:tr h="1373495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r>
                        <a:rPr lang="en-US" dirty="0" smtClean="0"/>
                        <a:t>   6-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FEWER  MITOCHONDRIA BEC. OXIDATIVE METABOLISM IS OF SECONDARY 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NO. OF MITOCHONDRIA BEC. OF HIGH LEVEL OF OXIDATIVE METABOLISM</a:t>
                      </a:r>
                      <a:endParaRPr lang="en-US" dirty="0"/>
                    </a:p>
                  </a:txBody>
                  <a:tcPr/>
                </a:tc>
              </a:tr>
              <a:tr h="1012512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7-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MYOGLOBIN  IS  LESS  EXTENSIVE(WHITE</a:t>
                      </a:r>
                      <a:r>
                        <a:rPr lang="en-US" baseline="0" dirty="0" smtClean="0"/>
                        <a:t>  FIBRE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MYOGLOBIN IS MORE EXTENSIVE(RED  FIBRES)</a:t>
                      </a:r>
                      <a:endParaRPr lang="en-US" dirty="0"/>
                    </a:p>
                  </a:txBody>
                  <a:tcPr/>
                </a:tc>
              </a:tr>
              <a:tr h="1012512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8-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INNERVATED BY  LARGE  NERVE  FIBRES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INNERVATED  BY  SMAL NERVE  FIBRES</a:t>
                      </a:r>
                      <a:endParaRPr lang="en-US" dirty="0"/>
                    </a:p>
                  </a:txBody>
                  <a:tcPr/>
                </a:tc>
              </a:tr>
              <a:tr h="1012512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9-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EASILY FATIGUED  MUSCLES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  RESISTANT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Motor unit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apparatus comprising of a single motor neuron and the muscle </a:t>
            </a:r>
            <a:r>
              <a:rPr lang="en-US" dirty="0" err="1" smtClean="0"/>
              <a:t>fibres</a:t>
            </a:r>
            <a:r>
              <a:rPr lang="en-US" dirty="0" smtClean="0"/>
              <a:t> innervated by it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Size of motor units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Small motor units </a:t>
            </a:r>
            <a:r>
              <a:rPr lang="en-US" dirty="0" smtClean="0">
                <a:sym typeface="Wingdings" pitchFamily="2" charset="2"/>
              </a:rPr>
              <a:t> only 5-10 muscle </a:t>
            </a:r>
            <a:r>
              <a:rPr lang="en-US" dirty="0" err="1" smtClean="0">
                <a:sym typeface="Wingdings" pitchFamily="2" charset="2"/>
              </a:rPr>
              <a:t>fibres</a:t>
            </a:r>
            <a:r>
              <a:rPr lang="en-US" dirty="0" smtClean="0">
                <a:sym typeface="Wingdings" pitchFamily="2" charset="2"/>
              </a:rPr>
              <a:t> per motor unit  small muscles concerned with fine movements </a:t>
            </a:r>
          </a:p>
          <a:p>
            <a:r>
              <a:rPr lang="en-US" dirty="0" smtClean="0">
                <a:sym typeface="Wingdings" pitchFamily="2" charset="2"/>
              </a:rPr>
              <a:t>Large motor units 1500 muscle </a:t>
            </a:r>
            <a:r>
              <a:rPr lang="en-US" dirty="0" err="1" smtClean="0">
                <a:sym typeface="Wingdings" pitchFamily="2" charset="2"/>
              </a:rPr>
              <a:t>fibres</a:t>
            </a:r>
            <a:r>
              <a:rPr lang="en-US" dirty="0" smtClean="0">
                <a:sym typeface="Wingdings" pitchFamily="2" charset="2"/>
              </a:rPr>
              <a:t> per motor unit  large muscles concerned with posture and power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Types of motor unit(according to type of muscle </a:t>
            </a:r>
            <a:r>
              <a:rPr lang="en-US" sz="4000" b="1" dirty="0" err="1" smtClean="0"/>
              <a:t>fibres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 S   (slow )</a:t>
            </a:r>
          </a:p>
          <a:p>
            <a:pPr>
              <a:buNone/>
            </a:pPr>
            <a:r>
              <a:rPr lang="en-US" dirty="0" smtClean="0"/>
              <a:t>2- F R (fast resistance to fatigue)</a:t>
            </a:r>
          </a:p>
          <a:p>
            <a:pPr>
              <a:buNone/>
            </a:pPr>
            <a:r>
              <a:rPr lang="en-US" dirty="0" smtClean="0"/>
              <a:t>3- F </a:t>
            </a:r>
            <a:r>
              <a:rPr lang="en-US" dirty="0" err="1" smtClean="0"/>
              <a:t>F</a:t>
            </a:r>
            <a:r>
              <a:rPr lang="en-US" dirty="0" smtClean="0"/>
              <a:t> (fast </a:t>
            </a:r>
            <a:r>
              <a:rPr lang="en-US" dirty="0" err="1" smtClean="0"/>
              <a:t>fatiguable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Summation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Adding together of individual twitch contractions to increase the intensity of overall muscle contraction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Types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en-US" b="1" dirty="0" smtClean="0"/>
              <a:t>Multiple fiber summation</a:t>
            </a:r>
          </a:p>
          <a:p>
            <a:r>
              <a:rPr lang="en-US" b="1" dirty="0" smtClean="0"/>
              <a:t>Frequency summation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Multiple fiber summation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Increasing number of motor units contracting simultaneously</a:t>
            </a:r>
          </a:p>
          <a:p>
            <a:r>
              <a:rPr lang="en-US" dirty="0" smtClean="0"/>
              <a:t>example </a:t>
            </a:r>
            <a:r>
              <a:rPr lang="en-US" dirty="0" smtClean="0">
                <a:sym typeface="Wingdings" pitchFamily="2" charset="2"/>
              </a:rPr>
              <a:t> standing and then walking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sz="4400" b="1" dirty="0" smtClean="0"/>
              <a:t>size principle)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CNS sends weak signals </a:t>
            </a:r>
            <a:r>
              <a:rPr lang="en-US" dirty="0" smtClean="0">
                <a:sym typeface="Wingdings" pitchFamily="2" charset="2"/>
              </a:rPr>
              <a:t>small motor units are stimulated first  as the strength of the signal increases larger motor units are also excited</a:t>
            </a:r>
          </a:p>
          <a:p>
            <a:r>
              <a:rPr lang="en-US" dirty="0" smtClean="0">
                <a:sym typeface="Wingdings" pitchFamily="2" charset="2"/>
              </a:rPr>
              <a:t>Cause is that small motor neurons in the spinal cord are more excitable  than the larger ones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Sarcoplasm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spaces between myofibrils are filled with intracellular fluid called </a:t>
            </a:r>
            <a:r>
              <a:rPr lang="en-US" dirty="0" err="1" smtClean="0"/>
              <a:t>sarcoplasm</a:t>
            </a:r>
            <a:endParaRPr lang="en-US" dirty="0" smtClean="0"/>
          </a:p>
          <a:p>
            <a:r>
              <a:rPr lang="en-US" dirty="0" smtClean="0"/>
              <a:t>It contains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potassium ,magnesium ,phosphate ions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protein enzymes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large number of mitochondria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Frequency summation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In this there are summation of contractions because second contraction falls in relaxation period of first twitch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6-f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77400" cy="68580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Staircase effect (</a:t>
            </a:r>
            <a:r>
              <a:rPr lang="en-US" sz="4800" b="1" dirty="0" err="1" smtClean="0"/>
              <a:t>treppe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When a muscle begins to contract after a long period of rest , its initial force of contraction will be little but it will increase progressively</a:t>
            </a:r>
          </a:p>
          <a:p>
            <a:r>
              <a:rPr lang="en-US" dirty="0" smtClean="0"/>
              <a:t>Cause is increasing calcium ions in </a:t>
            </a:r>
            <a:r>
              <a:rPr lang="en-US" dirty="0" err="1" smtClean="0"/>
              <a:t>sarcoplasm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Types of muscle contractions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/>
          <a:lstStyle/>
          <a:p>
            <a:r>
              <a:rPr lang="en-US" b="1" dirty="0" smtClean="0"/>
              <a:t>Isometric contractions</a:t>
            </a:r>
          </a:p>
          <a:p>
            <a:r>
              <a:rPr lang="en-US" b="1" dirty="0" smtClean="0"/>
              <a:t>Isotonic contractions</a:t>
            </a:r>
            <a:endParaRPr lang="en-US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Isometric contractions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Once a muscle contracts , its length will remain constant but tension may increase</a:t>
            </a:r>
          </a:p>
          <a:p>
            <a:r>
              <a:rPr lang="en-US" dirty="0" smtClean="0"/>
              <a:t>Postural muscles of body</a:t>
            </a:r>
            <a:r>
              <a:rPr lang="en-US" dirty="0" smtClean="0">
                <a:sym typeface="Wingdings" pitchFamily="2" charset="2"/>
              </a:rPr>
              <a:t> erector </a:t>
            </a:r>
            <a:r>
              <a:rPr lang="en-US" dirty="0" err="1" smtClean="0">
                <a:sym typeface="Wingdings" pitchFamily="2" charset="2"/>
              </a:rPr>
              <a:t>spinae</a:t>
            </a:r>
            <a:r>
              <a:rPr lang="en-US" dirty="0" smtClean="0">
                <a:sym typeface="Wingdings" pitchFamily="2" charset="2"/>
              </a:rPr>
              <a:t> muscles of spines during sitting and standing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Isotonic contractions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Once a muscle contracts ,its tension remains same but length changes during contraction</a:t>
            </a:r>
          </a:p>
          <a:p>
            <a:r>
              <a:rPr lang="en-US" dirty="0" smtClean="0"/>
              <a:t>Movement of arms and fingers during typing and waving for a friend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Skeletal muscle tone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When muscles are at rest ,a certain amount of tautness usually remains</a:t>
            </a:r>
          </a:p>
          <a:p>
            <a:r>
              <a:rPr lang="en-US" dirty="0" smtClean="0"/>
              <a:t>It is function of muscle spindle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Applied physiology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hypertrophy</a:t>
            </a:r>
          </a:p>
          <a:p>
            <a:r>
              <a:rPr lang="en-US" dirty="0" smtClean="0"/>
              <a:t>Muscle atrophy</a:t>
            </a:r>
          </a:p>
          <a:p>
            <a:r>
              <a:rPr lang="en-US" dirty="0" smtClean="0"/>
              <a:t>Muscle fiber hyperplasia</a:t>
            </a:r>
          </a:p>
          <a:p>
            <a:r>
              <a:rPr lang="en-US" dirty="0" smtClean="0"/>
              <a:t>Macro motor units </a:t>
            </a:r>
            <a:r>
              <a:rPr lang="en-US" dirty="0" smtClean="0">
                <a:sym typeface="Wingdings" pitchFamily="2" charset="2"/>
              </a:rPr>
              <a:t>when some motor nerve fibers to a muscle are destroyed –in poliomyelitis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Runs parallel to myofibrils in muscle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Consists of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terminal </a:t>
            </a:r>
            <a:r>
              <a:rPr lang="en-US" dirty="0" err="1" smtClean="0">
                <a:sym typeface="Wingdings" pitchFamily="2" charset="2"/>
              </a:rPr>
              <a:t>cisternae</a:t>
            </a:r>
            <a:r>
              <a:rPr lang="en-US" dirty="0" smtClean="0">
                <a:sym typeface="Wingdings" pitchFamily="2" charset="2"/>
              </a:rPr>
              <a:t> – </a:t>
            </a:r>
            <a:r>
              <a:rPr lang="en-US" dirty="0" err="1" smtClean="0">
                <a:sym typeface="Wingdings" pitchFamily="2" charset="2"/>
              </a:rPr>
              <a:t>triade</a:t>
            </a:r>
            <a:r>
              <a:rPr lang="en-US" dirty="0" smtClean="0">
                <a:sym typeface="Wingdings" pitchFamily="2" charset="2"/>
              </a:rPr>
              <a:t> arrangement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long </a:t>
            </a:r>
            <a:r>
              <a:rPr lang="en-US" dirty="0" err="1" smtClean="0">
                <a:sym typeface="Wingdings" pitchFamily="2" charset="2"/>
              </a:rPr>
              <a:t>longitudnal</a:t>
            </a:r>
            <a:r>
              <a:rPr lang="en-US" dirty="0" smtClean="0">
                <a:sym typeface="Wingdings" pitchFamily="2" charset="2"/>
              </a:rPr>
              <a:t> tubules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Calcium </a:t>
            </a:r>
            <a:r>
              <a:rPr lang="en-US" dirty="0" err="1" smtClean="0">
                <a:sym typeface="Wingdings" pitchFamily="2" charset="2"/>
              </a:rPr>
              <a:t>ATPase</a:t>
            </a:r>
            <a:r>
              <a:rPr lang="en-US" dirty="0" smtClean="0">
                <a:sym typeface="Wingdings" pitchFamily="2" charset="2"/>
              </a:rPr>
              <a:t> pump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Calcium releasing channels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</a:t>
            </a:r>
            <a:r>
              <a:rPr lang="en-US" dirty="0" err="1" smtClean="0">
                <a:sym typeface="Wingdings" pitchFamily="2" charset="2"/>
              </a:rPr>
              <a:t>calsequestrin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7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11031</TotalTime>
  <Words>1664</Words>
  <Application>Microsoft Office PowerPoint</Application>
  <PresentationFormat>On-screen Show (4:3)</PresentationFormat>
  <Paragraphs>285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Solstice</vt:lpstr>
      <vt:lpstr>Skeletal muscles</vt:lpstr>
      <vt:lpstr>Physiologic anatomy</vt:lpstr>
      <vt:lpstr>Slide 3</vt:lpstr>
      <vt:lpstr>Slide 4</vt:lpstr>
      <vt:lpstr>Structure of muscle fibre</vt:lpstr>
      <vt:lpstr>Sarcolemma </vt:lpstr>
      <vt:lpstr>Sarcoplasm </vt:lpstr>
      <vt:lpstr>Sarcoplasmic reticulum</vt:lpstr>
      <vt:lpstr>Slide 9</vt:lpstr>
      <vt:lpstr>T –Tubules(transverse)</vt:lpstr>
      <vt:lpstr>Structure of myofibrils</vt:lpstr>
      <vt:lpstr>Slide 12</vt:lpstr>
      <vt:lpstr>Z-Disc(Z-line)</vt:lpstr>
      <vt:lpstr>Slide 14</vt:lpstr>
      <vt:lpstr>Slide 15</vt:lpstr>
      <vt:lpstr>Slide 16</vt:lpstr>
      <vt:lpstr>Sarcomere </vt:lpstr>
      <vt:lpstr>Structure of myofilaments</vt:lpstr>
      <vt:lpstr>Slide 19</vt:lpstr>
      <vt:lpstr>Myosin molecule</vt:lpstr>
      <vt:lpstr>Slide 21</vt:lpstr>
      <vt:lpstr>Slide 22</vt:lpstr>
      <vt:lpstr>Slide 23</vt:lpstr>
      <vt:lpstr>Slide 24</vt:lpstr>
      <vt:lpstr>Myosin filament</vt:lpstr>
      <vt:lpstr>Slide 26</vt:lpstr>
      <vt:lpstr>Slide 27</vt:lpstr>
      <vt:lpstr>Slide 28</vt:lpstr>
      <vt:lpstr>Actin filament</vt:lpstr>
      <vt:lpstr>Slide 30</vt:lpstr>
      <vt:lpstr>Slide 31</vt:lpstr>
      <vt:lpstr>Actin filament</vt:lpstr>
      <vt:lpstr>Slide 33</vt:lpstr>
      <vt:lpstr>Slide 34</vt:lpstr>
      <vt:lpstr>Slide 35</vt:lpstr>
      <vt:lpstr>Intracellular proteins</vt:lpstr>
      <vt:lpstr>Slide 37</vt:lpstr>
      <vt:lpstr>Skeletal muscle contraction</vt:lpstr>
      <vt:lpstr>Slide 39</vt:lpstr>
      <vt:lpstr>Slide 40</vt:lpstr>
      <vt:lpstr>Walk along theory</vt:lpstr>
      <vt:lpstr>Slide 42</vt:lpstr>
      <vt:lpstr>Slide 43</vt:lpstr>
      <vt:lpstr>Factors affecting force of contraction</vt:lpstr>
      <vt:lpstr>Effect of resting sarcomere length</vt:lpstr>
      <vt:lpstr>Effect of muscle length (whole muscle) on force of contraction</vt:lpstr>
      <vt:lpstr>Relation of velocity of contraction to load</vt:lpstr>
      <vt:lpstr>Slide 48</vt:lpstr>
      <vt:lpstr>Energetics of muscle contraction</vt:lpstr>
      <vt:lpstr>Slide 50</vt:lpstr>
      <vt:lpstr>Slide 51</vt:lpstr>
      <vt:lpstr>Slide 52</vt:lpstr>
      <vt:lpstr>Lipid breakdown</vt:lpstr>
      <vt:lpstr>Phosphocreatin</vt:lpstr>
      <vt:lpstr>Carbohydrate breakdown</vt:lpstr>
      <vt:lpstr>Slide 56</vt:lpstr>
      <vt:lpstr>Slide 57</vt:lpstr>
      <vt:lpstr>Slide 58</vt:lpstr>
      <vt:lpstr>Oxidative metabolism</vt:lpstr>
      <vt:lpstr>Types of muscle fibres</vt:lpstr>
      <vt:lpstr>Slide 61</vt:lpstr>
      <vt:lpstr>Slide 62</vt:lpstr>
      <vt:lpstr>Motor unit</vt:lpstr>
      <vt:lpstr>Size of motor units</vt:lpstr>
      <vt:lpstr>Types of motor unit(according to type of muscle fibres)</vt:lpstr>
      <vt:lpstr>Summation </vt:lpstr>
      <vt:lpstr>Types </vt:lpstr>
      <vt:lpstr>Multiple fiber summation</vt:lpstr>
      <vt:lpstr>(size principle)</vt:lpstr>
      <vt:lpstr>Frequency summation</vt:lpstr>
      <vt:lpstr>Slide 71</vt:lpstr>
      <vt:lpstr>Staircase effect (treppe)</vt:lpstr>
      <vt:lpstr>Types of muscle contractions</vt:lpstr>
      <vt:lpstr>Isometric contractions</vt:lpstr>
      <vt:lpstr>Isotonic contractions</vt:lpstr>
      <vt:lpstr>Skeletal muscle tone</vt:lpstr>
      <vt:lpstr>Applied physiology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 TITLE</dc:title>
  <dc:creator>DR SHAHID MAHMOOD</dc:creator>
  <cp:lastModifiedBy>Umair</cp:lastModifiedBy>
  <cp:revision>541</cp:revision>
  <dcterms:created xsi:type="dcterms:W3CDTF">2012-03-26T09:01:14Z</dcterms:created>
  <dcterms:modified xsi:type="dcterms:W3CDTF">2019-03-06T17:25:03Z</dcterms:modified>
</cp:coreProperties>
</file>