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58" r:id="rId5"/>
    <p:sldId id="259" r:id="rId6"/>
    <p:sldId id="263" r:id="rId7"/>
    <p:sldId id="260" r:id="rId8"/>
    <p:sldId id="264" r:id="rId9"/>
    <p:sldId id="266" r:id="rId10"/>
    <p:sldId id="268" r:id="rId11"/>
    <p:sldId id="267" r:id="rId12"/>
    <p:sldId id="269" r:id="rId13"/>
    <p:sldId id="270" r:id="rId14"/>
    <p:sldId id="273" r:id="rId15"/>
    <p:sldId id="271" r:id="rId16"/>
    <p:sldId id="272" r:id="rId17"/>
    <p:sldId id="276" r:id="rId18"/>
    <p:sldId id="274" r:id="rId19"/>
    <p:sldId id="275" r:id="rId20"/>
    <p:sldId id="277" r:id="rId21"/>
    <p:sldId id="279" r:id="rId22"/>
    <p:sldId id="278"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63456-E111-4630-A330-655FE60388CA}"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3B5570-F1D8-446D-8614-E43C745B150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63456-E111-4630-A330-655FE60388CA}" type="datetimeFigureOut">
              <a:rPr lang="en-US" smtClean="0"/>
              <a:t>4/29/2020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B5570-F1D8-446D-8614-E43C745B150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1"/>
            <a:ext cx="7772400" cy="1752600"/>
          </a:xfrm>
        </p:spPr>
        <p:txBody>
          <a:bodyPr/>
          <a:lstStyle/>
          <a:p>
            <a:r>
              <a:rPr lang="en-GB" dirty="0" smtClean="0"/>
              <a:t>Ideas that have helped mankind</a:t>
            </a:r>
            <a:endParaRPr lang="en-US" dirty="0"/>
          </a:p>
        </p:txBody>
      </p:sp>
      <p:sp>
        <p:nvSpPr>
          <p:cNvPr id="3" name="Subtitle 2"/>
          <p:cNvSpPr>
            <a:spLocks noGrp="1"/>
          </p:cNvSpPr>
          <p:nvPr>
            <p:ph type="subTitle" idx="1"/>
          </p:nvPr>
        </p:nvSpPr>
        <p:spPr>
          <a:xfrm>
            <a:off x="1371600" y="1828800"/>
            <a:ext cx="6400800" cy="3581400"/>
          </a:xfrm>
        </p:spPr>
        <p:txBody>
          <a:bodyPr>
            <a:normAutofit/>
          </a:bodyPr>
          <a:lstStyle/>
          <a:p>
            <a:r>
              <a:rPr lang="en-GB" dirty="0" smtClean="0"/>
              <a:t>By</a:t>
            </a:r>
          </a:p>
          <a:p>
            <a:r>
              <a:rPr lang="en-GB" b="1" dirty="0" smtClean="0"/>
              <a:t>Bertrand Russell</a:t>
            </a:r>
          </a:p>
          <a:p>
            <a:endParaRPr lang="en-GB" sz="2400" b="1" dirty="0" smtClean="0"/>
          </a:p>
          <a:p>
            <a:r>
              <a:rPr lang="en-GB" sz="2400" b="1" dirty="0" err="1" smtClean="0"/>
              <a:t>Iqra</a:t>
            </a:r>
            <a:r>
              <a:rPr lang="en-GB" sz="2400" b="1" dirty="0" smtClean="0"/>
              <a:t> </a:t>
            </a:r>
            <a:r>
              <a:rPr lang="en-GB" sz="2400" b="1" dirty="0" err="1" smtClean="0"/>
              <a:t>Jabeen</a:t>
            </a:r>
            <a:endParaRPr lang="en-GB" sz="2400" b="1" dirty="0" smtClean="0"/>
          </a:p>
          <a:p>
            <a:r>
              <a:rPr lang="en-GB" sz="2400" b="1" dirty="0" smtClean="0"/>
              <a:t>Lecturer</a:t>
            </a:r>
          </a:p>
          <a:p>
            <a:r>
              <a:rPr lang="en-GB" sz="2400" b="1" dirty="0" smtClean="0"/>
              <a:t>Department of English</a:t>
            </a:r>
          </a:p>
          <a:p>
            <a:r>
              <a:rPr lang="en-GB" sz="2400" b="1" dirty="0" smtClean="0"/>
              <a:t>University of Sargodha</a:t>
            </a:r>
            <a:endParaRPr lang="en-GB" sz="2400" b="1" dirty="0"/>
          </a:p>
          <a:p>
            <a:endParaRPr lang="en-GB" b="1" dirty="0" smtClean="0"/>
          </a:p>
          <a:p>
            <a:endParaRPr lang="en-GB" b="1" dirty="0"/>
          </a:p>
          <a:p>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Text-page-5 (cause=purpose) </a:t>
            </a:r>
            <a:endParaRPr lang="en-US" dirty="0"/>
          </a:p>
        </p:txBody>
      </p:sp>
      <p:sp>
        <p:nvSpPr>
          <p:cNvPr id="3" name="Content Placeholder 2"/>
          <p:cNvSpPr>
            <a:spLocks noGrp="1"/>
          </p:cNvSpPr>
          <p:nvPr>
            <p:ph idx="1"/>
          </p:nvPr>
        </p:nvSpPr>
        <p:spPr/>
        <p:txBody>
          <a:bodyPr/>
          <a:lstStyle/>
          <a:p>
            <a:pPr algn="just"/>
            <a:r>
              <a:rPr lang="en-US" i="1" dirty="0"/>
              <a:t>Aristotle distinguished </a:t>
            </a:r>
            <a:r>
              <a:rPr lang="en-US" i="1" dirty="0" smtClean="0"/>
              <a:t>four kinds </a:t>
            </a:r>
            <a:r>
              <a:rPr lang="en-US" i="1" dirty="0"/>
              <a:t>of cause, of </a:t>
            </a:r>
            <a:r>
              <a:rPr lang="en-US" i="1" dirty="0" smtClean="0"/>
              <a:t> which </a:t>
            </a:r>
            <a:r>
              <a:rPr lang="en-US" i="1" dirty="0"/>
              <a:t>only two concern us, the 'efficient' cause </a:t>
            </a:r>
            <a:r>
              <a:rPr lang="en-US" i="1" dirty="0" smtClean="0"/>
              <a:t>and the </a:t>
            </a:r>
            <a:r>
              <a:rPr lang="en-US" i="1" dirty="0"/>
              <a:t>'final' cause. The 'efficient' cause is what we should call simply the</a:t>
            </a:r>
          </a:p>
          <a:p>
            <a:pPr algn="just">
              <a:buNone/>
            </a:pPr>
            <a:r>
              <a:rPr lang="en-US" i="1" dirty="0" smtClean="0"/>
              <a:t>    cause</a:t>
            </a:r>
            <a:r>
              <a:rPr lang="en-US" i="1" dirty="0"/>
              <a:t>. The 'final' cause is the purpose.</a:t>
            </a:r>
            <a:endParaRPr lang="en-US" i="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page-7</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i="1" dirty="0"/>
              <a:t>From the seventeenth century onwards, it has become </a:t>
            </a:r>
            <a:r>
              <a:rPr lang="en-US" b="1" i="1" dirty="0" smtClean="0"/>
              <a:t>increasingly </a:t>
            </a:r>
            <a:r>
              <a:rPr lang="en-US" i="1" dirty="0" smtClean="0"/>
              <a:t>evident </a:t>
            </a:r>
            <a:r>
              <a:rPr lang="en-US" i="1" dirty="0"/>
              <a:t>that if we wish to understand natural laws, we must get rid </a:t>
            </a:r>
            <a:r>
              <a:rPr lang="en-US" i="1" dirty="0" smtClean="0"/>
              <a:t>of every </a:t>
            </a:r>
            <a:r>
              <a:rPr lang="en-US" i="1" dirty="0"/>
              <a:t>kind of ethical and aesthetic bias. We must cease to think </a:t>
            </a:r>
            <a:r>
              <a:rPr lang="en-US" i="1" dirty="0" smtClean="0"/>
              <a:t>that noble </a:t>
            </a:r>
            <a:r>
              <a:rPr lang="en-US" i="1" dirty="0"/>
              <a:t>things have noble causes, that intelligent things have </a:t>
            </a:r>
            <a:r>
              <a:rPr lang="en-US" i="1" dirty="0" smtClean="0"/>
              <a:t>intelligent causes</a:t>
            </a:r>
            <a:r>
              <a:rPr lang="en-US" i="1" dirty="0"/>
              <a:t>, or that order is impossible without a celestial policeman. </a:t>
            </a:r>
            <a:r>
              <a:rPr lang="en-US" i="1" dirty="0" smtClean="0"/>
              <a:t>The Greeks </a:t>
            </a:r>
            <a:r>
              <a:rPr lang="en-US" i="1" dirty="0"/>
              <a:t>admired the sun and moon and planets, and supposed them </a:t>
            </a:r>
            <a:r>
              <a:rPr lang="en-US" i="1" dirty="0" smtClean="0"/>
              <a:t>to be </a:t>
            </a:r>
            <a:r>
              <a:rPr lang="en-US" i="1" dirty="0"/>
              <a:t>gods Plotinus explains how superior they are to human beings </a:t>
            </a:r>
            <a:r>
              <a:rPr lang="en-US" i="1" dirty="0" smtClean="0"/>
              <a:t>in wisdom </a:t>
            </a:r>
            <a:r>
              <a:rPr lang="en-US" i="1" dirty="0"/>
              <a:t>and virtue</a:t>
            </a:r>
            <a:r>
              <a:rPr lang="en-US" i="1" dirty="0" smtClean="0"/>
              <a:t>.(Omen &amp; </a:t>
            </a:r>
            <a:r>
              <a:rPr lang="en-US" i="1" dirty="0" err="1" smtClean="0"/>
              <a:t>superstitios</a:t>
            </a:r>
            <a:r>
              <a:rPr lang="en-US" i="1" dirty="0" smtClean="0"/>
              <a:t>)</a:t>
            </a:r>
            <a:endParaRPr lang="en-US"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Geology and the Theory of Evolution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i="1" dirty="0" smtClean="0"/>
              <a:t>It </a:t>
            </a:r>
            <a:r>
              <a:rPr lang="en-US" i="1" dirty="0"/>
              <a:t>was geology and Darwin’s theory of evolution that dealt a real blow to the orthodox religious beliefs of scientists and the common people. One of the </a:t>
            </a:r>
            <a:r>
              <a:rPr lang="en-US" i="1" dirty="0" smtClean="0"/>
              <a:t>grand conceptions </a:t>
            </a:r>
            <a:r>
              <a:rPr lang="en-US" i="1" dirty="0"/>
              <a:t>which were found to be scientifically useless was the </a:t>
            </a:r>
            <a:r>
              <a:rPr lang="en-US" i="1" dirty="0">
                <a:solidFill>
                  <a:srgbClr val="FF0000"/>
                </a:solidFill>
              </a:rPr>
              <a:t>soul. </a:t>
            </a:r>
            <a:r>
              <a:rPr lang="en-US" i="1" dirty="0"/>
              <a:t>Scientists have found that the soul, if at all it exists, plays no part in any discoverable causal law.</a:t>
            </a:r>
            <a:endParaRPr lang="en-US" i="1"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Text-Page-8</a:t>
            </a:r>
            <a:endParaRPr lang="en-US" dirty="0"/>
          </a:p>
        </p:txBody>
      </p:sp>
      <p:sp>
        <p:nvSpPr>
          <p:cNvPr id="3" name="Content Placeholder 2"/>
          <p:cNvSpPr>
            <a:spLocks noGrp="1"/>
          </p:cNvSpPr>
          <p:nvPr>
            <p:ph idx="1"/>
          </p:nvPr>
        </p:nvSpPr>
        <p:spPr/>
        <p:txBody>
          <a:bodyPr/>
          <a:lstStyle/>
          <a:p>
            <a:pPr algn="just"/>
            <a:r>
              <a:rPr lang="en-US" b="1" i="1" dirty="0"/>
              <a:t>One of the 'grand' conceptions which have proved </a:t>
            </a:r>
            <a:r>
              <a:rPr lang="en-US" b="1" i="1" dirty="0" smtClean="0"/>
              <a:t>scientifically </a:t>
            </a:r>
            <a:r>
              <a:rPr lang="en-US" i="1" dirty="0" smtClean="0"/>
              <a:t>useless </a:t>
            </a:r>
            <a:r>
              <a:rPr lang="en-US" i="1" dirty="0"/>
              <a:t>is the soul. I do not mean that there is positive </a:t>
            </a:r>
            <a:r>
              <a:rPr lang="en-US" i="1" dirty="0" smtClean="0"/>
              <a:t>evidence showing </a:t>
            </a:r>
            <a:r>
              <a:rPr lang="en-US" i="1" dirty="0"/>
              <a:t>that men have no souls; I only mean that the soul, if it </a:t>
            </a:r>
            <a:r>
              <a:rPr lang="en-US" i="1" dirty="0" smtClean="0"/>
              <a:t>exists, plays </a:t>
            </a:r>
            <a:r>
              <a:rPr lang="en-US" i="1" dirty="0"/>
              <a:t>no part in any discoverable causal law</a:t>
            </a:r>
            <a:r>
              <a:rPr lang="en-US" i="1" dirty="0" smtClean="0"/>
              <a:t>.</a:t>
            </a:r>
          </a:p>
          <a:p>
            <a:pPr algn="just">
              <a:buNone/>
            </a:pPr>
            <a:r>
              <a:rPr lang="en-US" i="1" dirty="0" smtClean="0"/>
              <a:t>    (Religion has supremacy: </a:t>
            </a:r>
            <a:r>
              <a:rPr lang="en-US" i="1" dirty="0" err="1" smtClean="0"/>
              <a:t>T.S.Eliot</a:t>
            </a:r>
            <a:r>
              <a:rPr lang="en-US" i="1" dirty="0" smtClean="0"/>
              <a:t>…Waste Land…DA,DA,DA) </a:t>
            </a: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sz="4000" b="1" dirty="0" smtClean="0"/>
              <a:t>Russell’s Lucid Exposition of Certain Valuable Ideas</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algn="just"/>
            <a:r>
              <a:rPr lang="en-US" sz="2000" dirty="0" smtClean="0">
                <a:latin typeface="Arial Black" pitchFamily="34" charset="0"/>
              </a:rPr>
              <a:t>One </a:t>
            </a:r>
            <a:r>
              <a:rPr lang="en-US" sz="2000" dirty="0">
                <a:latin typeface="Arial Black" pitchFamily="34" charset="0"/>
              </a:rPr>
              <a:t>of the most valuable ideas to which he draws our attention in this account is the need to shed every kind of ethical and aesthetic bias in case we want to understand natural laws. It is, however, a misfortune that mankind continues to be in the grip of all kinds of ethical and aesthetic bias, the only persons free from such bias being the scientists themselves or those genuinely influenced by scientific </a:t>
            </a:r>
            <a:r>
              <a:rPr lang="en-US" sz="2000" dirty="0" smtClean="0">
                <a:latin typeface="Arial Black" pitchFamily="34" charset="0"/>
              </a:rPr>
              <a:t>ideas…….But </a:t>
            </a:r>
            <a:r>
              <a:rPr lang="en-US" sz="2000" dirty="0">
                <a:latin typeface="Arial Black" pitchFamily="34" charset="0"/>
              </a:rPr>
              <a:t>for different kinds of bias, mankind would manage its affairs in a rational manner and achieve a fair degree of happiness. But, as human beings are largely guided by bias, there is persecution, cruelty, and avoidable suffering in this world. Even world wars are a direct outcome of certain kinds of bias. Again, a large majority of people continue </a:t>
            </a:r>
            <a:r>
              <a:rPr lang="en-US" sz="2000" dirty="0" smtClean="0">
                <a:latin typeface="Arial Black" pitchFamily="34" charset="0"/>
              </a:rPr>
              <a:t>to cling </a:t>
            </a:r>
            <a:r>
              <a:rPr lang="en-US" sz="2000" dirty="0">
                <a:latin typeface="Arial Black" pitchFamily="34" charset="0"/>
              </a:rPr>
              <a:t>to their orthodox religious beliefs which are nothing but superstitions</a:t>
            </a:r>
            <a:r>
              <a:rPr lang="en-US" sz="2000" dirty="0"/>
              <a:t>. </a:t>
            </a:r>
            <a:endParaRPr lang="en-US" sz="2000" dirty="0" smtClean="0"/>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Text.Page-9</a:t>
            </a:r>
            <a:endParaRPr lang="en-US" dirty="0"/>
          </a:p>
        </p:txBody>
      </p:sp>
      <p:sp>
        <p:nvSpPr>
          <p:cNvPr id="3" name="Content Placeholder 2"/>
          <p:cNvSpPr>
            <a:spLocks noGrp="1"/>
          </p:cNvSpPr>
          <p:nvPr>
            <p:ph idx="1"/>
          </p:nvPr>
        </p:nvSpPr>
        <p:spPr/>
        <p:txBody>
          <a:bodyPr>
            <a:normAutofit lnSpcReduction="10000"/>
          </a:bodyPr>
          <a:lstStyle/>
          <a:p>
            <a:pPr algn="just"/>
            <a:r>
              <a:rPr lang="en-US" i="1" dirty="0"/>
              <a:t>so I sometimes allow myself to fancy </a:t>
            </a:r>
            <a:r>
              <a:rPr lang="en-US" i="1" dirty="0" smtClean="0"/>
              <a:t>-God </a:t>
            </a:r>
            <a:r>
              <a:rPr lang="en-US" i="1" dirty="0"/>
              <a:t>does not intend us to understand the mechanism by which </a:t>
            </a:r>
            <a:r>
              <a:rPr lang="en-US" i="1" dirty="0" smtClean="0"/>
              <a:t>He regulates </a:t>
            </a:r>
            <a:r>
              <a:rPr lang="en-US" i="1" dirty="0"/>
              <a:t>the material universe. Perhaps the nuclear physicists </a:t>
            </a:r>
            <a:r>
              <a:rPr lang="en-US" i="1" dirty="0" smtClean="0"/>
              <a:t>have come </a:t>
            </a:r>
            <a:r>
              <a:rPr lang="en-US" i="1" dirty="0"/>
              <a:t>so near to the ultimate secrets that He thinks it time to </a:t>
            </a:r>
            <a:r>
              <a:rPr lang="en-US" i="1" dirty="0" smtClean="0"/>
              <a:t>bring their </a:t>
            </a:r>
            <a:r>
              <a:rPr lang="en-US" i="1" dirty="0"/>
              <a:t>activities to a stop. And what simpler method could He </a:t>
            </a:r>
            <a:r>
              <a:rPr lang="en-US" i="1" dirty="0" smtClean="0"/>
              <a:t>devise than </a:t>
            </a:r>
            <a:r>
              <a:rPr lang="en-US" i="1" dirty="0"/>
              <a:t>to let them carry their ingenuity to the point where </a:t>
            </a:r>
            <a:r>
              <a:rPr lang="en-US" i="1" dirty="0" smtClean="0"/>
              <a:t>they exterminate </a:t>
            </a:r>
            <a:r>
              <a:rPr lang="en-US" i="1" dirty="0"/>
              <a:t>the human </a:t>
            </a:r>
            <a:r>
              <a:rPr lang="en-US" i="1" dirty="0" smtClean="0"/>
              <a:t>race</a:t>
            </a:r>
            <a:endParaRPr lang="en-US"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Text.Page-9</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 </a:t>
            </a:r>
            <a:r>
              <a:rPr lang="en-US" i="1" dirty="0" smtClean="0"/>
              <a:t>If I could think that deer and squirrels, nightingales and larks, would survive, I might view this catastrophe with some equanimity, since man has not shown himself worthy to be the lord of creation. But it is to be feared that the dreadful alchemy of the atomic bomb will destroy all forms of life equally, and that the earth will remain for ever a dead clod senselessly whirling round a futile sun. I do not know………………………….</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Russell’s Sound Approach</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dirty="0" err="1" smtClean="0">
                <a:solidFill>
                  <a:srgbClr val="FF0000"/>
                </a:solidFill>
              </a:rPr>
              <a:t>Inspite</a:t>
            </a:r>
            <a:r>
              <a:rPr lang="en-GB" dirty="0" smtClean="0">
                <a:solidFill>
                  <a:srgbClr val="FF0000"/>
                </a:solidFill>
              </a:rPr>
              <a:t> of Whole Progress</a:t>
            </a:r>
            <a:r>
              <a:rPr lang="en-GB" dirty="0" smtClean="0"/>
              <a:t>....</a:t>
            </a:r>
            <a:r>
              <a:rPr lang="en-GB" i="1" dirty="0" smtClean="0"/>
              <a:t>mankind </a:t>
            </a:r>
            <a:r>
              <a:rPr lang="en-GB" i="1" dirty="0"/>
              <a:t>is still very backward. There is absolutely no feeling in any section of the world-population of the oneness of mankind; there are divisions and there are diverse communities and groups, each thinking itself to be more important than the others. Never were narrow ideas of nationalism so rampant and powerful as they are today. The world offers the spectacle of a house divided against itself. The goal of a </a:t>
            </a:r>
            <a:r>
              <a:rPr lang="en-GB" i="1" dirty="0">
                <a:solidFill>
                  <a:srgbClr val="FF0000"/>
                </a:solidFill>
              </a:rPr>
              <a:t>world-government</a:t>
            </a:r>
            <a:r>
              <a:rPr lang="en-GB" i="1" dirty="0"/>
              <a:t> is as remote from the minds of people as the most distant planets in the solar system. If mankind, is to survive, it must devote some attention to moral and political progress.</a:t>
            </a:r>
            <a:endParaRPr lang="en-US"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 -9</a:t>
            </a:r>
            <a:endParaRPr lang="en-US" dirty="0"/>
          </a:p>
        </p:txBody>
      </p:sp>
      <p:sp>
        <p:nvSpPr>
          <p:cNvPr id="3" name="Content Placeholder 2"/>
          <p:cNvSpPr>
            <a:spLocks noGrp="1"/>
          </p:cNvSpPr>
          <p:nvPr>
            <p:ph idx="1"/>
          </p:nvPr>
        </p:nvSpPr>
        <p:spPr/>
        <p:txBody>
          <a:bodyPr/>
          <a:lstStyle/>
          <a:p>
            <a:pPr algn="just"/>
            <a:r>
              <a:rPr lang="en-US" b="1" i="1" dirty="0" smtClean="0"/>
              <a:t>Man, viewed morally, is a strange amalgam of angel and devil. He </a:t>
            </a:r>
            <a:r>
              <a:rPr lang="en-US" i="1" dirty="0" smtClean="0"/>
              <a:t>can feel the splendor of the night, the delicate beauty of spring flowers, the tender emotion of parental love, and the intoxication of   intellectual understanding….</a:t>
            </a:r>
          </a:p>
          <a:p>
            <a:pPr algn="just"/>
            <a:r>
              <a:rPr lang="en-US" i="1" dirty="0" smtClean="0"/>
              <a:t>(Philip Sydney…An apology for poetry)</a:t>
            </a:r>
            <a:endParaRPr lang="en-US"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Text-Page-9</a:t>
            </a:r>
            <a:endParaRPr lang="en-US" dirty="0"/>
          </a:p>
        </p:txBody>
      </p:sp>
      <p:sp>
        <p:nvSpPr>
          <p:cNvPr id="3" name="Content Placeholder 2"/>
          <p:cNvSpPr>
            <a:spLocks noGrp="1"/>
          </p:cNvSpPr>
          <p:nvPr>
            <p:ph idx="1"/>
          </p:nvPr>
        </p:nvSpPr>
        <p:spPr/>
        <p:txBody>
          <a:bodyPr>
            <a:normAutofit/>
          </a:bodyPr>
          <a:lstStyle/>
          <a:p>
            <a:pPr algn="just"/>
            <a:r>
              <a:rPr lang="en-US" i="1" dirty="0"/>
              <a:t>Universal love is an emotion which many have </a:t>
            </a:r>
            <a:r>
              <a:rPr lang="en-US" i="1" dirty="0" err="1" smtClean="0"/>
              <a:t>feltand</a:t>
            </a:r>
            <a:r>
              <a:rPr lang="en-US" i="1" dirty="0" smtClean="0"/>
              <a:t> </a:t>
            </a:r>
            <a:r>
              <a:rPr lang="en-US" i="1" dirty="0"/>
              <a:t>which many more could feel if the world made it less difficult. </a:t>
            </a:r>
            <a:r>
              <a:rPr lang="en-US" i="1" dirty="0" smtClean="0"/>
              <a:t>This is </a:t>
            </a:r>
            <a:r>
              <a:rPr lang="en-US" i="1" dirty="0"/>
              <a:t>one side of the picture. On the other side are cruelty, </a:t>
            </a:r>
            <a:r>
              <a:rPr lang="en-US" i="1" dirty="0" err="1" smtClean="0"/>
              <a:t>greed,indifference</a:t>
            </a:r>
            <a:r>
              <a:rPr lang="en-US" i="1" dirty="0" smtClean="0"/>
              <a:t> </a:t>
            </a:r>
            <a:r>
              <a:rPr lang="en-US" i="1" dirty="0"/>
              <a:t>and over-</a:t>
            </a:r>
            <a:r>
              <a:rPr lang="en-US" i="1" dirty="0" err="1"/>
              <a:t>weening</a:t>
            </a:r>
            <a:r>
              <a:rPr lang="en-US" i="1" dirty="0"/>
              <a:t> pride. </a:t>
            </a:r>
            <a:r>
              <a:rPr lang="en-US" i="1" dirty="0" smtClean="0"/>
              <a:t>In </a:t>
            </a:r>
            <a:r>
              <a:rPr lang="en-US" i="1" dirty="0"/>
              <a:t>pursuit </a:t>
            </a:r>
            <a:r>
              <a:rPr lang="en-US" i="1" dirty="0" smtClean="0"/>
              <a:t>of political </a:t>
            </a:r>
            <a:r>
              <a:rPr lang="en-US" i="1" dirty="0"/>
              <a:t>aims men will submit their opponents to long years </a:t>
            </a:r>
            <a:r>
              <a:rPr lang="en-US" i="1" dirty="0" smtClean="0"/>
              <a:t>of unspeakable </a:t>
            </a:r>
            <a:r>
              <a:rPr lang="en-US" i="1" dirty="0"/>
              <a:t>anguish. We know what the Nazis did to Jews </a:t>
            </a:r>
            <a:r>
              <a:rPr lang="en-US" i="1" dirty="0" smtClean="0"/>
              <a:t>at Auschwitz</a:t>
            </a:r>
            <a:r>
              <a:rPr lang="en-US" i="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An Impressive Array of Ideas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latin typeface="Arial Black" pitchFamily="34" charset="0"/>
              </a:rPr>
              <a:t>In the essay under consideration, Russell presents us with an impressive array of ideas which have helped mankind. He first mentions very briefly the ideas that helped mankind during pre-historic times, and then goes on to consider at some length the ideas which have helped mankind during historic times.</a:t>
            </a:r>
          </a:p>
          <a:p>
            <a:endParaRPr lang="en-US" dirty="0"/>
          </a:p>
        </p:txBody>
      </p:sp>
    </p:spTree>
    <p:extLst>
      <p:ext uri="{BB962C8B-B14F-4D97-AF65-F5344CB8AC3E}">
        <p14:creationId xmlns:p14="http://schemas.microsoft.com/office/powerpoint/2010/main" val="2858100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-page-10(Brotherhood)</a:t>
            </a:r>
            <a:endParaRPr lang="en-US" dirty="0"/>
          </a:p>
        </p:txBody>
      </p:sp>
      <p:sp>
        <p:nvSpPr>
          <p:cNvPr id="3" name="Content Placeholder 2"/>
          <p:cNvSpPr>
            <a:spLocks noGrp="1"/>
          </p:cNvSpPr>
          <p:nvPr>
            <p:ph idx="1"/>
          </p:nvPr>
        </p:nvSpPr>
        <p:spPr/>
        <p:txBody>
          <a:bodyPr/>
          <a:lstStyle/>
          <a:p>
            <a:pPr algn="just"/>
            <a:r>
              <a:rPr lang="en-US" i="1" dirty="0" smtClean="0">
                <a:solidFill>
                  <a:srgbClr val="FF0000"/>
                </a:solidFill>
              </a:rPr>
              <a:t>“The </a:t>
            </a:r>
            <a:r>
              <a:rPr lang="en-US" i="1" dirty="0">
                <a:solidFill>
                  <a:srgbClr val="FF0000"/>
                </a:solidFill>
              </a:rPr>
              <a:t>brotherhood of man is an ideal </a:t>
            </a:r>
            <a:r>
              <a:rPr lang="en-US" i="1" dirty="0" smtClean="0">
                <a:solidFill>
                  <a:srgbClr val="FF0000"/>
                </a:solidFill>
              </a:rPr>
              <a:t>which owed </a:t>
            </a:r>
            <a:r>
              <a:rPr lang="en-US" i="1" dirty="0">
                <a:solidFill>
                  <a:srgbClr val="FF0000"/>
                </a:solidFill>
              </a:rPr>
              <a:t>its first force to political developments</a:t>
            </a:r>
            <a:r>
              <a:rPr lang="en-US" i="1" dirty="0" smtClean="0">
                <a:solidFill>
                  <a:srgbClr val="FF0000"/>
                </a:solidFill>
              </a:rPr>
              <a:t>.”</a:t>
            </a:r>
            <a:r>
              <a:rPr lang="en-GB" dirty="0">
                <a:solidFill>
                  <a:srgbClr val="FF0000"/>
                </a:solidFill>
              </a:rPr>
              <a:t> </a:t>
            </a:r>
            <a:r>
              <a:rPr lang="en-GB" dirty="0"/>
              <a:t>Christianity did much to mitigate the sufferings of the slaves; it established charity on a large scale and set up hospitals. However, a large number of Christians have failed to live up to the ideals that are advocated by their religion.</a:t>
            </a:r>
            <a:endParaRPr lang="en-US" i="1" dirty="0" smtClean="0"/>
          </a:p>
          <a:p>
            <a:endParaRPr lang="en-US"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Liberty</a:t>
            </a:r>
            <a:endParaRPr lang="en-US" dirty="0"/>
          </a:p>
        </p:txBody>
      </p:sp>
      <p:sp>
        <p:nvSpPr>
          <p:cNvPr id="3" name="Content Placeholder 2"/>
          <p:cNvSpPr>
            <a:spLocks noGrp="1"/>
          </p:cNvSpPr>
          <p:nvPr>
            <p:ph idx="1"/>
          </p:nvPr>
        </p:nvSpPr>
        <p:spPr/>
        <p:txBody>
          <a:bodyPr>
            <a:normAutofit/>
          </a:bodyPr>
          <a:lstStyle/>
          <a:p>
            <a:pPr algn="just"/>
            <a:r>
              <a:rPr lang="en-US" b="1" i="1" dirty="0" smtClean="0"/>
              <a:t>Page-11-The </a:t>
            </a:r>
            <a:r>
              <a:rPr lang="en-US" b="1" i="1" dirty="0"/>
              <a:t>watchwords of the French Revolution, Liberty, Equality </a:t>
            </a:r>
            <a:r>
              <a:rPr lang="en-US" b="1" i="1" dirty="0" smtClean="0"/>
              <a:t>and </a:t>
            </a:r>
            <a:r>
              <a:rPr lang="en-US" i="1" dirty="0" smtClean="0"/>
              <a:t>Fraternity</a:t>
            </a:r>
            <a:r>
              <a:rPr lang="en-US" i="1" dirty="0"/>
              <a:t>, have religious origins</a:t>
            </a:r>
            <a:r>
              <a:rPr lang="en-US" i="1" dirty="0" smtClean="0"/>
              <a:t>.(</a:t>
            </a:r>
            <a:r>
              <a:rPr lang="en-US" i="1" dirty="0" err="1" smtClean="0"/>
              <a:t>J.S.Mill</a:t>
            </a:r>
            <a:r>
              <a:rPr lang="en-US" i="1" dirty="0" smtClean="0"/>
              <a:t>)</a:t>
            </a:r>
          </a:p>
          <a:p>
            <a:pPr algn="just">
              <a:buNone/>
            </a:pPr>
            <a:r>
              <a:rPr lang="en-US" i="1" dirty="0" smtClean="0"/>
              <a:t>    </a:t>
            </a:r>
            <a:r>
              <a:rPr lang="en-US" b="1" i="1" dirty="0" smtClean="0"/>
              <a:t>Page-12</a:t>
            </a:r>
            <a:r>
              <a:rPr lang="en-US" i="1" dirty="0" smtClean="0"/>
              <a:t>-liberty </a:t>
            </a:r>
            <a:r>
              <a:rPr lang="en-US" i="1" dirty="0"/>
              <a:t>first entered practical politics in the form </a:t>
            </a:r>
            <a:r>
              <a:rPr lang="en-US" i="1" dirty="0" smtClean="0"/>
              <a:t>of religious </a:t>
            </a:r>
            <a:r>
              <a:rPr lang="en-US" i="1" dirty="0"/>
              <a:t>toleration, a doctrine which came to be widely adopted in </a:t>
            </a:r>
            <a:r>
              <a:rPr lang="en-US" i="1" dirty="0" smtClean="0"/>
              <a:t>the seventeenth </a:t>
            </a:r>
            <a:r>
              <a:rPr lang="en-US" i="1" dirty="0"/>
              <a:t>century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Liberty </a:t>
            </a:r>
            <a:r>
              <a:rPr lang="en-US" b="1" dirty="0"/>
              <a:t>and Democracy,</a:t>
            </a:r>
            <a:endParaRPr lang="en-US" dirty="0"/>
          </a:p>
        </p:txBody>
      </p:sp>
      <p:sp>
        <p:nvSpPr>
          <p:cNvPr id="3" name="Content Placeholder 2"/>
          <p:cNvSpPr>
            <a:spLocks noGrp="1"/>
          </p:cNvSpPr>
          <p:nvPr>
            <p:ph idx="1"/>
          </p:nvPr>
        </p:nvSpPr>
        <p:spPr/>
        <p:txBody>
          <a:bodyPr>
            <a:normAutofit/>
          </a:bodyPr>
          <a:lstStyle/>
          <a:p>
            <a:pPr algn="just"/>
            <a:r>
              <a:rPr lang="en-US" b="1" i="1" dirty="0" smtClean="0"/>
              <a:t>Page-13-In </a:t>
            </a:r>
            <a:r>
              <a:rPr lang="en-US" b="1" i="1" dirty="0"/>
              <a:t>addition to religious freedom, free press, free speech, and </a:t>
            </a:r>
            <a:r>
              <a:rPr lang="en-US" b="1" i="1" dirty="0" smtClean="0"/>
              <a:t>freedom </a:t>
            </a:r>
            <a:r>
              <a:rPr lang="en-US" i="1" dirty="0" smtClean="0"/>
              <a:t>from </a:t>
            </a:r>
            <a:r>
              <a:rPr lang="en-US" i="1" dirty="0"/>
              <a:t>arbitrary arrest came to be taken for granted during </a:t>
            </a:r>
            <a:r>
              <a:rPr lang="en-US" i="1" dirty="0" smtClean="0"/>
              <a:t>the nineteenth </a:t>
            </a:r>
            <a:r>
              <a:rPr lang="en-US" i="1" dirty="0"/>
              <a:t>century, at least among the Western </a:t>
            </a:r>
            <a:r>
              <a:rPr lang="en-US" i="1" dirty="0" smtClean="0"/>
              <a:t>democracies….. I </a:t>
            </a:r>
            <a:r>
              <a:rPr lang="en-US" i="1" dirty="0"/>
              <a:t>am a firm believer in democratic representative government </a:t>
            </a:r>
            <a:r>
              <a:rPr lang="en-US" i="1" dirty="0" smtClean="0"/>
              <a:t>as the </a:t>
            </a:r>
            <a:r>
              <a:rPr lang="en-US" i="1" dirty="0"/>
              <a:t>best form for those who have the tolerance and self-restraint </a:t>
            </a:r>
            <a:r>
              <a:rPr lang="en-US" i="1" dirty="0" smtClean="0"/>
              <a:t>that is </a:t>
            </a:r>
            <a:r>
              <a:rPr lang="en-US" i="1" dirty="0"/>
              <a:t>required to make it workable.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i="1" dirty="0"/>
              <a:t>The present moment is the most important and most crucial that </a:t>
            </a:r>
            <a:r>
              <a:rPr lang="en-US" b="1" i="1" dirty="0" smtClean="0"/>
              <a:t>has </a:t>
            </a:r>
            <a:r>
              <a:rPr lang="en-US" i="1" dirty="0" smtClean="0"/>
              <a:t>ever </a:t>
            </a:r>
            <a:r>
              <a:rPr lang="en-US" i="1" dirty="0"/>
              <a:t>confronted mankind. Upon our collective wisdom during the </a:t>
            </a:r>
            <a:r>
              <a:rPr lang="en-US" i="1" dirty="0" smtClean="0"/>
              <a:t>next twenty </a:t>
            </a:r>
            <a:r>
              <a:rPr lang="en-US" i="1" dirty="0"/>
              <a:t>years depends the question whether mankind shall be </a:t>
            </a:r>
            <a:r>
              <a:rPr lang="en-US" i="1" dirty="0" smtClean="0"/>
              <a:t>plunged  into </a:t>
            </a:r>
            <a:r>
              <a:rPr lang="en-US" i="1" dirty="0"/>
              <a:t>unparalleled disaster, or shall achieve a new level of </a:t>
            </a:r>
            <a:r>
              <a:rPr lang="en-US" i="1" dirty="0" smtClean="0">
                <a:solidFill>
                  <a:srgbClr val="FF0000"/>
                </a:solidFill>
              </a:rPr>
              <a:t>happiness, security</a:t>
            </a:r>
            <a:r>
              <a:rPr lang="en-US" i="1" dirty="0">
                <a:solidFill>
                  <a:srgbClr val="FF0000"/>
                </a:solidFill>
              </a:rPr>
              <a:t>, well-being, and intelligence.</a:t>
            </a:r>
            <a:r>
              <a:rPr lang="en-US" i="1" dirty="0"/>
              <a:t> I do not know which </a:t>
            </a:r>
            <a:r>
              <a:rPr lang="en-US" i="1" dirty="0" smtClean="0"/>
              <a:t>mankind will </a:t>
            </a:r>
            <a:r>
              <a:rPr lang="en-US" i="1" dirty="0"/>
              <a:t>choose. There is grave reason for fear, but there is </a:t>
            </a:r>
            <a:r>
              <a:rPr lang="en-US" i="1" dirty="0" smtClean="0"/>
              <a:t>enough possibility </a:t>
            </a:r>
            <a:r>
              <a:rPr lang="en-US" i="1" dirty="0"/>
              <a:t>of a good solution to make hope not irrational. And it is </a:t>
            </a:r>
            <a:r>
              <a:rPr lang="en-US" i="1" dirty="0" smtClean="0"/>
              <a:t>on this </a:t>
            </a:r>
            <a:r>
              <a:rPr lang="en-US" i="1" dirty="0">
                <a:solidFill>
                  <a:srgbClr val="FF0000"/>
                </a:solidFill>
              </a:rPr>
              <a:t>hope</a:t>
            </a:r>
            <a:r>
              <a:rPr lang="en-US" i="1" dirty="0"/>
              <a:t> that we must act.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Text.page-1</a:t>
            </a:r>
            <a:endParaRPr lang="en-US" dirty="0"/>
          </a:p>
        </p:txBody>
      </p:sp>
      <p:sp>
        <p:nvSpPr>
          <p:cNvPr id="3" name="Content Placeholder 2"/>
          <p:cNvSpPr>
            <a:spLocks noGrp="1"/>
          </p:cNvSpPr>
          <p:nvPr>
            <p:ph idx="1"/>
          </p:nvPr>
        </p:nvSpPr>
        <p:spPr/>
        <p:txBody>
          <a:bodyPr>
            <a:normAutofit/>
          </a:bodyPr>
          <a:lstStyle/>
          <a:p>
            <a:pPr algn="just">
              <a:buNone/>
            </a:pPr>
            <a:r>
              <a:rPr lang="en-US" i="1" dirty="0" smtClean="0"/>
              <a:t>    Are mankind helped </a:t>
            </a:r>
            <a:r>
              <a:rPr lang="en-US" i="1" dirty="0"/>
              <a:t>when they become more numerous? Or when they become </a:t>
            </a:r>
            <a:r>
              <a:rPr lang="en-US" i="1" dirty="0" smtClean="0"/>
              <a:t>less like </a:t>
            </a:r>
            <a:r>
              <a:rPr lang="en-US" i="1" dirty="0"/>
              <a:t>animals? Or when they become happier? Or when they learn </a:t>
            </a:r>
            <a:r>
              <a:rPr lang="en-US" i="1" dirty="0" smtClean="0"/>
              <a:t>to enjoy </a:t>
            </a:r>
            <a:r>
              <a:rPr lang="en-US" i="1" dirty="0"/>
              <a:t>a greater diversity of experiences? Or when they come to know</a:t>
            </a:r>
          </a:p>
          <a:p>
            <a:pPr algn="just">
              <a:buNone/>
            </a:pPr>
            <a:r>
              <a:rPr lang="en-US" i="1" dirty="0" smtClean="0"/>
              <a:t>    more</a:t>
            </a:r>
            <a:r>
              <a:rPr lang="en-US" i="1" dirty="0"/>
              <a:t>? Or when they become more friendly to one another? I think </a:t>
            </a:r>
            <a:r>
              <a:rPr lang="en-US" i="1" dirty="0" smtClean="0"/>
              <a:t>all these </a:t>
            </a:r>
            <a:r>
              <a:rPr lang="en-US" i="1" dirty="0"/>
              <a:t>things come into our conception of what helps mankind</a:t>
            </a:r>
            <a:r>
              <a:rPr lang="en-US" i="1" dirty="0" smtClean="0"/>
              <a:t>,………….</a:t>
            </a:r>
            <a:endParaRPr lang="en-US"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Helpful Ideas During Pre-historic Times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r>
              <a:rPr lang="en-US" sz="4000" dirty="0" smtClean="0"/>
              <a:t>During </a:t>
            </a:r>
            <a:r>
              <a:rPr lang="en-US" sz="4000" dirty="0"/>
              <a:t>pre-historic times, the main ideas which helped mankind were the </a:t>
            </a:r>
            <a:r>
              <a:rPr lang="en-US" sz="4000" dirty="0">
                <a:solidFill>
                  <a:srgbClr val="FF0000"/>
                </a:solidFill>
              </a:rPr>
              <a:t>invention of language</a:t>
            </a:r>
            <a:r>
              <a:rPr lang="en-US" sz="4000" dirty="0"/>
              <a:t>, </a:t>
            </a:r>
            <a:r>
              <a:rPr lang="en-US" sz="4000" dirty="0">
                <a:solidFill>
                  <a:srgbClr val="FF0000"/>
                </a:solidFill>
              </a:rPr>
              <a:t>the utilization of fire, the taming of animals for domestic purposes,, the invention of agriculture, and the invention of the art of writing.</a:t>
            </a:r>
            <a:r>
              <a:rPr lang="en-US" sz="4000" dirty="0"/>
              <a:t> </a:t>
            </a:r>
            <a:endParaRPr lang="en-US" sz="40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Text-page-2</a:t>
            </a:r>
            <a:endParaRPr lang="en-US" dirty="0"/>
          </a:p>
        </p:txBody>
      </p:sp>
      <p:sp>
        <p:nvSpPr>
          <p:cNvPr id="3" name="Content Placeholder 2"/>
          <p:cNvSpPr>
            <a:spLocks noGrp="1"/>
          </p:cNvSpPr>
          <p:nvPr>
            <p:ph idx="1"/>
          </p:nvPr>
        </p:nvSpPr>
        <p:spPr/>
        <p:txBody>
          <a:bodyPr>
            <a:normAutofit/>
          </a:bodyPr>
          <a:lstStyle/>
          <a:p>
            <a:pPr algn="just"/>
            <a:r>
              <a:rPr lang="en-US" b="1" i="1" dirty="0"/>
              <a:t>As to happiness, I am not so </a:t>
            </a:r>
            <a:r>
              <a:rPr lang="en-US" b="1" i="1" dirty="0" smtClean="0"/>
              <a:t>sure…..</a:t>
            </a:r>
            <a:r>
              <a:rPr lang="en-US" b="1" i="1" dirty="0"/>
              <a:t> As to diversity of enjoyments, however, the matter is otherwise</a:t>
            </a:r>
            <a:r>
              <a:rPr lang="en-US" b="1" i="1" dirty="0" smtClean="0"/>
              <a:t>.</a:t>
            </a:r>
            <a:r>
              <a:rPr lang="en-US" i="1" dirty="0"/>
              <a:t> </a:t>
            </a:r>
            <a:r>
              <a:rPr lang="en-US" i="1" dirty="0" smtClean="0"/>
              <a:t>……Our </a:t>
            </a:r>
            <a:r>
              <a:rPr lang="en-US" i="1" dirty="0"/>
              <a:t>intelligence has, therefore, certainly </a:t>
            </a:r>
            <a:r>
              <a:rPr lang="en-US" i="1" dirty="0" smtClean="0"/>
              <a:t>enabled us </a:t>
            </a:r>
            <a:r>
              <a:rPr lang="en-US" i="1" dirty="0"/>
              <a:t>to get a much greater variety of enjoyment than is open to </a:t>
            </a:r>
            <a:r>
              <a:rPr lang="en-US" i="1" dirty="0" smtClean="0"/>
              <a:t>animals, but </a:t>
            </a:r>
            <a:r>
              <a:rPr lang="en-US" i="1" dirty="0"/>
              <a:t>we have purchased this advantage at the expense of a </a:t>
            </a:r>
            <a:r>
              <a:rPr lang="en-US" i="1" dirty="0" smtClean="0"/>
              <a:t>much greater </a:t>
            </a:r>
            <a:r>
              <a:rPr lang="en-US" i="1" dirty="0"/>
              <a:t>liability to boredom.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Text.page-3</a:t>
            </a:r>
            <a:endParaRPr lang="en-US" dirty="0"/>
          </a:p>
        </p:txBody>
      </p:sp>
      <p:sp>
        <p:nvSpPr>
          <p:cNvPr id="3" name="Content Placeholder 2"/>
          <p:cNvSpPr>
            <a:spLocks noGrp="1"/>
          </p:cNvSpPr>
          <p:nvPr>
            <p:ph idx="1"/>
          </p:nvPr>
        </p:nvSpPr>
        <p:spPr/>
        <p:txBody>
          <a:bodyPr/>
          <a:lstStyle/>
          <a:p>
            <a:r>
              <a:rPr lang="en-US" b="1" dirty="0" smtClean="0"/>
              <a:t>But I shall be told that it is neither numbers nor multiplicity of </a:t>
            </a:r>
            <a:r>
              <a:rPr lang="en-US" dirty="0" smtClean="0"/>
              <a:t>pleasures that makes the glory of man. It is his intellectual and moral</a:t>
            </a:r>
          </a:p>
          <a:p>
            <a:r>
              <a:rPr lang="en-US" dirty="0" smtClean="0"/>
              <a:t>Qualities……</a:t>
            </a:r>
            <a:r>
              <a:rPr lang="en-US" b="1" dirty="0" smtClean="0"/>
              <a:t>Has civilization taught us to be more friendly towards one another?</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Two Kinds of Ideas: Text page-3</a:t>
            </a:r>
            <a:endParaRPr lang="en-US" dirty="0" smtClean="0"/>
          </a:p>
        </p:txBody>
      </p:sp>
      <p:sp>
        <p:nvSpPr>
          <p:cNvPr id="3" name="Content Placeholder 2"/>
          <p:cNvSpPr>
            <a:spLocks noGrp="1"/>
          </p:cNvSpPr>
          <p:nvPr>
            <p:ph idx="1"/>
          </p:nvPr>
        </p:nvSpPr>
        <p:spPr/>
        <p:txBody>
          <a:bodyPr/>
          <a:lstStyle/>
          <a:p>
            <a:pPr algn="just">
              <a:buNone/>
            </a:pPr>
            <a:r>
              <a:rPr lang="en-US" i="1" dirty="0"/>
              <a:t> </a:t>
            </a:r>
            <a:r>
              <a:rPr lang="en-US" i="1" dirty="0" smtClean="0"/>
              <a:t>   The </a:t>
            </a:r>
            <a:r>
              <a:rPr lang="en-US" i="1" dirty="0"/>
              <a:t>ideas with which </a:t>
            </a:r>
            <a:r>
              <a:rPr lang="en-US" i="1" dirty="0" smtClean="0"/>
              <a:t>we shall </a:t>
            </a:r>
            <a:r>
              <a:rPr lang="en-US" i="1" dirty="0"/>
              <a:t>be concerned may be broadly divided into two kinds: those </a:t>
            </a:r>
            <a:r>
              <a:rPr lang="en-US" i="1" dirty="0" smtClean="0"/>
              <a:t>that contribute </a:t>
            </a:r>
            <a:r>
              <a:rPr lang="en-US" i="1" dirty="0"/>
              <a:t>to </a:t>
            </a:r>
            <a:r>
              <a:rPr lang="en-US" i="1" dirty="0">
                <a:solidFill>
                  <a:srgbClr val="FF0000"/>
                </a:solidFill>
              </a:rPr>
              <a:t>knowledge and technique</a:t>
            </a:r>
            <a:r>
              <a:rPr lang="en-US" i="1" dirty="0"/>
              <a:t>, and those that are </a:t>
            </a:r>
            <a:r>
              <a:rPr lang="en-US" i="1" dirty="0" smtClean="0"/>
              <a:t>concerned with </a:t>
            </a:r>
            <a:r>
              <a:rPr lang="en-US" i="1" dirty="0">
                <a:solidFill>
                  <a:srgbClr val="FF0000"/>
                </a:solidFill>
              </a:rPr>
              <a:t>morals and politics.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Text-Page-4</a:t>
            </a:r>
            <a:endParaRPr lang="en-US" dirty="0"/>
          </a:p>
        </p:txBody>
      </p:sp>
      <p:sp>
        <p:nvSpPr>
          <p:cNvPr id="3" name="Content Placeholder 2"/>
          <p:cNvSpPr>
            <a:spLocks noGrp="1"/>
          </p:cNvSpPr>
          <p:nvPr>
            <p:ph idx="1"/>
          </p:nvPr>
        </p:nvSpPr>
        <p:spPr/>
        <p:txBody>
          <a:bodyPr>
            <a:normAutofit/>
          </a:bodyPr>
          <a:lstStyle/>
          <a:p>
            <a:pPr algn="just"/>
            <a:r>
              <a:rPr lang="en-US" b="1" i="1" dirty="0"/>
              <a:t>The last of the great pre-historic inventions was the art of </a:t>
            </a:r>
            <a:r>
              <a:rPr lang="en-US" b="1" i="1" dirty="0" smtClean="0"/>
              <a:t>writing </a:t>
            </a:r>
            <a:r>
              <a:rPr lang="en-US" i="1" dirty="0" smtClean="0"/>
              <a:t>which </a:t>
            </a:r>
            <a:r>
              <a:rPr lang="en-US" i="1" dirty="0"/>
              <a:t>was indeed a pre-requisite of history. Writing, </a:t>
            </a:r>
            <a:r>
              <a:rPr lang="en-US" i="1" dirty="0" smtClean="0"/>
              <a:t>like </a:t>
            </a:r>
            <a:r>
              <a:rPr lang="en-US" b="1" i="1" dirty="0" smtClean="0"/>
              <a:t>speech</a:t>
            </a:r>
            <a:r>
              <a:rPr lang="en-US" i="1" dirty="0" smtClean="0"/>
              <a:t>, developed </a:t>
            </a:r>
            <a:r>
              <a:rPr lang="en-US" i="1" dirty="0"/>
              <a:t>gradually, and in the form of pictures designed to convey </a:t>
            </a:r>
            <a:r>
              <a:rPr lang="en-US" i="1" dirty="0" smtClean="0"/>
              <a:t>a message </a:t>
            </a:r>
            <a:r>
              <a:rPr lang="en-US" i="1" dirty="0"/>
              <a:t>it was probably as old as speech, but from pictures to </a:t>
            </a:r>
            <a:r>
              <a:rPr lang="en-US" i="1" dirty="0" smtClean="0"/>
              <a:t>syllable writing </a:t>
            </a:r>
            <a:r>
              <a:rPr lang="en-US" i="1" dirty="0"/>
              <a:t>and thence to the alphabet was a very slow evolution. In </a:t>
            </a:r>
            <a:r>
              <a:rPr lang="en-US" i="1" dirty="0" smtClean="0"/>
              <a:t>China the </a:t>
            </a:r>
            <a:r>
              <a:rPr lang="en-US" i="1" dirty="0"/>
              <a:t>last step was never taken.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Mathematics and Astronomy</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smtClean="0"/>
              <a:t>The </a:t>
            </a:r>
            <a:r>
              <a:rPr lang="en-US" dirty="0"/>
              <a:t>study of mathematics and astronomy began in Babylonia in times of antiquity. Subsequently, the Greeks contributed a good deal to the advancement of these branches of knowledge. </a:t>
            </a:r>
            <a:r>
              <a:rPr lang="en-US" dirty="0" smtClean="0"/>
              <a:t>………The </a:t>
            </a:r>
            <a:r>
              <a:rPr lang="en-US" dirty="0"/>
              <a:t>Greeks acquired the habit of expressing natural laws in mathematical </a:t>
            </a:r>
            <a:r>
              <a:rPr lang="en-US" dirty="0" smtClean="0"/>
              <a:t>terms…(Historic ideas explore physical world)</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1601</Words>
  <Application>Microsoft Office PowerPoint</Application>
  <PresentationFormat>On-screen Show (4:3)</PresentationFormat>
  <Paragraphs>59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Arial Black</vt:lpstr>
      <vt:lpstr>Calibri</vt:lpstr>
      <vt:lpstr>Office Theme</vt:lpstr>
      <vt:lpstr>Ideas that have helped mankind</vt:lpstr>
      <vt:lpstr>An Impressive Array of Ideas </vt:lpstr>
      <vt:lpstr>Text.page-1</vt:lpstr>
      <vt:lpstr>Helpful Ideas During Pre-historic Times </vt:lpstr>
      <vt:lpstr>Text-page-2</vt:lpstr>
      <vt:lpstr>Text.page-3</vt:lpstr>
      <vt:lpstr>Two Kinds of Ideas: Text page-3</vt:lpstr>
      <vt:lpstr>Text-Page-4</vt:lpstr>
      <vt:lpstr>Mathematics and Astronomy </vt:lpstr>
      <vt:lpstr>Text-page-5 (cause=purpose) </vt:lpstr>
      <vt:lpstr>Text- page-7</vt:lpstr>
      <vt:lpstr>Geology and the Theory of Evolution </vt:lpstr>
      <vt:lpstr>Text-Page-8</vt:lpstr>
      <vt:lpstr>Russell’s Lucid Exposition of Certain Valuable Ideas </vt:lpstr>
      <vt:lpstr>Text.Page-9</vt:lpstr>
      <vt:lpstr>Text.Page-9</vt:lpstr>
      <vt:lpstr>Russell’s Sound Approach</vt:lpstr>
      <vt:lpstr>Text-Page -9</vt:lpstr>
      <vt:lpstr>Text-Page-9</vt:lpstr>
      <vt:lpstr>Text -page-10(Brotherhood)</vt:lpstr>
      <vt:lpstr>Importance of Liberty</vt:lpstr>
      <vt:lpstr> Liberty and Democracy,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iqra</dc:creator>
  <cp:lastModifiedBy>IQRA</cp:lastModifiedBy>
  <cp:revision>32</cp:revision>
  <dcterms:created xsi:type="dcterms:W3CDTF">2020-03-29T17:04:44Z</dcterms:created>
  <dcterms:modified xsi:type="dcterms:W3CDTF">2020-04-29T18:20:08Z</dcterms:modified>
</cp:coreProperties>
</file>