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4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8A78862-09C1-C840-A168-97E4AF3F88C5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FEEF684-FC2D-144F-BE59-6216F496B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8862-09C1-C840-A168-97E4AF3F88C5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F684-FC2D-144F-BE59-6216F496B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8862-09C1-C840-A168-97E4AF3F88C5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F684-FC2D-144F-BE59-6216F496B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8862-09C1-C840-A168-97E4AF3F88C5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F684-FC2D-144F-BE59-6216F496B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8862-09C1-C840-A168-97E4AF3F88C5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F684-FC2D-144F-BE59-6216F496B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8862-09C1-C840-A168-97E4AF3F88C5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F684-FC2D-144F-BE59-6216F496B8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8862-09C1-C840-A168-97E4AF3F88C5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F684-FC2D-144F-BE59-6216F496B8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8862-09C1-C840-A168-97E4AF3F88C5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F684-FC2D-144F-BE59-6216F496B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8862-09C1-C840-A168-97E4AF3F88C5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F684-FC2D-144F-BE59-6216F496B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8A78862-09C1-C840-A168-97E4AF3F88C5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FEEF684-FC2D-144F-BE59-6216F496B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8A78862-09C1-C840-A168-97E4AF3F88C5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FEEF684-FC2D-144F-BE59-6216F496B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A78862-09C1-C840-A168-97E4AF3F88C5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EEF684-FC2D-144F-BE59-6216F496B8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85867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AA2B1E"/>
                </a:solidFill>
              </a:rPr>
              <a:t>Youth Participation</a:t>
            </a:r>
            <a:endParaRPr lang="en-US" sz="4400" b="1" dirty="0">
              <a:solidFill>
                <a:srgbClr val="AA2B1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15" y="4150522"/>
            <a:ext cx="6326368" cy="13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9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85" y="781880"/>
            <a:ext cx="7355434" cy="82545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AA2B1E"/>
                </a:solidFill>
              </a:rPr>
              <a:t>Rural </a:t>
            </a:r>
            <a:r>
              <a:rPr lang="en-GB" sz="3200" b="1" dirty="0">
                <a:solidFill>
                  <a:srgbClr val="AA2B1E"/>
                </a:solidFill>
              </a:rPr>
              <a:t>youth need to be prepared </a:t>
            </a:r>
            <a:r>
              <a:rPr lang="en-GB" sz="3200" b="1" dirty="0" smtClean="0">
                <a:solidFill>
                  <a:srgbClr val="AA2B1E"/>
                </a:solidFill>
              </a:rPr>
              <a:t>to:</a:t>
            </a:r>
            <a:endParaRPr lang="en-US" sz="3200" b="1" dirty="0">
              <a:solidFill>
                <a:srgbClr val="AA2B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85" y="1607338"/>
            <a:ext cx="7355434" cy="456690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40000"/>
              </a:lnSpc>
              <a:buFont typeface="+mj-ea"/>
              <a:buAutoNum type="circleNumDbPlain"/>
            </a:pPr>
            <a:r>
              <a:rPr lang="en-GB" dirty="0" smtClean="0"/>
              <a:t>Improve </a:t>
            </a:r>
            <a:r>
              <a:rPr lang="en-GB" dirty="0"/>
              <a:t>their capabilities to produce </a:t>
            </a:r>
            <a:r>
              <a:rPr lang="en-GB" dirty="0" smtClean="0"/>
              <a:t>food </a:t>
            </a:r>
          </a:p>
          <a:p>
            <a:pPr marL="457200" indent="-457200">
              <a:lnSpc>
                <a:spcPct val="140000"/>
              </a:lnSpc>
              <a:buFont typeface="+mj-ea"/>
              <a:buAutoNum type="circleNumDbPlain"/>
            </a:pPr>
            <a:r>
              <a:rPr lang="en-GB" dirty="0" smtClean="0"/>
              <a:t>Conserve </a:t>
            </a:r>
            <a:r>
              <a:rPr lang="en-GB" dirty="0"/>
              <a:t>productive resources in the rural </a:t>
            </a:r>
            <a:r>
              <a:rPr lang="en-GB" dirty="0" smtClean="0"/>
              <a:t>areas</a:t>
            </a:r>
            <a:endParaRPr lang="en-GB" dirty="0"/>
          </a:p>
          <a:p>
            <a:pPr marL="457200" indent="-457200">
              <a:lnSpc>
                <a:spcPct val="140000"/>
              </a:lnSpc>
              <a:buFont typeface="+mj-ea"/>
              <a:buAutoNum type="circleNumDbPlain"/>
            </a:pPr>
            <a:r>
              <a:rPr lang="en-GB" dirty="0" smtClean="0"/>
              <a:t>Improve </a:t>
            </a:r>
            <a:r>
              <a:rPr lang="en-GB" dirty="0"/>
              <a:t>their skills </a:t>
            </a:r>
            <a:r>
              <a:rPr lang="en-GB" dirty="0" smtClean="0"/>
              <a:t>&amp; abilities to carry </a:t>
            </a:r>
            <a:r>
              <a:rPr lang="en-GB" dirty="0"/>
              <a:t>out income generating activities in rural areas</a:t>
            </a:r>
          </a:p>
          <a:p>
            <a:pPr marL="457200" indent="-457200">
              <a:lnSpc>
                <a:spcPct val="140000"/>
              </a:lnSpc>
              <a:buFont typeface="+mj-ea"/>
              <a:buAutoNum type="circleNumDbPlain"/>
            </a:pPr>
            <a:r>
              <a:rPr lang="en-GB" dirty="0" smtClean="0"/>
              <a:t>Improve </a:t>
            </a:r>
            <a:r>
              <a:rPr lang="en-GB" dirty="0"/>
              <a:t>nutrition </a:t>
            </a:r>
            <a:r>
              <a:rPr lang="en-GB" dirty="0" smtClean="0"/>
              <a:t>&amp; </a:t>
            </a:r>
            <a:r>
              <a:rPr lang="en-GB" dirty="0"/>
              <a:t>the well being of farming </a:t>
            </a:r>
            <a:r>
              <a:rPr lang="en-GB" dirty="0" smtClean="0"/>
              <a:t>families</a:t>
            </a:r>
            <a:endParaRPr lang="en-GB" dirty="0"/>
          </a:p>
          <a:p>
            <a:pPr marL="457200" indent="-457200">
              <a:lnSpc>
                <a:spcPct val="140000"/>
              </a:lnSpc>
              <a:buFont typeface="+mj-ea"/>
              <a:buAutoNum type="circleNumDbPlain"/>
            </a:pPr>
            <a:r>
              <a:rPr lang="en-GB" dirty="0" smtClean="0"/>
              <a:t>Develop </a:t>
            </a:r>
            <a:r>
              <a:rPr lang="en-GB" dirty="0"/>
              <a:t>leadership </a:t>
            </a:r>
            <a:r>
              <a:rPr lang="en-GB" dirty="0" smtClean="0"/>
              <a:t>ability </a:t>
            </a:r>
            <a:r>
              <a:rPr lang="en-GB" dirty="0"/>
              <a:t>to work well </a:t>
            </a:r>
            <a:r>
              <a:rPr lang="en-GB" dirty="0" smtClean="0"/>
              <a:t>in groups &amp; </a:t>
            </a:r>
            <a:r>
              <a:rPr lang="en-GB" dirty="0"/>
              <a:t>community situations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40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90799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AA2B1E"/>
                </a:solidFill>
              </a:rPr>
              <a:t>Three lens approach to youth participation</a:t>
            </a:r>
            <a:endParaRPr lang="en-US" sz="2600" b="1" dirty="0">
              <a:solidFill>
                <a:srgbClr val="AA2B1E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75" r="375"/>
          <a:stretch>
            <a:fillRect/>
          </a:stretch>
        </p:blipFill>
        <p:spPr>
          <a:xfrm>
            <a:off x="955578" y="1508980"/>
            <a:ext cx="7267421" cy="4602389"/>
          </a:xfrm>
        </p:spPr>
      </p:pic>
    </p:spTree>
    <p:extLst>
      <p:ext uri="{BB962C8B-B14F-4D97-AF65-F5344CB8AC3E}">
        <p14:creationId xmlns:p14="http://schemas.microsoft.com/office/powerpoint/2010/main" val="427791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91616"/>
            <a:ext cx="6965245" cy="322464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accent2"/>
                </a:solidFill>
              </a:rPr>
              <a:t>Continued</a:t>
            </a:r>
            <a:r>
              <a:rPr lang="is-IS" sz="2400" b="1" dirty="0" smtClean="0">
                <a:solidFill>
                  <a:schemeClr val="accent2"/>
                </a:solidFill>
              </a:rPr>
              <a:t>….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75" y="1244909"/>
            <a:ext cx="7574877" cy="49128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sz="2200" dirty="0" smtClean="0">
                <a:latin typeface="Times New Roman"/>
                <a:cs typeface="Times New Roman"/>
              </a:rPr>
              <a:t>Institutions should consider </a:t>
            </a:r>
            <a:r>
              <a:rPr lang="en-US" sz="2200" dirty="0">
                <a:latin typeface="Times New Roman"/>
                <a:cs typeface="Times New Roman"/>
              </a:rPr>
              <a:t>three </a:t>
            </a:r>
            <a:r>
              <a:rPr lang="en-US" sz="2200" dirty="0" smtClean="0">
                <a:latin typeface="Times New Roman"/>
                <a:cs typeface="Times New Roman"/>
              </a:rPr>
              <a:t>lenses, as youth </a:t>
            </a:r>
            <a:r>
              <a:rPr lang="en-US" sz="2200" dirty="0">
                <a:latin typeface="Times New Roman"/>
                <a:cs typeface="Times New Roman"/>
              </a:rPr>
              <a:t>participation in development is </a:t>
            </a:r>
            <a:r>
              <a:rPr lang="en-US" sz="2200" dirty="0" smtClean="0">
                <a:latin typeface="Times New Roman"/>
                <a:cs typeface="Times New Roman"/>
              </a:rPr>
              <a:t>combination </a:t>
            </a:r>
            <a:r>
              <a:rPr lang="en-US" sz="2200" dirty="0">
                <a:latin typeface="Times New Roman"/>
                <a:cs typeface="Times New Roman"/>
              </a:rPr>
              <a:t>of all </a:t>
            </a:r>
            <a:r>
              <a:rPr lang="en-US" sz="2200" dirty="0" smtClean="0">
                <a:latin typeface="Times New Roman"/>
                <a:cs typeface="Times New Roman"/>
              </a:rPr>
              <a:t>three. </a:t>
            </a:r>
            <a:endParaRPr lang="en-US" sz="2200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sz="2200" dirty="0">
                <a:latin typeface="Times New Roman"/>
                <a:cs typeface="Times New Roman"/>
              </a:rPr>
              <a:t>This approach is dynamic: depending on the local context and the development intervention one particular lens may be more appropriate or have more </a:t>
            </a:r>
            <a:r>
              <a:rPr lang="en-US" sz="2200" dirty="0" smtClean="0">
                <a:latin typeface="Times New Roman"/>
                <a:cs typeface="Times New Roman"/>
              </a:rPr>
              <a:t>focus</a:t>
            </a:r>
            <a:r>
              <a:rPr lang="en-US" sz="2200" dirty="0">
                <a:latin typeface="Times New Roman"/>
                <a:cs typeface="Times New Roman"/>
              </a:rPr>
              <a:t>. 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sz="2200" dirty="0">
                <a:latin typeface="Times New Roman"/>
                <a:cs typeface="Times New Roman"/>
              </a:rPr>
              <a:t>The different lenses may be used with different groups of young people during an intervention/</a:t>
            </a:r>
            <a:r>
              <a:rPr lang="en-US" sz="2200" dirty="0" smtClean="0">
                <a:latin typeface="Times New Roman"/>
                <a:cs typeface="Times New Roman"/>
              </a:rPr>
              <a:t>initiative.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sz="2200" dirty="0" smtClean="0">
                <a:latin typeface="Times New Roman"/>
                <a:cs typeface="Times New Roman"/>
              </a:rPr>
              <a:t>Youth </a:t>
            </a:r>
            <a:r>
              <a:rPr lang="en-US" sz="2200" dirty="0">
                <a:latin typeface="Times New Roman"/>
                <a:cs typeface="Times New Roman"/>
              </a:rPr>
              <a:t>participation is just about young partners or leaders, and not </a:t>
            </a:r>
            <a:r>
              <a:rPr lang="en-US" sz="2200" dirty="0" smtClean="0">
                <a:latin typeface="Times New Roman"/>
                <a:cs typeface="Times New Roman"/>
              </a:rPr>
              <a:t>only young beneficiaries. </a:t>
            </a:r>
            <a:endParaRPr lang="en-US" sz="2200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sz="2200" dirty="0">
                <a:latin typeface="Times New Roman"/>
                <a:cs typeface="Times New Roman"/>
              </a:rPr>
              <a:t>The ultimate aim is to develop youth as partners and leaders in development. </a:t>
            </a:r>
            <a:endParaRPr lang="en-US" sz="22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668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8345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AA2B1E"/>
                </a:solidFill>
              </a:rPr>
              <a:t>Working for youth as beneficiaries </a:t>
            </a:r>
            <a:endParaRPr lang="en-US" sz="3200" dirty="0">
              <a:solidFill>
                <a:srgbClr val="AA2B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210" y="1701033"/>
            <a:ext cx="4728628" cy="4022036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  <a:buFont typeface="Wingdings" charset="2"/>
              <a:buChar char="u"/>
            </a:pPr>
            <a:r>
              <a:rPr lang="en-US" dirty="0"/>
              <a:t>Youth as beneficiaries implies they are a </a:t>
            </a:r>
            <a:r>
              <a:rPr lang="en-US" b="1" dirty="0"/>
              <a:t>target group </a:t>
            </a:r>
            <a:r>
              <a:rPr lang="en-US" dirty="0"/>
              <a:t>and are </a:t>
            </a:r>
            <a:r>
              <a:rPr lang="en-US" dirty="0" smtClean="0"/>
              <a:t>adequately </a:t>
            </a:r>
            <a:r>
              <a:rPr lang="en-US" b="1" dirty="0" smtClean="0"/>
              <a:t>informed</a:t>
            </a:r>
            <a:r>
              <a:rPr lang="en-US" dirty="0" smtClean="0"/>
              <a:t> </a:t>
            </a:r>
            <a:endParaRPr lang="en-GB" dirty="0"/>
          </a:p>
          <a:p>
            <a:pPr lvl="0">
              <a:lnSpc>
                <a:spcPct val="130000"/>
              </a:lnSpc>
              <a:buFont typeface="Wingdings" charset="2"/>
              <a:buChar char="u"/>
            </a:pPr>
            <a:r>
              <a:rPr lang="en-US" dirty="0"/>
              <a:t>Clearly focuses on youth issues through </a:t>
            </a:r>
            <a:r>
              <a:rPr lang="en-US" dirty="0" smtClean="0"/>
              <a:t>documentation </a:t>
            </a:r>
            <a:endParaRPr lang="en-GB" dirty="0"/>
          </a:p>
          <a:p>
            <a:pPr lvl="0">
              <a:lnSpc>
                <a:spcPct val="130000"/>
              </a:lnSpc>
              <a:buFont typeface="Wingdings" charset="2"/>
              <a:buChar char="u"/>
            </a:pPr>
            <a:r>
              <a:rPr lang="en-US" dirty="0"/>
              <a:t>Can </a:t>
            </a:r>
            <a:r>
              <a:rPr lang="en-US" b="1" dirty="0"/>
              <a:t>prepare the ground </a:t>
            </a:r>
            <a:r>
              <a:rPr lang="en-US" dirty="0"/>
              <a:t>for working with youth as </a:t>
            </a:r>
            <a:r>
              <a:rPr lang="en-US" dirty="0" smtClean="0"/>
              <a:t>partners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610" y="2120899"/>
            <a:ext cx="2163657" cy="33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5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82474"/>
            <a:ext cx="6965245" cy="89587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AA2B1E"/>
                </a:solidFill>
              </a:rPr>
              <a:t>Engaging with youth as partners </a:t>
            </a:r>
            <a:endParaRPr lang="en-US" sz="3200" dirty="0">
              <a:solidFill>
                <a:srgbClr val="AA2B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492" y="1825777"/>
            <a:ext cx="7359424" cy="432062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Font typeface="Wingdings" charset="2"/>
              <a:buChar char="u"/>
            </a:pPr>
            <a:r>
              <a:rPr lang="en-US" b="1" dirty="0"/>
              <a:t>Collaborative </a:t>
            </a:r>
            <a:r>
              <a:rPr lang="en-US" dirty="0"/>
              <a:t>interventions, where young people are fully </a:t>
            </a:r>
            <a:r>
              <a:rPr lang="en-US" b="1" dirty="0"/>
              <a:t>consulted </a:t>
            </a:r>
            <a:r>
              <a:rPr lang="en-US" dirty="0" smtClean="0"/>
              <a:t>and informed</a:t>
            </a:r>
            <a:endParaRPr lang="en-GB" dirty="0"/>
          </a:p>
          <a:p>
            <a:pPr lvl="0">
              <a:lnSpc>
                <a:spcPct val="120000"/>
              </a:lnSpc>
              <a:buFont typeface="Wingdings" charset="2"/>
              <a:buChar char="u"/>
            </a:pPr>
            <a:r>
              <a:rPr lang="en-US" dirty="0"/>
              <a:t>Implies mutual co-operation and responsibility </a:t>
            </a:r>
            <a:endParaRPr lang="en-GB" dirty="0"/>
          </a:p>
          <a:p>
            <a:pPr lvl="0">
              <a:lnSpc>
                <a:spcPct val="120000"/>
              </a:lnSpc>
              <a:buFont typeface="Wingdings" charset="2"/>
              <a:buChar char="u"/>
            </a:pPr>
            <a:r>
              <a:rPr lang="en-US" dirty="0"/>
              <a:t>Recognizes that young people generally need experience working </a:t>
            </a:r>
            <a:endParaRPr lang="en-US" dirty="0" smtClean="0"/>
          </a:p>
          <a:p>
            <a:pPr lvl="0">
              <a:lnSpc>
                <a:spcPct val="120000"/>
              </a:lnSpc>
              <a:buFont typeface="Wingdings" charset="2"/>
              <a:buChar char="u"/>
            </a:pPr>
            <a:r>
              <a:rPr lang="en-US" dirty="0" smtClean="0"/>
              <a:t>At this </a:t>
            </a:r>
            <a:r>
              <a:rPr lang="en-US" dirty="0"/>
              <a:t>level before progressing to becoming leaders and initiators of development (if appropriate) - a progress that not all will want or be able to make. </a:t>
            </a:r>
            <a:r>
              <a:rPr lang="en-US" dirty="0" smtClean="0"/>
              <a:t> 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4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04181"/>
            <a:ext cx="6965245" cy="69066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Supporting youth as leaders 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115" y="2119257"/>
            <a:ext cx="5057478" cy="3868381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  <a:buFont typeface="Wingdings" charset="2"/>
              <a:buChar char="u"/>
            </a:pPr>
            <a:r>
              <a:rPr lang="en-US" b="1" dirty="0"/>
              <a:t>Enabling youth-initiated and directed </a:t>
            </a:r>
            <a:r>
              <a:rPr lang="en-US" dirty="0" smtClean="0"/>
              <a:t>interventions</a:t>
            </a:r>
          </a:p>
          <a:p>
            <a:pPr marL="0" lvl="0" indent="0">
              <a:lnSpc>
                <a:spcPct val="130000"/>
              </a:lnSpc>
              <a:buNone/>
            </a:pPr>
            <a:endParaRPr lang="en-GB" dirty="0"/>
          </a:p>
          <a:p>
            <a:pPr lvl="0">
              <a:lnSpc>
                <a:spcPct val="130000"/>
              </a:lnSpc>
              <a:buFont typeface="Wingdings" charset="2"/>
              <a:buChar char="u"/>
            </a:pPr>
            <a:r>
              <a:rPr lang="en-US" dirty="0"/>
              <a:t>Opening up a space for youth-led decision-making </a:t>
            </a:r>
            <a:r>
              <a:rPr lang="en-US" dirty="0" smtClean="0"/>
              <a:t> </a:t>
            </a:r>
            <a:r>
              <a:rPr lang="en-US" dirty="0"/>
              <a:t>within </a:t>
            </a:r>
            <a:r>
              <a:rPr lang="en-US" dirty="0" smtClean="0"/>
              <a:t>existing </a:t>
            </a:r>
            <a:r>
              <a:rPr lang="en-US" dirty="0"/>
              <a:t>structures, systems and </a:t>
            </a:r>
            <a:r>
              <a:rPr lang="en-US" dirty="0" smtClean="0"/>
              <a:t>processes 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28" y="986600"/>
            <a:ext cx="3501294" cy="35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3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131</TotalTime>
  <Words>284</Words>
  <Application>Microsoft Macintosh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Youth Participation</vt:lpstr>
      <vt:lpstr>Rural youth need to be prepared to:</vt:lpstr>
      <vt:lpstr>Three lens approach to youth participation</vt:lpstr>
      <vt:lpstr>Continued….</vt:lpstr>
      <vt:lpstr>Working for youth as beneficiaries </vt:lpstr>
      <vt:lpstr>Engaging with youth as partners </vt:lpstr>
      <vt:lpstr>Supporting youth as leaders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Yaseen</dc:creator>
  <cp:lastModifiedBy>Mohammed Yaseen</cp:lastModifiedBy>
  <cp:revision>20</cp:revision>
  <dcterms:created xsi:type="dcterms:W3CDTF">2020-10-25T12:56:20Z</dcterms:created>
  <dcterms:modified xsi:type="dcterms:W3CDTF">2020-10-25T15:08:46Z</dcterms:modified>
</cp:coreProperties>
</file>