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erminology" TargetMode="External"/><Relationship Id="rId2" Type="http://schemas.openxmlformats.org/officeDocument/2006/relationships/hyperlink" Target="http://en.wikipedia.org/wiki/Variable_(mathematics)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Formal_verification" TargetMode="External"/><Relationship Id="rId4" Type="http://schemas.openxmlformats.org/officeDocument/2006/relationships/hyperlink" Target="http://en.wikipedia.org/wiki/Object_(philosophy)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9723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495"/>
                </a:lnTo>
                <a:lnTo>
                  <a:pt x="666508" y="5923"/>
                </a:lnTo>
                <a:lnTo>
                  <a:pt x="620036" y="13196"/>
                </a:lnTo>
                <a:lnTo>
                  <a:pt x="574531" y="23224"/>
                </a:lnTo>
                <a:lnTo>
                  <a:pt x="530084" y="35919"/>
                </a:lnTo>
                <a:lnTo>
                  <a:pt x="486785" y="51193"/>
                </a:lnTo>
                <a:lnTo>
                  <a:pt x="444723" y="68957"/>
                </a:lnTo>
                <a:lnTo>
                  <a:pt x="403988" y="89123"/>
                </a:lnTo>
                <a:lnTo>
                  <a:pt x="364670" y="111602"/>
                </a:lnTo>
                <a:lnTo>
                  <a:pt x="326858" y="136306"/>
                </a:lnTo>
                <a:lnTo>
                  <a:pt x="290643" y="163147"/>
                </a:lnTo>
                <a:lnTo>
                  <a:pt x="256114" y="192036"/>
                </a:lnTo>
                <a:lnTo>
                  <a:pt x="223361" y="222884"/>
                </a:lnTo>
                <a:lnTo>
                  <a:pt x="192473" y="255604"/>
                </a:lnTo>
                <a:lnTo>
                  <a:pt x="163541" y="290107"/>
                </a:lnTo>
                <a:lnTo>
                  <a:pt x="136653" y="326303"/>
                </a:lnTo>
                <a:lnTo>
                  <a:pt x="111900" y="364106"/>
                </a:lnTo>
                <a:lnTo>
                  <a:pt x="89372" y="403426"/>
                </a:lnTo>
                <a:lnTo>
                  <a:pt x="69159" y="444175"/>
                </a:lnTo>
                <a:lnTo>
                  <a:pt x="51349" y="486264"/>
                </a:lnTo>
                <a:lnTo>
                  <a:pt x="36033" y="529606"/>
                </a:lnTo>
                <a:lnTo>
                  <a:pt x="23300" y="574111"/>
                </a:lnTo>
                <a:lnTo>
                  <a:pt x="13241" y="619692"/>
                </a:lnTo>
                <a:lnTo>
                  <a:pt x="5944" y="666259"/>
                </a:lnTo>
                <a:lnTo>
                  <a:pt x="1501" y="713724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724"/>
                </a:lnTo>
                <a:lnTo>
                  <a:pt x="1518055" y="666259"/>
                </a:lnTo>
                <a:lnTo>
                  <a:pt x="1510758" y="619692"/>
                </a:lnTo>
                <a:lnTo>
                  <a:pt x="1500699" y="574111"/>
                </a:lnTo>
                <a:lnTo>
                  <a:pt x="1487966" y="529606"/>
                </a:lnTo>
                <a:lnTo>
                  <a:pt x="1472650" y="486264"/>
                </a:lnTo>
                <a:lnTo>
                  <a:pt x="1454840" y="444175"/>
                </a:lnTo>
                <a:lnTo>
                  <a:pt x="1434627" y="403426"/>
                </a:lnTo>
                <a:lnTo>
                  <a:pt x="1412099" y="364106"/>
                </a:lnTo>
                <a:lnTo>
                  <a:pt x="1387346" y="326303"/>
                </a:lnTo>
                <a:lnTo>
                  <a:pt x="1360458" y="290107"/>
                </a:lnTo>
                <a:lnTo>
                  <a:pt x="1331526" y="255604"/>
                </a:lnTo>
                <a:lnTo>
                  <a:pt x="1300638" y="222885"/>
                </a:lnTo>
                <a:lnTo>
                  <a:pt x="1267885" y="192036"/>
                </a:lnTo>
                <a:lnTo>
                  <a:pt x="1233356" y="163147"/>
                </a:lnTo>
                <a:lnTo>
                  <a:pt x="1197141" y="136306"/>
                </a:lnTo>
                <a:lnTo>
                  <a:pt x="1159329" y="111602"/>
                </a:lnTo>
                <a:lnTo>
                  <a:pt x="1120011" y="89123"/>
                </a:lnTo>
                <a:lnTo>
                  <a:pt x="1079276" y="68957"/>
                </a:lnTo>
                <a:lnTo>
                  <a:pt x="1037214" y="51193"/>
                </a:lnTo>
                <a:lnTo>
                  <a:pt x="993915" y="35919"/>
                </a:lnTo>
                <a:lnTo>
                  <a:pt x="949468" y="23224"/>
                </a:lnTo>
                <a:lnTo>
                  <a:pt x="903963" y="13196"/>
                </a:lnTo>
                <a:lnTo>
                  <a:pt x="857491" y="5923"/>
                </a:lnTo>
                <a:lnTo>
                  <a:pt x="810139" y="1495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1816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495"/>
                </a:lnTo>
                <a:lnTo>
                  <a:pt x="666508" y="5923"/>
                </a:lnTo>
                <a:lnTo>
                  <a:pt x="620036" y="13196"/>
                </a:lnTo>
                <a:lnTo>
                  <a:pt x="574531" y="23224"/>
                </a:lnTo>
                <a:lnTo>
                  <a:pt x="530084" y="35919"/>
                </a:lnTo>
                <a:lnTo>
                  <a:pt x="486785" y="51193"/>
                </a:lnTo>
                <a:lnTo>
                  <a:pt x="444723" y="68957"/>
                </a:lnTo>
                <a:lnTo>
                  <a:pt x="403988" y="89123"/>
                </a:lnTo>
                <a:lnTo>
                  <a:pt x="364670" y="111602"/>
                </a:lnTo>
                <a:lnTo>
                  <a:pt x="326858" y="136306"/>
                </a:lnTo>
                <a:lnTo>
                  <a:pt x="290643" y="163147"/>
                </a:lnTo>
                <a:lnTo>
                  <a:pt x="256114" y="192036"/>
                </a:lnTo>
                <a:lnTo>
                  <a:pt x="223361" y="222884"/>
                </a:lnTo>
                <a:lnTo>
                  <a:pt x="192473" y="255604"/>
                </a:lnTo>
                <a:lnTo>
                  <a:pt x="163541" y="290107"/>
                </a:lnTo>
                <a:lnTo>
                  <a:pt x="136653" y="326303"/>
                </a:lnTo>
                <a:lnTo>
                  <a:pt x="111900" y="364106"/>
                </a:lnTo>
                <a:lnTo>
                  <a:pt x="89372" y="403426"/>
                </a:lnTo>
                <a:lnTo>
                  <a:pt x="69159" y="444175"/>
                </a:lnTo>
                <a:lnTo>
                  <a:pt x="51349" y="486264"/>
                </a:lnTo>
                <a:lnTo>
                  <a:pt x="36033" y="529606"/>
                </a:lnTo>
                <a:lnTo>
                  <a:pt x="23300" y="574111"/>
                </a:lnTo>
                <a:lnTo>
                  <a:pt x="13241" y="619692"/>
                </a:lnTo>
                <a:lnTo>
                  <a:pt x="5944" y="666259"/>
                </a:lnTo>
                <a:lnTo>
                  <a:pt x="1501" y="713724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724"/>
                </a:lnTo>
                <a:lnTo>
                  <a:pt x="1518055" y="666259"/>
                </a:lnTo>
                <a:lnTo>
                  <a:pt x="1510758" y="619692"/>
                </a:lnTo>
                <a:lnTo>
                  <a:pt x="1500699" y="574111"/>
                </a:lnTo>
                <a:lnTo>
                  <a:pt x="1487966" y="529606"/>
                </a:lnTo>
                <a:lnTo>
                  <a:pt x="1472650" y="486264"/>
                </a:lnTo>
                <a:lnTo>
                  <a:pt x="1454840" y="444175"/>
                </a:lnTo>
                <a:lnTo>
                  <a:pt x="1434627" y="403426"/>
                </a:lnTo>
                <a:lnTo>
                  <a:pt x="1412099" y="364106"/>
                </a:lnTo>
                <a:lnTo>
                  <a:pt x="1387346" y="326303"/>
                </a:lnTo>
                <a:lnTo>
                  <a:pt x="1360458" y="290107"/>
                </a:lnTo>
                <a:lnTo>
                  <a:pt x="1331526" y="255604"/>
                </a:lnTo>
                <a:lnTo>
                  <a:pt x="1300638" y="222885"/>
                </a:lnTo>
                <a:lnTo>
                  <a:pt x="1267885" y="192036"/>
                </a:lnTo>
                <a:lnTo>
                  <a:pt x="1233356" y="163147"/>
                </a:lnTo>
                <a:lnTo>
                  <a:pt x="1197141" y="136306"/>
                </a:lnTo>
                <a:lnTo>
                  <a:pt x="1159329" y="111602"/>
                </a:lnTo>
                <a:lnTo>
                  <a:pt x="1120011" y="89123"/>
                </a:lnTo>
                <a:lnTo>
                  <a:pt x="1079276" y="68957"/>
                </a:lnTo>
                <a:lnTo>
                  <a:pt x="1037214" y="51193"/>
                </a:lnTo>
                <a:lnTo>
                  <a:pt x="993915" y="35919"/>
                </a:lnTo>
                <a:lnTo>
                  <a:pt x="949468" y="23224"/>
                </a:lnTo>
                <a:lnTo>
                  <a:pt x="903963" y="13196"/>
                </a:lnTo>
                <a:lnTo>
                  <a:pt x="857491" y="5923"/>
                </a:lnTo>
                <a:lnTo>
                  <a:pt x="810139" y="1495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90900" y="16002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1524000"/>
                </a:moveTo>
                <a:lnTo>
                  <a:pt x="713860" y="1522498"/>
                </a:lnTo>
                <a:lnTo>
                  <a:pt x="666508" y="1518055"/>
                </a:lnTo>
                <a:lnTo>
                  <a:pt x="620036" y="1510758"/>
                </a:lnTo>
                <a:lnTo>
                  <a:pt x="574531" y="1500699"/>
                </a:lnTo>
                <a:lnTo>
                  <a:pt x="530084" y="1487966"/>
                </a:lnTo>
                <a:lnTo>
                  <a:pt x="486785" y="1472650"/>
                </a:lnTo>
                <a:lnTo>
                  <a:pt x="444723" y="1454840"/>
                </a:lnTo>
                <a:lnTo>
                  <a:pt x="403988" y="1434627"/>
                </a:lnTo>
                <a:lnTo>
                  <a:pt x="364670" y="1412099"/>
                </a:lnTo>
                <a:lnTo>
                  <a:pt x="326858" y="1387346"/>
                </a:lnTo>
                <a:lnTo>
                  <a:pt x="290643" y="1360458"/>
                </a:lnTo>
                <a:lnTo>
                  <a:pt x="256114" y="1331526"/>
                </a:lnTo>
                <a:lnTo>
                  <a:pt x="223361" y="1300638"/>
                </a:lnTo>
                <a:lnTo>
                  <a:pt x="192473" y="1267885"/>
                </a:lnTo>
                <a:lnTo>
                  <a:pt x="163541" y="1233356"/>
                </a:lnTo>
                <a:lnTo>
                  <a:pt x="136653" y="1197141"/>
                </a:lnTo>
                <a:lnTo>
                  <a:pt x="111900" y="1159329"/>
                </a:lnTo>
                <a:lnTo>
                  <a:pt x="89372" y="1120011"/>
                </a:lnTo>
                <a:lnTo>
                  <a:pt x="69159" y="1079276"/>
                </a:lnTo>
                <a:lnTo>
                  <a:pt x="51349" y="1037214"/>
                </a:lnTo>
                <a:lnTo>
                  <a:pt x="36033" y="993915"/>
                </a:lnTo>
                <a:lnTo>
                  <a:pt x="23300" y="949468"/>
                </a:lnTo>
                <a:lnTo>
                  <a:pt x="13241" y="903963"/>
                </a:lnTo>
                <a:lnTo>
                  <a:pt x="5944" y="857491"/>
                </a:lnTo>
                <a:lnTo>
                  <a:pt x="1501" y="810139"/>
                </a:lnTo>
                <a:lnTo>
                  <a:pt x="0" y="762000"/>
                </a:lnTo>
                <a:lnTo>
                  <a:pt x="1501" y="713724"/>
                </a:lnTo>
                <a:lnTo>
                  <a:pt x="5944" y="666259"/>
                </a:lnTo>
                <a:lnTo>
                  <a:pt x="13241" y="619692"/>
                </a:lnTo>
                <a:lnTo>
                  <a:pt x="23300" y="574111"/>
                </a:lnTo>
                <a:lnTo>
                  <a:pt x="36033" y="529606"/>
                </a:lnTo>
                <a:lnTo>
                  <a:pt x="51349" y="486264"/>
                </a:lnTo>
                <a:lnTo>
                  <a:pt x="69159" y="444175"/>
                </a:lnTo>
                <a:lnTo>
                  <a:pt x="89372" y="403426"/>
                </a:lnTo>
                <a:lnTo>
                  <a:pt x="111900" y="364106"/>
                </a:lnTo>
                <a:lnTo>
                  <a:pt x="136653" y="326303"/>
                </a:lnTo>
                <a:lnTo>
                  <a:pt x="163541" y="290107"/>
                </a:lnTo>
                <a:lnTo>
                  <a:pt x="192473" y="255604"/>
                </a:lnTo>
                <a:lnTo>
                  <a:pt x="223361" y="222884"/>
                </a:lnTo>
                <a:lnTo>
                  <a:pt x="256114" y="192036"/>
                </a:lnTo>
                <a:lnTo>
                  <a:pt x="290643" y="163147"/>
                </a:lnTo>
                <a:lnTo>
                  <a:pt x="326858" y="136306"/>
                </a:lnTo>
                <a:lnTo>
                  <a:pt x="364670" y="111602"/>
                </a:lnTo>
                <a:lnTo>
                  <a:pt x="403988" y="89123"/>
                </a:lnTo>
                <a:lnTo>
                  <a:pt x="444723" y="68957"/>
                </a:lnTo>
                <a:lnTo>
                  <a:pt x="486785" y="51193"/>
                </a:lnTo>
                <a:lnTo>
                  <a:pt x="530084" y="35919"/>
                </a:lnTo>
                <a:lnTo>
                  <a:pt x="574531" y="23224"/>
                </a:lnTo>
                <a:lnTo>
                  <a:pt x="620036" y="13196"/>
                </a:lnTo>
                <a:lnTo>
                  <a:pt x="666508" y="5923"/>
                </a:lnTo>
                <a:lnTo>
                  <a:pt x="713860" y="1495"/>
                </a:lnTo>
                <a:lnTo>
                  <a:pt x="762000" y="0"/>
                </a:lnTo>
                <a:lnTo>
                  <a:pt x="810139" y="1495"/>
                </a:lnTo>
                <a:lnTo>
                  <a:pt x="857491" y="5923"/>
                </a:lnTo>
                <a:lnTo>
                  <a:pt x="903963" y="13196"/>
                </a:lnTo>
                <a:lnTo>
                  <a:pt x="949468" y="23224"/>
                </a:lnTo>
                <a:lnTo>
                  <a:pt x="993915" y="35919"/>
                </a:lnTo>
                <a:lnTo>
                  <a:pt x="1037214" y="51193"/>
                </a:lnTo>
                <a:lnTo>
                  <a:pt x="1079276" y="68957"/>
                </a:lnTo>
                <a:lnTo>
                  <a:pt x="1120011" y="89123"/>
                </a:lnTo>
                <a:lnTo>
                  <a:pt x="1159329" y="111602"/>
                </a:lnTo>
                <a:lnTo>
                  <a:pt x="1197141" y="136306"/>
                </a:lnTo>
                <a:lnTo>
                  <a:pt x="1233356" y="163147"/>
                </a:lnTo>
                <a:lnTo>
                  <a:pt x="1267885" y="192036"/>
                </a:lnTo>
                <a:lnTo>
                  <a:pt x="1300638" y="222885"/>
                </a:lnTo>
                <a:lnTo>
                  <a:pt x="1331526" y="255604"/>
                </a:lnTo>
                <a:lnTo>
                  <a:pt x="1360458" y="290107"/>
                </a:lnTo>
                <a:lnTo>
                  <a:pt x="1387346" y="326303"/>
                </a:lnTo>
                <a:lnTo>
                  <a:pt x="1412099" y="364106"/>
                </a:lnTo>
                <a:lnTo>
                  <a:pt x="1434627" y="403426"/>
                </a:lnTo>
                <a:lnTo>
                  <a:pt x="1454840" y="444175"/>
                </a:lnTo>
                <a:lnTo>
                  <a:pt x="1472650" y="486264"/>
                </a:lnTo>
                <a:lnTo>
                  <a:pt x="1487966" y="529606"/>
                </a:lnTo>
                <a:lnTo>
                  <a:pt x="1500699" y="574111"/>
                </a:lnTo>
                <a:lnTo>
                  <a:pt x="1510758" y="619692"/>
                </a:lnTo>
                <a:lnTo>
                  <a:pt x="1518055" y="666259"/>
                </a:lnTo>
                <a:lnTo>
                  <a:pt x="1522498" y="713724"/>
                </a:lnTo>
                <a:lnTo>
                  <a:pt x="1524000" y="762000"/>
                </a:lnTo>
                <a:lnTo>
                  <a:pt x="1522498" y="810139"/>
                </a:lnTo>
                <a:lnTo>
                  <a:pt x="1518055" y="857491"/>
                </a:lnTo>
                <a:lnTo>
                  <a:pt x="1510758" y="903963"/>
                </a:lnTo>
                <a:lnTo>
                  <a:pt x="1500699" y="949468"/>
                </a:lnTo>
                <a:lnTo>
                  <a:pt x="1487966" y="993915"/>
                </a:lnTo>
                <a:lnTo>
                  <a:pt x="1472650" y="1037214"/>
                </a:lnTo>
                <a:lnTo>
                  <a:pt x="1454840" y="1079276"/>
                </a:lnTo>
                <a:lnTo>
                  <a:pt x="1434627" y="1120011"/>
                </a:lnTo>
                <a:lnTo>
                  <a:pt x="1412099" y="1159329"/>
                </a:lnTo>
                <a:lnTo>
                  <a:pt x="1387346" y="1197141"/>
                </a:lnTo>
                <a:lnTo>
                  <a:pt x="1360458" y="1233356"/>
                </a:lnTo>
                <a:lnTo>
                  <a:pt x="1331526" y="1267885"/>
                </a:lnTo>
                <a:lnTo>
                  <a:pt x="1300638" y="1300638"/>
                </a:lnTo>
                <a:lnTo>
                  <a:pt x="1267885" y="1331526"/>
                </a:lnTo>
                <a:lnTo>
                  <a:pt x="1233356" y="1360458"/>
                </a:lnTo>
                <a:lnTo>
                  <a:pt x="1197141" y="1387346"/>
                </a:lnTo>
                <a:lnTo>
                  <a:pt x="1159329" y="1412099"/>
                </a:lnTo>
                <a:lnTo>
                  <a:pt x="1120011" y="1434627"/>
                </a:lnTo>
                <a:lnTo>
                  <a:pt x="1079276" y="1454840"/>
                </a:lnTo>
                <a:lnTo>
                  <a:pt x="1037214" y="1472650"/>
                </a:lnTo>
                <a:lnTo>
                  <a:pt x="993915" y="1487966"/>
                </a:lnTo>
                <a:lnTo>
                  <a:pt x="949468" y="1500699"/>
                </a:lnTo>
                <a:lnTo>
                  <a:pt x="903963" y="1510758"/>
                </a:lnTo>
                <a:lnTo>
                  <a:pt x="857491" y="1518055"/>
                </a:lnTo>
                <a:lnTo>
                  <a:pt x="810139" y="1522498"/>
                </a:lnTo>
                <a:lnTo>
                  <a:pt x="762000" y="15240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39090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501"/>
                </a:lnTo>
                <a:lnTo>
                  <a:pt x="666508" y="5944"/>
                </a:lnTo>
                <a:lnTo>
                  <a:pt x="620036" y="13241"/>
                </a:lnTo>
                <a:lnTo>
                  <a:pt x="574531" y="23300"/>
                </a:lnTo>
                <a:lnTo>
                  <a:pt x="530084" y="36033"/>
                </a:lnTo>
                <a:lnTo>
                  <a:pt x="486785" y="51349"/>
                </a:lnTo>
                <a:lnTo>
                  <a:pt x="444723" y="69159"/>
                </a:lnTo>
                <a:lnTo>
                  <a:pt x="403988" y="89372"/>
                </a:lnTo>
                <a:lnTo>
                  <a:pt x="364670" y="111900"/>
                </a:lnTo>
                <a:lnTo>
                  <a:pt x="326858" y="136653"/>
                </a:lnTo>
                <a:lnTo>
                  <a:pt x="290643" y="163541"/>
                </a:lnTo>
                <a:lnTo>
                  <a:pt x="256114" y="192473"/>
                </a:lnTo>
                <a:lnTo>
                  <a:pt x="223361" y="223361"/>
                </a:lnTo>
                <a:lnTo>
                  <a:pt x="192473" y="256114"/>
                </a:lnTo>
                <a:lnTo>
                  <a:pt x="163541" y="290643"/>
                </a:lnTo>
                <a:lnTo>
                  <a:pt x="136653" y="326858"/>
                </a:lnTo>
                <a:lnTo>
                  <a:pt x="111900" y="364670"/>
                </a:lnTo>
                <a:lnTo>
                  <a:pt x="89372" y="403988"/>
                </a:lnTo>
                <a:lnTo>
                  <a:pt x="69159" y="444723"/>
                </a:lnTo>
                <a:lnTo>
                  <a:pt x="51349" y="486785"/>
                </a:lnTo>
                <a:lnTo>
                  <a:pt x="36033" y="530084"/>
                </a:lnTo>
                <a:lnTo>
                  <a:pt x="23300" y="574531"/>
                </a:lnTo>
                <a:lnTo>
                  <a:pt x="13241" y="620036"/>
                </a:lnTo>
                <a:lnTo>
                  <a:pt x="5944" y="666508"/>
                </a:lnTo>
                <a:lnTo>
                  <a:pt x="1501" y="713860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860"/>
                </a:lnTo>
                <a:lnTo>
                  <a:pt x="1518055" y="666508"/>
                </a:lnTo>
                <a:lnTo>
                  <a:pt x="1510758" y="620036"/>
                </a:lnTo>
                <a:lnTo>
                  <a:pt x="1500699" y="574531"/>
                </a:lnTo>
                <a:lnTo>
                  <a:pt x="1487966" y="530084"/>
                </a:lnTo>
                <a:lnTo>
                  <a:pt x="1472650" y="486785"/>
                </a:lnTo>
                <a:lnTo>
                  <a:pt x="1454840" y="444723"/>
                </a:lnTo>
                <a:lnTo>
                  <a:pt x="1434627" y="403988"/>
                </a:lnTo>
                <a:lnTo>
                  <a:pt x="1412099" y="364670"/>
                </a:lnTo>
                <a:lnTo>
                  <a:pt x="1387346" y="326858"/>
                </a:lnTo>
                <a:lnTo>
                  <a:pt x="1360458" y="290643"/>
                </a:lnTo>
                <a:lnTo>
                  <a:pt x="1331526" y="256114"/>
                </a:lnTo>
                <a:lnTo>
                  <a:pt x="1300638" y="223361"/>
                </a:lnTo>
                <a:lnTo>
                  <a:pt x="1267885" y="192473"/>
                </a:lnTo>
                <a:lnTo>
                  <a:pt x="1233356" y="163541"/>
                </a:lnTo>
                <a:lnTo>
                  <a:pt x="1197141" y="136653"/>
                </a:lnTo>
                <a:lnTo>
                  <a:pt x="1159329" y="111900"/>
                </a:lnTo>
                <a:lnTo>
                  <a:pt x="1120011" y="89372"/>
                </a:lnTo>
                <a:lnTo>
                  <a:pt x="1079276" y="69159"/>
                </a:lnTo>
                <a:lnTo>
                  <a:pt x="1037214" y="51349"/>
                </a:lnTo>
                <a:lnTo>
                  <a:pt x="993915" y="36033"/>
                </a:lnTo>
                <a:lnTo>
                  <a:pt x="949468" y="23300"/>
                </a:lnTo>
                <a:lnTo>
                  <a:pt x="903963" y="13241"/>
                </a:lnTo>
                <a:lnTo>
                  <a:pt x="857491" y="5944"/>
                </a:lnTo>
                <a:lnTo>
                  <a:pt x="810139" y="1501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65862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0"/>
                </a:moveTo>
                <a:lnTo>
                  <a:pt x="713860" y="1501"/>
                </a:lnTo>
                <a:lnTo>
                  <a:pt x="666508" y="5944"/>
                </a:lnTo>
                <a:lnTo>
                  <a:pt x="620036" y="13241"/>
                </a:lnTo>
                <a:lnTo>
                  <a:pt x="574531" y="23300"/>
                </a:lnTo>
                <a:lnTo>
                  <a:pt x="530084" y="36033"/>
                </a:lnTo>
                <a:lnTo>
                  <a:pt x="486785" y="51349"/>
                </a:lnTo>
                <a:lnTo>
                  <a:pt x="444723" y="69159"/>
                </a:lnTo>
                <a:lnTo>
                  <a:pt x="403988" y="89372"/>
                </a:lnTo>
                <a:lnTo>
                  <a:pt x="364670" y="111900"/>
                </a:lnTo>
                <a:lnTo>
                  <a:pt x="326858" y="136653"/>
                </a:lnTo>
                <a:lnTo>
                  <a:pt x="290643" y="163541"/>
                </a:lnTo>
                <a:lnTo>
                  <a:pt x="256114" y="192473"/>
                </a:lnTo>
                <a:lnTo>
                  <a:pt x="223361" y="223361"/>
                </a:lnTo>
                <a:lnTo>
                  <a:pt x="192473" y="256114"/>
                </a:lnTo>
                <a:lnTo>
                  <a:pt x="163541" y="290643"/>
                </a:lnTo>
                <a:lnTo>
                  <a:pt x="136653" y="326858"/>
                </a:lnTo>
                <a:lnTo>
                  <a:pt x="111900" y="364670"/>
                </a:lnTo>
                <a:lnTo>
                  <a:pt x="89372" y="403988"/>
                </a:lnTo>
                <a:lnTo>
                  <a:pt x="69159" y="444723"/>
                </a:lnTo>
                <a:lnTo>
                  <a:pt x="51349" y="486785"/>
                </a:lnTo>
                <a:lnTo>
                  <a:pt x="36033" y="530084"/>
                </a:lnTo>
                <a:lnTo>
                  <a:pt x="23300" y="574531"/>
                </a:lnTo>
                <a:lnTo>
                  <a:pt x="13241" y="620036"/>
                </a:lnTo>
                <a:lnTo>
                  <a:pt x="5944" y="666508"/>
                </a:lnTo>
                <a:lnTo>
                  <a:pt x="1501" y="713860"/>
                </a:lnTo>
                <a:lnTo>
                  <a:pt x="0" y="762000"/>
                </a:lnTo>
                <a:lnTo>
                  <a:pt x="1501" y="810139"/>
                </a:lnTo>
                <a:lnTo>
                  <a:pt x="5944" y="857491"/>
                </a:lnTo>
                <a:lnTo>
                  <a:pt x="13241" y="903963"/>
                </a:lnTo>
                <a:lnTo>
                  <a:pt x="23300" y="949468"/>
                </a:lnTo>
                <a:lnTo>
                  <a:pt x="36033" y="993915"/>
                </a:lnTo>
                <a:lnTo>
                  <a:pt x="51349" y="1037214"/>
                </a:lnTo>
                <a:lnTo>
                  <a:pt x="69159" y="1079276"/>
                </a:lnTo>
                <a:lnTo>
                  <a:pt x="89372" y="1120011"/>
                </a:lnTo>
                <a:lnTo>
                  <a:pt x="111900" y="1159329"/>
                </a:lnTo>
                <a:lnTo>
                  <a:pt x="136653" y="1197141"/>
                </a:lnTo>
                <a:lnTo>
                  <a:pt x="163541" y="1233356"/>
                </a:lnTo>
                <a:lnTo>
                  <a:pt x="192473" y="1267885"/>
                </a:lnTo>
                <a:lnTo>
                  <a:pt x="223361" y="1300638"/>
                </a:lnTo>
                <a:lnTo>
                  <a:pt x="256114" y="1331526"/>
                </a:lnTo>
                <a:lnTo>
                  <a:pt x="290643" y="1360458"/>
                </a:lnTo>
                <a:lnTo>
                  <a:pt x="326858" y="1387346"/>
                </a:lnTo>
                <a:lnTo>
                  <a:pt x="364670" y="1412099"/>
                </a:lnTo>
                <a:lnTo>
                  <a:pt x="403988" y="1434627"/>
                </a:lnTo>
                <a:lnTo>
                  <a:pt x="444723" y="1454840"/>
                </a:lnTo>
                <a:lnTo>
                  <a:pt x="486785" y="1472650"/>
                </a:lnTo>
                <a:lnTo>
                  <a:pt x="530084" y="1487966"/>
                </a:lnTo>
                <a:lnTo>
                  <a:pt x="574531" y="1500699"/>
                </a:lnTo>
                <a:lnTo>
                  <a:pt x="620036" y="1510758"/>
                </a:lnTo>
                <a:lnTo>
                  <a:pt x="666508" y="1518055"/>
                </a:lnTo>
                <a:lnTo>
                  <a:pt x="713860" y="1522498"/>
                </a:lnTo>
                <a:lnTo>
                  <a:pt x="762000" y="1524000"/>
                </a:lnTo>
                <a:lnTo>
                  <a:pt x="810139" y="1522498"/>
                </a:lnTo>
                <a:lnTo>
                  <a:pt x="857491" y="1518055"/>
                </a:lnTo>
                <a:lnTo>
                  <a:pt x="903963" y="1510758"/>
                </a:lnTo>
                <a:lnTo>
                  <a:pt x="949468" y="1500699"/>
                </a:lnTo>
                <a:lnTo>
                  <a:pt x="993915" y="1487966"/>
                </a:lnTo>
                <a:lnTo>
                  <a:pt x="1037214" y="1472650"/>
                </a:lnTo>
                <a:lnTo>
                  <a:pt x="1079276" y="1454840"/>
                </a:lnTo>
                <a:lnTo>
                  <a:pt x="1120011" y="1434627"/>
                </a:lnTo>
                <a:lnTo>
                  <a:pt x="1159329" y="1412099"/>
                </a:lnTo>
                <a:lnTo>
                  <a:pt x="1197141" y="1387346"/>
                </a:lnTo>
                <a:lnTo>
                  <a:pt x="1233356" y="1360458"/>
                </a:lnTo>
                <a:lnTo>
                  <a:pt x="1267885" y="1331526"/>
                </a:lnTo>
                <a:lnTo>
                  <a:pt x="1300638" y="1300638"/>
                </a:lnTo>
                <a:lnTo>
                  <a:pt x="1331526" y="1267885"/>
                </a:lnTo>
                <a:lnTo>
                  <a:pt x="1360458" y="1233356"/>
                </a:lnTo>
                <a:lnTo>
                  <a:pt x="1387346" y="1197141"/>
                </a:lnTo>
                <a:lnTo>
                  <a:pt x="1412099" y="1159329"/>
                </a:lnTo>
                <a:lnTo>
                  <a:pt x="1434627" y="1120011"/>
                </a:lnTo>
                <a:lnTo>
                  <a:pt x="1454840" y="1079276"/>
                </a:lnTo>
                <a:lnTo>
                  <a:pt x="1472650" y="1037214"/>
                </a:lnTo>
                <a:lnTo>
                  <a:pt x="1487966" y="993915"/>
                </a:lnTo>
                <a:lnTo>
                  <a:pt x="1500699" y="949468"/>
                </a:lnTo>
                <a:lnTo>
                  <a:pt x="1510758" y="903963"/>
                </a:lnTo>
                <a:lnTo>
                  <a:pt x="1518055" y="857491"/>
                </a:lnTo>
                <a:lnTo>
                  <a:pt x="1522498" y="810139"/>
                </a:lnTo>
                <a:lnTo>
                  <a:pt x="1524000" y="762000"/>
                </a:lnTo>
                <a:lnTo>
                  <a:pt x="1522498" y="713860"/>
                </a:lnTo>
                <a:lnTo>
                  <a:pt x="1518055" y="666508"/>
                </a:lnTo>
                <a:lnTo>
                  <a:pt x="1510758" y="620036"/>
                </a:lnTo>
                <a:lnTo>
                  <a:pt x="1500699" y="574531"/>
                </a:lnTo>
                <a:lnTo>
                  <a:pt x="1487966" y="530084"/>
                </a:lnTo>
                <a:lnTo>
                  <a:pt x="1472650" y="486785"/>
                </a:lnTo>
                <a:lnTo>
                  <a:pt x="1454840" y="444723"/>
                </a:lnTo>
                <a:lnTo>
                  <a:pt x="1434627" y="403988"/>
                </a:lnTo>
                <a:lnTo>
                  <a:pt x="1412099" y="364670"/>
                </a:lnTo>
                <a:lnTo>
                  <a:pt x="1387346" y="326858"/>
                </a:lnTo>
                <a:lnTo>
                  <a:pt x="1360458" y="290643"/>
                </a:lnTo>
                <a:lnTo>
                  <a:pt x="1331526" y="256114"/>
                </a:lnTo>
                <a:lnTo>
                  <a:pt x="1300638" y="223361"/>
                </a:lnTo>
                <a:lnTo>
                  <a:pt x="1267885" y="192473"/>
                </a:lnTo>
                <a:lnTo>
                  <a:pt x="1233356" y="163541"/>
                </a:lnTo>
                <a:lnTo>
                  <a:pt x="1197141" y="136653"/>
                </a:lnTo>
                <a:lnTo>
                  <a:pt x="1159329" y="111900"/>
                </a:lnTo>
                <a:lnTo>
                  <a:pt x="1120011" y="89372"/>
                </a:lnTo>
                <a:lnTo>
                  <a:pt x="1079276" y="69159"/>
                </a:lnTo>
                <a:lnTo>
                  <a:pt x="1037214" y="51349"/>
                </a:lnTo>
                <a:lnTo>
                  <a:pt x="993915" y="36033"/>
                </a:lnTo>
                <a:lnTo>
                  <a:pt x="949468" y="23300"/>
                </a:lnTo>
                <a:lnTo>
                  <a:pt x="903963" y="13241"/>
                </a:lnTo>
                <a:lnTo>
                  <a:pt x="857491" y="5944"/>
                </a:lnTo>
                <a:lnTo>
                  <a:pt x="810139" y="1501"/>
                </a:lnTo>
                <a:lnTo>
                  <a:pt x="762000" y="0"/>
                </a:lnTo>
                <a:close/>
              </a:path>
            </a:pathLst>
          </a:custGeom>
          <a:solidFill>
            <a:srgbClr val="D8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72300" y="3276600"/>
            <a:ext cx="1524000" cy="1524000"/>
          </a:xfrm>
          <a:custGeom>
            <a:avLst/>
            <a:gdLst/>
            <a:ahLst/>
            <a:cxnLst/>
            <a:rect l="l" t="t" r="r" b="b"/>
            <a:pathLst>
              <a:path w="1524000" h="1524000">
                <a:moveTo>
                  <a:pt x="762000" y="1524000"/>
                </a:moveTo>
                <a:lnTo>
                  <a:pt x="713860" y="1522498"/>
                </a:lnTo>
                <a:lnTo>
                  <a:pt x="666508" y="1518055"/>
                </a:lnTo>
                <a:lnTo>
                  <a:pt x="620036" y="1510758"/>
                </a:lnTo>
                <a:lnTo>
                  <a:pt x="574531" y="1500699"/>
                </a:lnTo>
                <a:lnTo>
                  <a:pt x="530084" y="1487966"/>
                </a:lnTo>
                <a:lnTo>
                  <a:pt x="486785" y="1472650"/>
                </a:lnTo>
                <a:lnTo>
                  <a:pt x="444723" y="1454840"/>
                </a:lnTo>
                <a:lnTo>
                  <a:pt x="403988" y="1434627"/>
                </a:lnTo>
                <a:lnTo>
                  <a:pt x="364670" y="1412099"/>
                </a:lnTo>
                <a:lnTo>
                  <a:pt x="326858" y="1387346"/>
                </a:lnTo>
                <a:lnTo>
                  <a:pt x="290643" y="1360458"/>
                </a:lnTo>
                <a:lnTo>
                  <a:pt x="256114" y="1331526"/>
                </a:lnTo>
                <a:lnTo>
                  <a:pt x="223361" y="1300638"/>
                </a:lnTo>
                <a:lnTo>
                  <a:pt x="192473" y="1267885"/>
                </a:lnTo>
                <a:lnTo>
                  <a:pt x="163541" y="1233356"/>
                </a:lnTo>
                <a:lnTo>
                  <a:pt x="136653" y="1197141"/>
                </a:lnTo>
                <a:lnTo>
                  <a:pt x="111900" y="1159329"/>
                </a:lnTo>
                <a:lnTo>
                  <a:pt x="89372" y="1120011"/>
                </a:lnTo>
                <a:lnTo>
                  <a:pt x="69159" y="1079276"/>
                </a:lnTo>
                <a:lnTo>
                  <a:pt x="51349" y="1037214"/>
                </a:lnTo>
                <a:lnTo>
                  <a:pt x="36033" y="993915"/>
                </a:lnTo>
                <a:lnTo>
                  <a:pt x="23300" y="949468"/>
                </a:lnTo>
                <a:lnTo>
                  <a:pt x="13241" y="903963"/>
                </a:lnTo>
                <a:lnTo>
                  <a:pt x="5944" y="857491"/>
                </a:lnTo>
                <a:lnTo>
                  <a:pt x="1501" y="810139"/>
                </a:lnTo>
                <a:lnTo>
                  <a:pt x="0" y="762000"/>
                </a:lnTo>
                <a:lnTo>
                  <a:pt x="1501" y="713860"/>
                </a:lnTo>
                <a:lnTo>
                  <a:pt x="5944" y="666508"/>
                </a:lnTo>
                <a:lnTo>
                  <a:pt x="13241" y="620036"/>
                </a:lnTo>
                <a:lnTo>
                  <a:pt x="23300" y="574531"/>
                </a:lnTo>
                <a:lnTo>
                  <a:pt x="36033" y="530084"/>
                </a:lnTo>
                <a:lnTo>
                  <a:pt x="51349" y="486785"/>
                </a:lnTo>
                <a:lnTo>
                  <a:pt x="69159" y="444723"/>
                </a:lnTo>
                <a:lnTo>
                  <a:pt x="89372" y="403988"/>
                </a:lnTo>
                <a:lnTo>
                  <a:pt x="111900" y="364670"/>
                </a:lnTo>
                <a:lnTo>
                  <a:pt x="136653" y="326858"/>
                </a:lnTo>
                <a:lnTo>
                  <a:pt x="163541" y="290643"/>
                </a:lnTo>
                <a:lnTo>
                  <a:pt x="192473" y="256114"/>
                </a:lnTo>
                <a:lnTo>
                  <a:pt x="223361" y="223361"/>
                </a:lnTo>
                <a:lnTo>
                  <a:pt x="256114" y="192473"/>
                </a:lnTo>
                <a:lnTo>
                  <a:pt x="290643" y="163541"/>
                </a:lnTo>
                <a:lnTo>
                  <a:pt x="326858" y="136653"/>
                </a:lnTo>
                <a:lnTo>
                  <a:pt x="364670" y="111900"/>
                </a:lnTo>
                <a:lnTo>
                  <a:pt x="403988" y="89372"/>
                </a:lnTo>
                <a:lnTo>
                  <a:pt x="444723" y="69159"/>
                </a:lnTo>
                <a:lnTo>
                  <a:pt x="486785" y="51349"/>
                </a:lnTo>
                <a:lnTo>
                  <a:pt x="530084" y="36033"/>
                </a:lnTo>
                <a:lnTo>
                  <a:pt x="574531" y="23300"/>
                </a:lnTo>
                <a:lnTo>
                  <a:pt x="620036" y="13241"/>
                </a:lnTo>
                <a:lnTo>
                  <a:pt x="666508" y="5944"/>
                </a:lnTo>
                <a:lnTo>
                  <a:pt x="713860" y="1501"/>
                </a:lnTo>
                <a:lnTo>
                  <a:pt x="762000" y="0"/>
                </a:lnTo>
                <a:lnTo>
                  <a:pt x="810139" y="1501"/>
                </a:lnTo>
                <a:lnTo>
                  <a:pt x="857491" y="5944"/>
                </a:lnTo>
                <a:lnTo>
                  <a:pt x="903963" y="13241"/>
                </a:lnTo>
                <a:lnTo>
                  <a:pt x="949468" y="23300"/>
                </a:lnTo>
                <a:lnTo>
                  <a:pt x="993915" y="36033"/>
                </a:lnTo>
                <a:lnTo>
                  <a:pt x="1037214" y="51349"/>
                </a:lnTo>
                <a:lnTo>
                  <a:pt x="1079276" y="69159"/>
                </a:lnTo>
                <a:lnTo>
                  <a:pt x="1120011" y="89372"/>
                </a:lnTo>
                <a:lnTo>
                  <a:pt x="1159329" y="111900"/>
                </a:lnTo>
                <a:lnTo>
                  <a:pt x="1197141" y="136653"/>
                </a:lnTo>
                <a:lnTo>
                  <a:pt x="1233356" y="163541"/>
                </a:lnTo>
                <a:lnTo>
                  <a:pt x="1267885" y="192473"/>
                </a:lnTo>
                <a:lnTo>
                  <a:pt x="1300638" y="223361"/>
                </a:lnTo>
                <a:lnTo>
                  <a:pt x="1331526" y="256114"/>
                </a:lnTo>
                <a:lnTo>
                  <a:pt x="1360458" y="290643"/>
                </a:lnTo>
                <a:lnTo>
                  <a:pt x="1387346" y="326858"/>
                </a:lnTo>
                <a:lnTo>
                  <a:pt x="1412099" y="364670"/>
                </a:lnTo>
                <a:lnTo>
                  <a:pt x="1434627" y="403988"/>
                </a:lnTo>
                <a:lnTo>
                  <a:pt x="1454840" y="444723"/>
                </a:lnTo>
                <a:lnTo>
                  <a:pt x="1472650" y="486785"/>
                </a:lnTo>
                <a:lnTo>
                  <a:pt x="1487966" y="530084"/>
                </a:lnTo>
                <a:lnTo>
                  <a:pt x="1500699" y="574531"/>
                </a:lnTo>
                <a:lnTo>
                  <a:pt x="1510758" y="620036"/>
                </a:lnTo>
                <a:lnTo>
                  <a:pt x="1518055" y="666508"/>
                </a:lnTo>
                <a:lnTo>
                  <a:pt x="1522498" y="713860"/>
                </a:lnTo>
                <a:lnTo>
                  <a:pt x="1524000" y="762000"/>
                </a:lnTo>
                <a:lnTo>
                  <a:pt x="1522498" y="810139"/>
                </a:lnTo>
                <a:lnTo>
                  <a:pt x="1518055" y="857491"/>
                </a:lnTo>
                <a:lnTo>
                  <a:pt x="1510758" y="903963"/>
                </a:lnTo>
                <a:lnTo>
                  <a:pt x="1500699" y="949468"/>
                </a:lnTo>
                <a:lnTo>
                  <a:pt x="1487966" y="993915"/>
                </a:lnTo>
                <a:lnTo>
                  <a:pt x="1472650" y="1037214"/>
                </a:lnTo>
                <a:lnTo>
                  <a:pt x="1454840" y="1079276"/>
                </a:lnTo>
                <a:lnTo>
                  <a:pt x="1434627" y="1120011"/>
                </a:lnTo>
                <a:lnTo>
                  <a:pt x="1412099" y="1159329"/>
                </a:lnTo>
                <a:lnTo>
                  <a:pt x="1387346" y="1197141"/>
                </a:lnTo>
                <a:lnTo>
                  <a:pt x="1360458" y="1233356"/>
                </a:lnTo>
                <a:lnTo>
                  <a:pt x="1331526" y="1267885"/>
                </a:lnTo>
                <a:lnTo>
                  <a:pt x="1300638" y="1300638"/>
                </a:lnTo>
                <a:lnTo>
                  <a:pt x="1267885" y="1331526"/>
                </a:lnTo>
                <a:lnTo>
                  <a:pt x="1233356" y="1360458"/>
                </a:lnTo>
                <a:lnTo>
                  <a:pt x="1197141" y="1387346"/>
                </a:lnTo>
                <a:lnTo>
                  <a:pt x="1159329" y="1412099"/>
                </a:lnTo>
                <a:lnTo>
                  <a:pt x="1120011" y="1434627"/>
                </a:lnTo>
                <a:lnTo>
                  <a:pt x="1079276" y="1454840"/>
                </a:lnTo>
                <a:lnTo>
                  <a:pt x="1037214" y="1472650"/>
                </a:lnTo>
                <a:lnTo>
                  <a:pt x="993915" y="1487966"/>
                </a:lnTo>
                <a:lnTo>
                  <a:pt x="949468" y="1500699"/>
                </a:lnTo>
                <a:lnTo>
                  <a:pt x="903963" y="1510758"/>
                </a:lnTo>
                <a:lnTo>
                  <a:pt x="857491" y="1518055"/>
                </a:lnTo>
                <a:lnTo>
                  <a:pt x="810139" y="1522498"/>
                </a:lnTo>
                <a:lnTo>
                  <a:pt x="762000" y="1524000"/>
                </a:lnTo>
                <a:close/>
              </a:path>
            </a:pathLst>
          </a:custGeom>
          <a:ln w="28393">
            <a:solidFill>
              <a:srgbClr val="D8D7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541270" y="2423159"/>
            <a:ext cx="584009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0935" algn="l"/>
                <a:tab pos="3681095" algn="l"/>
              </a:tabLst>
            </a:pPr>
            <a:r>
              <a:rPr sz="4400" dirty="0"/>
              <a:t>The	Research	</a:t>
            </a:r>
            <a:r>
              <a:rPr sz="4400" spc="-5" dirty="0"/>
              <a:t>proposal</a:t>
            </a:r>
            <a:endParaRPr sz="4400"/>
          </a:p>
        </p:txBody>
      </p:sp>
      <p:sp>
        <p:nvSpPr>
          <p:cNvPr id="9" name="object 9"/>
          <p:cNvSpPr txBox="1"/>
          <p:nvPr/>
        </p:nvSpPr>
        <p:spPr>
          <a:xfrm>
            <a:off x="2387600" y="3437889"/>
            <a:ext cx="5993130" cy="607859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900"/>
              </a:spcBef>
            </a:pPr>
            <a:r>
              <a:rPr sz="3200" spc="-5" dirty="0">
                <a:latin typeface="Arial"/>
                <a:cs typeface="Arial"/>
              </a:rPr>
              <a:t>Elements of </a:t>
            </a:r>
            <a:r>
              <a:rPr sz="3200" dirty="0">
                <a:latin typeface="Arial"/>
                <a:cs typeface="Arial"/>
              </a:rPr>
              <a:t>Research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dirty="0" smtClean="0">
                <a:latin typeface="Arial"/>
                <a:cs typeface="Arial"/>
              </a:rPr>
              <a:t>proposal</a:t>
            </a:r>
            <a:endParaRPr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49465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85540" algn="l"/>
              </a:tabLst>
            </a:pPr>
            <a:r>
              <a:rPr spc="-5" dirty="0"/>
              <a:t>S</a:t>
            </a:r>
            <a:r>
              <a:rPr dirty="0"/>
              <a:t>t</a:t>
            </a:r>
            <a:r>
              <a:rPr spc="-5" dirty="0"/>
              <a:t>a</a:t>
            </a:r>
            <a:r>
              <a:rPr spc="-10" dirty="0"/>
              <a:t>t</a:t>
            </a:r>
            <a:r>
              <a:rPr spc="5" dirty="0"/>
              <a:t>e</a:t>
            </a:r>
            <a:r>
              <a:rPr spc="-5" dirty="0"/>
              <a:t>m</a:t>
            </a:r>
            <a:r>
              <a:rPr spc="5" dirty="0"/>
              <a:t>e</a:t>
            </a:r>
            <a:r>
              <a:rPr spc="-5" dirty="0"/>
              <a:t>n</a:t>
            </a:r>
            <a:r>
              <a:rPr dirty="0"/>
              <a:t>t</a:t>
            </a:r>
            <a:r>
              <a:rPr spc="-5" dirty="0"/>
              <a:t> 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	</a:t>
            </a:r>
            <a:r>
              <a:rPr spc="-5" dirty="0"/>
              <a:t>P</a:t>
            </a:r>
            <a:r>
              <a:rPr spc="10" dirty="0"/>
              <a:t>r</a:t>
            </a:r>
            <a:r>
              <a:rPr spc="-5" dirty="0"/>
              <a:t>oble</a:t>
            </a:r>
            <a:r>
              <a:rPr dirty="0"/>
              <a:t>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47954" rIns="0" bIns="0" rtlCol="0">
            <a:spAutoFit/>
          </a:bodyPr>
          <a:lstStyle/>
          <a:p>
            <a:pPr marL="606425" marR="180975">
              <a:lnSpc>
                <a:spcPct val="79900"/>
              </a:lnSpc>
              <a:spcBef>
                <a:spcPts val="775"/>
              </a:spcBef>
            </a:pPr>
            <a:r>
              <a:rPr sz="2800" spc="-5" dirty="0"/>
              <a:t>“The </a:t>
            </a:r>
            <a:r>
              <a:rPr sz="2800" dirty="0"/>
              <a:t>problem statement describes the context  for the study and it </a:t>
            </a:r>
            <a:r>
              <a:rPr sz="2800" spc="-5" dirty="0"/>
              <a:t>also identifies </a:t>
            </a:r>
            <a:r>
              <a:rPr sz="2800" dirty="0"/>
              <a:t>the general  analysis approach” </a:t>
            </a:r>
            <a:r>
              <a:rPr sz="2800" spc="-5" dirty="0"/>
              <a:t>(Wiersma, </a:t>
            </a:r>
            <a:r>
              <a:rPr sz="2800" dirty="0"/>
              <a:t>1995, p.</a:t>
            </a:r>
            <a:r>
              <a:rPr sz="2800" spc="-10" dirty="0"/>
              <a:t> </a:t>
            </a:r>
            <a:r>
              <a:rPr sz="2800" dirty="0"/>
              <a:t>404).</a:t>
            </a:r>
            <a:endParaRPr sz="2800"/>
          </a:p>
          <a:p>
            <a:pPr marL="606425" marR="399415">
              <a:lnSpc>
                <a:spcPct val="80000"/>
              </a:lnSpc>
              <a:spcBef>
                <a:spcPts val="700"/>
              </a:spcBef>
            </a:pPr>
            <a:r>
              <a:rPr sz="2800" dirty="0"/>
              <a:t>A problem statement </a:t>
            </a:r>
            <a:r>
              <a:rPr sz="2800" spc="-5" dirty="0"/>
              <a:t>is </a:t>
            </a:r>
            <a:r>
              <a:rPr sz="2800" dirty="0"/>
              <a:t>a </a:t>
            </a:r>
            <a:r>
              <a:rPr sz="2800" spc="-5" dirty="0"/>
              <a:t>clear </a:t>
            </a:r>
            <a:r>
              <a:rPr sz="2800" dirty="0"/>
              <a:t>description of  the issue(s), it includes a vision, issue  statement, and </a:t>
            </a:r>
            <a:r>
              <a:rPr sz="2800" spc="-5" dirty="0"/>
              <a:t>method </a:t>
            </a:r>
            <a:r>
              <a:rPr sz="2800" dirty="0"/>
              <a:t>used to solve </a:t>
            </a:r>
            <a:r>
              <a:rPr sz="2800" spc="-5" dirty="0"/>
              <a:t>the  problem.</a:t>
            </a:r>
            <a:endParaRPr sz="2800"/>
          </a:p>
          <a:p>
            <a:pPr marL="606425" marR="5080">
              <a:lnSpc>
                <a:spcPct val="79800"/>
              </a:lnSpc>
              <a:spcBef>
                <a:spcPts val="710"/>
              </a:spcBef>
            </a:pPr>
            <a:r>
              <a:rPr sz="2800" spc="-5" dirty="0"/>
              <a:t>The </a:t>
            </a:r>
            <a:r>
              <a:rPr sz="2800" dirty="0"/>
              <a:t>5 </a:t>
            </a:r>
            <a:r>
              <a:rPr sz="2800" spc="-10" dirty="0"/>
              <a:t>'W's </a:t>
            </a:r>
            <a:r>
              <a:rPr sz="2800" dirty="0"/>
              <a:t>can </a:t>
            </a:r>
            <a:r>
              <a:rPr sz="2800" spc="-5" dirty="0"/>
              <a:t>be </a:t>
            </a:r>
            <a:r>
              <a:rPr sz="2800" dirty="0"/>
              <a:t>used to spark </a:t>
            </a:r>
            <a:r>
              <a:rPr sz="2800" spc="-5" dirty="0"/>
              <a:t>the </a:t>
            </a:r>
            <a:r>
              <a:rPr sz="2800" dirty="0"/>
              <a:t>discussion  about the</a:t>
            </a:r>
            <a:r>
              <a:rPr sz="2800" spc="5" dirty="0"/>
              <a:t> </a:t>
            </a:r>
            <a:r>
              <a:rPr sz="2800" spc="-5" dirty="0"/>
              <a:t>problem.</a:t>
            </a:r>
            <a:endParaRPr sz="2800"/>
          </a:p>
          <a:p>
            <a:pPr marL="606425" marR="83820">
              <a:lnSpc>
                <a:spcPct val="79900"/>
              </a:lnSpc>
              <a:spcBef>
                <a:spcPts val="705"/>
              </a:spcBef>
            </a:pPr>
            <a:r>
              <a:rPr sz="2800" dirty="0"/>
              <a:t>A problem statement expresses the </a:t>
            </a:r>
            <a:r>
              <a:rPr sz="2800" spc="-5" dirty="0"/>
              <a:t>words </a:t>
            </a:r>
            <a:r>
              <a:rPr sz="2800" dirty="0"/>
              <a:t>that  </a:t>
            </a:r>
            <a:r>
              <a:rPr sz="2800" spc="-5" dirty="0"/>
              <a:t>will </a:t>
            </a:r>
            <a:r>
              <a:rPr sz="2800" dirty="0"/>
              <a:t>be used to keep the effort focused and </a:t>
            </a:r>
            <a:r>
              <a:rPr sz="2800" spc="-5" dirty="0"/>
              <a:t>it  should </a:t>
            </a:r>
            <a:r>
              <a:rPr sz="2800" dirty="0"/>
              <a:t>represent a solveable</a:t>
            </a:r>
            <a:r>
              <a:rPr sz="2800" spc="25" dirty="0"/>
              <a:t> </a:t>
            </a:r>
            <a:r>
              <a:rPr sz="2800" spc="-5" dirty="0"/>
              <a:t>problem.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34669" y="1576069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68859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14147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4912359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91159"/>
            <a:ext cx="657034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1" spc="-5" dirty="0">
                <a:latin typeface="Times New Roman"/>
                <a:cs typeface="Times New Roman"/>
              </a:rPr>
              <a:t>FORMING </a:t>
            </a:r>
            <a:r>
              <a:rPr sz="2900" b="1" dirty="0">
                <a:latin typeface="Times New Roman"/>
                <a:cs typeface="Times New Roman"/>
              </a:rPr>
              <a:t>A </a:t>
            </a:r>
            <a:r>
              <a:rPr sz="2900" b="1" spc="-5" dirty="0">
                <a:latin typeface="Times New Roman"/>
                <a:cs typeface="Times New Roman"/>
              </a:rPr>
              <a:t>PROBLEM</a:t>
            </a:r>
            <a:r>
              <a:rPr sz="2900" b="1" spc="20" dirty="0">
                <a:latin typeface="Times New Roman"/>
                <a:cs typeface="Times New Roman"/>
              </a:rPr>
              <a:t> </a:t>
            </a:r>
            <a:r>
              <a:rPr sz="2900" b="1" spc="-5" dirty="0">
                <a:latin typeface="Times New Roman"/>
                <a:cs typeface="Times New Roman"/>
              </a:rPr>
              <a:t>STATEMENT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1092200"/>
            <a:ext cx="7441565" cy="793750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4965" marR="5080" indent="-342900">
              <a:lnSpc>
                <a:spcPts val="2690"/>
              </a:lnSpc>
              <a:spcBef>
                <a:spcPts val="745"/>
              </a:spcBef>
            </a:pPr>
            <a:r>
              <a:rPr sz="2800" b="1" dirty="0">
                <a:latin typeface="Times New Roman"/>
                <a:cs typeface="Times New Roman"/>
              </a:rPr>
              <a:t>I </a:t>
            </a:r>
            <a:r>
              <a:rPr sz="2800" b="1" spc="-5" dirty="0">
                <a:latin typeface="Times New Roman"/>
                <a:cs typeface="Times New Roman"/>
              </a:rPr>
              <a:t>wish </a:t>
            </a:r>
            <a:r>
              <a:rPr sz="2800" b="1" dirty="0">
                <a:latin typeface="Times New Roman"/>
                <a:cs typeface="Times New Roman"/>
              </a:rPr>
              <a:t>I </a:t>
            </a:r>
            <a:r>
              <a:rPr sz="2800" b="1" spc="-5" dirty="0">
                <a:latin typeface="Times New Roman"/>
                <a:cs typeface="Times New Roman"/>
              </a:rPr>
              <a:t>knew </a:t>
            </a:r>
            <a:r>
              <a:rPr sz="2800" b="1" dirty="0">
                <a:latin typeface="Times New Roman"/>
                <a:cs typeface="Times New Roman"/>
              </a:rPr>
              <a:t>how to </a:t>
            </a:r>
            <a:r>
              <a:rPr sz="2800" b="1" spc="-5" dirty="0">
                <a:latin typeface="Times New Roman"/>
                <a:cs typeface="Times New Roman"/>
              </a:rPr>
              <a:t>eliminate drug use </a:t>
            </a:r>
            <a:r>
              <a:rPr sz="2800" b="1" dirty="0">
                <a:latin typeface="Times New Roman"/>
                <a:cs typeface="Times New Roman"/>
              </a:rPr>
              <a:t>amongst  youth in the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community.”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254508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20548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386715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1863090"/>
            <a:ext cx="7844790" cy="23723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080" indent="-342900">
              <a:lnSpc>
                <a:spcPct val="79900"/>
              </a:lnSpc>
              <a:spcBef>
                <a:spcPts val="675"/>
              </a:spcBef>
              <a:buClr>
                <a:srgbClr val="CCCCFF"/>
              </a:buClr>
              <a:buSzPct val="79166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Who</a:t>
            </a:r>
            <a:r>
              <a:rPr sz="2400" spc="-5" dirty="0">
                <a:latin typeface="Times New Roman"/>
                <a:cs typeface="Times New Roman"/>
              </a:rPr>
              <a:t>… </a:t>
            </a:r>
            <a:r>
              <a:rPr sz="2400" dirty="0">
                <a:latin typeface="Times New Roman"/>
                <a:cs typeface="Times New Roman"/>
              </a:rPr>
              <a:t>anyone </a:t>
            </a:r>
            <a:r>
              <a:rPr sz="2400" spc="-5" dirty="0">
                <a:latin typeface="Times New Roman"/>
                <a:cs typeface="Times New Roman"/>
              </a:rPr>
              <a:t>under </a:t>
            </a:r>
            <a:r>
              <a:rPr sz="2400" dirty="0">
                <a:latin typeface="Times New Roman"/>
                <a:cs typeface="Times New Roman"/>
              </a:rPr>
              <a:t>the age of 18 </a:t>
            </a:r>
            <a:r>
              <a:rPr sz="2400" spc="-5" dirty="0">
                <a:latin typeface="Times New Roman"/>
                <a:cs typeface="Times New Roman"/>
              </a:rPr>
              <a:t>who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using drugs in </a:t>
            </a:r>
            <a:r>
              <a:rPr sz="2400" spc="5" dirty="0">
                <a:latin typeface="Times New Roman"/>
                <a:cs typeface="Times New Roman"/>
              </a:rPr>
              <a:t>my  </a:t>
            </a:r>
            <a:r>
              <a:rPr sz="2400" dirty="0">
                <a:latin typeface="Times New Roman"/>
                <a:cs typeface="Times New Roman"/>
              </a:rPr>
              <a:t>community</a:t>
            </a:r>
            <a:endParaRPr sz="2400">
              <a:latin typeface="Times New Roman"/>
              <a:cs typeface="Times New Roman"/>
            </a:endParaRPr>
          </a:p>
          <a:p>
            <a:pPr marL="354965" marR="773430">
              <a:lnSpc>
                <a:spcPct val="79900"/>
              </a:lnSpc>
              <a:spcBef>
                <a:spcPts val="600"/>
              </a:spcBef>
            </a:pPr>
            <a:r>
              <a:rPr sz="2400" b="1" spc="-5" dirty="0">
                <a:latin typeface="Times New Roman"/>
                <a:cs typeface="Times New Roman"/>
              </a:rPr>
              <a:t>When</a:t>
            </a:r>
            <a:r>
              <a:rPr sz="2400" spc="-5" dirty="0">
                <a:latin typeface="Times New Roman"/>
                <a:cs typeface="Times New Roman"/>
              </a:rPr>
              <a:t>… </a:t>
            </a:r>
            <a:r>
              <a:rPr sz="2400" dirty="0">
                <a:latin typeface="Times New Roman"/>
                <a:cs typeface="Times New Roman"/>
              </a:rPr>
              <a:t>after school, sometimes during school, on the  weekends</a:t>
            </a:r>
            <a:endParaRPr sz="2400">
              <a:latin typeface="Times New Roman"/>
              <a:cs typeface="Times New Roman"/>
            </a:endParaRPr>
          </a:p>
          <a:p>
            <a:pPr marL="354965" marR="196215">
              <a:lnSpc>
                <a:spcPct val="79900"/>
              </a:lnSpc>
              <a:spcBef>
                <a:spcPts val="600"/>
              </a:spcBef>
            </a:pPr>
            <a:r>
              <a:rPr sz="2400" b="1" spc="-5" dirty="0">
                <a:latin typeface="Times New Roman"/>
                <a:cs typeface="Times New Roman"/>
              </a:rPr>
              <a:t>Where</a:t>
            </a:r>
            <a:r>
              <a:rPr sz="2400" spc="-5" dirty="0">
                <a:latin typeface="Times New Roman"/>
                <a:cs typeface="Times New Roman"/>
              </a:rPr>
              <a:t>… </a:t>
            </a:r>
            <a:r>
              <a:rPr sz="2400" dirty="0">
                <a:latin typeface="Times New Roman"/>
                <a:cs typeface="Times New Roman"/>
              </a:rPr>
              <a:t>in the parks, </a:t>
            </a:r>
            <a:r>
              <a:rPr sz="2400" spc="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parking lots, at shopping malls, </a:t>
            </a:r>
            <a:r>
              <a:rPr sz="2400" spc="-5" dirty="0">
                <a:latin typeface="Times New Roman"/>
                <a:cs typeface="Times New Roman"/>
              </a:rPr>
              <a:t>at  </a:t>
            </a:r>
            <a:r>
              <a:rPr sz="2400" dirty="0">
                <a:latin typeface="Times New Roman"/>
                <a:cs typeface="Times New Roman"/>
              </a:rPr>
              <a:t>home </a:t>
            </a:r>
            <a:r>
              <a:rPr sz="2400" spc="-5" dirty="0">
                <a:latin typeface="Times New Roman"/>
                <a:cs typeface="Times New Roman"/>
              </a:rPr>
              <a:t>when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  <a:spcBef>
                <a:spcPts val="20"/>
              </a:spcBef>
            </a:pPr>
            <a:r>
              <a:rPr sz="2400" dirty="0">
                <a:latin typeface="Times New Roman"/>
                <a:cs typeface="Times New Roman"/>
              </a:rPr>
              <a:t>parents are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gone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4528058"/>
            <a:ext cx="207645" cy="7620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569" y="4580890"/>
            <a:ext cx="7700645" cy="1711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What.</a:t>
            </a:r>
            <a:r>
              <a:rPr sz="2400" spc="-5" dirty="0">
                <a:latin typeface="Times New Roman"/>
                <a:cs typeface="Times New Roman"/>
              </a:rPr>
              <a:t>… </a:t>
            </a:r>
            <a:r>
              <a:rPr sz="2400" dirty="0">
                <a:latin typeface="Times New Roman"/>
                <a:cs typeface="Times New Roman"/>
              </a:rPr>
              <a:t>marijuana, stimulants, ecstasy, sniffing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glue</a:t>
            </a:r>
            <a:endParaRPr sz="2400">
              <a:latin typeface="Times New Roman"/>
              <a:cs typeface="Times New Roman"/>
            </a:endParaRPr>
          </a:p>
          <a:p>
            <a:pPr marL="12700" marR="88265">
              <a:lnSpc>
                <a:spcPct val="79900"/>
              </a:lnSpc>
              <a:spcBef>
                <a:spcPts val="595"/>
              </a:spcBef>
            </a:pPr>
            <a:r>
              <a:rPr sz="2400" b="1" spc="-5" dirty="0">
                <a:latin typeface="Times New Roman"/>
                <a:cs typeface="Times New Roman"/>
              </a:rPr>
              <a:t>Why</a:t>
            </a:r>
            <a:r>
              <a:rPr sz="2400" spc="-5" dirty="0">
                <a:latin typeface="Times New Roman"/>
                <a:cs typeface="Times New Roman"/>
              </a:rPr>
              <a:t>… </a:t>
            </a:r>
            <a:r>
              <a:rPr sz="2400" dirty="0">
                <a:latin typeface="Times New Roman"/>
                <a:cs typeface="Times New Roman"/>
              </a:rPr>
              <a:t>bored, everyone else </a:t>
            </a:r>
            <a:r>
              <a:rPr sz="2400" spc="5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doing it, makes me feel better,  gives </a:t>
            </a:r>
            <a:r>
              <a:rPr sz="2400" spc="5" dirty="0">
                <a:latin typeface="Times New Roman"/>
                <a:cs typeface="Times New Roman"/>
              </a:rPr>
              <a:t>me </a:t>
            </a:r>
            <a:r>
              <a:rPr sz="2400" dirty="0">
                <a:latin typeface="Times New Roman"/>
                <a:cs typeface="Times New Roman"/>
              </a:rPr>
              <a:t>energy, it’s no big deal, it doesn’t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hurt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799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answers generated make me reconsider the problem. After  I look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563245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902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spc="5" dirty="0"/>
              <a:t>x</a:t>
            </a:r>
            <a:r>
              <a:rPr spc="-5" dirty="0"/>
              <a:t>a</a:t>
            </a:r>
            <a:r>
              <a:rPr dirty="0"/>
              <a:t>m</a:t>
            </a:r>
            <a:r>
              <a:rPr spc="-5" dirty="0"/>
              <a:t>pl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7469" y="1689100"/>
            <a:ext cx="86360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6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0369" y="1560829"/>
            <a:ext cx="8250555" cy="456057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184150" indent="57150">
              <a:lnSpc>
                <a:spcPct val="80000"/>
              </a:lnSpc>
              <a:spcBef>
                <a:spcPts val="675"/>
              </a:spcBef>
            </a:pPr>
            <a:r>
              <a:rPr sz="2400" dirty="0">
                <a:latin typeface="Times New Roman"/>
                <a:cs typeface="Times New Roman"/>
              </a:rPr>
              <a:t>Taken from Umbach, </a:t>
            </a:r>
            <a:r>
              <a:rPr sz="2400" spc="-5" dirty="0">
                <a:latin typeface="Times New Roman"/>
                <a:cs typeface="Times New Roman"/>
              </a:rPr>
              <a:t>P. D. </a:t>
            </a:r>
            <a:r>
              <a:rPr sz="2400" dirty="0">
                <a:latin typeface="Times New Roman"/>
                <a:cs typeface="Times New Roman"/>
              </a:rPr>
              <a:t>(in press).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contribution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faculty  of color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undergraduate education. </a:t>
            </a:r>
            <a:r>
              <a:rPr sz="2400" i="1" dirty="0">
                <a:latin typeface="Times New Roman"/>
                <a:cs typeface="Times New Roman"/>
              </a:rPr>
              <a:t>Research in Higher  </a:t>
            </a:r>
            <a:r>
              <a:rPr sz="2400" i="1" spc="-5" dirty="0">
                <a:latin typeface="Times New Roman"/>
                <a:cs typeface="Times New Roman"/>
              </a:rPr>
              <a:t>Education.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799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At </a:t>
            </a:r>
            <a:r>
              <a:rPr sz="2400" dirty="0">
                <a:latin typeface="Times New Roman"/>
                <a:cs typeface="Times New Roman"/>
              </a:rPr>
              <a:t>the same time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United </a:t>
            </a:r>
            <a:r>
              <a:rPr sz="2400" dirty="0">
                <a:latin typeface="Times New Roman"/>
                <a:cs typeface="Times New Roman"/>
              </a:rPr>
              <a:t>States is becoming more diverse,  colleges and universities find they </a:t>
            </a:r>
            <a:r>
              <a:rPr sz="2400" spc="-5" dirty="0">
                <a:latin typeface="Times New Roman"/>
                <a:cs typeface="Times New Roman"/>
              </a:rPr>
              <a:t>must </a:t>
            </a:r>
            <a:r>
              <a:rPr sz="2400" dirty="0">
                <a:latin typeface="Times New Roman"/>
                <a:cs typeface="Times New Roman"/>
              </a:rPr>
              <a:t>defend themselves against  attacks on affirmative </a:t>
            </a:r>
            <a:r>
              <a:rPr sz="2400" spc="-5" dirty="0">
                <a:latin typeface="Times New Roman"/>
                <a:cs typeface="Times New Roman"/>
              </a:rPr>
              <a:t>action. </a:t>
            </a:r>
            <a:r>
              <a:rPr sz="2400" spc="5" dirty="0">
                <a:latin typeface="Times New Roman"/>
                <a:cs typeface="Times New Roman"/>
              </a:rPr>
              <a:t>In </a:t>
            </a:r>
            <a:r>
              <a:rPr sz="2400" dirty="0">
                <a:latin typeface="Times New Roman"/>
                <a:cs typeface="Times New Roman"/>
              </a:rPr>
              <a:t>response to lawsuits brought  against affirmative action in college admissions, many have argued  that diversity is a ‘‘compelling interest’’ in that it enhances higher  education through the benefits it brings to individual students  (Astone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Nunez-Wormack, 1990; Duster, 1993; Hurtado </a:t>
            </a:r>
            <a:r>
              <a:rPr sz="2400" spc="-5" dirty="0">
                <a:latin typeface="Times New Roman"/>
                <a:cs typeface="Times New Roman"/>
              </a:rPr>
              <a:t>et </a:t>
            </a:r>
            <a:r>
              <a:rPr sz="2400" dirty="0">
                <a:latin typeface="Times New Roman"/>
                <a:cs typeface="Times New Roman"/>
              </a:rPr>
              <a:t>al.,  1998; Liu, 1998; Smith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Associates, 1997; Tierney, </a:t>
            </a:r>
            <a:r>
              <a:rPr sz="2400" spc="-5" dirty="0">
                <a:latin typeface="Times New Roman"/>
                <a:cs typeface="Times New Roman"/>
              </a:rPr>
              <a:t>1993). </a:t>
            </a:r>
            <a:r>
              <a:rPr sz="2400" dirty="0">
                <a:latin typeface="Times New Roman"/>
                <a:cs typeface="Times New Roman"/>
              </a:rPr>
              <a:t>In a  climate where affirmative action is under increased scrutiny, it is  important that researchers extend this line of inquiry to all levels of  higher education. </a:t>
            </a:r>
            <a:r>
              <a:rPr sz="2400" spc="-5" dirty="0">
                <a:latin typeface="Times New Roman"/>
                <a:cs typeface="Times New Roman"/>
              </a:rPr>
              <a:t>One </a:t>
            </a:r>
            <a:r>
              <a:rPr sz="2400" dirty="0">
                <a:latin typeface="Times New Roman"/>
                <a:cs typeface="Times New Roman"/>
              </a:rPr>
              <a:t>avenue that is beginning to emerge is the  positive impact that diverse faculty have on student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experiences.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469" y="253618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902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spc="5" dirty="0"/>
              <a:t>x</a:t>
            </a:r>
            <a:r>
              <a:rPr spc="-5" dirty="0"/>
              <a:t>a</a:t>
            </a:r>
            <a:r>
              <a:rPr dirty="0"/>
              <a:t>m</a:t>
            </a:r>
            <a:r>
              <a:rPr spc="-5" dirty="0"/>
              <a:t>pl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39725" marR="222885" indent="69850">
              <a:lnSpc>
                <a:spcPct val="79800"/>
              </a:lnSpc>
              <a:spcBef>
                <a:spcPts val="585"/>
              </a:spcBef>
            </a:pPr>
            <a:r>
              <a:rPr sz="2000" dirty="0"/>
              <a:t>Taken </a:t>
            </a:r>
            <a:r>
              <a:rPr sz="2000" spc="-5" dirty="0"/>
              <a:t>from </a:t>
            </a:r>
            <a:r>
              <a:rPr sz="2000" dirty="0"/>
              <a:t>Umbach, P. D. &amp; </a:t>
            </a:r>
            <a:r>
              <a:rPr sz="2000" spc="-5" dirty="0"/>
              <a:t>Kuh, </a:t>
            </a:r>
            <a:r>
              <a:rPr sz="2000" dirty="0"/>
              <a:t>G. D. </a:t>
            </a:r>
            <a:r>
              <a:rPr sz="2000" spc="-5" dirty="0"/>
              <a:t>(in </a:t>
            </a:r>
            <a:r>
              <a:rPr sz="2000" dirty="0"/>
              <a:t>press). </a:t>
            </a:r>
            <a:r>
              <a:rPr sz="2000" spc="-5" dirty="0"/>
              <a:t>Student  </a:t>
            </a:r>
            <a:r>
              <a:rPr sz="2000" dirty="0"/>
              <a:t>experiences with diversity at liberal arts colleges: </a:t>
            </a:r>
            <a:r>
              <a:rPr sz="2000" spc="-5" dirty="0"/>
              <a:t>another </a:t>
            </a:r>
            <a:r>
              <a:rPr sz="2000" dirty="0"/>
              <a:t>claim </a:t>
            </a:r>
            <a:r>
              <a:rPr sz="2000" spc="-5" dirty="0"/>
              <a:t>for  </a:t>
            </a:r>
            <a:r>
              <a:rPr sz="2000" dirty="0"/>
              <a:t>distinctiveness. </a:t>
            </a:r>
            <a:r>
              <a:rPr sz="2000" i="1" dirty="0">
                <a:latin typeface="Arial"/>
                <a:cs typeface="Arial"/>
              </a:rPr>
              <a:t>The Journal Higher</a:t>
            </a:r>
            <a:r>
              <a:rPr sz="2000" i="1" spc="-3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Education.</a:t>
            </a:r>
            <a:endParaRPr sz="2000">
              <a:latin typeface="Arial"/>
              <a:cs typeface="Arial"/>
            </a:endParaRPr>
          </a:p>
          <a:p>
            <a:pPr marL="739775" marR="30480" indent="-285750">
              <a:lnSpc>
                <a:spcPct val="79900"/>
              </a:lnSpc>
              <a:spcBef>
                <a:spcPts val="450"/>
              </a:spcBef>
              <a:buClr>
                <a:srgbClr val="CCCCFF"/>
              </a:buClr>
              <a:buSzPct val="69444"/>
              <a:buFont typeface="Wingdings"/>
              <a:buChar char=""/>
              <a:tabLst>
                <a:tab pos="739775" algn="l"/>
                <a:tab pos="740410" algn="l"/>
              </a:tabLst>
            </a:pPr>
            <a:r>
              <a:rPr sz="1800" spc="-5" dirty="0"/>
              <a:t>Hu </a:t>
            </a:r>
            <a:r>
              <a:rPr sz="1800" spc="-10" dirty="0"/>
              <a:t>and </a:t>
            </a:r>
            <a:r>
              <a:rPr sz="1800" spc="-5" dirty="0"/>
              <a:t>Kuh </a:t>
            </a:r>
            <a:r>
              <a:rPr sz="1800" spc="-10" dirty="0"/>
              <a:t>(2003) </a:t>
            </a:r>
            <a:r>
              <a:rPr sz="1800" spc="-5" dirty="0"/>
              <a:t>found that students in private institutions more  frequently interacted with students </a:t>
            </a:r>
            <a:r>
              <a:rPr sz="1800" dirty="0"/>
              <a:t>from </a:t>
            </a:r>
            <a:r>
              <a:rPr sz="1800" spc="-5" dirty="0"/>
              <a:t>different </a:t>
            </a:r>
            <a:r>
              <a:rPr sz="1800" spc="-10" dirty="0"/>
              <a:t>backgrounds and </a:t>
            </a:r>
            <a:r>
              <a:rPr sz="1800" spc="-5" dirty="0"/>
              <a:t>that  students at </a:t>
            </a:r>
            <a:r>
              <a:rPr sz="1800" spc="-10" dirty="0"/>
              <a:t>large </a:t>
            </a:r>
            <a:r>
              <a:rPr sz="1800" spc="-5" dirty="0"/>
              <a:t>doctoral-extensive </a:t>
            </a:r>
            <a:r>
              <a:rPr sz="1800" spc="-10" dirty="0"/>
              <a:t>universities and </a:t>
            </a:r>
            <a:r>
              <a:rPr sz="1800" spc="-5" dirty="0"/>
              <a:t>liberal arts colleges  </a:t>
            </a:r>
            <a:r>
              <a:rPr sz="1800" spc="-10" dirty="0"/>
              <a:t>had </a:t>
            </a:r>
            <a:r>
              <a:rPr sz="1800" spc="-5" dirty="0"/>
              <a:t>more experiences with diversity than their counterparts at other  types </a:t>
            </a:r>
            <a:r>
              <a:rPr sz="1800" spc="-10" dirty="0"/>
              <a:t>of </a:t>
            </a:r>
            <a:r>
              <a:rPr sz="1800" spc="-5" dirty="0"/>
              <a:t>institutions. </a:t>
            </a:r>
            <a:r>
              <a:rPr sz="1800" dirty="0"/>
              <a:t>It </a:t>
            </a:r>
            <a:r>
              <a:rPr sz="1800" spc="-5" dirty="0"/>
              <a:t>is not </a:t>
            </a:r>
            <a:r>
              <a:rPr sz="1800" spc="-10" dirty="0"/>
              <a:t>surprising </a:t>
            </a:r>
            <a:r>
              <a:rPr sz="1800" spc="-5" dirty="0"/>
              <a:t>that students </a:t>
            </a:r>
            <a:r>
              <a:rPr sz="1800" spc="-10" dirty="0"/>
              <a:t>at </a:t>
            </a:r>
            <a:r>
              <a:rPr sz="1800" spc="-5" dirty="0"/>
              <a:t>large universities  </a:t>
            </a:r>
            <a:r>
              <a:rPr sz="1800" spc="-10" dirty="0"/>
              <a:t>would </a:t>
            </a:r>
            <a:r>
              <a:rPr sz="1800" spc="-5" dirty="0"/>
              <a:t>have </a:t>
            </a:r>
            <a:r>
              <a:rPr sz="1800" dirty="0"/>
              <a:t>more </a:t>
            </a:r>
            <a:r>
              <a:rPr sz="1800" spc="-5" dirty="0"/>
              <a:t>exposure </a:t>
            </a:r>
            <a:r>
              <a:rPr sz="1800" dirty="0"/>
              <a:t>to </a:t>
            </a:r>
            <a:r>
              <a:rPr sz="1800" spc="-5" dirty="0"/>
              <a:t>diversity, </a:t>
            </a:r>
            <a:r>
              <a:rPr sz="1800" spc="-10" dirty="0"/>
              <a:t>given </a:t>
            </a:r>
            <a:r>
              <a:rPr sz="1800" spc="-5" dirty="0"/>
              <a:t>that these institutions  typically </a:t>
            </a:r>
            <a:r>
              <a:rPr sz="1800" spc="-10" dirty="0"/>
              <a:t>enroll </a:t>
            </a:r>
            <a:r>
              <a:rPr sz="1800" spc="-5" dirty="0"/>
              <a:t>more students from different racial, ethnic </a:t>
            </a:r>
            <a:r>
              <a:rPr sz="1800" spc="-10" dirty="0"/>
              <a:t>and cultural  </a:t>
            </a:r>
            <a:r>
              <a:rPr sz="1800" spc="-5" dirty="0"/>
              <a:t>groups. Somewhat </a:t>
            </a:r>
            <a:r>
              <a:rPr sz="1800" spc="-10" dirty="0"/>
              <a:t>unexpected </a:t>
            </a:r>
            <a:r>
              <a:rPr sz="1800" spc="-5" dirty="0"/>
              <a:t>is that students </a:t>
            </a:r>
            <a:r>
              <a:rPr sz="1800" spc="-10" dirty="0"/>
              <a:t>at </a:t>
            </a:r>
            <a:r>
              <a:rPr sz="1800" spc="-5" dirty="0"/>
              <a:t>smaller liberal arts  </a:t>
            </a:r>
            <a:r>
              <a:rPr sz="1800" spc="-10" dirty="0"/>
              <a:t>colleges would </a:t>
            </a:r>
            <a:r>
              <a:rPr sz="1800" spc="-5" dirty="0"/>
              <a:t>report </a:t>
            </a:r>
            <a:r>
              <a:rPr sz="1800" spc="-10" dirty="0"/>
              <a:t>equally </a:t>
            </a:r>
            <a:r>
              <a:rPr sz="1800" spc="-5" dirty="0"/>
              <a:t>frequent experiences with diversity.  Historically, small </a:t>
            </a:r>
            <a:r>
              <a:rPr sz="1800" spc="-10" dirty="0"/>
              <a:t>liberal </a:t>
            </a:r>
            <a:r>
              <a:rPr sz="1800" spc="-5" dirty="0"/>
              <a:t>arts </a:t>
            </a:r>
            <a:r>
              <a:rPr sz="1800" spc="-10" dirty="0"/>
              <a:t>colleges have claimed </a:t>
            </a:r>
            <a:r>
              <a:rPr sz="1800" dirty="0"/>
              <a:t>to </a:t>
            </a:r>
            <a:r>
              <a:rPr sz="1800" spc="-10" dirty="0"/>
              <a:t>have </a:t>
            </a:r>
            <a:r>
              <a:rPr sz="1800" spc="-5" dirty="0"/>
              <a:t>distinctive  missions, </a:t>
            </a:r>
            <a:r>
              <a:rPr sz="1800" spc="-10" dirty="0"/>
              <a:t>especially when </a:t>
            </a:r>
            <a:r>
              <a:rPr sz="1800" spc="-5" dirty="0"/>
              <a:t>compared with large </a:t>
            </a:r>
            <a:r>
              <a:rPr sz="1800" spc="-10" dirty="0"/>
              <a:t>public </a:t>
            </a:r>
            <a:r>
              <a:rPr sz="1800" spc="-5" dirty="0"/>
              <a:t>universities  (Clark, </a:t>
            </a:r>
            <a:r>
              <a:rPr sz="1800" spc="-10" dirty="0"/>
              <a:t>1970; Kuh, Schuh, </a:t>
            </a:r>
            <a:r>
              <a:rPr sz="1800" spc="-5" dirty="0"/>
              <a:t>Whitt, </a:t>
            </a:r>
            <a:r>
              <a:rPr sz="1800" dirty="0"/>
              <a:t>&amp; </a:t>
            </a:r>
            <a:r>
              <a:rPr sz="1800" spc="-5" dirty="0"/>
              <a:t>Associates, </a:t>
            </a:r>
            <a:r>
              <a:rPr sz="1800" spc="-10" dirty="0"/>
              <a:t>1991; Townsend,  Newell, </a:t>
            </a:r>
            <a:r>
              <a:rPr sz="1800" dirty="0"/>
              <a:t>&amp; </a:t>
            </a:r>
            <a:r>
              <a:rPr sz="1800" spc="-5" dirty="0"/>
              <a:t>Wiese, </a:t>
            </a:r>
            <a:r>
              <a:rPr sz="1800" spc="-10" dirty="0"/>
              <a:t>1992). </a:t>
            </a:r>
            <a:r>
              <a:rPr sz="1800" spc="-5" dirty="0"/>
              <a:t>But they also tend </a:t>
            </a:r>
            <a:r>
              <a:rPr sz="1800" dirty="0"/>
              <a:t>to </a:t>
            </a:r>
            <a:r>
              <a:rPr sz="1800" spc="-5" dirty="0"/>
              <a:t>be located in rural and  less racially </a:t>
            </a:r>
            <a:r>
              <a:rPr sz="1800" spc="-10" dirty="0"/>
              <a:t>diverse locations. </a:t>
            </a:r>
            <a:r>
              <a:rPr sz="1800" dirty="0"/>
              <a:t>Even </a:t>
            </a:r>
            <a:r>
              <a:rPr sz="1800" spc="-5" dirty="0"/>
              <a:t>so, it </a:t>
            </a:r>
            <a:r>
              <a:rPr sz="1800" spc="-10" dirty="0"/>
              <a:t>appears </a:t>
            </a:r>
            <a:r>
              <a:rPr sz="1800" spc="-5" dirty="0"/>
              <a:t>that </a:t>
            </a:r>
            <a:r>
              <a:rPr sz="1800" dirty="0"/>
              <a:t>a </a:t>
            </a:r>
            <a:r>
              <a:rPr sz="1800" spc="-5" dirty="0"/>
              <a:t>distinctive  </a:t>
            </a:r>
            <a:r>
              <a:rPr sz="1800" spc="-10" dirty="0"/>
              <a:t>dimension </a:t>
            </a:r>
            <a:r>
              <a:rPr sz="1800" spc="-5" dirty="0"/>
              <a:t>of contemporary </a:t>
            </a:r>
            <a:r>
              <a:rPr sz="1800" spc="-10" dirty="0"/>
              <a:t>liberal </a:t>
            </a:r>
            <a:r>
              <a:rPr sz="1800" spc="-5" dirty="0"/>
              <a:t>arts </a:t>
            </a:r>
            <a:r>
              <a:rPr sz="1800" spc="-10" dirty="0"/>
              <a:t>colleges </a:t>
            </a:r>
            <a:r>
              <a:rPr sz="1800" spc="-5" dirty="0"/>
              <a:t>is their ability </a:t>
            </a:r>
            <a:r>
              <a:rPr sz="1800" dirty="0"/>
              <a:t>to </a:t>
            </a:r>
            <a:r>
              <a:rPr sz="1800" spc="-10" dirty="0"/>
              <a:t>expose  </a:t>
            </a:r>
            <a:r>
              <a:rPr sz="1800" spc="-5" dirty="0"/>
              <a:t>students </a:t>
            </a:r>
            <a:r>
              <a:rPr sz="1800" dirty="0"/>
              <a:t>to </a:t>
            </a:r>
            <a:r>
              <a:rPr sz="1800" spc="-5" dirty="0"/>
              <a:t>diversity in </a:t>
            </a:r>
            <a:r>
              <a:rPr sz="1800" spc="-10" dirty="0"/>
              <a:t>educationally purposeful </a:t>
            </a:r>
            <a:r>
              <a:rPr sz="1800" spc="-5" dirty="0"/>
              <a:t>ways. </a:t>
            </a:r>
            <a:r>
              <a:rPr sz="1800" spc="-10" dirty="0"/>
              <a:t>How </a:t>
            </a:r>
            <a:r>
              <a:rPr sz="1800" spc="-5" dirty="0"/>
              <a:t>they do this  is </a:t>
            </a:r>
            <a:r>
              <a:rPr sz="1800" spc="-10" dirty="0"/>
              <a:t>not</a:t>
            </a:r>
            <a:r>
              <a:rPr sz="1800" spc="15" dirty="0"/>
              <a:t> </a:t>
            </a:r>
            <a:r>
              <a:rPr sz="1800" spc="-5" dirty="0"/>
              <a:t>clear.</a:t>
            </a:r>
            <a:endParaRPr sz="1800"/>
          </a:p>
        </p:txBody>
      </p:sp>
      <p:sp>
        <p:nvSpPr>
          <p:cNvPr id="3" name="object 3"/>
          <p:cNvSpPr txBox="1"/>
          <p:nvPr/>
        </p:nvSpPr>
        <p:spPr>
          <a:xfrm>
            <a:off x="534669" y="1517650"/>
            <a:ext cx="17716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6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902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spc="5" dirty="0"/>
              <a:t>x</a:t>
            </a:r>
            <a:r>
              <a:rPr spc="-5" dirty="0"/>
              <a:t>a</a:t>
            </a:r>
            <a:r>
              <a:rPr dirty="0"/>
              <a:t>m</a:t>
            </a:r>
            <a:r>
              <a:rPr spc="-5" dirty="0"/>
              <a:t>pl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07997"/>
            <a:ext cx="207645" cy="762000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560829"/>
            <a:ext cx="7582534" cy="397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Problem Statement </a:t>
            </a:r>
            <a:r>
              <a:rPr sz="2400" b="1" dirty="0">
                <a:latin typeface="Arial"/>
                <a:cs typeface="Arial"/>
              </a:rPr>
              <a:t>by </a:t>
            </a:r>
            <a:r>
              <a:rPr sz="2400" b="1" spc="-5" dirty="0">
                <a:latin typeface="Arial"/>
                <a:cs typeface="Arial"/>
              </a:rPr>
              <a:t>Michelle </a:t>
            </a:r>
            <a:r>
              <a:rPr sz="2400" b="1" dirty="0">
                <a:latin typeface="Arial"/>
                <a:cs typeface="Arial"/>
              </a:rPr>
              <a:t>Kraft ©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2000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79900"/>
              </a:lnSpc>
              <a:spcBef>
                <a:spcPts val="595"/>
              </a:spcBef>
            </a:pPr>
            <a:r>
              <a:rPr sz="2400" spc="-10" dirty="0">
                <a:latin typeface="Arial"/>
                <a:cs typeface="Arial"/>
              </a:rPr>
              <a:t>Through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historical/legal analysis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i="1" spc="-5" dirty="0">
                <a:latin typeface="Arial"/>
                <a:cs typeface="Arial"/>
              </a:rPr>
              <a:t>Least  Restrictive Environment </a:t>
            </a:r>
            <a:r>
              <a:rPr sz="2400" spc="-5" dirty="0">
                <a:latin typeface="Arial"/>
                <a:cs typeface="Arial"/>
              </a:rPr>
              <a:t>(LRE) clause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i="1" spc="-5" dirty="0">
                <a:latin typeface="Arial"/>
                <a:cs typeface="Arial"/>
              </a:rPr>
              <a:t>Individuals  with Disabilities Education Act </a:t>
            </a:r>
            <a:r>
              <a:rPr sz="2400" spc="-5" dirty="0">
                <a:latin typeface="Arial"/>
                <a:cs typeface="Arial"/>
              </a:rPr>
              <a:t>(IDEA) amendments of  </a:t>
            </a:r>
            <a:r>
              <a:rPr sz="2400" spc="-10" dirty="0">
                <a:latin typeface="Arial"/>
                <a:cs typeface="Arial"/>
              </a:rPr>
              <a:t>1997 </a:t>
            </a:r>
            <a:r>
              <a:rPr sz="2400" dirty="0">
                <a:latin typeface="Arial"/>
                <a:cs typeface="Arial"/>
              </a:rPr>
              <a:t>(PL </a:t>
            </a:r>
            <a:r>
              <a:rPr sz="2400" spc="-5" dirty="0">
                <a:latin typeface="Arial"/>
                <a:cs typeface="Arial"/>
              </a:rPr>
              <a:t>105-17), and its intersection with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i="1" dirty="0">
                <a:latin typeface="Arial"/>
                <a:cs typeface="Arial"/>
              </a:rPr>
              <a:t>Free  </a:t>
            </a:r>
            <a:r>
              <a:rPr sz="2400" i="1" spc="-5" dirty="0">
                <a:latin typeface="Arial"/>
                <a:cs typeface="Arial"/>
              </a:rPr>
              <a:t>Appropriate Public Education </a:t>
            </a:r>
            <a:r>
              <a:rPr sz="2400" spc="-5" dirty="0">
                <a:latin typeface="Arial"/>
                <a:cs typeface="Arial"/>
              </a:rPr>
              <a:t>(FAPE), </a:t>
            </a:r>
            <a:r>
              <a:rPr sz="2400" dirty="0">
                <a:latin typeface="Arial"/>
                <a:cs typeface="Arial"/>
              </a:rPr>
              <a:t>I </a:t>
            </a:r>
            <a:r>
              <a:rPr sz="2400" spc="-10" dirty="0">
                <a:latin typeface="Arial"/>
                <a:cs typeface="Arial"/>
              </a:rPr>
              <a:t>will </a:t>
            </a:r>
            <a:r>
              <a:rPr sz="2400" spc="-5" dirty="0">
                <a:latin typeface="Arial"/>
                <a:cs typeface="Arial"/>
              </a:rPr>
              <a:t>compare the  </a:t>
            </a:r>
            <a:r>
              <a:rPr sz="2400" spc="-10" dirty="0">
                <a:latin typeface="Arial"/>
                <a:cs typeface="Arial"/>
              </a:rPr>
              <a:t>intent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mandate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its actual practice in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five-  month case study of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junior </a:t>
            </a:r>
            <a:r>
              <a:rPr sz="2400" spc="-5" dirty="0">
                <a:latin typeface="Arial"/>
                <a:cs typeface="Arial"/>
              </a:rPr>
              <a:t>high art class.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theoretical  </a:t>
            </a:r>
            <a:r>
              <a:rPr sz="2400" dirty="0">
                <a:latin typeface="Arial"/>
                <a:cs typeface="Arial"/>
              </a:rPr>
              <a:t>frame </a:t>
            </a:r>
            <a:r>
              <a:rPr sz="2400" spc="-5" dirty="0">
                <a:latin typeface="Arial"/>
                <a:cs typeface="Arial"/>
              </a:rPr>
              <a:t>consisting of values of </a:t>
            </a:r>
            <a:r>
              <a:rPr sz="2400" spc="-10" dirty="0">
                <a:latin typeface="Arial"/>
                <a:cs typeface="Arial"/>
              </a:rPr>
              <a:t>equality, </a:t>
            </a:r>
            <a:r>
              <a:rPr sz="2400" spc="-5" dirty="0">
                <a:latin typeface="Arial"/>
                <a:cs typeface="Arial"/>
              </a:rPr>
              <a:t>liberty,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efficiency guide data collection, analyses,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interpretation of the relationships and disparities that  exist between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legal </a:t>
            </a:r>
            <a:r>
              <a:rPr sz="2400" spc="-5" dirty="0">
                <a:latin typeface="Arial"/>
                <a:cs typeface="Arial"/>
              </a:rPr>
              <a:t>statute's </a:t>
            </a:r>
            <a:r>
              <a:rPr sz="2400" spc="-10" dirty="0">
                <a:latin typeface="Arial"/>
                <a:cs typeface="Arial"/>
              </a:rPr>
              <a:t>intent </a:t>
            </a:r>
            <a:r>
              <a:rPr sz="2400" spc="-5" dirty="0">
                <a:latin typeface="Arial"/>
                <a:cs typeface="Arial"/>
              </a:rPr>
              <a:t>and its actual  practice.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553592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4669" y="1634490"/>
            <a:ext cx="7969884" cy="4291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“I </a:t>
            </a:r>
            <a:r>
              <a:rPr sz="2800" dirty="0">
                <a:latin typeface="Arial"/>
                <a:cs typeface="Arial"/>
              </a:rPr>
              <a:t>wish young people in </a:t>
            </a:r>
            <a:r>
              <a:rPr sz="2800" spc="-5" dirty="0">
                <a:latin typeface="Arial"/>
                <a:cs typeface="Arial"/>
              </a:rPr>
              <a:t>my community were  more aware </a:t>
            </a:r>
            <a:r>
              <a:rPr sz="2800" dirty="0">
                <a:latin typeface="Arial"/>
                <a:cs typeface="Arial"/>
              </a:rPr>
              <a:t>of the dangers of drugs and had  </a:t>
            </a:r>
            <a:r>
              <a:rPr sz="2800" spc="-5" dirty="0">
                <a:latin typeface="Arial"/>
                <a:cs typeface="Arial"/>
              </a:rPr>
              <a:t>some </a:t>
            </a:r>
            <a:r>
              <a:rPr sz="2800" dirty="0">
                <a:latin typeface="Arial"/>
                <a:cs typeface="Arial"/>
              </a:rPr>
              <a:t>place to go after school </a:t>
            </a:r>
            <a:r>
              <a:rPr sz="2800" spc="-5" dirty="0">
                <a:latin typeface="Arial"/>
                <a:cs typeface="Arial"/>
              </a:rPr>
              <a:t>and on weekends 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offered </a:t>
            </a:r>
            <a:r>
              <a:rPr sz="2800" dirty="0">
                <a:latin typeface="Arial"/>
                <a:cs typeface="Arial"/>
              </a:rPr>
              <a:t>beneficial recreation to keep them  </a:t>
            </a:r>
            <a:r>
              <a:rPr sz="2800" spc="-5" dirty="0">
                <a:latin typeface="Arial"/>
                <a:cs typeface="Arial"/>
              </a:rPr>
              <a:t>feeling energetic </a:t>
            </a:r>
            <a:r>
              <a:rPr sz="2800" dirty="0">
                <a:latin typeface="Arial"/>
                <a:cs typeface="Arial"/>
              </a:rPr>
              <a:t>and good about themselves  </a:t>
            </a:r>
            <a:r>
              <a:rPr sz="2800" spc="-5" dirty="0">
                <a:latin typeface="Arial"/>
                <a:cs typeface="Arial"/>
              </a:rPr>
              <a:t>which, when combined may </a:t>
            </a:r>
            <a:r>
              <a:rPr sz="2800" dirty="0">
                <a:latin typeface="Arial"/>
                <a:cs typeface="Arial"/>
              </a:rPr>
              <a:t>decrease the use of  </a:t>
            </a:r>
            <a:r>
              <a:rPr sz="2800" spc="-5" dirty="0">
                <a:latin typeface="Arial"/>
                <a:cs typeface="Arial"/>
              </a:rPr>
              <a:t>drugs amongst </a:t>
            </a:r>
            <a:r>
              <a:rPr sz="2800" dirty="0">
                <a:latin typeface="Arial"/>
                <a:cs typeface="Arial"/>
              </a:rPr>
              <a:t>them and </a:t>
            </a:r>
            <a:r>
              <a:rPr sz="2800" spc="-5" dirty="0">
                <a:latin typeface="Arial"/>
                <a:cs typeface="Arial"/>
              </a:rPr>
              <a:t>their </a:t>
            </a:r>
            <a:r>
              <a:rPr sz="2800" dirty="0">
                <a:latin typeface="Arial"/>
                <a:cs typeface="Arial"/>
              </a:rPr>
              <a:t>peers." </a:t>
            </a:r>
            <a:r>
              <a:rPr sz="2800" spc="-5" dirty="0">
                <a:latin typeface="Arial"/>
                <a:cs typeface="Arial"/>
              </a:rPr>
              <a:t>My new  </a:t>
            </a:r>
            <a:r>
              <a:rPr sz="2800" dirty="0">
                <a:latin typeface="Arial"/>
                <a:cs typeface="Arial"/>
              </a:rPr>
              <a:t>problem statement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dirty="0">
                <a:latin typeface="Arial"/>
                <a:cs typeface="Arial"/>
              </a:rPr>
              <a:t>help </a:t>
            </a:r>
            <a:r>
              <a:rPr sz="2800" spc="-5" dirty="0">
                <a:latin typeface="Arial"/>
                <a:cs typeface="Arial"/>
              </a:rPr>
              <a:t>me come </a:t>
            </a:r>
            <a:r>
              <a:rPr sz="2800" dirty="0">
                <a:latin typeface="Arial"/>
                <a:cs typeface="Arial"/>
              </a:rPr>
              <a:t>up </a:t>
            </a:r>
            <a:r>
              <a:rPr sz="2800" spc="-5" dirty="0">
                <a:latin typeface="Arial"/>
                <a:cs typeface="Arial"/>
              </a:rPr>
              <a:t>with  </a:t>
            </a:r>
            <a:r>
              <a:rPr sz="2800" dirty="0">
                <a:latin typeface="Arial"/>
                <a:cs typeface="Arial"/>
              </a:rPr>
              <a:t>solutions that address the </a:t>
            </a:r>
            <a:r>
              <a:rPr sz="2800" spc="-5" dirty="0">
                <a:latin typeface="Arial"/>
                <a:cs typeface="Arial"/>
              </a:rPr>
              <a:t>root </a:t>
            </a:r>
            <a:r>
              <a:rPr sz="2800" dirty="0">
                <a:latin typeface="Arial"/>
                <a:cs typeface="Arial"/>
              </a:rPr>
              <a:t>of the cause not  just the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symptoms.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84644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828290" algn="l"/>
              </a:tabLst>
            </a:pPr>
            <a:r>
              <a:rPr spc="-5" dirty="0"/>
              <a:t>RESEARCH	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93801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347472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413638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508889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1254759"/>
            <a:ext cx="8074025" cy="53721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marR="5080" indent="-342900">
              <a:lnSpc>
                <a:spcPct val="79900"/>
              </a:lnSpc>
              <a:spcBef>
                <a:spcPts val="675"/>
              </a:spcBef>
              <a:buClr>
                <a:srgbClr val="CCCCFF"/>
              </a:buClr>
              <a:buSzPct val="79166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OBJECTIVES </a:t>
            </a:r>
            <a:r>
              <a:rPr sz="2400" dirty="0">
                <a:latin typeface="Times New Roman"/>
                <a:cs typeface="Times New Roman"/>
              </a:rPr>
              <a:t>of a research project summaries </a:t>
            </a:r>
            <a:r>
              <a:rPr sz="2400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be achieved by the study.</a:t>
            </a:r>
            <a:endParaRPr sz="2400">
              <a:latin typeface="Times New Roman"/>
              <a:cs typeface="Times New Roman"/>
            </a:endParaRPr>
          </a:p>
          <a:p>
            <a:pPr marL="354965" marR="104775">
              <a:lnSpc>
                <a:spcPct val="79900"/>
              </a:lnSpc>
              <a:spcBef>
                <a:spcPts val="600"/>
              </a:spcBef>
            </a:pPr>
            <a:r>
              <a:rPr sz="2400" dirty="0">
                <a:latin typeface="Times New Roman"/>
                <a:cs typeface="Times New Roman"/>
              </a:rPr>
              <a:t>Objectives should be closely related to the statement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 problem. </a:t>
            </a:r>
            <a:r>
              <a:rPr sz="2400" spc="-5" dirty="0">
                <a:latin typeface="Times New Roman"/>
                <a:cs typeface="Times New Roman"/>
              </a:rPr>
              <a:t>For </a:t>
            </a:r>
            <a:r>
              <a:rPr sz="2400" dirty="0">
                <a:latin typeface="Times New Roman"/>
                <a:cs typeface="Times New Roman"/>
              </a:rPr>
              <a:t>example, if the problem identified is low  utilization of child welfare clinics, the general objective of the  study </a:t>
            </a:r>
            <a:r>
              <a:rPr sz="2400" spc="-5" dirty="0">
                <a:latin typeface="Times New Roman"/>
                <a:cs typeface="Times New Roman"/>
              </a:rPr>
              <a:t>could </a:t>
            </a:r>
            <a:r>
              <a:rPr sz="2400" dirty="0">
                <a:latin typeface="Times New Roman"/>
                <a:cs typeface="Times New Roman"/>
              </a:rPr>
              <a:t>be to identify the reasons for this low utilization,  in order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find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solutions.</a:t>
            </a:r>
            <a:endParaRPr sz="2400">
              <a:latin typeface="Times New Roman"/>
              <a:cs typeface="Times New Roman"/>
            </a:endParaRPr>
          </a:p>
          <a:p>
            <a:pPr marL="354965" marR="789940">
              <a:lnSpc>
                <a:spcPct val="799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b="1" spc="-5" dirty="0">
                <a:latin typeface="Times New Roman"/>
                <a:cs typeface="Times New Roman"/>
              </a:rPr>
              <a:t>general </a:t>
            </a:r>
            <a:r>
              <a:rPr sz="2400" b="1" dirty="0">
                <a:latin typeface="Times New Roman"/>
                <a:cs typeface="Times New Roman"/>
              </a:rPr>
              <a:t>objective </a:t>
            </a:r>
            <a:r>
              <a:rPr sz="2400" dirty="0">
                <a:latin typeface="Times New Roman"/>
                <a:cs typeface="Times New Roman"/>
              </a:rPr>
              <a:t>of a </a:t>
            </a:r>
            <a:r>
              <a:rPr sz="2400" spc="-5" dirty="0">
                <a:latin typeface="Times New Roman"/>
                <a:cs typeface="Times New Roman"/>
              </a:rPr>
              <a:t>study </a:t>
            </a:r>
            <a:r>
              <a:rPr sz="2400" dirty="0">
                <a:latin typeface="Times New Roman"/>
                <a:cs typeface="Times New Roman"/>
              </a:rPr>
              <a:t>states what researchers  expect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achieve by the study in general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terms.</a:t>
            </a:r>
            <a:endParaRPr sz="2400">
              <a:latin typeface="Times New Roman"/>
              <a:cs typeface="Times New Roman"/>
            </a:endParaRPr>
          </a:p>
          <a:p>
            <a:pPr marL="354965" marR="8255">
              <a:lnSpc>
                <a:spcPct val="80000"/>
              </a:lnSpc>
              <a:spcBef>
                <a:spcPts val="595"/>
              </a:spcBef>
            </a:pPr>
            <a:r>
              <a:rPr sz="2400" dirty="0">
                <a:latin typeface="Times New Roman"/>
                <a:cs typeface="Times New Roman"/>
              </a:rPr>
              <a:t>It is possible (and advisable) to break </a:t>
            </a:r>
            <a:r>
              <a:rPr sz="2400" spc="-5" dirty="0">
                <a:latin typeface="Times New Roman"/>
                <a:cs typeface="Times New Roman"/>
              </a:rPr>
              <a:t>down </a:t>
            </a:r>
            <a:r>
              <a:rPr sz="2400" dirty="0">
                <a:latin typeface="Times New Roman"/>
                <a:cs typeface="Times New Roman"/>
              </a:rPr>
              <a:t>a general objective  into smaller, logically connected parts. These are normally  referred to as </a:t>
            </a:r>
            <a:r>
              <a:rPr sz="2400" b="1" dirty="0">
                <a:latin typeface="Times New Roman"/>
                <a:cs typeface="Times New Roman"/>
              </a:rPr>
              <a:t>specific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objectives.</a:t>
            </a:r>
            <a:endParaRPr sz="2400">
              <a:latin typeface="Times New Roman"/>
              <a:cs typeface="Times New Roman"/>
            </a:endParaRPr>
          </a:p>
          <a:p>
            <a:pPr marL="354965" marR="133985">
              <a:lnSpc>
                <a:spcPct val="79900"/>
              </a:lnSpc>
              <a:spcBef>
                <a:spcPts val="590"/>
              </a:spcBef>
              <a:tabLst>
                <a:tab pos="1644650" algn="l"/>
              </a:tabLst>
            </a:pPr>
            <a:r>
              <a:rPr sz="2400" dirty="0">
                <a:latin typeface="Times New Roman"/>
                <a:cs typeface="Times New Roman"/>
              </a:rPr>
              <a:t>Specific objectives should systematically address the various  aspects </a:t>
            </a:r>
            <a:r>
              <a:rPr sz="2400" spc="-5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the problem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defined under ‘Statement of the  </a:t>
            </a:r>
            <a:r>
              <a:rPr sz="2400" spc="-5" dirty="0">
                <a:latin typeface="Times New Roman"/>
                <a:cs typeface="Times New Roman"/>
              </a:rPr>
              <a:t>Problem’	</a:t>
            </a:r>
            <a:r>
              <a:rPr sz="2400" dirty="0">
                <a:latin typeface="Times New Roman"/>
                <a:cs typeface="Times New Roman"/>
              </a:rPr>
              <a:t>and the </a:t>
            </a:r>
            <a:r>
              <a:rPr sz="2400" spc="-5" dirty="0">
                <a:latin typeface="Times New Roman"/>
                <a:cs typeface="Times New Roman"/>
              </a:rPr>
              <a:t>key </a:t>
            </a:r>
            <a:r>
              <a:rPr sz="2400" dirty="0">
                <a:latin typeface="Times New Roman"/>
                <a:cs typeface="Times New Roman"/>
              </a:rPr>
              <a:t>factors that are assumed to influence or  cause the problem. They should specify </a:t>
            </a:r>
            <a:r>
              <a:rPr sz="2400" b="1" spc="-5" dirty="0">
                <a:latin typeface="Times New Roman"/>
                <a:cs typeface="Times New Roman"/>
              </a:rPr>
              <a:t>what </a:t>
            </a:r>
            <a:r>
              <a:rPr sz="2400" dirty="0">
                <a:latin typeface="Times New Roman"/>
                <a:cs typeface="Times New Roman"/>
              </a:rPr>
              <a:t>you will do in  your study, </a:t>
            </a:r>
            <a:r>
              <a:rPr sz="2400" b="1" spc="-5" dirty="0">
                <a:latin typeface="Times New Roman"/>
                <a:cs typeface="Times New Roman"/>
              </a:rPr>
              <a:t>where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b="1" dirty="0">
                <a:latin typeface="Times New Roman"/>
                <a:cs typeface="Times New Roman"/>
              </a:rPr>
              <a:t>for </a:t>
            </a:r>
            <a:r>
              <a:rPr sz="2400" b="1" spc="-5" dirty="0">
                <a:latin typeface="Times New Roman"/>
                <a:cs typeface="Times New Roman"/>
              </a:rPr>
              <a:t>what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purpose</a:t>
            </a:r>
            <a:r>
              <a:rPr sz="2400" spc="-5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63725" algn="l"/>
              </a:tabLst>
            </a:pPr>
            <a:r>
              <a:rPr spc="-5" dirty="0"/>
              <a:t>General	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370" y="622300"/>
            <a:ext cx="8460740" cy="45135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68300" marR="53340" indent="-342900">
              <a:lnSpc>
                <a:spcPct val="79900"/>
              </a:lnSpc>
              <a:spcBef>
                <a:spcPts val="869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68300" algn="l"/>
              </a:tabLst>
            </a:pPr>
            <a:r>
              <a:rPr sz="3200" dirty="0">
                <a:latin typeface="Times New Roman"/>
                <a:cs typeface="Times New Roman"/>
              </a:rPr>
              <a:t>A study </a:t>
            </a:r>
            <a:r>
              <a:rPr sz="3200" spc="-5" dirty="0">
                <a:latin typeface="Times New Roman"/>
                <a:cs typeface="Times New Roman"/>
              </a:rPr>
              <a:t>into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5" dirty="0">
                <a:latin typeface="Times New Roman"/>
                <a:cs typeface="Times New Roman"/>
              </a:rPr>
              <a:t>cost and </a:t>
            </a:r>
            <a:r>
              <a:rPr sz="3200" dirty="0">
                <a:latin typeface="Times New Roman"/>
                <a:cs typeface="Times New Roman"/>
              </a:rPr>
              <a:t>quality of home-based  care for HIV/AIDS patients and their  communities in Zimbabwe, developed </a:t>
            </a:r>
            <a:r>
              <a:rPr sz="3200" spc="5" dirty="0">
                <a:latin typeface="Times New Roman"/>
                <a:cs typeface="Times New Roman"/>
              </a:rPr>
              <a:t>at </a:t>
            </a:r>
            <a:r>
              <a:rPr sz="3200" dirty="0">
                <a:latin typeface="Times New Roman"/>
                <a:cs typeface="Times New Roman"/>
              </a:rPr>
              <a:t>an HSR  workshop,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spc="5" dirty="0">
                <a:latin typeface="Times New Roman"/>
                <a:cs typeface="Times New Roman"/>
              </a:rPr>
              <a:t>example, </a:t>
            </a:r>
            <a:r>
              <a:rPr sz="3200" dirty="0">
                <a:latin typeface="Times New Roman"/>
                <a:cs typeface="Times New Roman"/>
              </a:rPr>
              <a:t>had as </a:t>
            </a:r>
            <a:r>
              <a:rPr sz="3200" spc="-5" dirty="0">
                <a:latin typeface="Times New Roman"/>
                <a:cs typeface="Times New Roman"/>
              </a:rPr>
              <a:t>its </a:t>
            </a:r>
            <a:r>
              <a:rPr sz="3200" dirty="0">
                <a:latin typeface="Times New Roman"/>
                <a:cs typeface="Times New Roman"/>
              </a:rPr>
              <a:t>general  objective:</a:t>
            </a:r>
            <a:endParaRPr sz="3200">
              <a:latin typeface="Times New Roman"/>
              <a:cs typeface="Times New Roman"/>
            </a:endParaRPr>
          </a:p>
          <a:p>
            <a:pPr marL="368300" marR="17780" indent="-342900">
              <a:lnSpc>
                <a:spcPct val="799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68300" algn="l"/>
              </a:tabLst>
            </a:pP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explore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spc="5" dirty="0">
                <a:latin typeface="Times New Roman"/>
                <a:cs typeface="Times New Roman"/>
              </a:rPr>
              <a:t>what </a:t>
            </a:r>
            <a:r>
              <a:rPr sz="3200" dirty="0">
                <a:latin typeface="Times New Roman"/>
                <a:cs typeface="Times New Roman"/>
              </a:rPr>
              <a:t>extent community home-  </a:t>
            </a:r>
            <a:r>
              <a:rPr sz="3200" spc="5" dirty="0">
                <a:latin typeface="Times New Roman"/>
                <a:cs typeface="Times New Roman"/>
              </a:rPr>
              <a:t>based </a:t>
            </a:r>
            <a:r>
              <a:rPr sz="3200" dirty="0">
                <a:latin typeface="Times New Roman"/>
                <a:cs typeface="Times New Roman"/>
              </a:rPr>
              <a:t>care (CHBC) projects in Zimbabwe  provide adequate, affordable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sustainable </a:t>
            </a:r>
            <a:r>
              <a:rPr sz="3200" spc="5" dirty="0">
                <a:latin typeface="Times New Roman"/>
                <a:cs typeface="Times New Roman"/>
              </a:rPr>
              <a:t>care  </a:t>
            </a:r>
            <a:r>
              <a:rPr sz="3200" dirty="0">
                <a:latin typeface="Times New Roman"/>
                <a:cs typeface="Times New Roman"/>
              </a:rPr>
              <a:t>of good quality to people </a:t>
            </a:r>
            <a:r>
              <a:rPr sz="3200" spc="-5" dirty="0">
                <a:latin typeface="Times New Roman"/>
                <a:cs typeface="Times New Roman"/>
              </a:rPr>
              <a:t>with </a:t>
            </a:r>
            <a:r>
              <a:rPr sz="3200" dirty="0">
                <a:latin typeface="Times New Roman"/>
                <a:cs typeface="Times New Roman"/>
              </a:rPr>
              <a:t>HIV/AIDS, </a:t>
            </a:r>
            <a:r>
              <a:rPr sz="3200" spc="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to  identify ways in which these services </a:t>
            </a:r>
            <a:r>
              <a:rPr sz="3200" spc="5" dirty="0">
                <a:latin typeface="Times New Roman"/>
                <a:cs typeface="Times New Roman"/>
              </a:rPr>
              <a:t>can </a:t>
            </a:r>
            <a:r>
              <a:rPr sz="3200" dirty="0">
                <a:latin typeface="Times New Roman"/>
                <a:cs typeface="Times New Roman"/>
              </a:rPr>
              <a:t>be  improved.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0"/>
            <a:ext cx="7534909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Times New Roman"/>
                <a:cs typeface="Times New Roman"/>
              </a:rPr>
              <a:t>It was split up </a:t>
            </a:r>
            <a:r>
              <a:rPr sz="2800" b="1" dirty="0">
                <a:latin typeface="Times New Roman"/>
                <a:cs typeface="Times New Roman"/>
              </a:rPr>
              <a:t>in </a:t>
            </a:r>
            <a:r>
              <a:rPr sz="2800" b="1" spc="-5" dirty="0">
                <a:latin typeface="Times New Roman"/>
                <a:cs typeface="Times New Roman"/>
              </a:rPr>
              <a:t>the </a:t>
            </a:r>
            <a:r>
              <a:rPr sz="2800" b="1" dirty="0">
                <a:latin typeface="Times New Roman"/>
                <a:cs typeface="Times New Roman"/>
              </a:rPr>
              <a:t>following </a:t>
            </a:r>
            <a:r>
              <a:rPr sz="2800" b="1" spc="-5" dirty="0">
                <a:latin typeface="Times New Roman"/>
                <a:cs typeface="Times New Roman"/>
              </a:rPr>
              <a:t>specific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objectives: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4669" y="89788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875029"/>
            <a:ext cx="7652384" cy="56896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marR="793750">
              <a:lnSpc>
                <a:spcPct val="80000"/>
              </a:lnSpc>
              <a:spcBef>
                <a:spcPts val="675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identify the full range of economic, psychosocial,  health/nursing care and other needs of patients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dirty="0">
                <a:latin typeface="Times New Roman"/>
                <a:cs typeface="Times New Roman"/>
              </a:rPr>
              <a:t>their  families affected by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AIDS.</a:t>
            </a:r>
            <a:endParaRPr sz="2400">
              <a:latin typeface="Times New Roman"/>
              <a:cs typeface="Times New Roman"/>
            </a:endParaRPr>
          </a:p>
          <a:p>
            <a:pPr marL="12700" marR="55880">
              <a:lnSpc>
                <a:spcPct val="799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determine the extent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which formal and informal support  systems address these needs from the viewpoint of service  providers as </a:t>
            </a:r>
            <a:r>
              <a:rPr sz="2400" spc="-5" dirty="0">
                <a:latin typeface="Times New Roman"/>
                <a:cs typeface="Times New Roman"/>
              </a:rPr>
              <a:t>well </a:t>
            </a:r>
            <a:r>
              <a:rPr sz="2400" dirty="0">
                <a:latin typeface="Times New Roman"/>
                <a:cs typeface="Times New Roman"/>
              </a:rPr>
              <a:t>as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patients.</a:t>
            </a:r>
            <a:endParaRPr sz="2400">
              <a:latin typeface="Times New Roman"/>
              <a:cs typeface="Times New Roman"/>
            </a:endParaRPr>
          </a:p>
          <a:p>
            <a:pPr marL="12700" marR="168275">
              <a:lnSpc>
                <a:spcPct val="79900"/>
              </a:lnSpc>
              <a:spcBef>
                <a:spcPts val="595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determine the economic costs </a:t>
            </a:r>
            <a:r>
              <a:rPr sz="2400" spc="-5" dirty="0">
                <a:latin typeface="Times New Roman"/>
                <a:cs typeface="Times New Roman"/>
              </a:rPr>
              <a:t>of CHBC </a:t>
            </a:r>
            <a:r>
              <a:rPr sz="2400" dirty="0">
                <a:latin typeface="Times New Roman"/>
                <a:cs typeface="Times New Roman"/>
              </a:rPr>
              <a:t>to the patient and  family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well as to the formal </a:t>
            </a:r>
            <a:r>
              <a:rPr sz="2400" spc="-10" dirty="0">
                <a:latin typeface="Times New Roman"/>
                <a:cs typeface="Times New Roman"/>
              </a:rPr>
              <a:t>CHBC </a:t>
            </a:r>
            <a:r>
              <a:rPr sz="2400" dirty="0">
                <a:latin typeface="Times New Roman"/>
                <a:cs typeface="Times New Roman"/>
              </a:rPr>
              <a:t>programmes  themselves.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spcBef>
                <a:spcPts val="600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relate the calculated costs to the quality of care provided to  the patient by the family </a:t>
            </a:r>
            <a:r>
              <a:rPr sz="2400" spc="-5" dirty="0">
                <a:latin typeface="Times New Roman"/>
                <a:cs typeface="Times New Roman"/>
              </a:rPr>
              <a:t>and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the family/patient by the  </a:t>
            </a:r>
            <a:r>
              <a:rPr sz="2400" spc="-5" dirty="0">
                <a:latin typeface="Times New Roman"/>
                <a:cs typeface="Times New Roman"/>
              </a:rPr>
              <a:t>CHBC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programme.</a:t>
            </a:r>
            <a:endParaRPr sz="2400">
              <a:latin typeface="Times New Roman"/>
              <a:cs typeface="Times New Roman"/>
            </a:endParaRPr>
          </a:p>
          <a:p>
            <a:pPr marL="12700" marR="415290">
              <a:lnSpc>
                <a:spcPct val="79900"/>
              </a:lnSpc>
              <a:spcBef>
                <a:spcPts val="595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determine how improved </a:t>
            </a:r>
            <a:r>
              <a:rPr sz="2400" spc="-5" dirty="0">
                <a:latin typeface="Times New Roman"/>
                <a:cs typeface="Times New Roman"/>
              </a:rPr>
              <a:t>CHBC </a:t>
            </a:r>
            <a:r>
              <a:rPr sz="2400" dirty="0">
                <a:latin typeface="Times New Roman"/>
                <a:cs typeface="Times New Roman"/>
              </a:rPr>
              <a:t>and informal support  networks can contribute to the needs of persons </a:t>
            </a:r>
            <a:r>
              <a:rPr sz="2400" spc="-5" dirty="0">
                <a:latin typeface="Times New Roman"/>
                <a:cs typeface="Times New Roman"/>
              </a:rPr>
              <a:t>with AIDS  and </a:t>
            </a:r>
            <a:r>
              <a:rPr sz="2400" dirty="0">
                <a:latin typeface="Times New Roman"/>
                <a:cs typeface="Times New Roman"/>
              </a:rPr>
              <a:t>other chronically and terminally ill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patients.</a:t>
            </a:r>
            <a:endParaRPr sz="2400">
              <a:latin typeface="Times New Roman"/>
              <a:cs typeface="Times New Roman"/>
            </a:endParaRPr>
          </a:p>
          <a:p>
            <a:pPr marL="12700" marR="382905">
              <a:lnSpc>
                <a:spcPct val="79900"/>
              </a:lnSpc>
              <a:spcBef>
                <a:spcPts val="200"/>
              </a:spcBef>
            </a:pP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use the findings to make recommendations on the  improvement of </a:t>
            </a:r>
            <a:r>
              <a:rPr sz="2400" spc="-5" dirty="0">
                <a:latin typeface="Times New Roman"/>
                <a:cs typeface="Times New Roman"/>
              </a:rPr>
              <a:t>CHBC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home care providers, donors and  oth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 </a:t>
            </a:r>
            <a:r>
              <a:rPr sz="2400" spc="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on</a:t>
            </a:r>
            <a:r>
              <a:rPr sz="2400" spc="5" dirty="0">
                <a:latin typeface="Times New Roman"/>
                <a:cs typeface="Times New Roman"/>
              </a:rPr>
              <a:t>ce</a:t>
            </a:r>
            <a:r>
              <a:rPr sz="2400" dirty="0">
                <a:latin typeface="Times New Roman"/>
                <a:cs typeface="Times New Roman"/>
              </a:rPr>
              <a:t>rn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d org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ni</a:t>
            </a:r>
            <a:r>
              <a:rPr sz="2400" spc="5" dirty="0">
                <a:latin typeface="Times New Roman"/>
                <a:cs typeface="Times New Roman"/>
              </a:rPr>
              <a:t>sa</a:t>
            </a:r>
            <a:r>
              <a:rPr sz="2400" dirty="0">
                <a:latin typeface="Times New Roman"/>
                <a:cs typeface="Times New Roman"/>
              </a:rPr>
              <a:t>tion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5" dirty="0">
                <a:latin typeface="Times New Roman"/>
                <a:cs typeface="Times New Roman"/>
              </a:rPr>
              <a:t>c</a:t>
            </a:r>
            <a:r>
              <a:rPr sz="2400" spc="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uding gov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rnm</a:t>
            </a:r>
            <a:r>
              <a:rPr sz="2400" spc="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20" dirty="0">
                <a:latin typeface="Times New Roman"/>
                <a:cs typeface="Times New Roman"/>
              </a:rPr>
              <a:t>t</a:t>
            </a:r>
            <a:r>
              <a:rPr sz="80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185038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804160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375665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470915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561212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07111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Arial"/>
                <a:cs typeface="Arial"/>
              </a:rPr>
              <a:t>Research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Hypotheses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362585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486537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1591309"/>
            <a:ext cx="7983220" cy="44678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545465" marR="137160" indent="-533400">
              <a:lnSpc>
                <a:spcPct val="90000"/>
              </a:lnSpc>
              <a:spcBef>
                <a:spcPts val="434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545465" algn="l"/>
                <a:tab pos="546100" algn="l"/>
              </a:tabLst>
            </a:pPr>
            <a:r>
              <a:rPr sz="2800" spc="-5" dirty="0">
                <a:latin typeface="Arial"/>
                <a:cs typeface="Arial"/>
              </a:rPr>
              <a:t>Based </a:t>
            </a:r>
            <a:r>
              <a:rPr sz="2800" dirty="0">
                <a:latin typeface="Arial"/>
                <a:cs typeface="Arial"/>
              </a:rPr>
              <a:t>on your experience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the study  </a:t>
            </a:r>
            <a:r>
              <a:rPr sz="2800" spc="-5" dirty="0">
                <a:latin typeface="Arial"/>
                <a:cs typeface="Arial"/>
              </a:rPr>
              <a:t>problem, </a:t>
            </a:r>
            <a:r>
              <a:rPr sz="2800" dirty="0">
                <a:latin typeface="Arial"/>
                <a:cs typeface="Arial"/>
              </a:rPr>
              <a:t>it </a:t>
            </a:r>
            <a:r>
              <a:rPr sz="2800" spc="-5" dirty="0">
                <a:latin typeface="Arial"/>
                <a:cs typeface="Arial"/>
              </a:rPr>
              <a:t>might </a:t>
            </a:r>
            <a:r>
              <a:rPr sz="2800" dirty="0">
                <a:latin typeface="Arial"/>
                <a:cs typeface="Arial"/>
              </a:rPr>
              <a:t>be possible to develop  explanations for the </a:t>
            </a:r>
            <a:r>
              <a:rPr sz="2800" spc="-5" dirty="0">
                <a:latin typeface="Arial"/>
                <a:cs typeface="Arial"/>
              </a:rPr>
              <a:t>problem, which </a:t>
            </a:r>
            <a:r>
              <a:rPr sz="2800" dirty="0">
                <a:latin typeface="Arial"/>
                <a:cs typeface="Arial"/>
              </a:rPr>
              <a:t>can then  be tested. If so, you can </a:t>
            </a:r>
            <a:r>
              <a:rPr sz="2800" spc="-5" dirty="0">
                <a:latin typeface="Arial"/>
                <a:cs typeface="Arial"/>
              </a:rPr>
              <a:t>formulate </a:t>
            </a:r>
            <a:r>
              <a:rPr sz="2800" dirty="0">
                <a:latin typeface="Arial"/>
                <a:cs typeface="Arial"/>
              </a:rPr>
              <a:t>hypotheses 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addition to the study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objectives.</a:t>
            </a:r>
            <a:endParaRPr sz="2800">
              <a:latin typeface="Arial"/>
              <a:cs typeface="Arial"/>
            </a:endParaRPr>
          </a:p>
          <a:p>
            <a:pPr marL="545465" marR="279400">
              <a:lnSpc>
                <a:spcPts val="3020"/>
              </a:lnSpc>
              <a:spcBef>
                <a:spcPts val="745"/>
              </a:spcBef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spc="-10" dirty="0">
                <a:latin typeface="Arial"/>
                <a:cs typeface="Arial"/>
              </a:rPr>
              <a:t>HYPOTHESIS </a:t>
            </a:r>
            <a:r>
              <a:rPr sz="2800" dirty="0">
                <a:latin typeface="Arial"/>
                <a:cs typeface="Arial"/>
              </a:rPr>
              <a:t>is a prediction of a  relationship </a:t>
            </a:r>
            <a:r>
              <a:rPr sz="2800" spc="-5" dirty="0">
                <a:latin typeface="Arial"/>
                <a:cs typeface="Arial"/>
              </a:rPr>
              <a:t>between </a:t>
            </a:r>
            <a:r>
              <a:rPr sz="2800" dirty="0">
                <a:latin typeface="Arial"/>
                <a:cs typeface="Arial"/>
              </a:rPr>
              <a:t>one </a:t>
            </a:r>
            <a:r>
              <a:rPr sz="2800" spc="-5" dirty="0">
                <a:latin typeface="Arial"/>
                <a:cs typeface="Arial"/>
              </a:rPr>
              <a:t>or more factors </a:t>
            </a:r>
            <a:r>
              <a:rPr sz="2800" dirty="0">
                <a:latin typeface="Arial"/>
                <a:cs typeface="Arial"/>
              </a:rPr>
              <a:t>and  the problem under study that can be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tested.</a:t>
            </a:r>
            <a:endParaRPr sz="2800">
              <a:latin typeface="Arial"/>
              <a:cs typeface="Arial"/>
            </a:endParaRPr>
          </a:p>
          <a:p>
            <a:pPr marL="545465" marR="5080">
              <a:lnSpc>
                <a:spcPct val="90000"/>
              </a:lnSpc>
              <a:spcBef>
                <a:spcPts val="650"/>
              </a:spcBef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i="1" dirty="0">
                <a:latin typeface="Arial"/>
                <a:cs typeface="Arial"/>
              </a:rPr>
              <a:t>hypothesis </a:t>
            </a:r>
            <a:r>
              <a:rPr sz="2800" dirty="0">
                <a:latin typeface="Arial"/>
                <a:cs typeface="Arial"/>
              </a:rPr>
              <a:t>represents a declarative  statement of the </a:t>
            </a:r>
            <a:r>
              <a:rPr sz="2800" spc="-5" dirty="0">
                <a:latin typeface="Arial"/>
                <a:cs typeface="Arial"/>
              </a:rPr>
              <a:t>relations between two </a:t>
            </a:r>
            <a:r>
              <a:rPr sz="2800" dirty="0">
                <a:latin typeface="Arial"/>
                <a:cs typeface="Arial"/>
              </a:rPr>
              <a:t>or more  </a:t>
            </a:r>
            <a:r>
              <a:rPr sz="2800" spc="-5" dirty="0">
                <a:latin typeface="Arial"/>
                <a:cs typeface="Arial"/>
              </a:rPr>
              <a:t>variables (Kerlinger, </a:t>
            </a:r>
            <a:r>
              <a:rPr sz="2800" dirty="0">
                <a:latin typeface="Arial"/>
                <a:cs typeface="Arial"/>
              </a:rPr>
              <a:t>1979; </a:t>
            </a:r>
            <a:r>
              <a:rPr sz="2800" spc="-5" dirty="0">
                <a:latin typeface="Arial"/>
                <a:cs typeface="Arial"/>
              </a:rPr>
              <a:t>Krathwohl,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1988).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630555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8365" algn="l"/>
                <a:tab pos="4172585" algn="l"/>
              </a:tabLst>
            </a:pPr>
            <a:r>
              <a:rPr spc="-5" dirty="0"/>
              <a:t>What</a:t>
            </a:r>
            <a:r>
              <a:rPr dirty="0"/>
              <a:t> </a:t>
            </a:r>
            <a:r>
              <a:rPr spc="-5" dirty="0"/>
              <a:t>is</a:t>
            </a:r>
            <a:r>
              <a:rPr spc="20" dirty="0"/>
              <a:t> </a:t>
            </a:r>
            <a:r>
              <a:rPr dirty="0"/>
              <a:t>a	research	</a:t>
            </a:r>
            <a:r>
              <a:rPr spc="-5" dirty="0"/>
              <a:t>proposal?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2150109"/>
            <a:ext cx="8072120" cy="386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A research proposal sets out the broad topic you  </a:t>
            </a:r>
            <a:r>
              <a:rPr sz="2800" spc="-5" dirty="0">
                <a:latin typeface="Arial"/>
                <a:cs typeface="Arial"/>
              </a:rPr>
              <a:t>would </a:t>
            </a:r>
            <a:r>
              <a:rPr sz="2800" dirty="0">
                <a:latin typeface="Arial"/>
                <a:cs typeface="Arial"/>
              </a:rPr>
              <a:t>like to research (substance), </a:t>
            </a:r>
            <a:r>
              <a:rPr sz="2800" spc="-5" dirty="0">
                <a:latin typeface="Arial"/>
                <a:cs typeface="Arial"/>
              </a:rPr>
              <a:t>what </a:t>
            </a:r>
            <a:r>
              <a:rPr sz="2800" dirty="0">
                <a:latin typeface="Arial"/>
                <a:cs typeface="Arial"/>
              </a:rPr>
              <a:t>the  research </a:t>
            </a:r>
            <a:r>
              <a:rPr sz="2800" spc="-5" dirty="0">
                <a:latin typeface="Arial"/>
                <a:cs typeface="Arial"/>
              </a:rPr>
              <a:t>would </a:t>
            </a:r>
            <a:r>
              <a:rPr sz="2800" dirty="0">
                <a:latin typeface="Arial"/>
                <a:cs typeface="Arial"/>
              </a:rPr>
              <a:t>set out to achieve </a:t>
            </a:r>
            <a:r>
              <a:rPr sz="2800" spc="-5" dirty="0">
                <a:latin typeface="Arial"/>
                <a:cs typeface="Arial"/>
              </a:rPr>
              <a:t>(aims </a:t>
            </a:r>
            <a:r>
              <a:rPr sz="2800" dirty="0">
                <a:latin typeface="Arial"/>
                <a:cs typeface="Arial"/>
              </a:rPr>
              <a:t>and  objectives), how you </a:t>
            </a:r>
            <a:r>
              <a:rPr sz="2800" spc="-5" dirty="0">
                <a:latin typeface="Arial"/>
                <a:cs typeface="Arial"/>
              </a:rPr>
              <a:t>would </a:t>
            </a:r>
            <a:r>
              <a:rPr sz="2800" dirty="0">
                <a:latin typeface="Arial"/>
                <a:cs typeface="Arial"/>
              </a:rPr>
              <a:t>go about researching  </a:t>
            </a:r>
            <a:r>
              <a:rPr sz="2800" spc="-5" dirty="0">
                <a:latin typeface="Arial"/>
                <a:cs typeface="Arial"/>
              </a:rPr>
              <a:t>it </a:t>
            </a:r>
            <a:r>
              <a:rPr sz="2800" dirty="0">
                <a:latin typeface="Arial"/>
                <a:cs typeface="Arial"/>
              </a:rPr>
              <a:t>(methodology), how you </a:t>
            </a:r>
            <a:r>
              <a:rPr sz="2800" spc="-5" dirty="0">
                <a:latin typeface="Arial"/>
                <a:cs typeface="Arial"/>
              </a:rPr>
              <a:t>would </a:t>
            </a:r>
            <a:r>
              <a:rPr sz="2800" dirty="0">
                <a:latin typeface="Arial"/>
                <a:cs typeface="Arial"/>
              </a:rPr>
              <a:t>undertake </a:t>
            </a:r>
            <a:r>
              <a:rPr sz="2800" spc="-5" dirty="0">
                <a:latin typeface="Arial"/>
                <a:cs typeface="Arial"/>
              </a:rPr>
              <a:t>it  within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time </a:t>
            </a:r>
            <a:r>
              <a:rPr sz="2800" dirty="0">
                <a:latin typeface="Arial"/>
                <a:cs typeface="Arial"/>
              </a:rPr>
              <a:t>available </a:t>
            </a:r>
            <a:r>
              <a:rPr sz="2800" spc="-5" dirty="0">
                <a:latin typeface="Arial"/>
                <a:cs typeface="Arial"/>
              </a:rPr>
              <a:t>(outline </a:t>
            </a:r>
            <a:r>
              <a:rPr sz="2800" dirty="0">
                <a:latin typeface="Arial"/>
                <a:cs typeface="Arial"/>
              </a:rPr>
              <a:t>plan) and </a:t>
            </a:r>
            <a:r>
              <a:rPr sz="2800" spc="-5" dirty="0">
                <a:latin typeface="Arial"/>
                <a:cs typeface="Arial"/>
              </a:rPr>
              <a:t>what  </a:t>
            </a:r>
            <a:r>
              <a:rPr sz="2800" dirty="0">
                <a:latin typeface="Arial"/>
                <a:cs typeface="Arial"/>
              </a:rPr>
              <a:t>the results </a:t>
            </a:r>
            <a:r>
              <a:rPr sz="2800" spc="-5" dirty="0">
                <a:latin typeface="Arial"/>
                <a:cs typeface="Arial"/>
              </a:rPr>
              <a:t>might </a:t>
            </a:r>
            <a:r>
              <a:rPr sz="2800" dirty="0">
                <a:latin typeface="Arial"/>
                <a:cs typeface="Arial"/>
              </a:rPr>
              <a:t>be </a:t>
            </a:r>
            <a:r>
              <a:rPr sz="2800" spc="-5" dirty="0">
                <a:latin typeface="Arial"/>
                <a:cs typeface="Arial"/>
              </a:rPr>
              <a:t>in relation to knowledge </a:t>
            </a:r>
            <a:r>
              <a:rPr sz="2800" dirty="0">
                <a:latin typeface="Arial"/>
                <a:cs typeface="Arial"/>
              </a:rPr>
              <a:t>and  understanding </a:t>
            </a:r>
            <a:r>
              <a:rPr sz="2800" spc="-5" dirty="0">
                <a:latin typeface="Arial"/>
                <a:cs typeface="Arial"/>
              </a:rPr>
              <a:t>in the </a:t>
            </a:r>
            <a:r>
              <a:rPr sz="2800" dirty="0">
                <a:latin typeface="Arial"/>
                <a:cs typeface="Arial"/>
              </a:rPr>
              <a:t>subject (potential  outcomes).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902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spc="5" dirty="0"/>
              <a:t>x</a:t>
            </a:r>
            <a:r>
              <a:rPr spc="-5" dirty="0"/>
              <a:t>a</a:t>
            </a:r>
            <a:r>
              <a:rPr dirty="0"/>
              <a:t>m</a:t>
            </a:r>
            <a:r>
              <a:rPr spc="-5" dirty="0"/>
              <a:t>pl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591309"/>
            <a:ext cx="8042275" cy="446786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0365" marR="304800" indent="-342900" algn="just">
              <a:lnSpc>
                <a:spcPct val="90000"/>
              </a:lnSpc>
              <a:spcBef>
                <a:spcPts val="434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example </a:t>
            </a:r>
            <a:r>
              <a:rPr sz="2800" dirty="0">
                <a:latin typeface="Arial"/>
                <a:cs typeface="Arial"/>
              </a:rPr>
              <a:t>concerning the cost and quality of  </a:t>
            </a:r>
            <a:r>
              <a:rPr sz="2800" spc="-10" dirty="0">
                <a:latin typeface="Arial"/>
                <a:cs typeface="Arial"/>
              </a:rPr>
              <a:t>HBC </a:t>
            </a:r>
            <a:r>
              <a:rPr sz="2800" spc="-5" dirty="0">
                <a:latin typeface="Arial"/>
                <a:cs typeface="Arial"/>
              </a:rPr>
              <a:t>in Zimbabwe it would </a:t>
            </a:r>
            <a:r>
              <a:rPr sz="2800" dirty="0">
                <a:latin typeface="Arial"/>
                <a:cs typeface="Arial"/>
              </a:rPr>
              <a:t>have been possible  to </a:t>
            </a:r>
            <a:r>
              <a:rPr sz="2800" spc="-5" dirty="0">
                <a:latin typeface="Arial"/>
                <a:cs typeface="Arial"/>
              </a:rPr>
              <a:t>formulate </a:t>
            </a:r>
            <a:r>
              <a:rPr sz="2800" dirty="0">
                <a:latin typeface="Arial"/>
                <a:cs typeface="Arial"/>
              </a:rPr>
              <a:t>and test the </a:t>
            </a:r>
            <a:r>
              <a:rPr sz="2800" spc="-5" dirty="0">
                <a:latin typeface="Arial"/>
                <a:cs typeface="Arial"/>
              </a:rPr>
              <a:t>following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hypotheses:</a:t>
            </a:r>
            <a:endParaRPr sz="2800">
              <a:latin typeface="Arial"/>
              <a:cs typeface="Arial"/>
            </a:endParaRPr>
          </a:p>
          <a:p>
            <a:pPr marL="380365" marR="30480" indent="-342900">
              <a:lnSpc>
                <a:spcPts val="3020"/>
              </a:lnSpc>
              <a:spcBef>
                <a:spcPts val="745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role of first-line relatives in the provision of  care to </a:t>
            </a:r>
            <a:r>
              <a:rPr sz="2800" spc="-10" dirty="0">
                <a:latin typeface="Arial"/>
                <a:cs typeface="Arial"/>
              </a:rPr>
              <a:t>AIDS </a:t>
            </a:r>
            <a:r>
              <a:rPr sz="2800" dirty="0">
                <a:latin typeface="Arial"/>
                <a:cs typeface="Arial"/>
              </a:rPr>
              <a:t>patients </a:t>
            </a:r>
            <a:r>
              <a:rPr sz="2800" spc="-5" dirty="0">
                <a:latin typeface="Arial"/>
                <a:cs typeface="Arial"/>
              </a:rPr>
              <a:t>is more </a:t>
            </a:r>
            <a:r>
              <a:rPr sz="2800" dirty="0">
                <a:latin typeface="Arial"/>
                <a:cs typeface="Arial"/>
              </a:rPr>
              <a:t>substantial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rural  than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urban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areas.</a:t>
            </a:r>
            <a:endParaRPr sz="2800">
              <a:latin typeface="Arial"/>
              <a:cs typeface="Arial"/>
            </a:endParaRPr>
          </a:p>
          <a:p>
            <a:pPr marL="380365" marR="70485" indent="-342900">
              <a:lnSpc>
                <a:spcPct val="90000"/>
              </a:lnSpc>
              <a:spcBef>
                <a:spcPts val="65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silence and </a:t>
            </a:r>
            <a:r>
              <a:rPr sz="2800" spc="-5" dirty="0">
                <a:latin typeface="Arial"/>
                <a:cs typeface="Arial"/>
              </a:rPr>
              <a:t>stigma </a:t>
            </a:r>
            <a:r>
              <a:rPr sz="2800" dirty="0">
                <a:latin typeface="Arial"/>
                <a:cs typeface="Arial"/>
              </a:rPr>
              <a:t>surrounding </a:t>
            </a:r>
            <a:r>
              <a:rPr sz="2800" spc="-5" dirty="0">
                <a:latin typeface="Arial"/>
                <a:cs typeface="Arial"/>
              </a:rPr>
              <a:t>AIDS  makes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formation </a:t>
            </a:r>
            <a:r>
              <a:rPr sz="2800" dirty="0">
                <a:latin typeface="Arial"/>
                <a:cs typeface="Arial"/>
              </a:rPr>
              <a:t>of self-help groups of </a:t>
            </a:r>
            <a:r>
              <a:rPr sz="2800" spc="-10" dirty="0">
                <a:latin typeface="Arial"/>
                <a:cs typeface="Arial"/>
              </a:rPr>
              <a:t>AIDS  </a:t>
            </a:r>
            <a:r>
              <a:rPr sz="2800" spc="-5" dirty="0">
                <a:latin typeface="Arial"/>
                <a:cs typeface="Arial"/>
              </a:rPr>
              <a:t>patients </a:t>
            </a:r>
            <a:r>
              <a:rPr sz="2800" dirty="0">
                <a:latin typeface="Arial"/>
                <a:cs typeface="Arial"/>
              </a:rPr>
              <a:t>and their </a:t>
            </a:r>
            <a:r>
              <a:rPr sz="2800" spc="-5" dirty="0">
                <a:latin typeface="Arial"/>
                <a:cs typeface="Arial"/>
              </a:rPr>
              <a:t>relatives </a:t>
            </a:r>
            <a:r>
              <a:rPr sz="2800" dirty="0">
                <a:latin typeface="Arial"/>
                <a:cs typeface="Arial"/>
              </a:rPr>
              <a:t>next to impossible,  </a:t>
            </a:r>
            <a:r>
              <a:rPr sz="2800" spc="-5" dirty="0">
                <a:latin typeface="Arial"/>
                <a:cs typeface="Arial"/>
              </a:rPr>
              <a:t>which </a:t>
            </a:r>
            <a:r>
              <a:rPr sz="2800" dirty="0">
                <a:latin typeface="Arial"/>
                <a:cs typeface="Arial"/>
              </a:rPr>
              <a:t>in turn </a:t>
            </a:r>
            <a:r>
              <a:rPr sz="2800" spc="-5" dirty="0">
                <a:latin typeface="Arial"/>
                <a:cs typeface="Arial"/>
              </a:rPr>
              <a:t>maintains </a:t>
            </a:r>
            <a:r>
              <a:rPr sz="2800" dirty="0">
                <a:latin typeface="Arial"/>
                <a:cs typeface="Arial"/>
              </a:rPr>
              <a:t>the high level of </a:t>
            </a:r>
            <a:r>
              <a:rPr sz="2800" spc="-5" dirty="0">
                <a:latin typeface="Arial"/>
                <a:cs typeface="Arial"/>
              </a:rPr>
              <a:t>stigma  </a:t>
            </a:r>
            <a:r>
              <a:rPr sz="2800" dirty="0">
                <a:latin typeface="Arial"/>
                <a:cs typeface="Arial"/>
              </a:rPr>
              <a:t>on </a:t>
            </a:r>
            <a:r>
              <a:rPr sz="2800" spc="-10" dirty="0">
                <a:latin typeface="Arial"/>
                <a:cs typeface="Arial"/>
              </a:rPr>
              <a:t>HIV/AIDS.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440118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4245" algn="l"/>
              </a:tabLst>
            </a:pPr>
            <a:r>
              <a:rPr dirty="0"/>
              <a:t>Research	</a:t>
            </a:r>
            <a:r>
              <a:rPr spc="-5" dirty="0"/>
              <a:t>Questions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28016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269" y="1253490"/>
            <a:ext cx="7430770" cy="4469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1285">
              <a:lnSpc>
                <a:spcPct val="100000"/>
              </a:lnSpc>
              <a:spcBef>
                <a:spcPts val="100"/>
              </a:spcBef>
            </a:pPr>
            <a:r>
              <a:rPr sz="2800" i="1" dirty="0">
                <a:latin typeface="Arial"/>
                <a:cs typeface="Arial"/>
              </a:rPr>
              <a:t>Questions </a:t>
            </a:r>
            <a:r>
              <a:rPr sz="2800" dirty="0">
                <a:latin typeface="Arial"/>
                <a:cs typeface="Arial"/>
              </a:rPr>
              <a:t>are relevant to </a:t>
            </a:r>
            <a:r>
              <a:rPr sz="2800" spc="-5" dirty="0">
                <a:latin typeface="Arial"/>
                <a:cs typeface="Arial"/>
              </a:rPr>
              <a:t>normative </a:t>
            </a:r>
            <a:r>
              <a:rPr sz="2800" dirty="0">
                <a:latin typeface="Arial"/>
                <a:cs typeface="Arial"/>
              </a:rPr>
              <a:t>or census  type research (How </a:t>
            </a:r>
            <a:r>
              <a:rPr sz="2800" spc="-5" dirty="0">
                <a:latin typeface="Arial"/>
                <a:cs typeface="Arial"/>
              </a:rPr>
              <a:t>many </a:t>
            </a:r>
            <a:r>
              <a:rPr sz="2800" dirty="0">
                <a:latin typeface="Arial"/>
                <a:cs typeface="Arial"/>
              </a:rPr>
              <a:t>of them are</a:t>
            </a:r>
            <a:r>
              <a:rPr sz="2800" spc="-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there?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latin typeface="Arial"/>
                <a:cs typeface="Arial"/>
              </a:rPr>
              <a:t>Is there a relationship </a:t>
            </a:r>
            <a:r>
              <a:rPr sz="2800" spc="-5" dirty="0">
                <a:latin typeface="Arial"/>
                <a:cs typeface="Arial"/>
              </a:rPr>
              <a:t>between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them?).</a:t>
            </a:r>
            <a:endParaRPr sz="2800">
              <a:latin typeface="Arial"/>
              <a:cs typeface="Arial"/>
            </a:endParaRPr>
          </a:p>
          <a:p>
            <a:pPr marL="12700" marR="1029969" indent="9906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They </a:t>
            </a:r>
            <a:r>
              <a:rPr sz="2800" dirty="0">
                <a:latin typeface="Arial"/>
                <a:cs typeface="Arial"/>
              </a:rPr>
              <a:t>are </a:t>
            </a:r>
            <a:r>
              <a:rPr sz="2800" spc="-5" dirty="0">
                <a:latin typeface="Arial"/>
                <a:cs typeface="Arial"/>
              </a:rPr>
              <a:t>most </a:t>
            </a:r>
            <a:r>
              <a:rPr sz="2800" dirty="0">
                <a:latin typeface="Arial"/>
                <a:cs typeface="Arial"/>
              </a:rPr>
              <a:t>often used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qualitative  inquiry, </a:t>
            </a:r>
            <a:r>
              <a:rPr sz="2800" spc="-5" dirty="0">
                <a:latin typeface="Arial"/>
                <a:cs typeface="Arial"/>
              </a:rPr>
              <a:t>although </a:t>
            </a:r>
            <a:r>
              <a:rPr sz="2800" dirty="0">
                <a:latin typeface="Arial"/>
                <a:cs typeface="Arial"/>
              </a:rPr>
              <a:t>their use in quantitative  </a:t>
            </a:r>
            <a:r>
              <a:rPr sz="2800" spc="-5" dirty="0">
                <a:latin typeface="Arial"/>
                <a:cs typeface="Arial"/>
              </a:rPr>
              <a:t>inquiry is becoming more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prominent.</a:t>
            </a:r>
            <a:endParaRPr sz="2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i="1" dirty="0">
                <a:latin typeface="Arial"/>
                <a:cs typeface="Arial"/>
              </a:rPr>
              <a:t>research question </a:t>
            </a:r>
            <a:r>
              <a:rPr sz="2800" dirty="0">
                <a:latin typeface="Arial"/>
                <a:cs typeface="Arial"/>
              </a:rPr>
              <a:t>poses a relationship  </a:t>
            </a:r>
            <a:r>
              <a:rPr sz="2800" spc="-5" dirty="0">
                <a:latin typeface="Arial"/>
                <a:cs typeface="Arial"/>
              </a:rPr>
              <a:t>between two </a:t>
            </a:r>
            <a:r>
              <a:rPr sz="2800" dirty="0">
                <a:latin typeface="Arial"/>
                <a:cs typeface="Arial"/>
              </a:rPr>
              <a:t>or </a:t>
            </a:r>
            <a:r>
              <a:rPr sz="2800" spc="-5" dirty="0">
                <a:latin typeface="Arial"/>
                <a:cs typeface="Arial"/>
              </a:rPr>
              <a:t>more </a:t>
            </a:r>
            <a:r>
              <a:rPr sz="2800" dirty="0">
                <a:latin typeface="Arial"/>
                <a:cs typeface="Arial"/>
              </a:rPr>
              <a:t>variables but phrases </a:t>
            </a:r>
            <a:r>
              <a:rPr sz="2800" spc="-5" dirty="0">
                <a:latin typeface="Arial"/>
                <a:cs typeface="Arial"/>
              </a:rPr>
              <a:t>the  </a:t>
            </a:r>
            <a:r>
              <a:rPr sz="2800" dirty="0">
                <a:latin typeface="Arial"/>
                <a:cs typeface="Arial"/>
              </a:rPr>
              <a:t>relationship as a question; </a:t>
            </a:r>
            <a:r>
              <a:rPr sz="2800" spc="-5" dirty="0">
                <a:latin typeface="Arial"/>
                <a:cs typeface="Arial"/>
              </a:rPr>
              <a:t>(Kerlinger, </a:t>
            </a:r>
            <a:r>
              <a:rPr sz="2800" dirty="0">
                <a:latin typeface="Arial"/>
                <a:cs typeface="Arial"/>
              </a:rPr>
              <a:t>1979;  </a:t>
            </a:r>
            <a:r>
              <a:rPr sz="2800" spc="-5" dirty="0">
                <a:latin typeface="Arial"/>
                <a:cs typeface="Arial"/>
              </a:rPr>
              <a:t>Krathwohl,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1988).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264795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017009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581152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689483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17110" algn="l"/>
              </a:tabLst>
            </a:pPr>
            <a:r>
              <a:rPr spc="-5" dirty="0"/>
              <a:t>Examples</a:t>
            </a:r>
            <a:r>
              <a:rPr spc="25" dirty="0"/>
              <a:t> </a:t>
            </a:r>
            <a:r>
              <a:rPr spc="-5" dirty="0"/>
              <a:t>of</a:t>
            </a:r>
            <a:r>
              <a:rPr spc="10" dirty="0"/>
              <a:t> </a:t>
            </a:r>
            <a:r>
              <a:rPr dirty="0"/>
              <a:t>research	</a:t>
            </a:r>
            <a:r>
              <a:rPr spc="-5" dirty="0"/>
              <a:t>questions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634490"/>
            <a:ext cx="8119109" cy="4128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1507490" indent="-3429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What </a:t>
            </a:r>
            <a:r>
              <a:rPr sz="3200" spc="-5" dirty="0">
                <a:latin typeface="Arial"/>
                <a:cs typeface="Arial"/>
              </a:rPr>
              <a:t>is the </a:t>
            </a:r>
            <a:r>
              <a:rPr sz="3200" dirty="0">
                <a:latin typeface="Arial"/>
                <a:cs typeface="Arial"/>
              </a:rPr>
              <a:t>impact of a study </a:t>
            </a:r>
            <a:r>
              <a:rPr sz="3200" spc="-5" dirty="0">
                <a:latin typeface="Arial"/>
                <a:cs typeface="Arial"/>
              </a:rPr>
              <a:t>skills  </a:t>
            </a:r>
            <a:r>
              <a:rPr sz="3200" dirty="0">
                <a:latin typeface="Arial"/>
                <a:cs typeface="Arial"/>
              </a:rPr>
              <a:t>program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dirty="0">
                <a:latin typeface="Arial"/>
                <a:cs typeface="Arial"/>
              </a:rPr>
              <a:t>student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achievement?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492125" algn="l"/>
                <a:tab pos="492759" algn="l"/>
              </a:tabLst>
            </a:pPr>
            <a:r>
              <a:rPr dirty="0"/>
              <a:t>	</a:t>
            </a:r>
            <a:r>
              <a:rPr sz="3200" dirty="0">
                <a:latin typeface="Arial"/>
                <a:cs typeface="Arial"/>
              </a:rPr>
              <a:t>What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the effect of teaching keyboarding  </a:t>
            </a:r>
            <a:r>
              <a:rPr sz="3200" spc="-5" dirty="0">
                <a:latin typeface="Arial"/>
                <a:cs typeface="Arial"/>
              </a:rPr>
              <a:t>skills </a:t>
            </a:r>
            <a:r>
              <a:rPr sz="3200" dirty="0">
                <a:latin typeface="Arial"/>
                <a:cs typeface="Arial"/>
              </a:rPr>
              <a:t>to </a:t>
            </a:r>
            <a:r>
              <a:rPr sz="3200" spc="-5" dirty="0">
                <a:latin typeface="Arial"/>
                <a:cs typeface="Arial"/>
              </a:rPr>
              <a:t>sixth </a:t>
            </a:r>
            <a:r>
              <a:rPr sz="3200" dirty="0">
                <a:latin typeface="Arial"/>
                <a:cs typeface="Arial"/>
              </a:rPr>
              <a:t>grade students </a:t>
            </a:r>
            <a:r>
              <a:rPr sz="3200" spc="-5" dirty="0">
                <a:latin typeface="Arial"/>
                <a:cs typeface="Arial"/>
              </a:rPr>
              <a:t>on </a:t>
            </a:r>
            <a:r>
              <a:rPr sz="3200" dirty="0">
                <a:latin typeface="Arial"/>
                <a:cs typeface="Arial"/>
              </a:rPr>
              <a:t>word  processing </a:t>
            </a:r>
            <a:r>
              <a:rPr sz="3200" spc="-5" dirty="0">
                <a:latin typeface="Arial"/>
                <a:cs typeface="Arial"/>
              </a:rPr>
              <a:t>skills </a:t>
            </a:r>
            <a:r>
              <a:rPr sz="3200" dirty="0">
                <a:latin typeface="Arial"/>
                <a:cs typeface="Arial"/>
              </a:rPr>
              <a:t>and </a:t>
            </a:r>
            <a:r>
              <a:rPr sz="3200" spc="-5" dirty="0">
                <a:latin typeface="Arial"/>
                <a:cs typeface="Arial"/>
              </a:rPr>
              <a:t>quality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writing?</a:t>
            </a:r>
            <a:endParaRPr sz="3200">
              <a:latin typeface="Arial"/>
              <a:cs typeface="Arial"/>
            </a:endParaRPr>
          </a:p>
          <a:p>
            <a:pPr marL="380365" marR="167005" indent="-342900">
              <a:lnSpc>
                <a:spcPct val="100000"/>
              </a:lnSpc>
              <a:spcBef>
                <a:spcPts val="79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· How does an </a:t>
            </a:r>
            <a:r>
              <a:rPr sz="3200" spc="-5" dirty="0">
                <a:latin typeface="Arial"/>
                <a:cs typeface="Arial"/>
              </a:rPr>
              <a:t>elimination of </a:t>
            </a:r>
            <a:r>
              <a:rPr sz="3200" dirty="0">
                <a:latin typeface="Arial"/>
                <a:cs typeface="Arial"/>
              </a:rPr>
              <a:t>number and  </a:t>
            </a:r>
            <a:r>
              <a:rPr sz="3200" spc="-5" dirty="0">
                <a:latin typeface="Arial"/>
                <a:cs typeface="Arial"/>
              </a:rPr>
              <a:t>letter </a:t>
            </a:r>
            <a:r>
              <a:rPr sz="3200" dirty="0">
                <a:latin typeface="Arial"/>
                <a:cs typeface="Arial"/>
              </a:rPr>
              <a:t>grades throughout </a:t>
            </a:r>
            <a:r>
              <a:rPr sz="3200" spc="-5" dirty="0">
                <a:latin typeface="Arial"/>
                <a:cs typeface="Arial"/>
              </a:rPr>
              <a:t>the </a:t>
            </a:r>
            <a:r>
              <a:rPr sz="3200" dirty="0">
                <a:latin typeface="Arial"/>
                <a:cs typeface="Arial"/>
              </a:rPr>
              <a:t>year </a:t>
            </a:r>
            <a:r>
              <a:rPr sz="3200" spc="-5" dirty="0">
                <a:latin typeface="Arial"/>
                <a:cs typeface="Arial"/>
              </a:rPr>
              <a:t>(with the  </a:t>
            </a:r>
            <a:r>
              <a:rPr sz="3200" dirty="0">
                <a:latin typeface="Arial"/>
                <a:cs typeface="Arial"/>
              </a:rPr>
              <a:t>exception </a:t>
            </a:r>
            <a:r>
              <a:rPr sz="3200" spc="-5" dirty="0">
                <a:latin typeface="Arial"/>
                <a:cs typeface="Arial"/>
              </a:rPr>
              <a:t>of </a:t>
            </a:r>
            <a:r>
              <a:rPr sz="3200" dirty="0">
                <a:latin typeface="Arial"/>
                <a:cs typeface="Arial"/>
              </a:rPr>
              <a:t>quarter and semester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grades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79691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1485" algn="l"/>
              </a:tabLst>
            </a:pPr>
            <a:r>
              <a:rPr b="1" spc="-5" dirty="0">
                <a:latin typeface="Arial"/>
                <a:cs typeface="Arial"/>
              </a:rPr>
              <a:t>Significance	</a:t>
            </a:r>
            <a:r>
              <a:rPr b="1" dirty="0">
                <a:latin typeface="Arial"/>
                <a:cs typeface="Arial"/>
              </a:rPr>
              <a:t>of the</a:t>
            </a:r>
            <a:r>
              <a:rPr b="1" spc="-9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Study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576069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44269" y="1549400"/>
            <a:ext cx="7414259" cy="429514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770"/>
              </a:spcBef>
            </a:pPr>
            <a:r>
              <a:rPr sz="2800" dirty="0">
                <a:latin typeface="Arial"/>
                <a:cs typeface="Arial"/>
              </a:rPr>
              <a:t>Indicate how your research </a:t>
            </a:r>
            <a:r>
              <a:rPr sz="2800" spc="-5" dirty="0">
                <a:latin typeface="Arial"/>
                <a:cs typeface="Arial"/>
              </a:rPr>
              <a:t>will </a:t>
            </a:r>
            <a:r>
              <a:rPr sz="2800" dirty="0">
                <a:latin typeface="Arial"/>
                <a:cs typeface="Arial"/>
              </a:rPr>
              <a:t>refine, revise,  or extend existing knowledge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the area under  investigation. </a:t>
            </a:r>
            <a:r>
              <a:rPr sz="2800" spc="-5" dirty="0">
                <a:latin typeface="Arial"/>
                <a:cs typeface="Arial"/>
              </a:rPr>
              <a:t>Note </a:t>
            </a:r>
            <a:r>
              <a:rPr sz="2800" dirty="0">
                <a:latin typeface="Arial"/>
                <a:cs typeface="Arial"/>
              </a:rPr>
              <a:t>that such </a:t>
            </a:r>
            <a:r>
              <a:rPr sz="2800" spc="-5" dirty="0">
                <a:latin typeface="Arial"/>
                <a:cs typeface="Arial"/>
              </a:rPr>
              <a:t>refinements,  </a:t>
            </a:r>
            <a:r>
              <a:rPr sz="2800" dirty="0">
                <a:latin typeface="Arial"/>
                <a:cs typeface="Arial"/>
              </a:rPr>
              <a:t>revisions, or extensions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have </a:t>
            </a:r>
            <a:r>
              <a:rPr sz="2800" spc="-5" dirty="0">
                <a:latin typeface="Arial"/>
                <a:cs typeface="Arial"/>
              </a:rPr>
              <a:t>either  </a:t>
            </a:r>
            <a:r>
              <a:rPr sz="2800" dirty="0">
                <a:latin typeface="Arial"/>
                <a:cs typeface="Arial"/>
              </a:rPr>
              <a:t>substantive, theoretical, or </a:t>
            </a:r>
            <a:r>
              <a:rPr sz="2800" spc="-5" dirty="0">
                <a:latin typeface="Arial"/>
                <a:cs typeface="Arial"/>
              </a:rPr>
              <a:t>methodological  </a:t>
            </a:r>
            <a:r>
              <a:rPr sz="2800" dirty="0">
                <a:latin typeface="Arial"/>
                <a:cs typeface="Arial"/>
              </a:rPr>
              <a:t>significance. </a:t>
            </a:r>
            <a:r>
              <a:rPr sz="2800" spc="-5" dirty="0">
                <a:latin typeface="Arial"/>
                <a:cs typeface="Arial"/>
              </a:rPr>
              <a:t>Think pragmatically </a:t>
            </a:r>
            <a:r>
              <a:rPr sz="2800" dirty="0">
                <a:latin typeface="Arial"/>
                <a:cs typeface="Arial"/>
              </a:rPr>
              <a:t>(i.e., cash  value).</a:t>
            </a:r>
            <a:endParaRPr sz="2800">
              <a:latin typeface="Arial"/>
              <a:cs typeface="Arial"/>
            </a:endParaRPr>
          </a:p>
          <a:p>
            <a:pPr marL="12700" marR="22225">
              <a:lnSpc>
                <a:spcPct val="80000"/>
              </a:lnSpc>
              <a:spcBef>
                <a:spcPts val="705"/>
              </a:spcBef>
            </a:pPr>
            <a:r>
              <a:rPr sz="2800" spc="-5" dirty="0">
                <a:latin typeface="Arial"/>
                <a:cs typeface="Arial"/>
              </a:rPr>
              <a:t>This </a:t>
            </a:r>
            <a:r>
              <a:rPr sz="2800" dirty="0">
                <a:latin typeface="Arial"/>
                <a:cs typeface="Arial"/>
              </a:rPr>
              <a:t>can </a:t>
            </a:r>
            <a:r>
              <a:rPr sz="2800" spc="5" dirty="0">
                <a:latin typeface="Arial"/>
                <a:cs typeface="Arial"/>
              </a:rPr>
              <a:t>be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difficult </a:t>
            </a:r>
            <a:r>
              <a:rPr sz="2800" dirty="0">
                <a:latin typeface="Arial"/>
                <a:cs typeface="Arial"/>
              </a:rPr>
              <a:t>section to </a:t>
            </a:r>
            <a:r>
              <a:rPr sz="2800" spc="-5" dirty="0">
                <a:latin typeface="Arial"/>
                <a:cs typeface="Arial"/>
              </a:rPr>
              <a:t>write. Think  </a:t>
            </a:r>
            <a:r>
              <a:rPr sz="2800" dirty="0">
                <a:latin typeface="Arial"/>
                <a:cs typeface="Arial"/>
              </a:rPr>
              <a:t>about </a:t>
            </a:r>
            <a:r>
              <a:rPr sz="2800" i="1" spc="-5" dirty="0">
                <a:latin typeface="Arial"/>
                <a:cs typeface="Arial"/>
              </a:rPr>
              <a:t>implications—</a:t>
            </a:r>
            <a:r>
              <a:rPr sz="2800" spc="-5" dirty="0">
                <a:latin typeface="Arial"/>
                <a:cs typeface="Arial"/>
              </a:rPr>
              <a:t>how </a:t>
            </a:r>
            <a:r>
              <a:rPr sz="2800" dirty="0">
                <a:latin typeface="Arial"/>
                <a:cs typeface="Arial"/>
              </a:rPr>
              <a:t>results of the study 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affect scholarly research, theory, practice,  educational interventions, curricula,  counseling, policy.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405257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78740"/>
            <a:ext cx="179578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C</a:t>
            </a:r>
            <a:r>
              <a:rPr spc="-5" dirty="0"/>
              <a:t>on</a:t>
            </a:r>
            <a:r>
              <a:rPr dirty="0"/>
              <a:t>t</a:t>
            </a:r>
            <a:r>
              <a:rPr spc="-5" dirty="0"/>
              <a:t>d</a:t>
            </a:r>
            <a:r>
              <a:rPr dirty="0"/>
              <a:t>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836929"/>
            <a:ext cx="7169784" cy="69088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545465" marR="5080" indent="-533400">
              <a:lnSpc>
                <a:spcPts val="2480"/>
              </a:lnSpc>
              <a:spcBef>
                <a:spcPts val="415"/>
              </a:spcBef>
            </a:pPr>
            <a:r>
              <a:rPr sz="2300" dirty="0">
                <a:latin typeface="Arial"/>
                <a:cs typeface="Arial"/>
              </a:rPr>
              <a:t>When thinking about the significance of your study, ask  yourself the following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questions.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4669" y="1581150"/>
            <a:ext cx="9715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8069" y="1539240"/>
            <a:ext cx="7461884" cy="498094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248920">
              <a:lnSpc>
                <a:spcPts val="2490"/>
              </a:lnSpc>
              <a:spcBef>
                <a:spcPts val="405"/>
              </a:spcBef>
            </a:pPr>
            <a:r>
              <a:rPr sz="2300" dirty="0">
                <a:latin typeface="Arial"/>
                <a:cs typeface="Arial"/>
              </a:rPr>
              <a:t>What will results mean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the theoretical framework that  framed the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study?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ts val="2480"/>
              </a:lnSpc>
              <a:spcBef>
                <a:spcPts val="570"/>
              </a:spcBef>
            </a:pPr>
            <a:r>
              <a:rPr sz="2300" dirty="0">
                <a:latin typeface="Arial"/>
                <a:cs typeface="Arial"/>
              </a:rPr>
              <a:t>What suggestions for subsequent research arise </a:t>
            </a:r>
            <a:r>
              <a:rPr sz="2300" spc="-5" dirty="0">
                <a:latin typeface="Arial"/>
                <a:cs typeface="Arial"/>
              </a:rPr>
              <a:t>from </a:t>
            </a:r>
            <a:r>
              <a:rPr sz="2300" dirty="0">
                <a:latin typeface="Arial"/>
                <a:cs typeface="Arial"/>
              </a:rPr>
              <a:t>the  findings?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2300" dirty="0">
                <a:latin typeface="Arial"/>
                <a:cs typeface="Arial"/>
              </a:rPr>
              <a:t>What will the results mean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the practicing</a:t>
            </a:r>
            <a:r>
              <a:rPr sz="2300" spc="-4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educator?</a:t>
            </a:r>
            <a:endParaRPr sz="2300">
              <a:latin typeface="Arial"/>
              <a:cs typeface="Arial"/>
            </a:endParaRPr>
          </a:p>
          <a:p>
            <a:pPr marL="12700" marR="1175385">
              <a:lnSpc>
                <a:spcPts val="2480"/>
              </a:lnSpc>
              <a:spcBef>
                <a:spcPts val="605"/>
              </a:spcBef>
            </a:pPr>
            <a:r>
              <a:rPr sz="2300" spc="-5" dirty="0">
                <a:latin typeface="Arial"/>
                <a:cs typeface="Arial"/>
              </a:rPr>
              <a:t>Will </a:t>
            </a:r>
            <a:r>
              <a:rPr sz="2300" dirty="0">
                <a:latin typeface="Arial"/>
                <a:cs typeface="Arial"/>
              </a:rPr>
              <a:t>results influence programs, methods, and/or  interventions?</a:t>
            </a:r>
            <a:endParaRPr sz="2300">
              <a:latin typeface="Arial"/>
              <a:cs typeface="Arial"/>
            </a:endParaRPr>
          </a:p>
          <a:p>
            <a:pPr marL="12700" marR="849630">
              <a:lnSpc>
                <a:spcPts val="2480"/>
              </a:lnSpc>
              <a:spcBef>
                <a:spcPts val="580"/>
              </a:spcBef>
            </a:pPr>
            <a:r>
              <a:rPr sz="2300" spc="-5" dirty="0">
                <a:latin typeface="Arial"/>
                <a:cs typeface="Arial"/>
              </a:rPr>
              <a:t>Will </a:t>
            </a:r>
            <a:r>
              <a:rPr sz="2300" dirty="0">
                <a:latin typeface="Arial"/>
                <a:cs typeface="Arial"/>
              </a:rPr>
              <a:t>results contribute to the solution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educational  problems?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2300" spc="-5" dirty="0">
                <a:latin typeface="Arial"/>
                <a:cs typeface="Arial"/>
              </a:rPr>
              <a:t>Will </a:t>
            </a:r>
            <a:r>
              <a:rPr sz="2300" dirty="0">
                <a:latin typeface="Arial"/>
                <a:cs typeface="Arial"/>
              </a:rPr>
              <a:t>results influence educational policy decisions?</a:t>
            </a:r>
            <a:endParaRPr sz="2300">
              <a:latin typeface="Arial"/>
              <a:cs typeface="Arial"/>
            </a:endParaRPr>
          </a:p>
          <a:p>
            <a:pPr marL="12700" marR="784860">
              <a:lnSpc>
                <a:spcPts val="2480"/>
              </a:lnSpc>
              <a:spcBef>
                <a:spcPts val="605"/>
              </a:spcBef>
            </a:pPr>
            <a:r>
              <a:rPr sz="2300" dirty="0">
                <a:latin typeface="Arial"/>
                <a:cs typeface="Arial"/>
              </a:rPr>
              <a:t>What will </a:t>
            </a:r>
            <a:r>
              <a:rPr sz="2300" spc="5" dirty="0">
                <a:latin typeface="Arial"/>
                <a:cs typeface="Arial"/>
              </a:rPr>
              <a:t>be </a:t>
            </a:r>
            <a:r>
              <a:rPr sz="2300" dirty="0">
                <a:latin typeface="Arial"/>
                <a:cs typeface="Arial"/>
              </a:rPr>
              <a:t>improved </a:t>
            </a:r>
            <a:r>
              <a:rPr sz="2300" spc="5" dirty="0">
                <a:latin typeface="Arial"/>
                <a:cs typeface="Arial"/>
              </a:rPr>
              <a:t>or </a:t>
            </a:r>
            <a:r>
              <a:rPr sz="2300" dirty="0">
                <a:latin typeface="Arial"/>
                <a:cs typeface="Arial"/>
              </a:rPr>
              <a:t>changed </a:t>
            </a:r>
            <a:r>
              <a:rPr sz="2300" spc="5" dirty="0">
                <a:latin typeface="Arial"/>
                <a:cs typeface="Arial"/>
              </a:rPr>
              <a:t>as </a:t>
            </a:r>
            <a:r>
              <a:rPr sz="2300" dirty="0">
                <a:latin typeface="Arial"/>
                <a:cs typeface="Arial"/>
              </a:rPr>
              <a:t>a result of</a:t>
            </a:r>
            <a:r>
              <a:rPr sz="2300" spc="-1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the  proposed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research?</a:t>
            </a:r>
            <a:endParaRPr sz="2300">
              <a:latin typeface="Arial"/>
              <a:cs typeface="Arial"/>
            </a:endParaRPr>
          </a:p>
          <a:p>
            <a:pPr marL="12700" marR="311785">
              <a:lnSpc>
                <a:spcPts val="2480"/>
              </a:lnSpc>
              <a:spcBef>
                <a:spcPts val="580"/>
              </a:spcBef>
            </a:pPr>
            <a:r>
              <a:rPr sz="2300" dirty="0">
                <a:latin typeface="Arial"/>
                <a:cs typeface="Arial"/>
              </a:rPr>
              <a:t>How will results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the study </a:t>
            </a:r>
            <a:r>
              <a:rPr sz="2300" spc="5" dirty="0">
                <a:latin typeface="Arial"/>
                <a:cs typeface="Arial"/>
              </a:rPr>
              <a:t>be </a:t>
            </a:r>
            <a:r>
              <a:rPr sz="2300" dirty="0">
                <a:latin typeface="Arial"/>
                <a:cs typeface="Arial"/>
              </a:rPr>
              <a:t>implemented, and what  innovations will come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about?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2283459"/>
            <a:ext cx="9715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2842514"/>
            <a:ext cx="97155" cy="80264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4669" y="4076700"/>
            <a:ext cx="9715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4669" y="4635753"/>
            <a:ext cx="97155" cy="802640"/>
          </a:xfrm>
          <a:prstGeom prst="rect">
            <a:avLst/>
          </a:prstGeom>
        </p:spPr>
        <p:txBody>
          <a:bodyPr vert="horz" wrap="square" lIns="0" tIns="156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669" y="5869940"/>
            <a:ext cx="9715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68300"/>
            <a:ext cx="676402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24150" algn="l"/>
              </a:tabLst>
            </a:pPr>
            <a:r>
              <a:rPr b="1" dirty="0">
                <a:latin typeface="Arial"/>
                <a:cs typeface="Arial"/>
              </a:rPr>
              <a:t>Limitations	and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Delimitations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1869" y="1146809"/>
            <a:ext cx="20764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5269" y="1107440"/>
            <a:ext cx="6647815" cy="149606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55"/>
              </a:spcBef>
            </a:pPr>
            <a:r>
              <a:rPr sz="2300" dirty="0">
                <a:latin typeface="Arial"/>
                <a:cs typeface="Arial"/>
              </a:rPr>
              <a:t>A </a:t>
            </a:r>
            <a:r>
              <a:rPr sz="23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limitation </a:t>
            </a:r>
            <a:r>
              <a:rPr sz="2300" dirty="0">
                <a:latin typeface="Arial"/>
                <a:cs typeface="Arial"/>
              </a:rPr>
              <a:t>identifies potential weaknesses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the  study. Think about your analysis, the nature </a:t>
            </a:r>
            <a:r>
              <a:rPr sz="2300" spc="5" dirty="0">
                <a:latin typeface="Arial"/>
                <a:cs typeface="Arial"/>
              </a:rPr>
              <a:t>of</a:t>
            </a:r>
            <a:r>
              <a:rPr sz="2300" spc="-8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self-  report, your instruments, the sample. Think about  threats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internal validity that may have been  impossible to avoid </a:t>
            </a:r>
            <a:r>
              <a:rPr sz="2300" spc="5" dirty="0">
                <a:latin typeface="Arial"/>
                <a:cs typeface="Arial"/>
              </a:rPr>
              <a:t>or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minimize—explain</a:t>
            </a:r>
            <a:r>
              <a:rPr sz="2000" dirty="0">
                <a:latin typeface="Arial"/>
                <a:cs typeface="Arial"/>
              </a:rPr>
              <a:t>.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1869" y="3234689"/>
            <a:ext cx="20764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25269" y="3194050"/>
            <a:ext cx="6898640" cy="317754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ct val="79900"/>
              </a:lnSpc>
              <a:spcBef>
                <a:spcPts val="655"/>
              </a:spcBef>
            </a:pPr>
            <a:r>
              <a:rPr sz="2300" dirty="0">
                <a:latin typeface="Arial"/>
                <a:cs typeface="Arial"/>
              </a:rPr>
              <a:t>A </a:t>
            </a:r>
            <a:r>
              <a:rPr sz="2300" b="1" i="1" spc="-5" dirty="0">
                <a:latin typeface="Arial"/>
                <a:cs typeface="Arial"/>
              </a:rPr>
              <a:t>delimitation </a:t>
            </a:r>
            <a:r>
              <a:rPr sz="2300" dirty="0">
                <a:latin typeface="Arial"/>
                <a:cs typeface="Arial"/>
              </a:rPr>
              <a:t>addresses how a study will </a:t>
            </a:r>
            <a:r>
              <a:rPr sz="2300" spc="5" dirty="0">
                <a:latin typeface="Arial"/>
                <a:cs typeface="Arial"/>
              </a:rPr>
              <a:t>be  </a:t>
            </a:r>
            <a:r>
              <a:rPr sz="2300" dirty="0">
                <a:latin typeface="Arial"/>
                <a:cs typeface="Arial"/>
              </a:rPr>
              <a:t>narrowed </a:t>
            </a:r>
            <a:r>
              <a:rPr sz="2300" spc="-5" dirty="0">
                <a:latin typeface="Arial"/>
                <a:cs typeface="Arial"/>
              </a:rPr>
              <a:t>in </a:t>
            </a:r>
            <a:r>
              <a:rPr sz="2300" dirty="0">
                <a:latin typeface="Arial"/>
                <a:cs typeface="Arial"/>
              </a:rPr>
              <a:t>scope, that is, how </a:t>
            </a:r>
            <a:r>
              <a:rPr sz="2300" spc="-5" dirty="0">
                <a:latin typeface="Arial"/>
                <a:cs typeface="Arial"/>
              </a:rPr>
              <a:t>it is </a:t>
            </a:r>
            <a:r>
              <a:rPr sz="2300" dirty="0">
                <a:latin typeface="Arial"/>
                <a:cs typeface="Arial"/>
              </a:rPr>
              <a:t>bounded. This is  the place to explain </a:t>
            </a:r>
            <a:r>
              <a:rPr sz="2300" spc="-5" dirty="0">
                <a:latin typeface="Arial"/>
                <a:cs typeface="Arial"/>
              </a:rPr>
              <a:t>the </a:t>
            </a:r>
            <a:r>
              <a:rPr sz="2300" dirty="0">
                <a:latin typeface="Arial"/>
                <a:cs typeface="Arial"/>
              </a:rPr>
              <a:t>things that you are not doing  and </a:t>
            </a:r>
            <a:r>
              <a:rPr sz="2300" spc="5" dirty="0">
                <a:latin typeface="Arial"/>
                <a:cs typeface="Arial"/>
              </a:rPr>
              <a:t>why </a:t>
            </a:r>
            <a:r>
              <a:rPr sz="2300" dirty="0">
                <a:latin typeface="Arial"/>
                <a:cs typeface="Arial"/>
              </a:rPr>
              <a:t>you have chosen not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spc="5" dirty="0">
                <a:latin typeface="Arial"/>
                <a:cs typeface="Arial"/>
              </a:rPr>
              <a:t>do </a:t>
            </a:r>
            <a:r>
              <a:rPr sz="2300" dirty="0">
                <a:latin typeface="Arial"/>
                <a:cs typeface="Arial"/>
              </a:rPr>
              <a:t>them—the  literature you </a:t>
            </a:r>
            <a:r>
              <a:rPr sz="2300" spc="-5" dirty="0">
                <a:latin typeface="Arial"/>
                <a:cs typeface="Arial"/>
              </a:rPr>
              <a:t>will </a:t>
            </a:r>
            <a:r>
              <a:rPr sz="2300" dirty="0">
                <a:latin typeface="Arial"/>
                <a:cs typeface="Arial"/>
              </a:rPr>
              <a:t>not review (and why not), </a:t>
            </a:r>
            <a:r>
              <a:rPr sz="2300" spc="-5" dirty="0">
                <a:latin typeface="Arial"/>
                <a:cs typeface="Arial"/>
              </a:rPr>
              <a:t>the  </a:t>
            </a:r>
            <a:r>
              <a:rPr sz="2300" dirty="0">
                <a:latin typeface="Arial"/>
                <a:cs typeface="Arial"/>
              </a:rPr>
              <a:t>population you are not studying (and why not), the  methodological procedures you will not use (and why  you will not use them). Limit your delimitations to the  things that a reader might reasonably expect you to  do but that you, for clearly explained reasons, have  decided not to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do.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74040"/>
            <a:ext cx="7071359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spc="-10" dirty="0"/>
              <a:t>Operational </a:t>
            </a:r>
            <a:r>
              <a:rPr sz="3400" spc="-5" dirty="0"/>
              <a:t>Definitions </a:t>
            </a:r>
            <a:r>
              <a:rPr sz="3400" spc="-10" dirty="0"/>
              <a:t>of </a:t>
            </a:r>
            <a:r>
              <a:rPr sz="3400" spc="-5" dirty="0"/>
              <a:t>Key</a:t>
            </a:r>
            <a:r>
              <a:rPr sz="3400" spc="-30" dirty="0"/>
              <a:t> </a:t>
            </a:r>
            <a:r>
              <a:rPr sz="3400" spc="-5" dirty="0"/>
              <a:t>Terms</a:t>
            </a:r>
            <a:endParaRPr sz="3400"/>
          </a:p>
        </p:txBody>
      </p:sp>
      <p:sp>
        <p:nvSpPr>
          <p:cNvPr id="4" name="object 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46684" rIns="0" bIns="0" rtlCol="0">
            <a:spAutoFit/>
          </a:bodyPr>
          <a:lstStyle/>
          <a:p>
            <a:pPr marL="339725" marR="165735">
              <a:lnSpc>
                <a:spcPct val="90000"/>
              </a:lnSpc>
              <a:spcBef>
                <a:spcPts val="385"/>
              </a:spcBef>
            </a:pPr>
            <a:r>
              <a:rPr spc="-5" dirty="0"/>
              <a:t>An </a:t>
            </a:r>
            <a:r>
              <a:rPr b="1" spc="-5" dirty="0">
                <a:latin typeface="Arial"/>
                <a:cs typeface="Arial"/>
              </a:rPr>
              <a:t>operational definition </a:t>
            </a:r>
            <a:r>
              <a:rPr spc="-5" dirty="0"/>
              <a:t>is </a:t>
            </a:r>
            <a:r>
              <a:rPr dirty="0"/>
              <a:t>a </a:t>
            </a:r>
            <a:r>
              <a:rPr spc="-5" dirty="0"/>
              <a:t>demonstration of </a:t>
            </a:r>
            <a:r>
              <a:rPr dirty="0"/>
              <a:t>a  </a:t>
            </a:r>
            <a:r>
              <a:rPr spc="-5" dirty="0"/>
              <a:t>process </a:t>
            </a:r>
            <a:r>
              <a:rPr dirty="0"/>
              <a:t>– such </a:t>
            </a:r>
            <a:r>
              <a:rPr spc="-5" dirty="0"/>
              <a:t>as </a:t>
            </a:r>
            <a:r>
              <a:rPr dirty="0"/>
              <a:t>a </a:t>
            </a:r>
            <a:r>
              <a:rPr spc="-5" dirty="0">
                <a:solidFill>
                  <a:srgbClr val="6666FF"/>
                </a:solidFill>
                <a:hlinkClick r:id="rId2"/>
              </a:rPr>
              <a:t>variable</a:t>
            </a:r>
            <a:r>
              <a:rPr spc="-5" dirty="0"/>
              <a:t>, </a:t>
            </a:r>
            <a:r>
              <a:rPr dirty="0">
                <a:solidFill>
                  <a:srgbClr val="6666FF"/>
                </a:solidFill>
                <a:hlinkClick r:id="rId3"/>
              </a:rPr>
              <a:t>term</a:t>
            </a:r>
            <a:r>
              <a:rPr dirty="0"/>
              <a:t>, or </a:t>
            </a:r>
            <a:r>
              <a:rPr spc="-5" dirty="0">
                <a:solidFill>
                  <a:srgbClr val="6666FF"/>
                </a:solidFill>
                <a:hlinkClick r:id="rId4"/>
              </a:rPr>
              <a:t>object </a:t>
            </a:r>
            <a:r>
              <a:rPr dirty="0"/>
              <a:t>– </a:t>
            </a:r>
            <a:r>
              <a:rPr spc="-5" dirty="0"/>
              <a:t>in </a:t>
            </a:r>
            <a:r>
              <a:rPr dirty="0"/>
              <a:t>terms  </a:t>
            </a:r>
            <a:r>
              <a:rPr spc="-5" dirty="0"/>
              <a:t>of </a:t>
            </a:r>
            <a:r>
              <a:rPr dirty="0"/>
              <a:t>the </a:t>
            </a:r>
            <a:r>
              <a:rPr spc="-5" dirty="0"/>
              <a:t>specific process or set of </a:t>
            </a:r>
            <a:r>
              <a:rPr spc="-5" dirty="0">
                <a:solidFill>
                  <a:srgbClr val="6666FF"/>
                </a:solidFill>
                <a:hlinkClick r:id="rId5"/>
              </a:rPr>
              <a:t>validation tests </a:t>
            </a:r>
            <a:r>
              <a:rPr spc="-5" dirty="0"/>
              <a:t>used </a:t>
            </a:r>
            <a:r>
              <a:rPr dirty="0"/>
              <a:t>to  </a:t>
            </a:r>
            <a:r>
              <a:rPr spc="-5" dirty="0"/>
              <a:t>determine its presence and</a:t>
            </a:r>
            <a:r>
              <a:rPr dirty="0"/>
              <a:t> </a:t>
            </a:r>
            <a:r>
              <a:rPr spc="-5" dirty="0"/>
              <a:t>quantity.</a:t>
            </a:r>
          </a:p>
          <a:p>
            <a:pPr marL="339725" marR="121920">
              <a:lnSpc>
                <a:spcPct val="90000"/>
              </a:lnSpc>
              <a:spcBef>
                <a:spcPts val="590"/>
              </a:spcBef>
            </a:pPr>
            <a:r>
              <a:rPr spc="-5" dirty="0">
                <a:latin typeface="Times New Roman"/>
                <a:cs typeface="Times New Roman"/>
              </a:rPr>
              <a:t>This </a:t>
            </a:r>
            <a:r>
              <a:rPr dirty="0">
                <a:latin typeface="Times New Roman"/>
                <a:cs typeface="Times New Roman"/>
              </a:rPr>
              <a:t>section provides operational definition of terms that are  unusual or unfamiliar. It identifies precisely the names of  concepts, tests, or participants introduced </a:t>
            </a:r>
            <a:r>
              <a:rPr spc="5" dirty="0">
                <a:latin typeface="Times New Roman"/>
                <a:cs typeface="Times New Roman"/>
              </a:rPr>
              <a:t>in </a:t>
            </a:r>
            <a:r>
              <a:rPr dirty="0">
                <a:latin typeface="Times New Roman"/>
                <a:cs typeface="Times New Roman"/>
              </a:rPr>
              <a:t>the Statement of  the </a:t>
            </a:r>
            <a:r>
              <a:rPr spc="-5" dirty="0">
                <a:latin typeface="Times New Roman"/>
                <a:cs typeface="Times New Roman"/>
              </a:rPr>
              <a:t>Problem and </a:t>
            </a:r>
            <a:r>
              <a:rPr dirty="0">
                <a:latin typeface="Times New Roman"/>
                <a:cs typeface="Times New Roman"/>
              </a:rPr>
              <a:t>employed in the</a:t>
            </a:r>
            <a:r>
              <a:rPr spc="2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Hypotheses</a:t>
            </a:r>
          </a:p>
          <a:p>
            <a:pPr marL="339725" marR="5080" indent="99060">
              <a:lnSpc>
                <a:spcPct val="91300"/>
              </a:lnSpc>
              <a:spcBef>
                <a:spcPts val="910"/>
              </a:spcBef>
            </a:pPr>
            <a:r>
              <a:rPr spc="-5" dirty="0"/>
              <a:t>Properties described </a:t>
            </a:r>
            <a:r>
              <a:rPr spc="-10" dirty="0"/>
              <a:t>in </a:t>
            </a:r>
            <a:r>
              <a:rPr spc="-5" dirty="0"/>
              <a:t>this manner must be sufficiently  accessible, </a:t>
            </a:r>
            <a:r>
              <a:rPr dirty="0"/>
              <a:t>so </a:t>
            </a:r>
            <a:r>
              <a:rPr spc="-5" dirty="0"/>
              <a:t>that persons other than the definer </a:t>
            </a:r>
            <a:r>
              <a:rPr dirty="0"/>
              <a:t>may  </a:t>
            </a:r>
            <a:r>
              <a:rPr spc="-10" dirty="0"/>
              <a:t>independently </a:t>
            </a:r>
            <a:r>
              <a:rPr spc="-5" dirty="0"/>
              <a:t>measure </a:t>
            </a:r>
            <a:r>
              <a:rPr dirty="0"/>
              <a:t>or </a:t>
            </a:r>
            <a:r>
              <a:rPr spc="-5" dirty="0"/>
              <a:t>test for them at</a:t>
            </a:r>
            <a:r>
              <a:rPr spc="65" dirty="0"/>
              <a:t> </a:t>
            </a:r>
            <a:r>
              <a:rPr spc="-10" dirty="0"/>
              <a:t>will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2051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01243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401820"/>
            <a:ext cx="23812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4669" y="552195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9024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spc="5" dirty="0"/>
              <a:t>x</a:t>
            </a:r>
            <a:r>
              <a:rPr spc="-5" dirty="0"/>
              <a:t>a</a:t>
            </a:r>
            <a:r>
              <a:rPr dirty="0"/>
              <a:t>m</a:t>
            </a:r>
            <a:r>
              <a:rPr spc="-5" dirty="0"/>
              <a:t>pl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545590"/>
            <a:ext cx="7827009" cy="43967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381000" indent="-342900" algn="just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b="1" spc="-5" dirty="0">
                <a:latin typeface="Arial"/>
                <a:cs typeface="Arial"/>
              </a:rPr>
              <a:t>Corporate Social Responsibility</a:t>
            </a:r>
            <a:endParaRPr sz="2800">
              <a:latin typeface="Arial"/>
              <a:cs typeface="Arial"/>
            </a:endParaRPr>
          </a:p>
          <a:p>
            <a:pPr marL="136525" algn="just">
              <a:lnSpc>
                <a:spcPct val="100000"/>
              </a:lnSpc>
              <a:spcBef>
                <a:spcPts val="700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Operational Definition:</a:t>
            </a:r>
            <a:endParaRPr sz="2800">
              <a:latin typeface="Arial"/>
              <a:cs typeface="Arial"/>
            </a:endParaRPr>
          </a:p>
          <a:p>
            <a:pPr marL="380365" marR="789940" indent="-342900" algn="just">
              <a:lnSpc>
                <a:spcPct val="100000"/>
              </a:lnSpc>
              <a:spcBef>
                <a:spcPts val="69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10" dirty="0">
                <a:latin typeface="Arial"/>
                <a:cs typeface="Arial"/>
              </a:rPr>
              <a:t>CSR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about how companies </a:t>
            </a:r>
            <a:r>
              <a:rPr sz="2800" spc="-5" dirty="0">
                <a:latin typeface="Arial"/>
                <a:cs typeface="Arial"/>
              </a:rPr>
              <a:t>manage </a:t>
            </a:r>
            <a:r>
              <a:rPr sz="2800" dirty="0">
                <a:latin typeface="Arial"/>
                <a:cs typeface="Arial"/>
              </a:rPr>
              <a:t>the  business processes </a:t>
            </a:r>
            <a:r>
              <a:rPr sz="2800" spc="5" dirty="0">
                <a:latin typeface="Arial"/>
                <a:cs typeface="Arial"/>
              </a:rPr>
              <a:t>to </a:t>
            </a:r>
            <a:r>
              <a:rPr sz="2800" dirty="0">
                <a:latin typeface="Arial"/>
                <a:cs typeface="Arial"/>
              </a:rPr>
              <a:t>produce </a:t>
            </a:r>
            <a:r>
              <a:rPr sz="2800" spc="5" dirty="0">
                <a:latin typeface="Arial"/>
                <a:cs typeface="Arial"/>
              </a:rPr>
              <a:t>an </a:t>
            </a:r>
            <a:r>
              <a:rPr sz="2800" dirty="0">
                <a:latin typeface="Arial"/>
                <a:cs typeface="Arial"/>
              </a:rPr>
              <a:t>overall  positive impact on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society.</a:t>
            </a:r>
            <a:endParaRPr sz="2800">
              <a:latin typeface="Arial"/>
              <a:cs typeface="Arial"/>
            </a:endParaRPr>
          </a:p>
          <a:p>
            <a:pPr marL="381000" indent="-342900" algn="just">
              <a:lnSpc>
                <a:spcPct val="100000"/>
              </a:lnSpc>
              <a:spcBef>
                <a:spcPts val="7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b="1" i="1" spc="-5" dirty="0">
                <a:latin typeface="Arial"/>
                <a:cs typeface="Arial"/>
              </a:rPr>
              <a:t>Accommodated independent</a:t>
            </a:r>
            <a:r>
              <a:rPr sz="2800" b="1" i="1" spc="-15" dirty="0">
                <a:latin typeface="Arial"/>
                <a:cs typeface="Arial"/>
              </a:rPr>
              <a:t> </a:t>
            </a:r>
            <a:r>
              <a:rPr sz="2800" b="1" i="1" spc="-5" dirty="0">
                <a:latin typeface="Arial"/>
                <a:cs typeface="Arial"/>
              </a:rPr>
              <a:t>person</a:t>
            </a:r>
            <a:endParaRPr sz="2800">
              <a:latin typeface="Arial"/>
              <a:cs typeface="Arial"/>
            </a:endParaRPr>
          </a:p>
          <a:p>
            <a:pPr marL="38100" algn="just">
              <a:lnSpc>
                <a:spcPct val="100000"/>
              </a:lnSpc>
              <a:spcBef>
                <a:spcPts val="700"/>
              </a:spcBef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Operational Definition</a:t>
            </a:r>
            <a:endParaRPr sz="2800">
              <a:latin typeface="Arial"/>
              <a:cs typeface="Arial"/>
            </a:endParaRPr>
          </a:p>
          <a:p>
            <a:pPr marL="380365" marR="30480" indent="-342900" algn="just">
              <a:lnSpc>
                <a:spcPct val="100000"/>
              </a:lnSpc>
              <a:spcBef>
                <a:spcPts val="69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accommodated </a:t>
            </a:r>
            <a:r>
              <a:rPr sz="2800" dirty="0">
                <a:latin typeface="Arial"/>
                <a:cs typeface="Arial"/>
              </a:rPr>
              <a:t>independent person is an  </a:t>
            </a:r>
            <a:r>
              <a:rPr sz="2800" spc="-5" dirty="0">
                <a:latin typeface="Arial"/>
                <a:cs typeface="Arial"/>
              </a:rPr>
              <a:t>independent </a:t>
            </a:r>
            <a:r>
              <a:rPr sz="2800" dirty="0">
                <a:latin typeface="Arial"/>
                <a:cs typeface="Arial"/>
              </a:rPr>
              <a:t>person living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the parental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home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691959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29105" algn="l"/>
                <a:tab pos="4866640" algn="l"/>
              </a:tabLst>
            </a:pPr>
            <a:r>
              <a:rPr dirty="0"/>
              <a:t>Review	</a:t>
            </a:r>
            <a:r>
              <a:rPr spc="-5" dirty="0"/>
              <a:t>of</a:t>
            </a:r>
            <a:r>
              <a:rPr spc="15" dirty="0"/>
              <a:t> </a:t>
            </a:r>
            <a:r>
              <a:rPr spc="-5" dirty="0"/>
              <a:t>the Related	Literature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75129"/>
            <a:ext cx="9715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dirty="0">
                <a:latin typeface="Arial"/>
                <a:cs typeface="Arial"/>
              </a:rPr>
              <a:t>•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8069" y="1634490"/>
            <a:ext cx="7967345" cy="1850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0"/>
              </a:spcBef>
            </a:pPr>
            <a:r>
              <a:rPr sz="2300" spc="-5" dirty="0">
                <a:latin typeface="Arial"/>
                <a:cs typeface="Arial"/>
              </a:rPr>
              <a:t>“The </a:t>
            </a:r>
            <a:r>
              <a:rPr sz="2300" dirty="0">
                <a:latin typeface="Arial"/>
                <a:cs typeface="Arial"/>
              </a:rPr>
              <a:t>review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the literature provides the background and  context for the research problem. </a:t>
            </a:r>
            <a:r>
              <a:rPr sz="2300" spc="-5" dirty="0">
                <a:latin typeface="Arial"/>
                <a:cs typeface="Arial"/>
              </a:rPr>
              <a:t>It </a:t>
            </a:r>
            <a:r>
              <a:rPr sz="2300" dirty="0">
                <a:latin typeface="Arial"/>
                <a:cs typeface="Arial"/>
              </a:rPr>
              <a:t>should establish the need  for the research and indicate that the writer is knowledgeable  about </a:t>
            </a:r>
            <a:r>
              <a:rPr sz="2300" spc="-5" dirty="0">
                <a:latin typeface="Arial"/>
                <a:cs typeface="Arial"/>
              </a:rPr>
              <a:t>the </a:t>
            </a:r>
            <a:r>
              <a:rPr sz="2300" dirty="0">
                <a:latin typeface="Arial"/>
                <a:cs typeface="Arial"/>
              </a:rPr>
              <a:t>area” (Wiersma, 1995, </a:t>
            </a:r>
            <a:r>
              <a:rPr sz="2300" spc="5" dirty="0">
                <a:latin typeface="Arial"/>
                <a:cs typeface="Arial"/>
              </a:rPr>
              <a:t>p.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406).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300" spc="-5" dirty="0">
                <a:latin typeface="Arial"/>
                <a:cs typeface="Arial"/>
              </a:rPr>
              <a:t>The </a:t>
            </a:r>
            <a:r>
              <a:rPr sz="2300" dirty="0">
                <a:latin typeface="Arial"/>
                <a:cs typeface="Arial"/>
              </a:rPr>
              <a:t>literature review accomplishes several important</a:t>
            </a:r>
            <a:r>
              <a:rPr sz="2300" spc="-1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things.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148329"/>
            <a:ext cx="207645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spc="5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91869" y="3609339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8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9069" y="3547109"/>
            <a:ext cx="7613015" cy="2674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5433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It shares with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reader </a:t>
            </a:r>
            <a:r>
              <a:rPr sz="2800" dirty="0">
                <a:latin typeface="Times New Roman"/>
                <a:cs typeface="Times New Roman"/>
              </a:rPr>
              <a:t>the results of other studies  that are </a:t>
            </a:r>
            <a:r>
              <a:rPr sz="2800" spc="-5" dirty="0">
                <a:latin typeface="Times New Roman"/>
                <a:cs typeface="Times New Roman"/>
              </a:rPr>
              <a:t>closely related </a:t>
            </a:r>
            <a:r>
              <a:rPr sz="2800" dirty="0">
                <a:latin typeface="Times New Roman"/>
                <a:cs typeface="Times New Roman"/>
              </a:rPr>
              <a:t>to the study being </a:t>
            </a:r>
            <a:r>
              <a:rPr sz="2800" spc="-5" dirty="0">
                <a:latin typeface="Times New Roman"/>
                <a:cs typeface="Times New Roman"/>
              </a:rPr>
              <a:t>reported  (Fraenkel </a:t>
            </a:r>
            <a:r>
              <a:rPr sz="2800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latin typeface="Times New Roman"/>
                <a:cs typeface="Times New Roman"/>
              </a:rPr>
              <a:t>Wallen,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1990).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700"/>
              </a:spcBef>
            </a:pPr>
            <a:r>
              <a:rPr sz="2800" spc="-5" dirty="0">
                <a:latin typeface="Times New Roman"/>
                <a:cs typeface="Times New Roman"/>
              </a:rPr>
              <a:t>It relates </a:t>
            </a:r>
            <a:r>
              <a:rPr sz="2800" dirty="0">
                <a:latin typeface="Times New Roman"/>
                <a:cs typeface="Times New Roman"/>
              </a:rPr>
              <a:t>a study to the </a:t>
            </a:r>
            <a:r>
              <a:rPr sz="2800" spc="-5" dirty="0">
                <a:latin typeface="Times New Roman"/>
                <a:cs typeface="Times New Roman"/>
              </a:rPr>
              <a:t>larger, </a:t>
            </a:r>
            <a:r>
              <a:rPr sz="2800" dirty="0">
                <a:latin typeface="Times New Roman"/>
                <a:cs typeface="Times New Roman"/>
              </a:rPr>
              <a:t>ongoing dialogue </a:t>
            </a:r>
            <a:r>
              <a:rPr sz="2800" spc="5" dirty="0">
                <a:latin typeface="Times New Roman"/>
                <a:cs typeface="Times New Roman"/>
              </a:rPr>
              <a:t>in 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literature about </a:t>
            </a:r>
            <a:r>
              <a:rPr sz="2800" dirty="0">
                <a:latin typeface="Times New Roman"/>
                <a:cs typeface="Times New Roman"/>
              </a:rPr>
              <a:t>a topic, filling in gaps </a:t>
            </a:r>
            <a:r>
              <a:rPr sz="2800" spc="-5" dirty="0">
                <a:latin typeface="Times New Roman"/>
                <a:cs typeface="Times New Roman"/>
              </a:rPr>
              <a:t>and  extending </a:t>
            </a:r>
            <a:r>
              <a:rPr sz="2800" dirty="0">
                <a:latin typeface="Times New Roman"/>
                <a:cs typeface="Times New Roman"/>
              </a:rPr>
              <a:t>prior studies </a:t>
            </a:r>
            <a:r>
              <a:rPr sz="2800" spc="-5" dirty="0">
                <a:latin typeface="Times New Roman"/>
                <a:cs typeface="Times New Roman"/>
              </a:rPr>
              <a:t>(Marshall </a:t>
            </a:r>
            <a:r>
              <a:rPr sz="2800" dirty="0">
                <a:latin typeface="Times New Roman"/>
                <a:cs typeface="Times New Roman"/>
              </a:rPr>
              <a:t>&amp; </a:t>
            </a:r>
            <a:r>
              <a:rPr sz="2800" spc="-5" dirty="0">
                <a:latin typeface="Times New Roman"/>
                <a:cs typeface="Times New Roman"/>
              </a:rPr>
              <a:t>Rossman,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1989).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1869" y="4978400"/>
            <a:ext cx="198120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8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14069" y="1253490"/>
            <a:ext cx="7754620" cy="489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23900" marR="186055" indent="-2286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It provides a </a:t>
            </a:r>
            <a:r>
              <a:rPr sz="2800" spc="-5" dirty="0">
                <a:latin typeface="Times New Roman"/>
                <a:cs typeface="Times New Roman"/>
              </a:rPr>
              <a:t>framework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establishing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importance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study, </a:t>
            </a:r>
            <a:r>
              <a:rPr sz="2800" spc="-5" dirty="0">
                <a:latin typeface="Times New Roman"/>
                <a:cs typeface="Times New Roman"/>
              </a:rPr>
              <a:t>as well as </a:t>
            </a:r>
            <a:r>
              <a:rPr sz="2800" dirty="0">
                <a:latin typeface="Times New Roman"/>
                <a:cs typeface="Times New Roman"/>
              </a:rPr>
              <a:t>a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benchmark  </a:t>
            </a:r>
            <a:r>
              <a:rPr sz="2800" dirty="0">
                <a:latin typeface="Times New Roman"/>
                <a:cs typeface="Times New Roman"/>
              </a:rPr>
              <a:t>for </a:t>
            </a:r>
            <a:r>
              <a:rPr sz="2800" spc="-5" dirty="0">
                <a:latin typeface="Times New Roman"/>
                <a:cs typeface="Times New Roman"/>
              </a:rPr>
              <a:t>comparing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results </a:t>
            </a:r>
            <a:r>
              <a:rPr sz="2800" dirty="0">
                <a:latin typeface="Times New Roman"/>
                <a:cs typeface="Times New Roman"/>
              </a:rPr>
              <a:t>of a study </a:t>
            </a:r>
            <a:r>
              <a:rPr sz="2800" spc="-5" dirty="0">
                <a:latin typeface="Times New Roman"/>
                <a:cs typeface="Times New Roman"/>
              </a:rPr>
              <a:t>with </a:t>
            </a:r>
            <a:r>
              <a:rPr sz="2800" dirty="0">
                <a:latin typeface="Times New Roman"/>
                <a:cs typeface="Times New Roman"/>
              </a:rPr>
              <a:t>other  findings.</a:t>
            </a:r>
            <a:endParaRPr sz="2800">
              <a:latin typeface="Times New Roman"/>
              <a:cs typeface="Times New Roman"/>
            </a:endParaRPr>
          </a:p>
          <a:p>
            <a:pPr marL="723900" indent="-228600">
              <a:lnSpc>
                <a:spcPct val="100000"/>
              </a:lnSpc>
              <a:spcBef>
                <a:spcPts val="690"/>
              </a:spcBef>
              <a:buClr>
                <a:srgbClr val="CCCCFF"/>
              </a:buClr>
              <a:buSzPct val="64285"/>
              <a:buFont typeface="Wingdings"/>
              <a:buChar char=""/>
              <a:tabLst>
                <a:tab pos="723900" algn="l"/>
              </a:tabLst>
            </a:pPr>
            <a:r>
              <a:rPr sz="2800" dirty="0">
                <a:latin typeface="Times New Roman"/>
                <a:cs typeface="Times New Roman"/>
              </a:rPr>
              <a:t>It </a:t>
            </a:r>
            <a:r>
              <a:rPr sz="2800" spc="-5" dirty="0">
                <a:latin typeface="Times New Roman"/>
                <a:cs typeface="Times New Roman"/>
              </a:rPr>
              <a:t>“frames” </a:t>
            </a:r>
            <a:r>
              <a:rPr sz="2800" dirty="0">
                <a:latin typeface="Times New Roman"/>
                <a:cs typeface="Times New Roman"/>
              </a:rPr>
              <a:t>the problem </a:t>
            </a:r>
            <a:r>
              <a:rPr sz="2800" spc="-5" dirty="0">
                <a:latin typeface="Times New Roman"/>
                <a:cs typeface="Times New Roman"/>
              </a:rPr>
              <a:t>earlier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identified.</a:t>
            </a:r>
            <a:endParaRPr sz="2800">
              <a:latin typeface="Times New Roman"/>
              <a:cs typeface="Times New Roman"/>
            </a:endParaRPr>
          </a:p>
          <a:p>
            <a:pPr marL="323850" marR="30480" indent="-285750">
              <a:lnSpc>
                <a:spcPct val="100000"/>
              </a:lnSpc>
              <a:spcBef>
                <a:spcPts val="700"/>
              </a:spcBef>
              <a:buClr>
                <a:srgbClr val="CCCCFF"/>
              </a:buClr>
              <a:buSzPct val="69642"/>
              <a:buFont typeface="Wingdings"/>
              <a:buChar char=""/>
              <a:tabLst>
                <a:tab pos="32385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proposal,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literature review </a:t>
            </a:r>
            <a:r>
              <a:rPr sz="2800" dirty="0">
                <a:latin typeface="Times New Roman"/>
                <a:cs typeface="Times New Roman"/>
              </a:rPr>
              <a:t>is </a:t>
            </a:r>
            <a:r>
              <a:rPr sz="2800" spc="-5" dirty="0">
                <a:latin typeface="Times New Roman"/>
                <a:cs typeface="Times New Roman"/>
              </a:rPr>
              <a:t>generally brief  and </a:t>
            </a:r>
            <a:r>
              <a:rPr sz="2800" dirty="0">
                <a:latin typeface="Times New Roman"/>
                <a:cs typeface="Times New Roman"/>
              </a:rPr>
              <a:t>to the point. </a:t>
            </a:r>
            <a:r>
              <a:rPr sz="2800" spc="-5" dirty="0">
                <a:latin typeface="Times New Roman"/>
                <a:cs typeface="Times New Roman"/>
              </a:rPr>
              <a:t>Be </a:t>
            </a:r>
            <a:r>
              <a:rPr sz="2800" dirty="0">
                <a:latin typeface="Times New Roman"/>
                <a:cs typeface="Times New Roman"/>
              </a:rPr>
              <a:t>judicious in your </a:t>
            </a:r>
            <a:r>
              <a:rPr sz="2800" spc="-5" dirty="0">
                <a:latin typeface="Times New Roman"/>
                <a:cs typeface="Times New Roman"/>
              </a:rPr>
              <a:t>choice </a:t>
            </a:r>
            <a:r>
              <a:rPr sz="2800" dirty="0">
                <a:latin typeface="Times New Roman"/>
                <a:cs typeface="Times New Roman"/>
              </a:rPr>
              <a:t>of  </a:t>
            </a:r>
            <a:r>
              <a:rPr sz="2800" spc="-5" dirty="0">
                <a:latin typeface="Times New Roman"/>
                <a:cs typeface="Times New Roman"/>
              </a:rPr>
              <a:t>exemplars—the literature </a:t>
            </a:r>
            <a:r>
              <a:rPr sz="2800" spc="-10" dirty="0">
                <a:latin typeface="Times New Roman"/>
                <a:cs typeface="Times New Roman"/>
              </a:rPr>
              <a:t>selected </a:t>
            </a:r>
            <a:r>
              <a:rPr sz="2800" dirty="0">
                <a:latin typeface="Times New Roman"/>
                <a:cs typeface="Times New Roman"/>
              </a:rPr>
              <a:t>should be  pertinent </a:t>
            </a:r>
            <a:r>
              <a:rPr sz="2800" spc="-5" dirty="0">
                <a:latin typeface="Times New Roman"/>
                <a:cs typeface="Times New Roman"/>
              </a:rPr>
              <a:t>and relevant (APA, </a:t>
            </a:r>
            <a:r>
              <a:rPr sz="2800" dirty="0">
                <a:latin typeface="Times New Roman"/>
                <a:cs typeface="Times New Roman"/>
              </a:rPr>
              <a:t>2001). </a:t>
            </a:r>
            <a:r>
              <a:rPr sz="2800" spc="-10" dirty="0">
                <a:latin typeface="Times New Roman"/>
                <a:cs typeface="Times New Roman"/>
              </a:rPr>
              <a:t>Select </a:t>
            </a:r>
            <a:r>
              <a:rPr sz="2800" spc="-5" dirty="0">
                <a:latin typeface="Times New Roman"/>
                <a:cs typeface="Times New Roman"/>
              </a:rPr>
              <a:t>and  reference </a:t>
            </a:r>
            <a:r>
              <a:rPr sz="2800" dirty="0">
                <a:latin typeface="Times New Roman"/>
                <a:cs typeface="Times New Roman"/>
              </a:rPr>
              <a:t>only the </a:t>
            </a:r>
            <a:r>
              <a:rPr sz="2800" spc="-5" dirty="0">
                <a:latin typeface="Times New Roman"/>
                <a:cs typeface="Times New Roman"/>
              </a:rPr>
              <a:t>more appropriate citations. </a:t>
            </a:r>
            <a:r>
              <a:rPr sz="2800" spc="-10" dirty="0">
                <a:latin typeface="Times New Roman"/>
                <a:cs typeface="Times New Roman"/>
              </a:rPr>
              <a:t>Make  </a:t>
            </a:r>
            <a:r>
              <a:rPr sz="2800" dirty="0">
                <a:latin typeface="Times New Roman"/>
                <a:cs typeface="Times New Roman"/>
              </a:rPr>
              <a:t>key points </a:t>
            </a:r>
            <a:r>
              <a:rPr sz="2800" spc="-5" dirty="0">
                <a:latin typeface="Times New Roman"/>
                <a:cs typeface="Times New Roman"/>
              </a:rPr>
              <a:t>clearly 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succinctly.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439420"/>
            <a:ext cx="666242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1" spc="-5" dirty="0">
                <a:latin typeface="Arial"/>
                <a:cs typeface="Arial"/>
              </a:rPr>
              <a:t>Purpose </a:t>
            </a:r>
            <a:r>
              <a:rPr sz="3400" b="1" dirty="0">
                <a:latin typeface="Arial"/>
                <a:cs typeface="Arial"/>
              </a:rPr>
              <a:t>of a </a:t>
            </a:r>
            <a:r>
              <a:rPr sz="3400" b="1" spc="-10" dirty="0">
                <a:latin typeface="Arial"/>
                <a:cs typeface="Arial"/>
              </a:rPr>
              <a:t>Research</a:t>
            </a:r>
            <a:r>
              <a:rPr sz="3400" b="1" spc="-65" dirty="0">
                <a:latin typeface="Arial"/>
                <a:cs typeface="Arial"/>
              </a:rPr>
              <a:t> </a:t>
            </a:r>
            <a:r>
              <a:rPr sz="3400" b="1" spc="-10" dirty="0">
                <a:latin typeface="Arial"/>
                <a:cs typeface="Arial"/>
              </a:rPr>
              <a:t>Proposal</a:t>
            </a:r>
            <a:endParaRPr sz="3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69" y="1328420"/>
            <a:ext cx="8917305" cy="5072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30200" indent="-342900" algn="just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10" dirty="0">
                <a:latin typeface="Times New Roman"/>
                <a:cs typeface="Times New Roman"/>
              </a:rPr>
              <a:t>Research </a:t>
            </a:r>
            <a:r>
              <a:rPr sz="2800" dirty="0">
                <a:latin typeface="Times New Roman"/>
                <a:cs typeface="Times New Roman"/>
              </a:rPr>
              <a:t>proposal </a:t>
            </a: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intended to </a:t>
            </a:r>
            <a:r>
              <a:rPr sz="2800" spc="-5" dirty="0">
                <a:latin typeface="Times New Roman"/>
                <a:cs typeface="Times New Roman"/>
              </a:rPr>
              <a:t>convince </a:t>
            </a:r>
            <a:r>
              <a:rPr sz="2800" dirty="0">
                <a:latin typeface="Times New Roman"/>
                <a:cs typeface="Times New Roman"/>
              </a:rPr>
              <a:t>others </a:t>
            </a:r>
            <a:r>
              <a:rPr sz="2800" spc="-5" dirty="0">
                <a:latin typeface="Times New Roman"/>
                <a:cs typeface="Times New Roman"/>
              </a:rPr>
              <a:t>that </a:t>
            </a:r>
            <a:r>
              <a:rPr sz="2800" dirty="0">
                <a:latin typeface="Times New Roman"/>
                <a:cs typeface="Times New Roman"/>
              </a:rPr>
              <a:t>you  have a </a:t>
            </a:r>
            <a:r>
              <a:rPr sz="2800" spc="-5" dirty="0">
                <a:latin typeface="Times New Roman"/>
                <a:cs typeface="Times New Roman"/>
              </a:rPr>
              <a:t>worthwhile </a:t>
            </a:r>
            <a:r>
              <a:rPr sz="2800" spc="-10" dirty="0">
                <a:latin typeface="Times New Roman"/>
                <a:cs typeface="Times New Roman"/>
              </a:rPr>
              <a:t>research </a:t>
            </a:r>
            <a:r>
              <a:rPr sz="2800" spc="-5" dirty="0">
                <a:latin typeface="Times New Roman"/>
                <a:cs typeface="Times New Roman"/>
              </a:rPr>
              <a:t>project and </a:t>
            </a:r>
            <a:r>
              <a:rPr sz="2800" dirty="0">
                <a:latin typeface="Times New Roman"/>
                <a:cs typeface="Times New Roman"/>
              </a:rPr>
              <a:t>that you </a:t>
            </a:r>
            <a:r>
              <a:rPr sz="2800" spc="-5" dirty="0">
                <a:latin typeface="Times New Roman"/>
                <a:cs typeface="Times New Roman"/>
              </a:rPr>
              <a:t>have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competence and </a:t>
            </a:r>
            <a:r>
              <a:rPr sz="2800" dirty="0">
                <a:latin typeface="Times New Roman"/>
                <a:cs typeface="Times New Roman"/>
              </a:rPr>
              <a:t>the work-plan to </a:t>
            </a:r>
            <a:r>
              <a:rPr sz="2800" spc="-5" dirty="0">
                <a:latin typeface="Times New Roman"/>
                <a:cs typeface="Times New Roman"/>
              </a:rPr>
              <a:t>complete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it.</a:t>
            </a:r>
            <a:endParaRPr sz="2800">
              <a:latin typeface="Times New Roman"/>
              <a:cs typeface="Times New Roman"/>
            </a:endParaRPr>
          </a:p>
          <a:p>
            <a:pPr marL="381000" marR="30480" indent="-342900" algn="just">
              <a:lnSpc>
                <a:spcPct val="100000"/>
              </a:lnSpc>
              <a:spcBef>
                <a:spcPts val="69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purpose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a proposal is to </a:t>
            </a:r>
            <a:r>
              <a:rPr sz="2800" spc="-5" dirty="0">
                <a:latin typeface="Times New Roman"/>
                <a:cs typeface="Times New Roman"/>
              </a:rPr>
              <a:t>sell </a:t>
            </a:r>
            <a:r>
              <a:rPr sz="2800" dirty="0">
                <a:latin typeface="Times New Roman"/>
                <a:cs typeface="Times New Roman"/>
              </a:rPr>
              <a:t>your </a:t>
            </a:r>
            <a:r>
              <a:rPr sz="2800" spc="-5" dirty="0">
                <a:latin typeface="Times New Roman"/>
                <a:cs typeface="Times New Roman"/>
              </a:rPr>
              <a:t>idea to </a:t>
            </a:r>
            <a:r>
              <a:rPr sz="2800" dirty="0">
                <a:latin typeface="Times New Roman"/>
                <a:cs typeface="Times New Roman"/>
              </a:rPr>
              <a:t>the funding  </a:t>
            </a:r>
            <a:r>
              <a:rPr sz="2800" spc="-5" dirty="0">
                <a:latin typeface="Times New Roman"/>
                <a:cs typeface="Times New Roman"/>
              </a:rPr>
              <a:t>agency. This means </a:t>
            </a:r>
            <a:r>
              <a:rPr sz="2800" dirty="0">
                <a:latin typeface="Times New Roman"/>
                <a:cs typeface="Times New Roman"/>
              </a:rPr>
              <a:t>that the investigator </a:t>
            </a:r>
            <a:r>
              <a:rPr sz="2800" spc="-5" dirty="0">
                <a:latin typeface="Times New Roman"/>
                <a:cs typeface="Times New Roman"/>
              </a:rPr>
              <a:t>must </a:t>
            </a:r>
            <a:r>
              <a:rPr sz="2800" dirty="0">
                <a:latin typeface="Times New Roman"/>
                <a:cs typeface="Times New Roman"/>
              </a:rPr>
              <a:t>convince the  funding </a:t>
            </a:r>
            <a:r>
              <a:rPr sz="2800" spc="-5" dirty="0">
                <a:latin typeface="Times New Roman"/>
                <a:cs typeface="Times New Roman"/>
              </a:rPr>
              <a:t>agency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that:</a:t>
            </a:r>
            <a:endParaRPr sz="2800">
              <a:latin typeface="Times New Roman"/>
              <a:cs typeface="Times New Roman"/>
            </a:endParaRPr>
          </a:p>
          <a:p>
            <a:pPr marL="381000" indent="-342900" algn="just">
              <a:lnSpc>
                <a:spcPct val="100000"/>
              </a:lnSpc>
              <a:spcBef>
                <a:spcPts val="7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problem is </a:t>
            </a:r>
            <a:r>
              <a:rPr sz="2800" spc="-5" dirty="0">
                <a:latin typeface="Times New Roman"/>
                <a:cs typeface="Times New Roman"/>
              </a:rPr>
              <a:t>significant and </a:t>
            </a:r>
            <a:r>
              <a:rPr sz="2800" dirty="0">
                <a:latin typeface="Times New Roman"/>
                <a:cs typeface="Times New Roman"/>
              </a:rPr>
              <a:t>worthy of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study</a:t>
            </a:r>
            <a:endParaRPr sz="2800">
              <a:latin typeface="Times New Roman"/>
              <a:cs typeface="Times New Roman"/>
            </a:endParaRPr>
          </a:p>
          <a:p>
            <a:pPr marL="381000" indent="-342900" algn="just">
              <a:lnSpc>
                <a:spcPct val="100000"/>
              </a:lnSpc>
              <a:spcBef>
                <a:spcPts val="7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technical approach </a:t>
            </a:r>
            <a:r>
              <a:rPr sz="2800" dirty="0">
                <a:latin typeface="Times New Roman"/>
                <a:cs typeface="Times New Roman"/>
              </a:rPr>
              <a:t>is novel </a:t>
            </a:r>
            <a:r>
              <a:rPr sz="2800" spc="-5" dirty="0">
                <a:latin typeface="Times New Roman"/>
                <a:cs typeface="Times New Roman"/>
              </a:rPr>
              <a:t>and likely </a:t>
            </a:r>
            <a:r>
              <a:rPr sz="280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yield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results</a:t>
            </a:r>
            <a:endParaRPr sz="2800">
              <a:latin typeface="Times New Roman"/>
              <a:cs typeface="Times New Roman"/>
            </a:endParaRPr>
          </a:p>
          <a:p>
            <a:pPr marL="381000" marR="255904" indent="-342900" algn="just">
              <a:lnSpc>
                <a:spcPct val="100000"/>
              </a:lnSpc>
              <a:spcBef>
                <a:spcPts val="69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1000" algn="l"/>
              </a:tabLst>
            </a:pP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dirty="0">
                <a:latin typeface="Times New Roman"/>
                <a:cs typeface="Times New Roman"/>
              </a:rPr>
              <a:t>investigator </a:t>
            </a:r>
            <a:r>
              <a:rPr sz="2800" spc="-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his/her </a:t>
            </a:r>
            <a:r>
              <a:rPr sz="2800" spc="-5" dirty="0">
                <a:latin typeface="Times New Roman"/>
                <a:cs typeface="Times New Roman"/>
              </a:rPr>
              <a:t>research team is/are </a:t>
            </a:r>
            <a:r>
              <a:rPr sz="2800" dirty="0">
                <a:latin typeface="Times New Roman"/>
                <a:cs typeface="Times New Roman"/>
              </a:rPr>
              <a:t>the right  group of individuals </a:t>
            </a:r>
            <a:r>
              <a:rPr sz="2800" spc="-5" dirty="0">
                <a:latin typeface="Times New Roman"/>
                <a:cs typeface="Times New Roman"/>
              </a:rPr>
              <a:t>to carry </a:t>
            </a:r>
            <a:r>
              <a:rPr sz="2800" dirty="0">
                <a:latin typeface="Times New Roman"/>
                <a:cs typeface="Times New Roman"/>
              </a:rPr>
              <a:t>out </a:t>
            </a:r>
            <a:r>
              <a:rPr sz="2800" spc="-5" dirty="0">
                <a:latin typeface="Times New Roman"/>
                <a:cs typeface="Times New Roman"/>
              </a:rPr>
              <a:t>and accomplish </a:t>
            </a:r>
            <a:r>
              <a:rPr sz="2800" dirty="0">
                <a:latin typeface="Times New Roman"/>
                <a:cs typeface="Times New Roman"/>
              </a:rPr>
              <a:t>the work  </a:t>
            </a:r>
            <a:r>
              <a:rPr sz="2800" spc="-5" dirty="0">
                <a:latin typeface="Times New Roman"/>
                <a:cs typeface="Times New Roman"/>
              </a:rPr>
              <a:t>described </a:t>
            </a:r>
            <a:r>
              <a:rPr sz="2800" dirty="0">
                <a:latin typeface="Times New Roman"/>
                <a:cs typeface="Times New Roman"/>
              </a:rPr>
              <a:t>in the </a:t>
            </a:r>
            <a:r>
              <a:rPr sz="2800" spc="-5" dirty="0">
                <a:latin typeface="Times New Roman"/>
                <a:cs typeface="Times New Roman"/>
              </a:rPr>
              <a:t>research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proposal.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9290" y="543559"/>
            <a:ext cx="514604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Section </a:t>
            </a:r>
            <a:r>
              <a:rPr dirty="0"/>
              <a:t>C:</a:t>
            </a:r>
            <a:r>
              <a:rPr spc="-65" dirty="0"/>
              <a:t> </a:t>
            </a:r>
            <a:r>
              <a:rPr spc="-5" dirty="0"/>
              <a:t>Methodology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532890"/>
            <a:ext cx="6414770" cy="414909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Design of </a:t>
            </a:r>
            <a:r>
              <a:rPr sz="3200" spc="-5" dirty="0">
                <a:latin typeface="Arial"/>
                <a:cs typeface="Arial"/>
              </a:rPr>
              <a:t>the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study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Population and</a:t>
            </a:r>
            <a:r>
              <a:rPr sz="3200" spc="-5" dirty="0">
                <a:latin typeface="Arial"/>
                <a:cs typeface="Arial"/>
              </a:rPr>
              <a:t> sampling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Research </a:t>
            </a:r>
            <a:r>
              <a:rPr sz="3200" spc="-5" dirty="0">
                <a:latin typeface="Arial"/>
                <a:cs typeface="Arial"/>
              </a:rPr>
              <a:t>Instruments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Pilot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study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Instrument Reliability </a:t>
            </a:r>
            <a:r>
              <a:rPr sz="3200" dirty="0">
                <a:latin typeface="Arial"/>
                <a:cs typeface="Arial"/>
              </a:rPr>
              <a:t>and</a:t>
            </a:r>
            <a:r>
              <a:rPr sz="3200" spc="2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Validity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Method </a:t>
            </a:r>
            <a:r>
              <a:rPr sz="3200" dirty="0">
                <a:latin typeface="Arial"/>
                <a:cs typeface="Arial"/>
              </a:rPr>
              <a:t>of Data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Collection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Plan </a:t>
            </a:r>
            <a:r>
              <a:rPr sz="3200" dirty="0">
                <a:latin typeface="Arial"/>
                <a:cs typeface="Arial"/>
              </a:rPr>
              <a:t>of Data</a:t>
            </a:r>
            <a:r>
              <a:rPr sz="3200" spc="-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Analysis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373062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214245" algn="l"/>
              </a:tabLst>
            </a:pPr>
            <a:r>
              <a:rPr spc="5" dirty="0"/>
              <a:t>R</a:t>
            </a:r>
            <a:r>
              <a:rPr spc="-5" dirty="0"/>
              <a:t>e</a:t>
            </a:r>
            <a:r>
              <a:rPr spc="10" dirty="0"/>
              <a:t>s</a:t>
            </a:r>
            <a:r>
              <a:rPr spc="-5" dirty="0"/>
              <a:t>ea</a:t>
            </a:r>
            <a:r>
              <a:rPr dirty="0"/>
              <a:t>r</a:t>
            </a:r>
            <a:r>
              <a:rPr spc="10" dirty="0"/>
              <a:t>c</a:t>
            </a:r>
            <a:r>
              <a:rPr dirty="0"/>
              <a:t>h	</a:t>
            </a:r>
            <a:r>
              <a:rPr spc="5" dirty="0"/>
              <a:t>D</a:t>
            </a:r>
            <a:r>
              <a:rPr spc="-5" dirty="0"/>
              <a:t>e</a:t>
            </a:r>
            <a:r>
              <a:rPr spc="10" dirty="0"/>
              <a:t>s</a:t>
            </a:r>
            <a:r>
              <a:rPr spc="-5" dirty="0"/>
              <a:t>ig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634490"/>
            <a:ext cx="7961630" cy="4380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580390" indent="-3429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Design </a:t>
            </a:r>
            <a:r>
              <a:rPr sz="2800" dirty="0">
                <a:latin typeface="Arial"/>
                <a:cs typeface="Arial"/>
              </a:rPr>
              <a:t>– a description of the approach to be  used to reach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objectives.</a:t>
            </a:r>
            <a:endParaRPr sz="28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70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Clearly </a:t>
            </a:r>
            <a:r>
              <a:rPr sz="2800" dirty="0">
                <a:latin typeface="Arial"/>
                <a:cs typeface="Arial"/>
              </a:rPr>
              <a:t>indicate the </a:t>
            </a:r>
            <a:r>
              <a:rPr sz="2800" spc="-5" dirty="0">
                <a:latin typeface="Arial"/>
                <a:cs typeface="Arial"/>
              </a:rPr>
              <a:t>methods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data collection  </a:t>
            </a:r>
            <a:r>
              <a:rPr sz="2800" spc="-5" dirty="0">
                <a:latin typeface="Arial"/>
                <a:cs typeface="Arial"/>
              </a:rPr>
              <a:t>either within </a:t>
            </a:r>
            <a:r>
              <a:rPr sz="2800" dirty="0">
                <a:latin typeface="Arial"/>
                <a:cs typeface="Arial"/>
              </a:rPr>
              <a:t>a quantitative or qualitative  </a:t>
            </a:r>
            <a:r>
              <a:rPr sz="2800" spc="-5" dirty="0">
                <a:latin typeface="Arial"/>
                <a:cs typeface="Arial"/>
              </a:rPr>
              <a:t>methodology; </a:t>
            </a:r>
            <a:r>
              <a:rPr sz="2800" dirty="0">
                <a:latin typeface="Arial"/>
                <a:cs typeface="Arial"/>
              </a:rPr>
              <a:t>as </a:t>
            </a:r>
            <a:r>
              <a:rPr sz="2800" spc="-5" dirty="0">
                <a:latin typeface="Arial"/>
                <a:cs typeface="Arial"/>
              </a:rPr>
              <a:t>well </a:t>
            </a:r>
            <a:r>
              <a:rPr sz="2800" dirty="0">
                <a:latin typeface="Arial"/>
                <a:cs typeface="Arial"/>
              </a:rPr>
              <a:t>as the techniques for data  collection, e.g. questionnaires, and  </a:t>
            </a:r>
            <a:r>
              <a:rPr sz="2800" spc="-5" dirty="0">
                <a:latin typeface="Arial"/>
                <a:cs typeface="Arial"/>
              </a:rPr>
              <a:t>measurement </a:t>
            </a:r>
            <a:r>
              <a:rPr sz="2800" dirty="0">
                <a:latin typeface="Arial"/>
                <a:cs typeface="Arial"/>
              </a:rPr>
              <a:t>(the validation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techniques).  Indicate </a:t>
            </a:r>
            <a:r>
              <a:rPr sz="2800" spc="-5" dirty="0">
                <a:latin typeface="Arial"/>
                <a:cs typeface="Arial"/>
              </a:rPr>
              <a:t>whether field workers will </a:t>
            </a:r>
            <a:r>
              <a:rPr sz="2800" dirty="0">
                <a:latin typeface="Arial"/>
                <a:cs typeface="Arial"/>
              </a:rPr>
              <a:t>be used to  collect data and </a:t>
            </a:r>
            <a:r>
              <a:rPr sz="2800" spc="-5" dirty="0">
                <a:latin typeface="Arial"/>
                <a:cs typeface="Arial"/>
              </a:rPr>
              <a:t>whether </a:t>
            </a:r>
            <a:r>
              <a:rPr sz="2800" dirty="0">
                <a:latin typeface="Arial"/>
                <a:cs typeface="Arial"/>
              </a:rPr>
              <a:t>computer </a:t>
            </a:r>
            <a:r>
              <a:rPr sz="2800" spc="-5" dirty="0">
                <a:latin typeface="Arial"/>
                <a:cs typeface="Arial"/>
              </a:rPr>
              <a:t>programmes  will be employed </a:t>
            </a:r>
            <a:r>
              <a:rPr sz="2800" dirty="0">
                <a:latin typeface="Arial"/>
                <a:cs typeface="Arial"/>
              </a:rPr>
              <a:t>to analyse the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data.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38480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62325" algn="l"/>
              </a:tabLst>
            </a:pPr>
            <a:r>
              <a:rPr spc="-5" dirty="0"/>
              <a:t>P</a:t>
            </a:r>
            <a:r>
              <a:rPr spc="-10" dirty="0"/>
              <a:t>o</a:t>
            </a:r>
            <a:r>
              <a:rPr spc="-5" dirty="0"/>
              <a:t>p</a:t>
            </a:r>
            <a:r>
              <a:rPr spc="5" dirty="0"/>
              <a:t>u</a:t>
            </a:r>
            <a:r>
              <a:rPr spc="-5" dirty="0"/>
              <a:t>la</a:t>
            </a:r>
            <a:r>
              <a:rPr spc="-10" dirty="0"/>
              <a:t>t</a:t>
            </a:r>
            <a:r>
              <a:rPr spc="5" dirty="0"/>
              <a:t>i</a:t>
            </a:r>
            <a:r>
              <a:rPr spc="-5" dirty="0"/>
              <a:t>o</a:t>
            </a:r>
            <a:r>
              <a:rPr dirty="0"/>
              <a:t>n</a:t>
            </a:r>
            <a:r>
              <a:rPr spc="-15" dirty="0"/>
              <a:t> </a:t>
            </a:r>
            <a:r>
              <a:rPr spc="5" dirty="0"/>
              <a:t>a</a:t>
            </a:r>
            <a:r>
              <a:rPr spc="-5" dirty="0"/>
              <a:t>n</a:t>
            </a:r>
            <a:r>
              <a:rPr dirty="0"/>
              <a:t>d	</a:t>
            </a:r>
            <a:r>
              <a:rPr spc="-5" dirty="0"/>
              <a:t>S</a:t>
            </a:r>
            <a:r>
              <a:rPr spc="-10" dirty="0"/>
              <a:t>a</a:t>
            </a:r>
            <a:r>
              <a:rPr dirty="0"/>
              <a:t>m</a:t>
            </a:r>
            <a:r>
              <a:rPr spc="-5" dirty="0"/>
              <a:t>plin</a:t>
            </a:r>
            <a:r>
              <a:rPr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634490"/>
            <a:ext cx="7981950" cy="402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79375" indent="-3429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A </a:t>
            </a:r>
            <a:r>
              <a:rPr sz="3200" b="1" spc="-5" dirty="0">
                <a:latin typeface="Arial"/>
                <a:cs typeface="Arial"/>
              </a:rPr>
              <a:t>population </a:t>
            </a:r>
            <a:r>
              <a:rPr sz="3200" dirty="0">
                <a:latin typeface="Arial"/>
                <a:cs typeface="Arial"/>
              </a:rPr>
              <a:t>can be defined </a:t>
            </a:r>
            <a:r>
              <a:rPr sz="3200" spc="-5" dirty="0">
                <a:latin typeface="Arial"/>
                <a:cs typeface="Arial"/>
              </a:rPr>
              <a:t>as including  all </a:t>
            </a:r>
            <a:r>
              <a:rPr sz="3200" dirty="0">
                <a:latin typeface="Arial"/>
                <a:cs typeface="Arial"/>
              </a:rPr>
              <a:t>people or </a:t>
            </a:r>
            <a:r>
              <a:rPr sz="3200" spc="-5" dirty="0">
                <a:latin typeface="Arial"/>
                <a:cs typeface="Arial"/>
              </a:rPr>
              <a:t>items with </a:t>
            </a:r>
            <a:r>
              <a:rPr sz="3200" dirty="0">
                <a:latin typeface="Arial"/>
                <a:cs typeface="Arial"/>
              </a:rPr>
              <a:t>the characteristic  one wishes to understand</a:t>
            </a:r>
            <a:endParaRPr sz="3200">
              <a:latin typeface="Arial"/>
              <a:cs typeface="Arial"/>
            </a:endParaRPr>
          </a:p>
          <a:p>
            <a:pPr marL="380365" marR="3048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b="1" spc="-5" dirty="0">
                <a:latin typeface="Arial"/>
                <a:cs typeface="Arial"/>
              </a:rPr>
              <a:t>Population </a:t>
            </a:r>
            <a:r>
              <a:rPr sz="3200" b="1" dirty="0">
                <a:latin typeface="Arial"/>
                <a:cs typeface="Arial"/>
              </a:rPr>
              <a:t>sampling </a:t>
            </a:r>
            <a:r>
              <a:rPr sz="3200" dirty="0">
                <a:latin typeface="Arial"/>
                <a:cs typeface="Arial"/>
              </a:rPr>
              <a:t>refers to </a:t>
            </a:r>
            <a:r>
              <a:rPr sz="3200" spc="-5" dirty="0">
                <a:latin typeface="Arial"/>
                <a:cs typeface="Arial"/>
              </a:rPr>
              <a:t>the  </a:t>
            </a:r>
            <a:r>
              <a:rPr sz="3200" dirty="0">
                <a:latin typeface="Arial"/>
                <a:cs typeface="Arial"/>
              </a:rPr>
              <a:t>process through which a group of  representative </a:t>
            </a:r>
            <a:r>
              <a:rPr sz="3200" spc="-5" dirty="0">
                <a:latin typeface="Arial"/>
                <a:cs typeface="Arial"/>
              </a:rPr>
              <a:t>individuals is </a:t>
            </a:r>
            <a:r>
              <a:rPr sz="3200" dirty="0">
                <a:latin typeface="Arial"/>
                <a:cs typeface="Arial"/>
              </a:rPr>
              <a:t>selected </a:t>
            </a:r>
            <a:r>
              <a:rPr sz="3200" spc="-5" dirty="0">
                <a:latin typeface="Arial"/>
                <a:cs typeface="Arial"/>
              </a:rPr>
              <a:t>from  </a:t>
            </a:r>
            <a:r>
              <a:rPr sz="3200" dirty="0">
                <a:latin typeface="Arial"/>
                <a:cs typeface="Arial"/>
              </a:rPr>
              <a:t>a population for the purpose of </a:t>
            </a:r>
            <a:r>
              <a:rPr sz="3200" spc="-5" dirty="0">
                <a:latin typeface="Arial"/>
                <a:cs typeface="Arial"/>
              </a:rPr>
              <a:t>statistical  </a:t>
            </a:r>
            <a:r>
              <a:rPr sz="3200" dirty="0">
                <a:latin typeface="Arial"/>
                <a:cs typeface="Arial"/>
              </a:rPr>
              <a:t>analysis.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6182360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1" spc="-10" dirty="0">
                <a:latin typeface="Arial"/>
                <a:cs typeface="Arial"/>
              </a:rPr>
              <a:t>Apparatus </a:t>
            </a:r>
            <a:r>
              <a:rPr sz="3400" b="1" spc="-5" dirty="0">
                <a:latin typeface="Arial"/>
                <a:cs typeface="Arial"/>
              </a:rPr>
              <a:t>and/or </a:t>
            </a:r>
            <a:r>
              <a:rPr sz="3400" b="1" spc="-10" dirty="0">
                <a:latin typeface="Arial"/>
                <a:cs typeface="Arial"/>
              </a:rPr>
              <a:t>Instruments</a:t>
            </a:r>
            <a:endParaRPr sz="3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569" y="1591309"/>
            <a:ext cx="7994015" cy="441833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93065" marR="43180" indent="-342900" algn="just">
              <a:lnSpc>
                <a:spcPct val="90000"/>
              </a:lnSpc>
              <a:spcBef>
                <a:spcPts val="434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937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 </a:t>
            </a:r>
            <a:r>
              <a:rPr sz="2800" dirty="0">
                <a:latin typeface="Times New Roman"/>
                <a:cs typeface="Times New Roman"/>
              </a:rPr>
              <a:t>this subsection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method section </a:t>
            </a:r>
            <a:r>
              <a:rPr sz="2800" dirty="0">
                <a:latin typeface="Times New Roman"/>
                <a:cs typeface="Times New Roman"/>
              </a:rPr>
              <a:t>you </a:t>
            </a:r>
            <a:r>
              <a:rPr sz="2800" spc="-5" dirty="0">
                <a:latin typeface="Times New Roman"/>
                <a:cs typeface="Times New Roman"/>
              </a:rPr>
              <a:t>describe  any apparatus and </a:t>
            </a:r>
            <a:r>
              <a:rPr sz="2800" spc="5" dirty="0">
                <a:latin typeface="Times New Roman"/>
                <a:cs typeface="Times New Roman"/>
              </a:rPr>
              <a:t>or </a:t>
            </a:r>
            <a:r>
              <a:rPr sz="2800" dirty="0">
                <a:latin typeface="Times New Roman"/>
                <a:cs typeface="Times New Roman"/>
              </a:rPr>
              <a:t>instruments you propose to use  in your </a:t>
            </a:r>
            <a:r>
              <a:rPr sz="2800" spc="-5" dirty="0">
                <a:latin typeface="Times New Roman"/>
                <a:cs typeface="Times New Roman"/>
              </a:rPr>
              <a:t>research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study.</a:t>
            </a:r>
            <a:endParaRPr sz="28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800" spc="-5" dirty="0">
                <a:latin typeface="Arial"/>
                <a:cs typeface="Arial"/>
              </a:rPr>
              <a:t>The following information </a:t>
            </a:r>
            <a:r>
              <a:rPr sz="2800" dirty="0">
                <a:latin typeface="Arial"/>
                <a:cs typeface="Arial"/>
              </a:rPr>
              <a:t>should be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included:</a:t>
            </a:r>
            <a:endParaRPr sz="28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50"/>
              </a:spcBef>
            </a:pPr>
            <a:r>
              <a:rPr sz="225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2250">
              <a:latin typeface="Wingdings"/>
              <a:cs typeface="Wingdings"/>
            </a:endParaRPr>
          </a:p>
          <a:p>
            <a:pPr marL="793750" lvl="1" indent="-286385">
              <a:lnSpc>
                <a:spcPct val="100000"/>
              </a:lnSpc>
              <a:spcBef>
                <a:spcPts val="760"/>
              </a:spcBef>
              <a:buClr>
                <a:srgbClr val="CCCCFF"/>
              </a:buClr>
              <a:buSzPct val="69565"/>
              <a:buFont typeface="Wingdings"/>
              <a:buChar char=""/>
              <a:tabLst>
                <a:tab pos="793750" algn="l"/>
              </a:tabLst>
            </a:pPr>
            <a:r>
              <a:rPr sz="2300" dirty="0">
                <a:latin typeface="Arial"/>
                <a:cs typeface="Arial"/>
              </a:rPr>
              <a:t>General description of the apparatus or</a:t>
            </a:r>
            <a:r>
              <a:rPr sz="2300" spc="-3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instruments.</a:t>
            </a:r>
            <a:endParaRPr sz="2300">
              <a:latin typeface="Arial"/>
              <a:cs typeface="Arial"/>
            </a:endParaRPr>
          </a:p>
          <a:p>
            <a:pPr marL="793750" lvl="1" indent="-286385">
              <a:lnSpc>
                <a:spcPct val="100000"/>
              </a:lnSpc>
              <a:spcBef>
                <a:spcPts val="290"/>
              </a:spcBef>
              <a:buClr>
                <a:srgbClr val="CCCCFF"/>
              </a:buClr>
              <a:buSzPct val="69565"/>
              <a:buFont typeface="Wingdings"/>
              <a:buChar char=""/>
              <a:tabLst>
                <a:tab pos="793750" algn="l"/>
              </a:tabLst>
            </a:pPr>
            <a:r>
              <a:rPr sz="2300" dirty="0">
                <a:latin typeface="Arial"/>
                <a:cs typeface="Arial"/>
              </a:rPr>
              <a:t>Variables measured </a:t>
            </a:r>
            <a:r>
              <a:rPr sz="2300" spc="5" dirty="0">
                <a:latin typeface="Arial"/>
                <a:cs typeface="Arial"/>
              </a:rPr>
              <a:t>by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instruments.</a:t>
            </a:r>
            <a:endParaRPr sz="2300">
              <a:latin typeface="Arial"/>
              <a:cs typeface="Arial"/>
            </a:endParaRPr>
          </a:p>
          <a:p>
            <a:pPr marL="793750" lvl="1" indent="-286385">
              <a:lnSpc>
                <a:spcPct val="100000"/>
              </a:lnSpc>
              <a:spcBef>
                <a:spcPts val="290"/>
              </a:spcBef>
              <a:buClr>
                <a:srgbClr val="CCCCFF"/>
              </a:buClr>
              <a:buSzPct val="69565"/>
              <a:buFont typeface="Wingdings"/>
              <a:buChar char=""/>
              <a:tabLst>
                <a:tab pos="793750" algn="l"/>
              </a:tabLst>
            </a:pPr>
            <a:r>
              <a:rPr sz="2300" dirty="0">
                <a:latin typeface="Arial"/>
                <a:cs typeface="Arial"/>
              </a:rPr>
              <a:t>Reliability and validity of</a:t>
            </a:r>
            <a:r>
              <a:rPr sz="2300" spc="-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instruments.</a:t>
            </a:r>
            <a:endParaRPr sz="2300">
              <a:latin typeface="Arial"/>
              <a:cs typeface="Arial"/>
            </a:endParaRPr>
          </a:p>
          <a:p>
            <a:pPr marL="793750" lvl="1" indent="-286385">
              <a:lnSpc>
                <a:spcPct val="100000"/>
              </a:lnSpc>
              <a:spcBef>
                <a:spcPts val="300"/>
              </a:spcBef>
              <a:buClr>
                <a:srgbClr val="CCCCFF"/>
              </a:buClr>
              <a:buSzPct val="69565"/>
              <a:buFont typeface="Wingdings"/>
              <a:buChar char=""/>
              <a:tabLst>
                <a:tab pos="793750" algn="l"/>
              </a:tabLst>
            </a:pPr>
            <a:r>
              <a:rPr sz="2300" spc="-5" dirty="0">
                <a:latin typeface="Arial"/>
                <a:cs typeface="Arial"/>
              </a:rPr>
              <a:t>Why </a:t>
            </a:r>
            <a:r>
              <a:rPr sz="2300" dirty="0">
                <a:latin typeface="Arial"/>
                <a:cs typeface="Arial"/>
              </a:rPr>
              <a:t>the instruments </a:t>
            </a:r>
            <a:r>
              <a:rPr sz="2300" spc="5" dirty="0">
                <a:latin typeface="Arial"/>
                <a:cs typeface="Arial"/>
              </a:rPr>
              <a:t>or </a:t>
            </a:r>
            <a:r>
              <a:rPr sz="2300" dirty="0">
                <a:latin typeface="Arial"/>
                <a:cs typeface="Arial"/>
              </a:rPr>
              <a:t>apparatus are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used.</a:t>
            </a:r>
            <a:endParaRPr sz="2300">
              <a:latin typeface="Arial"/>
              <a:cs typeface="Arial"/>
            </a:endParaRPr>
          </a:p>
          <a:p>
            <a:pPr marL="793115" marR="320040" lvl="1" indent="-285750">
              <a:lnSpc>
                <a:spcPts val="2480"/>
              </a:lnSpc>
              <a:spcBef>
                <a:spcPts val="605"/>
              </a:spcBef>
              <a:buClr>
                <a:srgbClr val="CCCCFF"/>
              </a:buClr>
              <a:buSzPct val="69565"/>
              <a:buFont typeface="Wingdings"/>
              <a:buChar char=""/>
              <a:tabLst>
                <a:tab pos="793750" algn="l"/>
              </a:tabLst>
            </a:pPr>
            <a:r>
              <a:rPr sz="2300" dirty="0">
                <a:latin typeface="Arial"/>
                <a:cs typeface="Arial"/>
              </a:rPr>
              <a:t>Reference indicating where apparatus or instruments  can </a:t>
            </a:r>
            <a:r>
              <a:rPr sz="2300" spc="5" dirty="0">
                <a:latin typeface="Arial"/>
                <a:cs typeface="Arial"/>
              </a:rPr>
              <a:t>be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obtained.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316293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1" spc="-10" dirty="0">
                <a:latin typeface="Arial"/>
                <a:cs typeface="Arial"/>
              </a:rPr>
              <a:t>Data</a:t>
            </a:r>
            <a:r>
              <a:rPr sz="3400" b="1" spc="-85" dirty="0">
                <a:latin typeface="Arial"/>
                <a:cs typeface="Arial"/>
              </a:rPr>
              <a:t> </a:t>
            </a:r>
            <a:r>
              <a:rPr sz="3400" b="1" spc="-5" dirty="0">
                <a:latin typeface="Arial"/>
                <a:cs typeface="Arial"/>
              </a:rPr>
              <a:t>Collection</a:t>
            </a:r>
            <a:endParaRPr sz="3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9069" y="1685290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7220" y="1985009"/>
            <a:ext cx="6717030" cy="2550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99900"/>
              </a:lnSpc>
              <a:spcBef>
                <a:spcPts val="100"/>
              </a:spcBef>
            </a:pPr>
            <a:r>
              <a:rPr sz="2300" dirty="0">
                <a:latin typeface="Arial"/>
                <a:cs typeface="Arial"/>
              </a:rPr>
              <a:t>Outline the general plan for collecting the data. This  may include survey administration procedures,  interview </a:t>
            </a:r>
            <a:r>
              <a:rPr sz="2300" spc="5" dirty="0">
                <a:latin typeface="Arial"/>
                <a:cs typeface="Arial"/>
              </a:rPr>
              <a:t>or </a:t>
            </a:r>
            <a:r>
              <a:rPr sz="2300" dirty="0">
                <a:latin typeface="Arial"/>
                <a:cs typeface="Arial"/>
              </a:rPr>
              <a:t>observation procedures. Include an  explicit statement covering the field controls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spc="5" dirty="0">
                <a:latin typeface="Arial"/>
                <a:cs typeface="Arial"/>
              </a:rPr>
              <a:t>be  </a:t>
            </a:r>
            <a:r>
              <a:rPr sz="2300" dirty="0">
                <a:latin typeface="Arial"/>
                <a:cs typeface="Arial"/>
              </a:rPr>
              <a:t>employed. If appropriate, discuss how you obtained  </a:t>
            </a:r>
            <a:r>
              <a:rPr sz="2300" i="1" spc="-5" dirty="0">
                <a:latin typeface="Arial"/>
                <a:cs typeface="Arial"/>
              </a:rPr>
              <a:t>entré</a:t>
            </a:r>
            <a:r>
              <a:rPr sz="2300" spc="-5" dirty="0">
                <a:latin typeface="Arial"/>
                <a:cs typeface="Arial"/>
              </a:rPr>
              <a:t>.</a:t>
            </a: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2300" dirty="0">
                <a:latin typeface="Arial"/>
                <a:cs typeface="Arial"/>
              </a:rPr>
              <a:t>.</a:t>
            </a:r>
            <a:endParaRPr sz="2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9069" y="4210050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316229"/>
            <a:ext cx="266382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spc="-5" dirty="0"/>
              <a:t>Data</a:t>
            </a:r>
            <a:r>
              <a:rPr sz="3400" spc="-75" dirty="0"/>
              <a:t> </a:t>
            </a:r>
            <a:r>
              <a:rPr sz="3400" spc="-5" dirty="0"/>
              <a:t>Analysis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1449069" y="1616709"/>
            <a:ext cx="15494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5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7220" y="1570990"/>
            <a:ext cx="6696075" cy="406146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605"/>
              </a:spcBef>
            </a:pPr>
            <a:r>
              <a:rPr sz="2100" spc="-5" dirty="0">
                <a:latin typeface="Arial"/>
                <a:cs typeface="Arial"/>
              </a:rPr>
              <a:t>Specify the procedures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will </a:t>
            </a:r>
            <a:r>
              <a:rPr sz="2100" dirty="0">
                <a:latin typeface="Arial"/>
                <a:cs typeface="Arial"/>
              </a:rPr>
              <a:t>use, </a:t>
            </a:r>
            <a:r>
              <a:rPr sz="2100" spc="-5" dirty="0">
                <a:latin typeface="Arial"/>
                <a:cs typeface="Arial"/>
              </a:rPr>
              <a:t>and label them  accurately (e.g., ANOVA, MANCOVA, HLM,  ethnography, </a:t>
            </a:r>
            <a:r>
              <a:rPr sz="2100" dirty="0">
                <a:latin typeface="Arial"/>
                <a:cs typeface="Arial"/>
              </a:rPr>
              <a:t>case study, </a:t>
            </a:r>
            <a:r>
              <a:rPr sz="2100" spc="-5" dirty="0">
                <a:latin typeface="Arial"/>
                <a:cs typeface="Arial"/>
              </a:rPr>
              <a:t>grounded theory). </a:t>
            </a:r>
            <a:r>
              <a:rPr sz="2100" dirty="0">
                <a:latin typeface="Arial"/>
                <a:cs typeface="Arial"/>
              </a:rPr>
              <a:t>If </a:t>
            </a:r>
            <a:r>
              <a:rPr sz="2100" spc="-5" dirty="0">
                <a:latin typeface="Arial"/>
                <a:cs typeface="Arial"/>
              </a:rPr>
              <a:t>coding  procedures </a:t>
            </a:r>
            <a:r>
              <a:rPr sz="2100" dirty="0">
                <a:latin typeface="Arial"/>
                <a:cs typeface="Arial"/>
              </a:rPr>
              <a:t>are </a:t>
            </a:r>
            <a:r>
              <a:rPr sz="2100" spc="-5" dirty="0">
                <a:latin typeface="Arial"/>
                <a:cs typeface="Arial"/>
              </a:rPr>
              <a:t>to be used, describe in reasonable  detail. </a:t>
            </a:r>
            <a:r>
              <a:rPr sz="2100" dirty="0">
                <a:latin typeface="Arial"/>
                <a:cs typeface="Arial"/>
              </a:rPr>
              <a:t>If </a:t>
            </a:r>
            <a:r>
              <a:rPr sz="2100" spc="-5" dirty="0">
                <a:latin typeface="Arial"/>
                <a:cs typeface="Arial"/>
              </a:rPr>
              <a:t>you triangulated, carefully explain </a:t>
            </a:r>
            <a:r>
              <a:rPr sz="2100" spc="-10" dirty="0">
                <a:latin typeface="Arial"/>
                <a:cs typeface="Arial"/>
              </a:rPr>
              <a:t>how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went  about </a:t>
            </a:r>
            <a:r>
              <a:rPr sz="2100" dirty="0">
                <a:latin typeface="Arial"/>
                <a:cs typeface="Arial"/>
              </a:rPr>
              <a:t>it. </a:t>
            </a:r>
            <a:r>
              <a:rPr sz="2100" spc="-5" dirty="0">
                <a:latin typeface="Arial"/>
                <a:cs typeface="Arial"/>
              </a:rPr>
              <a:t>Communicate your precise intentions and  reasons for these intentions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the reader. This helps 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and the reader evaluate the choices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made and  procedures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followed.</a:t>
            </a:r>
            <a:endParaRPr sz="2100">
              <a:latin typeface="Arial"/>
              <a:cs typeface="Arial"/>
            </a:endParaRPr>
          </a:p>
          <a:p>
            <a:pPr marL="12700" marR="103505" algn="just">
              <a:lnSpc>
                <a:spcPct val="80000"/>
              </a:lnSpc>
              <a:spcBef>
                <a:spcPts val="520"/>
              </a:spcBef>
            </a:pPr>
            <a:r>
              <a:rPr sz="2100" spc="-5" dirty="0">
                <a:latin typeface="Arial"/>
                <a:cs typeface="Arial"/>
              </a:rPr>
              <a:t>Indicate briefly any analytic tools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will have available  and expect </a:t>
            </a:r>
            <a:r>
              <a:rPr sz="2100" dirty="0">
                <a:latin typeface="Arial"/>
                <a:cs typeface="Arial"/>
              </a:rPr>
              <a:t>to use </a:t>
            </a:r>
            <a:r>
              <a:rPr sz="2100" spc="-5" dirty="0">
                <a:latin typeface="Arial"/>
                <a:cs typeface="Arial"/>
              </a:rPr>
              <a:t>(e.g., Ethnograph, NUDIST, AQUAD,  </a:t>
            </a:r>
            <a:r>
              <a:rPr sz="2100" dirty="0">
                <a:latin typeface="Arial"/>
                <a:cs typeface="Arial"/>
              </a:rPr>
              <a:t>SAS, SPSS,</a:t>
            </a:r>
            <a:r>
              <a:rPr sz="2100" spc="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SYSTAT).</a:t>
            </a:r>
            <a:endParaRPr sz="2100">
              <a:latin typeface="Arial"/>
              <a:cs typeface="Arial"/>
            </a:endParaRPr>
          </a:p>
          <a:p>
            <a:pPr marL="12700" marR="170815">
              <a:lnSpc>
                <a:spcPct val="80000"/>
              </a:lnSpc>
              <a:spcBef>
                <a:spcPts val="525"/>
              </a:spcBef>
            </a:pPr>
            <a:r>
              <a:rPr sz="2100" spc="-5" dirty="0">
                <a:latin typeface="Arial"/>
                <a:cs typeface="Arial"/>
              </a:rPr>
              <a:t>Provide </a:t>
            </a:r>
            <a:r>
              <a:rPr sz="2100" dirty="0">
                <a:latin typeface="Arial"/>
                <a:cs typeface="Arial"/>
              </a:rPr>
              <a:t>a </a:t>
            </a:r>
            <a:r>
              <a:rPr sz="2100" spc="-5" dirty="0">
                <a:latin typeface="Arial"/>
                <a:cs typeface="Arial"/>
              </a:rPr>
              <a:t>well thought-out rationale for </a:t>
            </a:r>
            <a:r>
              <a:rPr sz="2100" dirty="0">
                <a:latin typeface="Arial"/>
                <a:cs typeface="Arial"/>
              </a:rPr>
              <a:t>your </a:t>
            </a:r>
            <a:r>
              <a:rPr sz="2100" spc="-5" dirty="0">
                <a:latin typeface="Arial"/>
                <a:cs typeface="Arial"/>
              </a:rPr>
              <a:t>decision </a:t>
            </a:r>
            <a:r>
              <a:rPr sz="2100" dirty="0">
                <a:latin typeface="Arial"/>
                <a:cs typeface="Arial"/>
              </a:rPr>
              <a:t>to  use </a:t>
            </a:r>
            <a:r>
              <a:rPr sz="2100" spc="-5" dirty="0">
                <a:latin typeface="Arial"/>
                <a:cs typeface="Arial"/>
              </a:rPr>
              <a:t>the design, methodology, and analyses </a:t>
            </a:r>
            <a:r>
              <a:rPr sz="2100" dirty="0">
                <a:latin typeface="Arial"/>
                <a:cs typeface="Arial"/>
              </a:rPr>
              <a:t>you </a:t>
            </a:r>
            <a:r>
              <a:rPr sz="2100" spc="-5" dirty="0">
                <a:latin typeface="Arial"/>
                <a:cs typeface="Arial"/>
              </a:rPr>
              <a:t>have  selected.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49069" y="3986529"/>
            <a:ext cx="15494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5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35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9069" y="4820920"/>
            <a:ext cx="154940" cy="2330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350" spc="5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35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74040"/>
            <a:ext cx="7505065" cy="54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spc="-5" dirty="0"/>
              <a:t>Section </a:t>
            </a:r>
            <a:r>
              <a:rPr sz="3400" spc="-10" dirty="0"/>
              <a:t>D: </a:t>
            </a:r>
            <a:r>
              <a:rPr sz="3400" spc="-5" dirty="0"/>
              <a:t>Ethical/ </a:t>
            </a:r>
            <a:r>
              <a:rPr sz="3400" spc="-10" dirty="0"/>
              <a:t>Legal</a:t>
            </a:r>
            <a:r>
              <a:rPr sz="3400" spc="20" dirty="0"/>
              <a:t> </a:t>
            </a:r>
            <a:r>
              <a:rPr sz="3400" spc="-10" dirty="0"/>
              <a:t>Consideration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509269" y="1532890"/>
            <a:ext cx="6762115" cy="355981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9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spc="-5" dirty="0">
                <a:latin typeface="Arial"/>
                <a:cs typeface="Arial"/>
              </a:rPr>
              <a:t>Human </a:t>
            </a:r>
            <a:r>
              <a:rPr sz="3200" dirty="0">
                <a:latin typeface="Arial"/>
                <a:cs typeface="Arial"/>
              </a:rPr>
              <a:t>research participants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need: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• </a:t>
            </a:r>
            <a:r>
              <a:rPr sz="3200" spc="-5" dirty="0">
                <a:latin typeface="Arial"/>
                <a:cs typeface="Arial"/>
              </a:rPr>
              <a:t>Informed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consent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• Voluntary</a:t>
            </a:r>
            <a:r>
              <a:rPr sz="3200" spc="-5" dirty="0">
                <a:latin typeface="Arial"/>
                <a:cs typeface="Arial"/>
              </a:rPr>
              <a:t> participation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• Restricted use of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deception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•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Debriefing</a:t>
            </a:r>
            <a:endParaRPr sz="32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8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381000" algn="l"/>
              </a:tabLst>
            </a:pPr>
            <a:r>
              <a:rPr sz="3200" dirty="0">
                <a:latin typeface="Arial"/>
                <a:cs typeface="Arial"/>
              </a:rPr>
              <a:t>•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Confidentiality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57593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5775" algn="l"/>
              </a:tabLst>
            </a:pPr>
            <a:r>
              <a:rPr spc="-5" dirty="0"/>
              <a:t>Section	E: </a:t>
            </a:r>
            <a:r>
              <a:rPr dirty="0"/>
              <a:t>Time</a:t>
            </a:r>
            <a:r>
              <a:rPr spc="-85" dirty="0"/>
              <a:t> </a:t>
            </a:r>
            <a:r>
              <a:rPr spc="-5" dirty="0"/>
              <a:t>Schedule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2051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7569" y="1597659"/>
            <a:ext cx="7710805" cy="416306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  <a:tabLst>
                <a:tab pos="4719320" algn="l"/>
              </a:tabLst>
            </a:pPr>
            <a:r>
              <a:rPr sz="2400" spc="-10" dirty="0">
                <a:latin typeface="Arial"/>
                <a:cs typeface="Arial"/>
              </a:rPr>
              <a:t>This </a:t>
            </a:r>
            <a:r>
              <a:rPr sz="2400" spc="-5" dirty="0">
                <a:latin typeface="Arial"/>
                <a:cs typeface="Arial"/>
              </a:rPr>
              <a:t>section indicates exactly </a:t>
            </a:r>
            <a:r>
              <a:rPr sz="2400" spc="-10" dirty="0">
                <a:latin typeface="Arial"/>
                <a:cs typeface="Arial"/>
              </a:rPr>
              <a:t>what </a:t>
            </a:r>
            <a:r>
              <a:rPr sz="2400" spc="-5" dirty="0">
                <a:latin typeface="Arial"/>
                <a:cs typeface="Arial"/>
              </a:rPr>
              <a:t>will be </a:t>
            </a:r>
            <a:r>
              <a:rPr sz="2400" spc="-10" dirty="0">
                <a:latin typeface="Arial"/>
                <a:cs typeface="Arial"/>
              </a:rPr>
              <a:t>done,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sequence of the various activities,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products </a:t>
            </a:r>
            <a:r>
              <a:rPr sz="240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deliverables that </a:t>
            </a:r>
            <a:r>
              <a:rPr sz="2400" spc="-10" dirty="0">
                <a:latin typeface="Arial"/>
                <a:cs typeface="Arial"/>
              </a:rPr>
              <a:t>will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prepared.	Specify the tasks,  deliverables,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schedule in </a:t>
            </a:r>
            <a:r>
              <a:rPr sz="2400" dirty="0">
                <a:latin typeface="Arial"/>
                <a:cs typeface="Arial"/>
              </a:rPr>
              <a:t>some </a:t>
            </a:r>
            <a:r>
              <a:rPr sz="2400" spc="-5" dirty="0">
                <a:latin typeface="Arial"/>
                <a:cs typeface="Arial"/>
              </a:rPr>
              <a:t>detail, </a:t>
            </a:r>
            <a:r>
              <a:rPr sz="2400" spc="-10" dirty="0">
                <a:latin typeface="Arial"/>
                <a:cs typeface="Arial"/>
              </a:rPr>
              <a:t>although </a:t>
            </a:r>
            <a:r>
              <a:rPr sz="2400" spc="-5" dirty="0">
                <a:latin typeface="Arial"/>
                <a:cs typeface="Arial"/>
              </a:rPr>
              <a:t>there  </a:t>
            </a:r>
            <a:r>
              <a:rPr sz="2400" spc="-10" dirty="0">
                <a:latin typeface="Arial"/>
                <a:cs typeface="Arial"/>
              </a:rPr>
              <a:t>is </a:t>
            </a:r>
            <a:r>
              <a:rPr sz="2400" spc="-5" dirty="0">
                <a:latin typeface="Arial"/>
                <a:cs typeface="Arial"/>
              </a:rPr>
              <a:t>usually </a:t>
            </a:r>
            <a:r>
              <a:rPr sz="2400" dirty="0">
                <a:latin typeface="Arial"/>
                <a:cs typeface="Arial"/>
              </a:rPr>
              <a:t>some </a:t>
            </a:r>
            <a:r>
              <a:rPr sz="2400" spc="-5" dirty="0">
                <a:latin typeface="Arial"/>
                <a:cs typeface="Arial"/>
              </a:rPr>
              <a:t>latitude for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offerers.</a:t>
            </a:r>
            <a:endParaRPr sz="2400">
              <a:latin typeface="Arial"/>
              <a:cs typeface="Arial"/>
            </a:endParaRPr>
          </a:p>
          <a:p>
            <a:pPr marL="12700" marR="300355" indent="85090">
              <a:lnSpc>
                <a:spcPts val="2590"/>
              </a:lnSpc>
              <a:spcBef>
                <a:spcPts val="640"/>
              </a:spcBef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preparing grant proposals, there is </a:t>
            </a:r>
            <a:r>
              <a:rPr sz="2400" dirty="0">
                <a:latin typeface="Arial"/>
                <a:cs typeface="Arial"/>
              </a:rPr>
              <a:t>more </a:t>
            </a:r>
            <a:r>
              <a:rPr sz="2400" spc="-5" dirty="0">
                <a:latin typeface="Arial"/>
                <a:cs typeface="Arial"/>
              </a:rPr>
              <a:t>freedom </a:t>
            </a:r>
            <a:r>
              <a:rPr sz="2400" spc="5" dirty="0">
                <a:latin typeface="Arial"/>
                <a:cs typeface="Arial"/>
              </a:rPr>
              <a:t>to  </a:t>
            </a:r>
            <a:r>
              <a:rPr sz="2400" spc="-10" dirty="0">
                <a:latin typeface="Arial"/>
                <a:cs typeface="Arial"/>
              </a:rPr>
              <a:t>define </a:t>
            </a:r>
            <a:r>
              <a:rPr sz="2400" spc="-5" dirty="0">
                <a:latin typeface="Arial"/>
                <a:cs typeface="Arial"/>
              </a:rPr>
              <a:t>the tasks.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both cases, </a:t>
            </a:r>
            <a:r>
              <a:rPr sz="2400" spc="-1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is important that the  proposed </a:t>
            </a:r>
            <a:r>
              <a:rPr sz="2400" dirty="0">
                <a:latin typeface="Arial"/>
                <a:cs typeface="Arial"/>
              </a:rPr>
              <a:t>task structure </a:t>
            </a:r>
            <a:r>
              <a:rPr sz="2400" spc="-10" dirty="0">
                <a:latin typeface="Arial"/>
                <a:cs typeface="Arial"/>
              </a:rPr>
              <a:t>includes </a:t>
            </a:r>
            <a:r>
              <a:rPr sz="2400" spc="-5" dirty="0">
                <a:latin typeface="Arial"/>
                <a:cs typeface="Arial"/>
              </a:rPr>
              <a:t>all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activities  necessary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completing 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project.</a:t>
            </a:r>
            <a:endParaRPr sz="2400">
              <a:latin typeface="Arial"/>
              <a:cs typeface="Arial"/>
            </a:endParaRPr>
          </a:p>
          <a:p>
            <a:pPr marL="12700" marR="85725">
              <a:lnSpc>
                <a:spcPts val="2590"/>
              </a:lnSpc>
              <a:spcBef>
                <a:spcPts val="600"/>
              </a:spcBef>
            </a:pPr>
            <a:r>
              <a:rPr sz="2400" spc="-10" dirty="0">
                <a:latin typeface="Arial"/>
                <a:cs typeface="Arial"/>
              </a:rPr>
              <a:t>Planning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viable schedule for carrying out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tasks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often as important </a:t>
            </a:r>
            <a:r>
              <a:rPr sz="2400" dirty="0">
                <a:latin typeface="Arial"/>
                <a:cs typeface="Arial"/>
              </a:rPr>
              <a:t>as </a:t>
            </a:r>
            <a:r>
              <a:rPr sz="2400" spc="-10" dirty="0">
                <a:latin typeface="Arial"/>
                <a:cs typeface="Arial"/>
              </a:rPr>
              <a:t>developing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comprehensive list of  tasks.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4669" y="334136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4669" y="4733289"/>
            <a:ext cx="207645" cy="31813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900" spc="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9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721677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96260" algn="l"/>
                <a:tab pos="5298440" algn="l"/>
              </a:tabLst>
            </a:pPr>
            <a:r>
              <a:rPr spc="-5" dirty="0"/>
              <a:t>Elements</a:t>
            </a:r>
            <a:r>
              <a:rPr spc="20" dirty="0"/>
              <a:t> </a:t>
            </a:r>
            <a:r>
              <a:rPr spc="-5" dirty="0"/>
              <a:t>of</a:t>
            </a:r>
            <a:r>
              <a:rPr dirty="0"/>
              <a:t> a	Research	</a:t>
            </a:r>
            <a:r>
              <a:rPr spc="-5" dirty="0"/>
              <a:t>Proposal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545589"/>
            <a:ext cx="7228205" cy="42773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459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Title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Abstract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Table </a:t>
            </a:r>
            <a:r>
              <a:rPr sz="2800" spc="5" dirty="0">
                <a:latin typeface="Arial"/>
                <a:cs typeface="Arial"/>
              </a:rPr>
              <a:t>of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Content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Section </a:t>
            </a:r>
            <a:r>
              <a:rPr sz="2800" spc="-10" dirty="0">
                <a:latin typeface="Arial"/>
                <a:cs typeface="Arial"/>
              </a:rPr>
              <a:t>A: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Introduction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Section </a:t>
            </a:r>
            <a:r>
              <a:rPr sz="2800" spc="-10" dirty="0">
                <a:latin typeface="Arial"/>
                <a:cs typeface="Arial"/>
              </a:rPr>
              <a:t>B: </a:t>
            </a:r>
            <a:r>
              <a:rPr sz="2800" dirty="0">
                <a:latin typeface="Arial"/>
                <a:cs typeface="Arial"/>
              </a:rPr>
              <a:t>Review of </a:t>
            </a:r>
            <a:r>
              <a:rPr sz="2800" spc="-5" dirty="0">
                <a:latin typeface="Arial"/>
                <a:cs typeface="Arial"/>
              </a:rPr>
              <a:t>the Related</a:t>
            </a:r>
            <a:r>
              <a:rPr sz="2800" spc="5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Literature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Section </a:t>
            </a:r>
            <a:r>
              <a:rPr sz="2800" spc="-10" dirty="0">
                <a:latin typeface="Arial"/>
                <a:cs typeface="Arial"/>
              </a:rPr>
              <a:t>C: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Methodology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Section </a:t>
            </a:r>
            <a:r>
              <a:rPr sz="2800" spc="-10" dirty="0">
                <a:latin typeface="Arial"/>
                <a:cs typeface="Arial"/>
              </a:rPr>
              <a:t>D: </a:t>
            </a:r>
            <a:r>
              <a:rPr sz="2800" spc="-5" dirty="0">
                <a:latin typeface="Arial"/>
                <a:cs typeface="Arial"/>
              </a:rPr>
              <a:t>Ethical/ </a:t>
            </a:r>
            <a:r>
              <a:rPr sz="2800" dirty="0">
                <a:latin typeface="Arial"/>
                <a:cs typeface="Arial"/>
              </a:rPr>
              <a:t>Legal</a:t>
            </a:r>
            <a:r>
              <a:rPr sz="2800" spc="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Consideration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Section </a:t>
            </a:r>
            <a:r>
              <a:rPr sz="2800" spc="-10" dirty="0">
                <a:latin typeface="Arial"/>
                <a:cs typeface="Arial"/>
              </a:rPr>
              <a:t>E: </a:t>
            </a:r>
            <a:r>
              <a:rPr sz="2800" spc="-5" dirty="0">
                <a:latin typeface="Arial"/>
                <a:cs typeface="Arial"/>
              </a:rPr>
              <a:t>Time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Schedule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References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93662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" dirty="0"/>
              <a:t>T</a:t>
            </a:r>
            <a:r>
              <a:rPr spc="-5" dirty="0"/>
              <a:t>i</a:t>
            </a:r>
            <a:r>
              <a:rPr spc="-10" dirty="0"/>
              <a:t>t</a:t>
            </a:r>
            <a:r>
              <a:rPr spc="-5" dirty="0"/>
              <a:t>l</a:t>
            </a:r>
            <a:r>
              <a:rPr dirty="0"/>
              <a:t>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179768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</a:t>
            </a:r>
            <a:r>
              <a:rPr spc="-10" dirty="0"/>
              <a:t>b</a:t>
            </a:r>
            <a:r>
              <a:rPr spc="10" dirty="0"/>
              <a:t>s</a:t>
            </a:r>
            <a:r>
              <a:rPr dirty="0"/>
              <a:t>tr</a:t>
            </a:r>
            <a:r>
              <a:rPr spc="-5" dirty="0"/>
              <a:t>a</a:t>
            </a:r>
            <a:r>
              <a:rPr spc="10" dirty="0"/>
              <a:t>c</a:t>
            </a:r>
            <a:r>
              <a:rPr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769" y="1469389"/>
            <a:ext cx="8862060" cy="495554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459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Is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summary </a:t>
            </a:r>
            <a:r>
              <a:rPr sz="2800" dirty="0">
                <a:latin typeface="Times New Roman"/>
                <a:cs typeface="Times New Roman"/>
              </a:rPr>
              <a:t>of the whole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research;</a:t>
            </a:r>
            <a:endParaRPr sz="2800">
              <a:latin typeface="Times New Roman"/>
              <a:cs typeface="Times New Roman"/>
            </a:endParaRPr>
          </a:p>
          <a:p>
            <a:pPr marL="368300" marR="17780" indent="-342900">
              <a:lnSpc>
                <a:spcPct val="90000"/>
              </a:lnSpc>
              <a:spcBef>
                <a:spcPts val="695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Main </a:t>
            </a:r>
            <a:r>
              <a:rPr sz="2800" dirty="0">
                <a:latin typeface="Times New Roman"/>
                <a:cs typeface="Times New Roman"/>
              </a:rPr>
              <a:t>purpose is to </a:t>
            </a:r>
            <a:r>
              <a:rPr sz="2800" spc="-5" dirty="0">
                <a:latin typeface="Times New Roman"/>
                <a:cs typeface="Times New Roman"/>
              </a:rPr>
              <a:t>summarize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research </a:t>
            </a:r>
            <a:r>
              <a:rPr sz="2800" spc="-5" dirty="0">
                <a:latin typeface="Times New Roman"/>
                <a:cs typeface="Times New Roman"/>
              </a:rPr>
              <a:t>(particularly </a:t>
            </a:r>
            <a:r>
              <a:rPr sz="2800" dirty="0">
                <a:latin typeface="Times New Roman"/>
                <a:cs typeface="Times New Roman"/>
              </a:rPr>
              <a:t>the  </a:t>
            </a:r>
            <a:r>
              <a:rPr sz="2800" spc="-5" dirty="0">
                <a:latin typeface="Times New Roman"/>
                <a:cs typeface="Times New Roman"/>
              </a:rPr>
              <a:t>objective and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main </a:t>
            </a:r>
            <a:r>
              <a:rPr sz="2800" dirty="0">
                <a:latin typeface="Times New Roman"/>
                <a:cs typeface="Times New Roman"/>
              </a:rPr>
              <a:t>finding/conclusion), </a:t>
            </a:r>
            <a:r>
              <a:rPr sz="2800" spc="-10" dirty="0">
                <a:latin typeface="Times New Roman"/>
                <a:cs typeface="Times New Roman"/>
              </a:rPr>
              <a:t>NOT </a:t>
            </a:r>
            <a:r>
              <a:rPr sz="2800" dirty="0">
                <a:latin typeface="Times New Roman"/>
                <a:cs typeface="Times New Roman"/>
              </a:rPr>
              <a:t>to  introduce the </a:t>
            </a:r>
            <a:r>
              <a:rPr sz="2800" spc="-5" dirty="0">
                <a:latin typeface="Times New Roman"/>
                <a:cs typeface="Times New Roman"/>
              </a:rPr>
              <a:t>research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area.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Has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-5" dirty="0">
                <a:latin typeface="Times New Roman"/>
                <a:cs typeface="Times New Roman"/>
              </a:rPr>
              <a:t>maximum word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limit;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35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An </a:t>
            </a:r>
            <a:r>
              <a:rPr sz="2800" b="1" spc="-5" dirty="0">
                <a:latin typeface="Times New Roman"/>
                <a:cs typeface="Times New Roman"/>
              </a:rPr>
              <a:t>abstract </a:t>
            </a:r>
            <a:r>
              <a:rPr sz="2800" b="1" dirty="0">
                <a:latin typeface="Times New Roman"/>
                <a:cs typeface="Times New Roman"/>
              </a:rPr>
              <a:t>should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briefly: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Re-establish </a:t>
            </a:r>
            <a:r>
              <a:rPr sz="2800" dirty="0">
                <a:latin typeface="Times New Roman"/>
                <a:cs typeface="Times New Roman"/>
              </a:rPr>
              <a:t>the topic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research.</a:t>
            </a:r>
            <a:endParaRPr sz="2800">
              <a:latin typeface="Times New Roman"/>
              <a:cs typeface="Times New Roman"/>
            </a:endParaRPr>
          </a:p>
          <a:p>
            <a:pPr marL="368300" marR="628015" indent="-342900">
              <a:lnSpc>
                <a:spcPts val="3020"/>
              </a:lnSpc>
              <a:spcBef>
                <a:spcPts val="745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Give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research </a:t>
            </a:r>
            <a:r>
              <a:rPr sz="2800" dirty="0">
                <a:latin typeface="Times New Roman"/>
                <a:cs typeface="Times New Roman"/>
              </a:rPr>
              <a:t>problem </a:t>
            </a:r>
            <a:r>
              <a:rPr sz="2800" spc="-5" dirty="0">
                <a:latin typeface="Times New Roman"/>
                <a:cs typeface="Times New Roman"/>
              </a:rPr>
              <a:t>and/or </a:t>
            </a:r>
            <a:r>
              <a:rPr sz="2800" spc="-10" dirty="0">
                <a:latin typeface="Times New Roman"/>
                <a:cs typeface="Times New Roman"/>
              </a:rPr>
              <a:t>main </a:t>
            </a:r>
            <a:r>
              <a:rPr sz="2800" dirty="0">
                <a:latin typeface="Times New Roman"/>
                <a:cs typeface="Times New Roman"/>
              </a:rPr>
              <a:t>objective of the  </a:t>
            </a:r>
            <a:r>
              <a:rPr sz="2800" spc="-5" dirty="0">
                <a:latin typeface="Times New Roman"/>
                <a:cs typeface="Times New Roman"/>
              </a:rPr>
              <a:t>research </a:t>
            </a:r>
            <a:r>
              <a:rPr sz="2800" dirty="0">
                <a:latin typeface="Times New Roman"/>
                <a:cs typeface="Times New Roman"/>
              </a:rPr>
              <a:t>(this usually </a:t>
            </a:r>
            <a:r>
              <a:rPr sz="2800" spc="-5" dirty="0">
                <a:latin typeface="Times New Roman"/>
                <a:cs typeface="Times New Roman"/>
              </a:rPr>
              <a:t>comes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first).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315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Indicate </a:t>
            </a:r>
            <a:r>
              <a:rPr sz="2800" dirty="0">
                <a:latin typeface="Times New Roman"/>
                <a:cs typeface="Times New Roman"/>
              </a:rPr>
              <a:t>the methodology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used.</a:t>
            </a:r>
            <a:endParaRPr sz="2800">
              <a:latin typeface="Times New Roman"/>
              <a:cs typeface="Times New Roman"/>
            </a:endParaRPr>
          </a:p>
          <a:p>
            <a:pPr marL="3683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67665" algn="l"/>
                <a:tab pos="368300" algn="l"/>
              </a:tabLst>
            </a:pPr>
            <a:r>
              <a:rPr sz="2800" spc="-5" dirty="0">
                <a:latin typeface="Times New Roman"/>
                <a:cs typeface="Times New Roman"/>
              </a:rPr>
              <a:t>Present </a:t>
            </a:r>
            <a:r>
              <a:rPr sz="2800" dirty="0">
                <a:latin typeface="Times New Roman"/>
                <a:cs typeface="Times New Roman"/>
              </a:rPr>
              <a:t>the </a:t>
            </a:r>
            <a:r>
              <a:rPr sz="2800" spc="-5" dirty="0">
                <a:latin typeface="Times New Roman"/>
                <a:cs typeface="Times New Roman"/>
              </a:rPr>
              <a:t>main </a:t>
            </a:r>
            <a:r>
              <a:rPr sz="2800" dirty="0">
                <a:latin typeface="Times New Roman"/>
                <a:cs typeface="Times New Roman"/>
              </a:rPr>
              <a:t>findings </a:t>
            </a:r>
            <a:r>
              <a:rPr sz="2800" spc="-5" dirty="0">
                <a:latin typeface="Times New Roman"/>
                <a:cs typeface="Times New Roman"/>
              </a:rPr>
              <a:t>and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conclusion.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487997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5775" algn="l"/>
              </a:tabLst>
            </a:pPr>
            <a:r>
              <a:rPr spc="-5" dirty="0"/>
              <a:t>Section	</a:t>
            </a:r>
            <a:r>
              <a:rPr dirty="0"/>
              <a:t>A</a:t>
            </a:r>
            <a:r>
              <a:rPr spc="-60" dirty="0"/>
              <a:t> </a:t>
            </a:r>
            <a:r>
              <a:rPr spc="-5" dirty="0"/>
              <a:t>:Introduction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9269" y="1545589"/>
            <a:ext cx="4418965" cy="427736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459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Background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Statement </a:t>
            </a:r>
            <a:r>
              <a:rPr sz="2800" spc="5" dirty="0">
                <a:latin typeface="Arial"/>
                <a:cs typeface="Arial"/>
              </a:rPr>
              <a:t>of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problem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Research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Objectives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dirty="0">
                <a:latin typeface="Arial"/>
                <a:cs typeface="Arial"/>
              </a:rPr>
              <a:t>Research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questions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Significance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Scope </a:t>
            </a:r>
            <a:r>
              <a:rPr sz="2800" dirty="0">
                <a:latin typeface="Arial"/>
                <a:cs typeface="Arial"/>
              </a:rPr>
              <a:t>of the study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Delimitations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Assumptions </a:t>
            </a:r>
            <a:r>
              <a:rPr sz="2800" dirty="0">
                <a:latin typeface="Arial"/>
                <a:cs typeface="Arial"/>
              </a:rPr>
              <a:t>of the</a:t>
            </a:r>
            <a:r>
              <a:rPr sz="2800" spc="-2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study</a:t>
            </a:r>
            <a:endParaRPr sz="2800">
              <a:latin typeface="Arial"/>
              <a:cs typeface="Arial"/>
            </a:endParaRPr>
          </a:p>
          <a:p>
            <a:pPr marL="381000" indent="-342900">
              <a:lnSpc>
                <a:spcPct val="100000"/>
              </a:lnSpc>
              <a:spcBef>
                <a:spcPts val="360"/>
              </a:spcBef>
              <a:buClr>
                <a:srgbClr val="CCCCFF"/>
              </a:buClr>
              <a:buSzPct val="80357"/>
              <a:buFont typeface="Wingdings"/>
              <a:buChar char=""/>
              <a:tabLst>
                <a:tab pos="380365" algn="l"/>
                <a:tab pos="381000" algn="l"/>
              </a:tabLst>
            </a:pPr>
            <a:r>
              <a:rPr sz="2800" spc="-5" dirty="0">
                <a:latin typeface="Arial"/>
                <a:cs typeface="Arial"/>
              </a:rPr>
              <a:t>Definitions </a:t>
            </a:r>
            <a:r>
              <a:rPr sz="2800" dirty="0">
                <a:latin typeface="Arial"/>
                <a:cs typeface="Arial"/>
              </a:rPr>
              <a:t>of key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terms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4669" y="543559"/>
            <a:ext cx="522986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22880" algn="l"/>
                <a:tab pos="4064000" algn="l"/>
              </a:tabLst>
            </a:pPr>
            <a:r>
              <a:rPr spc="-5" dirty="0"/>
              <a:t>B</a:t>
            </a:r>
            <a:r>
              <a:rPr spc="-10" dirty="0"/>
              <a:t>a</a:t>
            </a:r>
            <a:r>
              <a:rPr spc="10" dirty="0"/>
              <a:t>ck</a:t>
            </a:r>
            <a:r>
              <a:rPr spc="-5" dirty="0"/>
              <a:t>g</a:t>
            </a:r>
            <a:r>
              <a:rPr dirty="0"/>
              <a:t>r</a:t>
            </a:r>
            <a:r>
              <a:rPr spc="-5" dirty="0"/>
              <a:t>o</a:t>
            </a:r>
            <a:r>
              <a:rPr spc="5" dirty="0"/>
              <a:t>u</a:t>
            </a:r>
            <a:r>
              <a:rPr spc="-5" dirty="0"/>
              <a:t>n</a:t>
            </a:r>
            <a:r>
              <a:rPr dirty="0"/>
              <a:t>d	</a:t>
            </a:r>
            <a:r>
              <a:rPr spc="-5" dirty="0"/>
              <a:t>o</a:t>
            </a:r>
            <a:r>
              <a:rPr dirty="0"/>
              <a:t>f</a:t>
            </a:r>
            <a:r>
              <a:rPr spc="-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	</a:t>
            </a:r>
            <a:r>
              <a:rPr spc="10" dirty="0"/>
              <a:t>s</a:t>
            </a:r>
            <a:r>
              <a:rPr spc="-10" dirty="0"/>
              <a:t>t</a:t>
            </a:r>
            <a:r>
              <a:rPr spc="-5" dirty="0"/>
              <a:t>ud</a:t>
            </a:r>
            <a:r>
              <a:rPr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4669" y="1634490"/>
            <a:ext cx="7880350" cy="392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1665" marR="5080" indent="-609600">
              <a:lnSpc>
                <a:spcPct val="100000"/>
              </a:lnSpc>
              <a:spcBef>
                <a:spcPts val="100"/>
              </a:spcBef>
              <a:buClr>
                <a:srgbClr val="CCCCFF"/>
              </a:buClr>
              <a:buSzPct val="79687"/>
              <a:buFont typeface="Wingdings"/>
              <a:buChar char=""/>
              <a:tabLst>
                <a:tab pos="621665" algn="l"/>
                <a:tab pos="622300" algn="l"/>
              </a:tabLst>
            </a:pPr>
            <a:r>
              <a:rPr sz="3200" spc="-5" dirty="0">
                <a:latin typeface="Arial"/>
                <a:cs typeface="Arial"/>
              </a:rPr>
              <a:t>“The </a:t>
            </a:r>
            <a:r>
              <a:rPr sz="3200" dirty="0">
                <a:latin typeface="Arial"/>
                <a:cs typeface="Arial"/>
              </a:rPr>
              <a:t>introduction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the part of the paper  that provides readers with the  background </a:t>
            </a:r>
            <a:r>
              <a:rPr sz="3200" spc="-5" dirty="0">
                <a:latin typeface="Arial"/>
                <a:cs typeface="Arial"/>
              </a:rPr>
              <a:t>information for </a:t>
            </a:r>
            <a:r>
              <a:rPr sz="3200" dirty="0">
                <a:latin typeface="Arial"/>
                <a:cs typeface="Arial"/>
              </a:rPr>
              <a:t>the research  reported </a:t>
            </a:r>
            <a:r>
              <a:rPr sz="3200" spc="-5" dirty="0">
                <a:latin typeface="Arial"/>
                <a:cs typeface="Arial"/>
              </a:rPr>
              <a:t>in </a:t>
            </a:r>
            <a:r>
              <a:rPr sz="3200" dirty="0">
                <a:latin typeface="Arial"/>
                <a:cs typeface="Arial"/>
              </a:rPr>
              <a:t>the paper. Its purpose </a:t>
            </a:r>
            <a:r>
              <a:rPr sz="3200" spc="-5" dirty="0">
                <a:latin typeface="Arial"/>
                <a:cs typeface="Arial"/>
              </a:rPr>
              <a:t>is </a:t>
            </a:r>
            <a:r>
              <a:rPr sz="3200" dirty="0">
                <a:latin typeface="Arial"/>
                <a:cs typeface="Arial"/>
              </a:rPr>
              <a:t>to  establish a framework </a:t>
            </a:r>
            <a:r>
              <a:rPr sz="3200" spc="-5" dirty="0">
                <a:latin typeface="Arial"/>
                <a:cs typeface="Arial"/>
              </a:rPr>
              <a:t>for the </a:t>
            </a:r>
            <a:r>
              <a:rPr sz="3200" dirty="0">
                <a:latin typeface="Arial"/>
                <a:cs typeface="Arial"/>
              </a:rPr>
              <a:t>research,  so that readers can understand how </a:t>
            </a:r>
            <a:r>
              <a:rPr sz="3200" spc="-10" dirty="0">
                <a:latin typeface="Arial"/>
                <a:cs typeface="Arial"/>
              </a:rPr>
              <a:t>it </a:t>
            </a:r>
            <a:r>
              <a:rPr sz="3200" spc="-5" dirty="0">
                <a:latin typeface="Arial"/>
                <a:cs typeface="Arial"/>
              </a:rPr>
              <a:t>is  </a:t>
            </a:r>
            <a:r>
              <a:rPr sz="3200" dirty="0">
                <a:latin typeface="Arial"/>
                <a:cs typeface="Arial"/>
              </a:rPr>
              <a:t>related to other research” (Wilkinson,  1991, </a:t>
            </a:r>
            <a:r>
              <a:rPr sz="3200" spc="-5" dirty="0">
                <a:latin typeface="Arial"/>
                <a:cs typeface="Arial"/>
              </a:rPr>
              <a:t>p. </a:t>
            </a:r>
            <a:r>
              <a:rPr sz="3200" dirty="0">
                <a:latin typeface="Arial"/>
                <a:cs typeface="Arial"/>
              </a:rPr>
              <a:t>96).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1869" y="1682750"/>
            <a:ext cx="239395" cy="3136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900" spc="-10" dirty="0">
                <a:solidFill>
                  <a:srgbClr val="CCCCFF"/>
                </a:solidFill>
                <a:latin typeface="Wingdings"/>
                <a:cs typeface="Wingdings"/>
              </a:rPr>
              <a:t></a:t>
            </a:r>
            <a:endParaRPr sz="1900">
              <a:latin typeface="Wingdings"/>
              <a:cs typeface="Wingding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25269" y="1634490"/>
            <a:ext cx="53701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dirty="0"/>
              <a:t>In </a:t>
            </a:r>
            <a:r>
              <a:rPr sz="2700" spc="-5" dirty="0"/>
              <a:t>an introduction, the writer</a:t>
            </a:r>
            <a:r>
              <a:rPr sz="2700" spc="45" dirty="0"/>
              <a:t> </a:t>
            </a:r>
            <a:r>
              <a:rPr sz="2700" spc="-5" dirty="0"/>
              <a:t>should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449069" y="2169160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06270" y="2045969"/>
            <a:ext cx="6569709" cy="2768600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300" dirty="0">
                <a:latin typeface="Arial"/>
                <a:cs typeface="Arial"/>
              </a:rPr>
              <a:t>create reader interest </a:t>
            </a:r>
            <a:r>
              <a:rPr sz="2300" spc="-5" dirty="0">
                <a:latin typeface="Arial"/>
                <a:cs typeface="Arial"/>
              </a:rPr>
              <a:t>in </a:t>
            </a:r>
            <a:r>
              <a:rPr sz="2300" dirty="0">
                <a:latin typeface="Arial"/>
                <a:cs typeface="Arial"/>
              </a:rPr>
              <a:t>the</a:t>
            </a:r>
            <a:r>
              <a:rPr sz="2300" spc="-2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topic,</a:t>
            </a:r>
            <a:endParaRPr sz="23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70"/>
              </a:spcBef>
            </a:pPr>
            <a:r>
              <a:rPr sz="2300" dirty="0">
                <a:latin typeface="Arial"/>
                <a:cs typeface="Arial"/>
              </a:rPr>
              <a:t>lay the broad foundation for the problem that leads  </a:t>
            </a:r>
            <a:r>
              <a:rPr sz="2300" spc="-5" dirty="0">
                <a:latin typeface="Arial"/>
                <a:cs typeface="Arial"/>
              </a:rPr>
              <a:t>to the</a:t>
            </a:r>
            <a:r>
              <a:rPr sz="2300" spc="1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study,</a:t>
            </a:r>
            <a:endParaRPr sz="2300">
              <a:latin typeface="Arial"/>
              <a:cs typeface="Arial"/>
            </a:endParaRPr>
          </a:p>
          <a:p>
            <a:pPr marL="12700" marR="593725">
              <a:lnSpc>
                <a:spcPct val="100000"/>
              </a:lnSpc>
              <a:spcBef>
                <a:spcPts val="570"/>
              </a:spcBef>
            </a:pPr>
            <a:r>
              <a:rPr sz="2300" dirty="0">
                <a:latin typeface="Arial"/>
                <a:cs typeface="Arial"/>
              </a:rPr>
              <a:t>place </a:t>
            </a:r>
            <a:r>
              <a:rPr sz="2300" spc="-5" dirty="0">
                <a:latin typeface="Arial"/>
                <a:cs typeface="Arial"/>
              </a:rPr>
              <a:t>the </a:t>
            </a:r>
            <a:r>
              <a:rPr sz="2300" dirty="0">
                <a:latin typeface="Arial"/>
                <a:cs typeface="Arial"/>
              </a:rPr>
              <a:t>study within the larger context </a:t>
            </a:r>
            <a:r>
              <a:rPr sz="2300" spc="5" dirty="0">
                <a:latin typeface="Arial"/>
                <a:cs typeface="Arial"/>
              </a:rPr>
              <a:t>of </a:t>
            </a:r>
            <a:r>
              <a:rPr sz="2300" dirty="0">
                <a:latin typeface="Arial"/>
                <a:cs typeface="Arial"/>
              </a:rPr>
              <a:t>the  scholarly literature,</a:t>
            </a:r>
            <a:r>
              <a:rPr sz="2300" spc="-2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and</a:t>
            </a:r>
            <a:endParaRPr sz="2300">
              <a:latin typeface="Arial"/>
              <a:cs typeface="Arial"/>
            </a:endParaRPr>
          </a:p>
          <a:p>
            <a:pPr marL="12700" marR="150495">
              <a:lnSpc>
                <a:spcPct val="100000"/>
              </a:lnSpc>
              <a:spcBef>
                <a:spcPts val="570"/>
              </a:spcBef>
            </a:pPr>
            <a:r>
              <a:rPr sz="2300" dirty="0">
                <a:latin typeface="Arial"/>
                <a:cs typeface="Arial"/>
              </a:rPr>
              <a:t>reach out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a specific audience. (Creswell, 1994,  p.</a:t>
            </a:r>
            <a:r>
              <a:rPr sz="2300" spc="-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42)</a:t>
            </a:r>
            <a:endParaRPr sz="2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9069" y="2592070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49069" y="3365500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49069" y="4138929"/>
            <a:ext cx="167005" cy="25272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00" spc="-10" dirty="0">
                <a:solidFill>
                  <a:srgbClr val="CCCCFF"/>
                </a:solidFill>
                <a:latin typeface="Wingdings"/>
                <a:cs typeface="Wingdings"/>
              </a:rPr>
              <a:t></a:t>
            </a:r>
            <a:endParaRPr sz="15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</TotalTime>
  <Words>3078</Words>
  <Application>Microsoft Office PowerPoint</Application>
  <PresentationFormat>On-screen Show (4:3)</PresentationFormat>
  <Paragraphs>245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Apothecary</vt:lpstr>
      <vt:lpstr>The Research proposal</vt:lpstr>
      <vt:lpstr>What is a research proposal?</vt:lpstr>
      <vt:lpstr>Purpose of a Research Proposal</vt:lpstr>
      <vt:lpstr>Elements of a Research Proposal</vt:lpstr>
      <vt:lpstr>Title</vt:lpstr>
      <vt:lpstr>Abstract</vt:lpstr>
      <vt:lpstr>Section A :Introduction</vt:lpstr>
      <vt:lpstr>Background of the study</vt:lpstr>
      <vt:lpstr>In an introduction, the writer should</vt:lpstr>
      <vt:lpstr>Statement of the Problem</vt:lpstr>
      <vt:lpstr>FORMING A PROBLEM STATEMENT</vt:lpstr>
      <vt:lpstr>Example</vt:lpstr>
      <vt:lpstr>Example</vt:lpstr>
      <vt:lpstr>Example</vt:lpstr>
      <vt:lpstr>PowerPoint Presentation</vt:lpstr>
      <vt:lpstr>RESEARCH OBJECTIVES</vt:lpstr>
      <vt:lpstr>General Objectives</vt:lpstr>
      <vt:lpstr>It was split up in the following specific objectives:</vt:lpstr>
      <vt:lpstr>Research Hypotheses</vt:lpstr>
      <vt:lpstr>Example</vt:lpstr>
      <vt:lpstr>Research Questions</vt:lpstr>
      <vt:lpstr>Examples of research questions</vt:lpstr>
      <vt:lpstr>Significance of the Study</vt:lpstr>
      <vt:lpstr>Contd…</vt:lpstr>
      <vt:lpstr>Limitations and Delimitations</vt:lpstr>
      <vt:lpstr>Operational Definitions of Key Terms</vt:lpstr>
      <vt:lpstr>Example</vt:lpstr>
      <vt:lpstr>Review of the Related Literature</vt:lpstr>
      <vt:lpstr>PowerPoint Presentation</vt:lpstr>
      <vt:lpstr>Section C: Methodology</vt:lpstr>
      <vt:lpstr>Research Design</vt:lpstr>
      <vt:lpstr>Population and Sampling</vt:lpstr>
      <vt:lpstr>Apparatus and/or Instruments</vt:lpstr>
      <vt:lpstr>Data Collection</vt:lpstr>
      <vt:lpstr>Data Analysis</vt:lpstr>
      <vt:lpstr>Section D: Ethical/ Legal Consideration</vt:lpstr>
      <vt:lpstr>Section E: Time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proposal</dc:title>
  <dc:creator>Aneel</dc:creator>
  <cp:lastModifiedBy>Wahab</cp:lastModifiedBy>
  <cp:revision>1</cp:revision>
  <dcterms:created xsi:type="dcterms:W3CDTF">2020-05-04T07:31:40Z</dcterms:created>
  <dcterms:modified xsi:type="dcterms:W3CDTF">2020-05-04T07:34:33Z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2010-03-03T00:00:00Z</vt:filetime>
  </property>
  <property fmtid="{D5CDD505-2E9C-101B-9397-08002B2CF9AE}" pid="3" name="Creator">
    <vt:lpwstr>Impress</vt:lpwstr>
  </property>
  <property fmtid="{D5CDD505-2E9C-101B-9397-08002B2CF9AE}" pid="4" name="LastSaved">
    <vt:filetime>2020-05-04T00:00:00Z</vt:filetime>
  </property>
</Properties>
</file>