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2" r:id="rId11"/>
    <p:sldId id="257" r:id="rId12"/>
    <p:sldId id="258" r:id="rId13"/>
    <p:sldId id="263" r:id="rId14"/>
    <p:sldId id="261" r:id="rId15"/>
    <p:sldId id="264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CCCC99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3912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91275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9060B9BC-0F09-4284-925F-C3912625E4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639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41481-3AF7-4A12-91BA-F1803B7E6F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0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533400"/>
            <a:ext cx="19240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533400"/>
            <a:ext cx="56197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3C402-1DC3-4555-929C-C7EB2B890A9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144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293A2E3-6631-4572-A251-AE4AE80F6A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143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391275"/>
            <a:ext cx="2057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40397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fld id="{CA077E70-E85F-4D2E-AF29-80A3DE856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5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DB194-DE91-44E0-B11A-6DBD6EA649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20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46DF8-959D-4F4E-B405-DEDC5114AF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4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05000"/>
            <a:ext cx="37719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09710-0F24-487F-B884-57EF4EAB81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6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B7A92-D95C-4687-BA84-9DEF40CB8C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6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C4E18-B9F2-4B9A-B17F-E97A26146A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88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3BDB9-5BC6-4708-A5F4-5EC0F7D247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8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60524-9D1A-4DEA-A002-D2EEBEE61A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55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BE7FE-07A9-4CC5-821D-8D3113DE2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5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33400"/>
            <a:ext cx="7696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905000"/>
            <a:ext cx="76962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91275"/>
            <a:ext cx="205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403975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400800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fld id="{B5440783-B8CB-4DE1-9CD8-DE0CCBD112D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168275" y="228600"/>
            <a:ext cx="8823325" cy="6096000"/>
            <a:chOff x="106" y="144"/>
            <a:chExt cx="5558" cy="3840"/>
          </a:xfrm>
        </p:grpSpPr>
        <p:sp>
          <p:nvSpPr>
            <p:cNvPr id="15368" name="AutoShape 8"/>
            <p:cNvSpPr>
              <a:spLocks noChangeArrowheads="1"/>
            </p:cNvSpPr>
            <p:nvPr/>
          </p:nvSpPr>
          <p:spPr bwMode="auto">
            <a:xfrm>
              <a:off x="106" y="144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5369" name="Line 9"/>
            <p:cNvSpPr>
              <a:spLocks noChangeShapeType="1"/>
            </p:cNvSpPr>
            <p:nvPr/>
          </p:nvSpPr>
          <p:spPr bwMode="auto">
            <a:xfrm>
              <a:off x="480" y="1077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/>
              <a:t>Chromium</a:t>
            </a:r>
            <a:r>
              <a:rPr lang="en-US"/>
              <a:t> </a:t>
            </a:r>
          </a:p>
        </p:txBody>
      </p:sp>
      <p:graphicFrame>
        <p:nvGraphicFramePr>
          <p:cNvPr id="27652" name="Object 4"/>
          <p:cNvGraphicFramePr>
            <a:graphicFrameLocks noGrp="1"/>
          </p:cNvGraphicFramePr>
          <p:nvPr>
            <p:ph idx="1"/>
          </p:nvPr>
        </p:nvGraphicFramePr>
        <p:xfrm>
          <a:off x="1447800" y="1828800"/>
          <a:ext cx="61722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6" name="Microsoft ClipArt Gallery" r:id="rId3" imgW="5043240" imgH="3236760" progId="MS_ClipArt_Gallery">
                  <p:embed/>
                </p:oleObj>
              </mc:Choice>
              <mc:Fallback>
                <p:oleObj name="Microsoft ClipArt Gallery" r:id="rId3" imgW="5043240" imgH="3236760" progId="MS_ClipArt_Gallery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828800"/>
                        <a:ext cx="6172200" cy="426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b="1"/>
              <a:t>Selenium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 is essential trace element at lower concentrations</a:t>
            </a:r>
          </a:p>
          <a:p>
            <a:r>
              <a:rPr lang="en-US"/>
              <a:t>Toxic at higher concentrations</a:t>
            </a:r>
          </a:p>
          <a:p>
            <a:r>
              <a:rPr lang="en-US"/>
              <a:t>Essential for production of steroids hormones like testosterone</a:t>
            </a:r>
          </a:p>
          <a:p>
            <a:r>
              <a:rPr lang="en-US"/>
              <a:t>Requirement </a:t>
            </a:r>
          </a:p>
          <a:p>
            <a:pPr lvl="1"/>
            <a:r>
              <a:rPr lang="en-US" b="1"/>
              <a:t>3— 4 micro gm / d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696200" cy="1371600"/>
          </a:xfrm>
        </p:spPr>
        <p:txBody>
          <a:bodyPr/>
          <a:lstStyle/>
          <a:p>
            <a:r>
              <a:rPr lang="en-US" sz="3600"/>
              <a:t>Absorption, Metabolism, &amp;</a:t>
            </a:r>
            <a:br>
              <a:rPr lang="en-US" sz="3600"/>
            </a:br>
            <a:r>
              <a:rPr lang="en-US" sz="3600"/>
              <a:t>Regulation of Selenium</a:t>
            </a:r>
            <a:r>
              <a:rPr lang="en-US" sz="2900"/>
              <a:t/>
            </a:r>
            <a:br>
              <a:rPr lang="en-US" sz="2900"/>
            </a:br>
            <a:endParaRPr lang="en-US" sz="290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Most Se enters blood</a:t>
            </a:r>
          </a:p>
          <a:p>
            <a:r>
              <a:rPr lang="en-US"/>
              <a:t>Incorporated into selenomethionine</a:t>
            </a:r>
          </a:p>
          <a:p>
            <a:r>
              <a:rPr lang="en-US"/>
              <a:t>Makes selenoproteins</a:t>
            </a:r>
          </a:p>
          <a:p>
            <a:r>
              <a:rPr lang="en-US"/>
              <a:t>Stored in muscles</a:t>
            </a:r>
          </a:p>
          <a:p>
            <a:r>
              <a:rPr lang="en-US"/>
              <a:t>Maintenance of Se through excretion in</a:t>
            </a:r>
          </a:p>
          <a:p>
            <a:pPr>
              <a:buFont typeface="Wingdings" pitchFamily="2" charset="2"/>
              <a:buNone/>
            </a:pPr>
            <a:r>
              <a:rPr lang="en-US"/>
              <a:t>urine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Functions of Selenium</a:t>
            </a:r>
            <a:r>
              <a:rPr lang="en-US" sz="2900" b="1"/>
              <a:t/>
            </a:r>
            <a:br>
              <a:rPr lang="en-US" sz="2900" b="1"/>
            </a:br>
            <a:endParaRPr lang="en-US" sz="2900" b="1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10600" cy="43434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Component of glutathione peroxidase</a:t>
            </a:r>
          </a:p>
          <a:p>
            <a:pPr lvl="1">
              <a:lnSpc>
                <a:spcPct val="90000"/>
              </a:lnSpc>
            </a:pPr>
            <a:r>
              <a:rPr lang="en-US"/>
              <a:t>  catalyzes removal of hydrogen peroxide</a:t>
            </a:r>
          </a:p>
          <a:p>
            <a:pPr lvl="1">
              <a:lnSpc>
                <a:spcPct val="90000"/>
              </a:lnSpc>
            </a:pPr>
            <a:r>
              <a:rPr lang="en-US"/>
              <a:t>     GSH + H2O2            GSSG + H2O</a:t>
            </a:r>
          </a:p>
          <a:p>
            <a:pPr lvl="1">
              <a:lnSpc>
                <a:spcPct val="90000"/>
              </a:lnSpc>
            </a:pPr>
            <a:r>
              <a:rPr lang="en-US"/>
              <a:t>GSH = reduced glutathione</a:t>
            </a:r>
          </a:p>
          <a:p>
            <a:pPr lvl="1">
              <a:lnSpc>
                <a:spcPct val="90000"/>
              </a:lnSpc>
            </a:pPr>
            <a:r>
              <a:rPr lang="en-US"/>
              <a:t>GSSG = oxidized glutathione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Component of iodothyronine-5’- deiodinase</a:t>
            </a:r>
          </a:p>
          <a:p>
            <a:pPr lvl="1">
              <a:lnSpc>
                <a:spcPct val="90000"/>
              </a:lnSpc>
            </a:pPr>
            <a:r>
              <a:rPr lang="en-US"/>
              <a:t>  Converts T4 to T3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Improves killing ability of neutrophils</a:t>
            </a:r>
          </a:p>
          <a:p>
            <a:pPr lvl="1">
              <a:lnSpc>
                <a:spcPct val="90000"/>
              </a:lnSpc>
            </a:pPr>
            <a:r>
              <a:rPr lang="en-US"/>
              <a:t>  Reduces the prevalence and severity of mastitis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3581400" y="3124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Functions of Selenium</a:t>
            </a:r>
            <a:r>
              <a:rPr lang="en-US" sz="2900" b="1"/>
              <a:t/>
            </a:r>
            <a:br>
              <a:rPr lang="en-US" sz="2900" b="1"/>
            </a:br>
            <a:endParaRPr lang="en-US" sz="2900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915400" cy="4343400"/>
          </a:xfrm>
        </p:spPr>
        <p:txBody>
          <a:bodyPr/>
          <a:lstStyle/>
          <a:p>
            <a:r>
              <a:rPr lang="en-US"/>
              <a:t>Responsible for normal pancreatic function</a:t>
            </a:r>
          </a:p>
          <a:p>
            <a:r>
              <a:rPr lang="en-US"/>
              <a:t>Digestion and absorption of fats &amp; vitamin E</a:t>
            </a:r>
          </a:p>
          <a:p>
            <a:r>
              <a:rPr lang="en-US"/>
              <a:t>For ATP synthesis</a:t>
            </a:r>
          </a:p>
          <a:p>
            <a:r>
              <a:rPr lang="en-US"/>
              <a:t>For synthesis of steroids and related compounds</a:t>
            </a:r>
          </a:p>
          <a:p>
            <a:r>
              <a:rPr lang="en-US"/>
              <a:t>Protective role against antioxidants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Selenium Deficiency &amp; Toxicity</a:t>
            </a:r>
            <a:br>
              <a:rPr lang="en-US"/>
            </a:b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05000"/>
            <a:ext cx="4495800" cy="4648200"/>
          </a:xfrm>
        </p:spPr>
        <p:txBody>
          <a:bodyPr/>
          <a:lstStyle/>
          <a:p>
            <a:r>
              <a:rPr lang="en-US" sz="2700"/>
              <a:t> </a:t>
            </a:r>
            <a:r>
              <a:rPr lang="en-US" sz="2800"/>
              <a:t>Deficiency</a:t>
            </a:r>
          </a:p>
          <a:p>
            <a:pPr lvl="1"/>
            <a:r>
              <a:rPr lang="en-US" sz="2800"/>
              <a:t> Keshan disease ( cardiomyopathy )</a:t>
            </a:r>
          </a:p>
          <a:p>
            <a:pPr lvl="1"/>
            <a:r>
              <a:rPr lang="en-US" sz="2800"/>
              <a:t>Muscular dystrophy</a:t>
            </a:r>
          </a:p>
          <a:p>
            <a:pPr lvl="1"/>
            <a:r>
              <a:rPr lang="en-US" sz="2800"/>
              <a:t>Stiff limb disease</a:t>
            </a:r>
          </a:p>
          <a:p>
            <a:pPr lvl="1"/>
            <a:r>
              <a:rPr lang="en-US" sz="2800"/>
              <a:t>Liver dystrophy</a:t>
            </a:r>
          </a:p>
          <a:p>
            <a:pPr lvl="1"/>
            <a:r>
              <a:rPr lang="en-US" sz="2800"/>
              <a:t>Muscular degeneration</a:t>
            </a:r>
          </a:p>
          <a:p>
            <a:pPr lvl="1"/>
            <a:endParaRPr lang="en-US" sz="2200"/>
          </a:p>
          <a:p>
            <a:endParaRPr lang="en-US" sz="2700"/>
          </a:p>
        </p:txBody>
      </p:sp>
      <p:graphicFrame>
        <p:nvGraphicFramePr>
          <p:cNvPr id="23556" name="Object 4"/>
          <p:cNvGraphicFramePr>
            <a:graphicFrameLocks noGrp="1"/>
          </p:cNvGraphicFramePr>
          <p:nvPr>
            <p:ph sz="half" idx="2"/>
          </p:nvPr>
        </p:nvGraphicFramePr>
        <p:xfrm>
          <a:off x="4686300" y="1905000"/>
          <a:ext cx="42291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0" name="Microsoft ClipArt Gallery" r:id="rId3" imgW="6102000" imgH="4365360" progId="MS_ClipArt_Gallery">
                  <p:embed/>
                </p:oleObj>
              </mc:Choice>
              <mc:Fallback>
                <p:oleObj name="Microsoft ClipArt Gallery" r:id="rId3" imgW="6102000" imgH="4365360" progId="MS_ClipArt_Gallery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1905000"/>
                        <a:ext cx="42291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Selenium Deficiency &amp; Toxicity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5181600" cy="4648200"/>
          </a:xfrm>
        </p:spPr>
        <p:txBody>
          <a:bodyPr/>
          <a:lstStyle/>
          <a:p>
            <a:r>
              <a:rPr lang="en-US" sz="2800"/>
              <a:t>Toxicity</a:t>
            </a:r>
          </a:p>
          <a:p>
            <a:r>
              <a:rPr lang="en-US" sz="2800"/>
              <a:t>Above 15 micro gm</a:t>
            </a:r>
          </a:p>
          <a:p>
            <a:pPr lvl="1"/>
            <a:r>
              <a:rPr lang="en-US" sz="2800"/>
              <a:t>  Garlic-like odor of breath</a:t>
            </a:r>
          </a:p>
          <a:p>
            <a:pPr lvl="1"/>
            <a:r>
              <a:rPr lang="en-US" sz="2800"/>
              <a:t>  Nausea</a:t>
            </a:r>
          </a:p>
          <a:p>
            <a:pPr lvl="1"/>
            <a:r>
              <a:rPr lang="en-US" sz="2800"/>
              <a:t>  Vomiting</a:t>
            </a:r>
          </a:p>
          <a:p>
            <a:pPr lvl="1"/>
            <a:r>
              <a:rPr lang="en-US" sz="2800"/>
              <a:t>  Diarrhea</a:t>
            </a:r>
          </a:p>
          <a:p>
            <a:pPr lvl="1"/>
            <a:r>
              <a:rPr lang="en-US" sz="2800"/>
              <a:t>  Brittleness of teeth &amp; fingernails</a:t>
            </a:r>
          </a:p>
          <a:p>
            <a:pPr lvl="1"/>
            <a:r>
              <a:rPr lang="en-US" sz="2800"/>
              <a:t>Loss of hair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  <p:pic>
        <p:nvPicPr>
          <p:cNvPr id="26628" name="Picture 4" descr="j014948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2057400"/>
            <a:ext cx="3048000" cy="403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Chromium (Cr): Dietary Sources,</a:t>
            </a:r>
            <a:br>
              <a:rPr lang="en-US" b="1"/>
            </a:br>
            <a:r>
              <a:rPr lang="en-US" b="1"/>
              <a:t>Bioavailability, &amp; Regulation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106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/>
              <a:t>Food content depends on soil</a:t>
            </a:r>
          </a:p>
          <a:p>
            <a:pPr>
              <a:lnSpc>
                <a:spcPct val="90000"/>
              </a:lnSpc>
            </a:pPr>
            <a:r>
              <a:rPr lang="en-US" sz="2800" b="1"/>
              <a:t>Whole grains, fruits/veg, processed meats, dairy and fish</a:t>
            </a:r>
          </a:p>
          <a:p>
            <a:pPr>
              <a:lnSpc>
                <a:spcPct val="90000"/>
              </a:lnSpc>
            </a:pPr>
            <a:r>
              <a:rPr lang="en-US" sz="2800" b="1"/>
              <a:t>Bioavailability affected by:</a:t>
            </a:r>
          </a:p>
          <a:p>
            <a:pPr lvl="1">
              <a:lnSpc>
                <a:spcPct val="90000"/>
              </a:lnSpc>
            </a:pPr>
            <a:r>
              <a:rPr lang="en-US" sz="2800" b="1"/>
              <a:t>Vitamin C</a:t>
            </a:r>
          </a:p>
          <a:p>
            <a:pPr lvl="1">
              <a:lnSpc>
                <a:spcPct val="90000"/>
              </a:lnSpc>
            </a:pPr>
            <a:r>
              <a:rPr lang="en-US" sz="2800" b="1"/>
              <a:t>Acidic medications</a:t>
            </a:r>
          </a:p>
          <a:p>
            <a:pPr lvl="1">
              <a:lnSpc>
                <a:spcPct val="90000"/>
              </a:lnSpc>
            </a:pPr>
            <a:r>
              <a:rPr lang="en-US" sz="2800" b="1"/>
              <a:t>Antacids</a:t>
            </a:r>
          </a:p>
          <a:p>
            <a:pPr>
              <a:lnSpc>
                <a:spcPct val="90000"/>
              </a:lnSpc>
            </a:pPr>
            <a:r>
              <a:rPr lang="en-US" sz="2800" b="1"/>
              <a:t>Transported in blood to liver</a:t>
            </a:r>
          </a:p>
          <a:p>
            <a:pPr>
              <a:lnSpc>
                <a:spcPct val="90000"/>
              </a:lnSpc>
            </a:pPr>
            <a:r>
              <a:rPr lang="en-US" sz="2800" b="1"/>
              <a:t>Excess excreted in urine &amp; feces</a:t>
            </a:r>
          </a:p>
          <a:p>
            <a:pPr>
              <a:lnSpc>
                <a:spcPct val="90000"/>
              </a:lnSpc>
            </a:pP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Functions of Chromium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05000"/>
            <a:ext cx="4533900" cy="4953000"/>
          </a:xfrm>
        </p:spPr>
        <p:txBody>
          <a:bodyPr/>
          <a:lstStyle/>
          <a:p>
            <a:r>
              <a:rPr lang="en-US" sz="2800"/>
              <a:t>Regulates insulin</a:t>
            </a:r>
          </a:p>
          <a:p>
            <a:pPr lvl="1"/>
            <a:r>
              <a:rPr lang="en-US" sz="2800"/>
              <a:t>Synergistic with insulin in its action for glucose utilization</a:t>
            </a:r>
          </a:p>
          <a:p>
            <a:r>
              <a:rPr lang="en-US" sz="2800"/>
              <a:t>Growth &amp; development</a:t>
            </a:r>
          </a:p>
          <a:p>
            <a:pPr lvl="1"/>
            <a:r>
              <a:rPr lang="en-US" sz="2800"/>
              <a:t>Increases lean mass</a:t>
            </a:r>
          </a:p>
          <a:p>
            <a:pPr lvl="1"/>
            <a:r>
              <a:rPr lang="en-US" sz="2800"/>
              <a:t>Decreases fat mass</a:t>
            </a:r>
          </a:p>
        </p:txBody>
      </p:sp>
      <p:graphicFrame>
        <p:nvGraphicFramePr>
          <p:cNvPr id="29700" name="Object 4"/>
          <p:cNvGraphicFramePr>
            <a:graphicFrameLocks noGrp="1"/>
          </p:cNvGraphicFramePr>
          <p:nvPr>
            <p:ph sz="half" idx="2"/>
          </p:nvPr>
        </p:nvGraphicFramePr>
        <p:xfrm>
          <a:off x="4686300" y="2057400"/>
          <a:ext cx="40005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4" name="Microsoft ClipArt Gallery" r:id="rId3" imgW="3952800" imgH="2765160" progId="MS_ClipArt_Gallery">
                  <p:embed/>
                </p:oleObj>
              </mc:Choice>
              <mc:Fallback>
                <p:oleObj name="Microsoft ClipArt Gallery" r:id="rId3" imgW="3952800" imgH="2765160" progId="MS_ClipArt_Gallery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2057400"/>
                        <a:ext cx="40005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534400" cy="1143000"/>
          </a:xfrm>
        </p:spPr>
        <p:txBody>
          <a:bodyPr/>
          <a:lstStyle/>
          <a:p>
            <a:r>
              <a:rPr lang="en-US" sz="3600" b="1"/>
              <a:t>Chromium Deficiency &amp; Toxicity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839200" cy="4724400"/>
          </a:xfrm>
        </p:spPr>
        <p:txBody>
          <a:bodyPr/>
          <a:lstStyle/>
          <a:p>
            <a:r>
              <a:rPr lang="en-US"/>
              <a:t>Deficiency</a:t>
            </a:r>
          </a:p>
          <a:p>
            <a:pPr lvl="1"/>
            <a:r>
              <a:rPr lang="en-US"/>
              <a:t>􀂄 Hospitalized patients</a:t>
            </a:r>
          </a:p>
          <a:p>
            <a:pPr lvl="1"/>
            <a:r>
              <a:rPr lang="en-US"/>
              <a:t>􀂄 Elevated blood glucose</a:t>
            </a:r>
          </a:p>
          <a:p>
            <a:pPr lvl="1"/>
            <a:r>
              <a:rPr lang="en-US"/>
              <a:t>􀂄 Decreased insulin sensitivity</a:t>
            </a:r>
          </a:p>
          <a:p>
            <a:pPr lvl="1"/>
            <a:r>
              <a:rPr lang="en-US"/>
              <a:t>􀂄 Weight loss</a:t>
            </a:r>
          </a:p>
          <a:p>
            <a:r>
              <a:rPr lang="en-US"/>
              <a:t>Toxicity</a:t>
            </a:r>
          </a:p>
          <a:p>
            <a:pPr lvl="1"/>
            <a:r>
              <a:rPr lang="en-US"/>
              <a:t>􀂄 Rare</a:t>
            </a:r>
          </a:p>
          <a:p>
            <a:pPr lvl="1"/>
            <a:r>
              <a:rPr lang="en-US"/>
              <a:t>􀂄 Industrially released chromium can be toxic at very high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/>
              <a:t>Manganese (Mn):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3200"/>
              <a:t>RDA     4 mg</a:t>
            </a:r>
          </a:p>
          <a:p>
            <a:r>
              <a:rPr lang="en-US" sz="3200"/>
              <a:t>Blood   4– 20 micro gm / dl</a:t>
            </a:r>
          </a:p>
        </p:txBody>
      </p:sp>
      <p:pic>
        <p:nvPicPr>
          <p:cNvPr id="31748" name="Picture 4" descr="MCHH01643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70463" y="2189163"/>
            <a:ext cx="3640137" cy="39830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305800" cy="1143000"/>
          </a:xfrm>
        </p:spPr>
        <p:txBody>
          <a:bodyPr/>
          <a:lstStyle/>
          <a:p>
            <a:r>
              <a:rPr lang="en-US" sz="3200" b="1"/>
              <a:t>Manganese (Mn): Dietary Sources &amp;</a:t>
            </a:r>
            <a:br>
              <a:rPr lang="en-US" sz="3200" b="1"/>
            </a:br>
            <a:r>
              <a:rPr lang="en-US" sz="3200" b="1"/>
              <a:t>Regulation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10600" cy="4572000"/>
          </a:xfrm>
        </p:spPr>
        <p:txBody>
          <a:bodyPr/>
          <a:lstStyle/>
          <a:p>
            <a:r>
              <a:rPr lang="en-US"/>
              <a:t>Whole grains, pineapples, nuts, legumes, dark green leafy vegetables, water</a:t>
            </a:r>
          </a:p>
          <a:p>
            <a:r>
              <a:rPr lang="en-US"/>
              <a:t>&lt;10% absorbed</a:t>
            </a:r>
          </a:p>
          <a:p>
            <a:r>
              <a:rPr lang="en-US"/>
              <a:t>Excess incorporated into bile &amp; excreted</a:t>
            </a:r>
          </a:p>
          <a:p>
            <a:pPr>
              <a:buFont typeface="Wingdings" pitchFamily="2" charset="2"/>
              <a:buNone/>
            </a:pPr>
            <a:r>
              <a:rPr lang="en-US"/>
              <a:t>   in feces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Functions of Manganese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10600" cy="4419600"/>
          </a:xfrm>
        </p:spPr>
        <p:txBody>
          <a:bodyPr/>
          <a:lstStyle/>
          <a:p>
            <a:r>
              <a:rPr lang="en-US"/>
              <a:t>Cofactor for metalloenzymes</a:t>
            </a:r>
          </a:p>
          <a:p>
            <a:pPr lvl="1"/>
            <a:r>
              <a:rPr lang="en-US"/>
              <a:t>􀂄 Gluconeogenesis</a:t>
            </a:r>
          </a:p>
          <a:p>
            <a:pPr lvl="1"/>
            <a:r>
              <a:rPr lang="en-US"/>
              <a:t>􀂄 Bone formation</a:t>
            </a:r>
          </a:p>
          <a:p>
            <a:r>
              <a:rPr lang="en-US"/>
              <a:t>Cofactor for superoxide dismutase</a:t>
            </a:r>
          </a:p>
          <a:p>
            <a:r>
              <a:rPr lang="en-US"/>
              <a:t>Mn dependant enzymes: decarboxylase, phosphatase, glycerol transferase etc</a:t>
            </a:r>
          </a:p>
          <a:p>
            <a:r>
              <a:rPr lang="en-US"/>
              <a:t>Digestion of food</a:t>
            </a:r>
          </a:p>
          <a:p>
            <a:r>
              <a:rPr lang="en-US"/>
              <a:t>Supports immune system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Functions of Manganese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4305300" cy="4648200"/>
          </a:xfrm>
        </p:spPr>
        <p:txBody>
          <a:bodyPr/>
          <a:lstStyle/>
          <a:p>
            <a:r>
              <a:rPr lang="en-US" sz="2800"/>
              <a:t>Regulates blood sugar level</a:t>
            </a:r>
          </a:p>
          <a:p>
            <a:r>
              <a:rPr lang="en-US" sz="2800"/>
              <a:t>Production of energy &amp; cell reproduction</a:t>
            </a:r>
          </a:p>
          <a:p>
            <a:r>
              <a:rPr lang="en-US" sz="2800"/>
              <a:t>Bone growth</a:t>
            </a:r>
          </a:p>
          <a:p>
            <a:r>
              <a:rPr lang="en-US" sz="2800"/>
              <a:t>Supports blood clotting along with Vitamin K</a:t>
            </a:r>
          </a:p>
        </p:txBody>
      </p:sp>
      <p:pic>
        <p:nvPicPr>
          <p:cNvPr id="34820" name="Picture 4" descr="MCPE02758_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6300" y="2270125"/>
            <a:ext cx="3771900" cy="3306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/>
              <a:t>Manganese Deficiency &amp; Toxicity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8839200" cy="4953000"/>
          </a:xfrm>
        </p:spPr>
        <p:txBody>
          <a:bodyPr/>
          <a:lstStyle/>
          <a:p>
            <a:r>
              <a:rPr lang="en-US"/>
              <a:t>Deficiency</a:t>
            </a:r>
          </a:p>
          <a:p>
            <a:pPr lvl="1"/>
            <a:r>
              <a:rPr lang="en-US"/>
              <a:t>Rare</a:t>
            </a:r>
          </a:p>
          <a:p>
            <a:pPr lvl="1"/>
            <a:r>
              <a:rPr lang="en-US"/>
              <a:t>Scaly skin, poor bone formation, growth retardation</a:t>
            </a:r>
          </a:p>
          <a:p>
            <a:r>
              <a:rPr lang="en-US"/>
              <a:t>Toxicity ( Total Mn content above 10 mg )</a:t>
            </a:r>
          </a:p>
          <a:p>
            <a:pPr lvl="1"/>
            <a:r>
              <a:rPr lang="en-US"/>
              <a:t>Rare</a:t>
            </a:r>
          </a:p>
          <a:p>
            <a:pPr lvl="1"/>
            <a:r>
              <a:rPr lang="en-US"/>
              <a:t>Mining</a:t>
            </a:r>
          </a:p>
          <a:p>
            <a:pPr lvl="1"/>
            <a:r>
              <a:rPr lang="en-US"/>
              <a:t>Liver disease</a:t>
            </a:r>
          </a:p>
          <a:p>
            <a:pPr lvl="1"/>
            <a:r>
              <a:rPr lang="en-US"/>
              <a:t>Psychosis</a:t>
            </a:r>
          </a:p>
          <a:p>
            <a:pPr lvl="1"/>
            <a:r>
              <a:rPr lang="en-US"/>
              <a:t>Parkinsonism like symptoms</a:t>
            </a:r>
          </a:p>
          <a:p>
            <a:pPr lvl="1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udio">
  <a:themeElements>
    <a:clrScheme name="Studio 1">
      <a:dk1>
        <a:srgbClr val="000000"/>
      </a:dk1>
      <a:lt1>
        <a:srgbClr val="FFFFFF"/>
      </a:lt1>
      <a:dk2>
        <a:srgbClr val="336666"/>
      </a:dk2>
      <a:lt2>
        <a:srgbClr val="CCCC99"/>
      </a:lt2>
      <a:accent1>
        <a:srgbClr val="97CDCC"/>
      </a:accent1>
      <a:accent2>
        <a:srgbClr val="D6E0E0"/>
      </a:accent2>
      <a:accent3>
        <a:srgbClr val="FFFFFF"/>
      </a:accent3>
      <a:accent4>
        <a:srgbClr val="000000"/>
      </a:accent4>
      <a:accent5>
        <a:srgbClr val="C9E3E2"/>
      </a:accent5>
      <a:accent6>
        <a:srgbClr val="C2CBCB"/>
      </a:accent6>
      <a:hlink>
        <a:srgbClr val="99CC00"/>
      </a:hlink>
      <a:folHlink>
        <a:srgbClr val="336666"/>
      </a:folHlink>
    </a:clrScheme>
    <a:fontScheme name="Studio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198</TotalTime>
  <Words>423</Words>
  <Application>Microsoft Office PowerPoint</Application>
  <PresentationFormat>On-screen Show (4:3)</PresentationFormat>
  <Paragraphs>103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Black</vt:lpstr>
      <vt:lpstr>Times New Roman</vt:lpstr>
      <vt:lpstr>Wingdings</vt:lpstr>
      <vt:lpstr>Studio</vt:lpstr>
      <vt:lpstr>Microsoft ClipArt Gallery</vt:lpstr>
      <vt:lpstr>Chromium </vt:lpstr>
      <vt:lpstr>Chromium (Cr): Dietary Sources, Bioavailability, &amp; Regulation</vt:lpstr>
      <vt:lpstr>Functions of Chromium</vt:lpstr>
      <vt:lpstr>Chromium Deficiency &amp; Toxicity</vt:lpstr>
      <vt:lpstr>Manganese (Mn):</vt:lpstr>
      <vt:lpstr>Manganese (Mn): Dietary Sources &amp; Regulation</vt:lpstr>
      <vt:lpstr>Functions of Manganese</vt:lpstr>
      <vt:lpstr>Functions of Manganese</vt:lpstr>
      <vt:lpstr>Manganese Deficiency &amp; Toxicity</vt:lpstr>
      <vt:lpstr>Selenium </vt:lpstr>
      <vt:lpstr>Absorption, Metabolism, &amp; Regulation of Selenium </vt:lpstr>
      <vt:lpstr>Functions of Selenium </vt:lpstr>
      <vt:lpstr>Functions of Selenium </vt:lpstr>
      <vt:lpstr>Selenium Deficiency &amp; Toxicity </vt:lpstr>
      <vt:lpstr>Selenium Deficiency &amp; Toxicity</vt:lpstr>
    </vt:vector>
  </TitlesOfParts>
  <Company>Data Center, University of Sargodha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DIETARY MINERALS</dc:title>
  <dc:creator>Muhammad Muddassir Iqbal</dc:creator>
  <cp:lastModifiedBy>Dr.Usman Shahnawaz</cp:lastModifiedBy>
  <cp:revision>64</cp:revision>
  <dcterms:created xsi:type="dcterms:W3CDTF">2002-08-12T07:13:06Z</dcterms:created>
  <dcterms:modified xsi:type="dcterms:W3CDTF">2020-05-05T15:03:18Z</dcterms:modified>
</cp:coreProperties>
</file>