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29" r:id="rId3"/>
    <p:sldId id="330" r:id="rId4"/>
    <p:sldId id="332" r:id="rId5"/>
    <p:sldId id="336" r:id="rId6"/>
    <p:sldId id="337" r:id="rId7"/>
    <p:sldId id="338" r:id="rId8"/>
    <p:sldId id="340" r:id="rId9"/>
    <p:sldId id="343" r:id="rId10"/>
    <p:sldId id="344" r:id="rId11"/>
    <p:sldId id="346" r:id="rId12"/>
    <p:sldId id="348" r:id="rId13"/>
    <p:sldId id="350" r:id="rId14"/>
    <p:sldId id="35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07482-F402-42D7-8D17-89A799F7E9D6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D48E5-358F-48B8-9E10-2811E66A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565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60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3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31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460F5-7BEE-495D-8AAB-B3F8183D3FA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46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21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082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85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1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65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443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5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16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AFFB9-A26C-4448-B042-690CCFD9E90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60603-EA8E-42CA-83E6-362D77531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36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sma\Desktop\Google%20Image%20Result%20for%20http--seattlepi_nwsource_com-africa-art-coldchainmonitorcard_gif_files\coldchain_files\coldsaferange.gi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Expended Program of immunization(EPI)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8770" y="1620671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799"/>
            <a:ext cx="7924800" cy="5021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075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395288" y="0"/>
            <a:ext cx="8532812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/>
            <a:r>
              <a:rPr lang="en-US" sz="2400" dirty="0">
                <a:cs typeface="Times New Roman" pitchFamily="18" charset="0"/>
              </a:rPr>
              <a:t>The front of the cold chain monitor has:</a:t>
            </a:r>
          </a:p>
          <a:p>
            <a:pPr rtl="0" eaLnBrk="1" hangingPunct="1">
              <a:buFontTx/>
              <a:buAutoNum type="arabicParenBoth"/>
            </a:pPr>
            <a:r>
              <a:rPr lang="en-US" sz="2400" dirty="0">
                <a:cs typeface="Times New Roman" pitchFamily="18" charset="0"/>
              </a:rPr>
              <a:t>A record form that health workers fill in to show when vaccines are received.</a:t>
            </a:r>
          </a:p>
          <a:p>
            <a:pPr rtl="0" eaLnBrk="1" hangingPunct="1"/>
            <a:endParaRPr lang="en-US" sz="2400" dirty="0">
              <a:cs typeface="Times New Roman" pitchFamily="18" charset="0"/>
            </a:endParaRPr>
          </a:p>
          <a:p>
            <a:pPr rtl="0" eaLnBrk="1" hangingPunct="1"/>
            <a:r>
              <a:rPr lang="en-US" sz="2400" dirty="0">
                <a:cs typeface="Times New Roman" pitchFamily="18" charset="0"/>
              </a:rPr>
              <a:t>(2) An indicator that is a heat-sensitive strip with four windows, marked A, B, C and D.</a:t>
            </a:r>
          </a:p>
          <a:p>
            <a:pPr rtl="0" eaLnBrk="1" hangingPunct="1"/>
            <a:endParaRPr lang="en-US" sz="2400" dirty="0">
              <a:cs typeface="Times New Roman" pitchFamily="18" charset="0"/>
            </a:endParaRPr>
          </a:p>
          <a:p>
            <a:pPr rtl="0" eaLnBrk="1" hangingPunct="1"/>
            <a:r>
              <a:rPr lang="en-US" sz="2400" dirty="0">
                <a:cs typeface="Times New Roman" pitchFamily="18" charset="0"/>
              </a:rPr>
              <a:t>(3) An interpretation guide explaining what to do with vaccines that have been exposed to high temperatures.</a:t>
            </a:r>
          </a:p>
          <a:p>
            <a:pPr rtl="0" eaLnBrk="1" hangingPunct="1"/>
            <a:endParaRPr lang="en-US" sz="2400" dirty="0">
              <a:cs typeface="Times New Roman" pitchFamily="18" charset="0"/>
            </a:endParaRPr>
          </a:p>
          <a:p>
            <a:pPr rtl="0" eaLnBrk="1" hangingPunct="1"/>
            <a:r>
              <a:rPr lang="en-US" sz="2400" dirty="0">
                <a:cs typeface="Times New Roman" pitchFamily="18" charset="0"/>
              </a:rPr>
              <a:t>(4) A space for filling in the following information: name of supplier/manufacturer, type of vaccine.</a:t>
            </a:r>
          </a:p>
          <a:p>
            <a:pPr rtl="0" eaLnBrk="1" hangingPunct="1"/>
            <a:r>
              <a:rPr lang="en-US" sz="2400" dirty="0">
                <a:cs typeface="Times New Roman" pitchFamily="18" charset="0"/>
              </a:rPr>
              <a:t> </a:t>
            </a:r>
          </a:p>
          <a:p>
            <a:pPr rtl="0" eaLnBrk="1" hangingPunct="1"/>
            <a:r>
              <a:rPr lang="en-US" sz="2400" dirty="0">
                <a:cs typeface="Times New Roman" pitchFamily="18" charset="0"/>
              </a:rPr>
              <a:t>The back of the cold chain monitor has:</a:t>
            </a:r>
          </a:p>
          <a:p>
            <a:pPr rtl="0" eaLnBrk="1" hangingPunct="1"/>
            <a:endParaRPr lang="en-US" sz="2400" dirty="0">
              <a:cs typeface="Times New Roman" pitchFamily="18" charset="0"/>
            </a:endParaRPr>
          </a:p>
          <a:p>
            <a:pPr lvl="3" rtl="0" eaLnBrk="1" hangingPunct="1"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 Instructions on use.</a:t>
            </a:r>
          </a:p>
          <a:p>
            <a:pPr lvl="3" rtl="0" eaLnBrk="1" hangingPunct="1">
              <a:buFontTx/>
              <a:buChar char="•"/>
            </a:pPr>
            <a:r>
              <a:rPr lang="en-US" sz="2400" dirty="0">
                <a:cs typeface="Times New Roman" pitchFamily="18" charset="0"/>
              </a:rPr>
              <a:t>A table giving information on the time and temperature characteristics of the </a:t>
            </a:r>
            <a:r>
              <a:rPr lang="en-US" sz="2400" i="1" dirty="0">
                <a:cs typeface="Times New Roman" pitchFamily="18" charset="0"/>
              </a:rPr>
              <a:t>Monitor.</a:t>
            </a:r>
            <a:endParaRPr lang="en-US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449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24" name="Picture 4" descr="vacc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5" y="0"/>
            <a:ext cx="42068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25" name="Text Box 5"/>
          <p:cNvSpPr txBox="1">
            <a:spLocks noChangeArrowheads="1"/>
          </p:cNvSpPr>
          <p:nvPr/>
        </p:nvSpPr>
        <p:spPr bwMode="auto">
          <a:xfrm>
            <a:off x="0" y="0"/>
            <a:ext cx="5508625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/>
            <a:r>
              <a:rPr lang="en-US" sz="2800" b="1" dirty="0">
                <a:cs typeface="Times New Roman" pitchFamily="18" charset="0"/>
              </a:rPr>
              <a:t>3-Vaccine vial monitors:</a:t>
            </a:r>
          </a:p>
          <a:p>
            <a:pPr rtl="0" eaLnBrk="1" hangingPunct="1"/>
            <a:endParaRPr lang="en-US" sz="2800" dirty="0">
              <a:cs typeface="Times New Roman" pitchFamily="18" charset="0"/>
            </a:endParaRPr>
          </a:p>
          <a:p>
            <a:pPr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Every vial is also shipped with a temperature-sensitive label, that health workers monitor during vaccination sessions. </a:t>
            </a:r>
          </a:p>
          <a:p>
            <a:pPr rtl="0" eaLnBrk="1" hangingPunct="1">
              <a:lnSpc>
                <a:spcPct val="150000"/>
              </a:lnSpc>
            </a:pPr>
            <a:endParaRPr lang="en-US" sz="2400" b="1" dirty="0">
              <a:cs typeface="Times New Roman" pitchFamily="18" charset="0"/>
            </a:endParaRPr>
          </a:p>
          <a:p>
            <a:pPr rtl="0" eaLnBrk="1" hangingPunct="1">
              <a:lnSpc>
                <a:spcPct val="150000"/>
              </a:lnSpc>
            </a:pPr>
            <a:endParaRPr lang="en-US" sz="24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33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55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5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3956" name="Picture 4" descr="vaccinfokit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0"/>
            <a:ext cx="4908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3957" name="Text Box 5"/>
          <p:cNvSpPr txBox="1">
            <a:spLocks noChangeArrowheads="1"/>
          </p:cNvSpPr>
          <p:nvPr/>
        </p:nvSpPr>
        <p:spPr bwMode="auto">
          <a:xfrm>
            <a:off x="250825" y="0"/>
            <a:ext cx="29718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rtl="0" eaLnBrk="1" hangingPunct="1"/>
            <a:r>
              <a:rPr lang="en-US" sz="2400" b="1" dirty="0">
                <a:cs typeface="Times New Roman" pitchFamily="18" charset="0"/>
              </a:rPr>
              <a:t>SAFE</a:t>
            </a:r>
            <a:r>
              <a:rPr lang="en-US" sz="2400" dirty="0">
                <a:cs typeface="Times New Roman" pitchFamily="18" charset="0"/>
              </a:rPr>
              <a:t/>
            </a:r>
            <a:br>
              <a:rPr lang="en-US" sz="2400" dirty="0">
                <a:cs typeface="Times New Roman" pitchFamily="18" charset="0"/>
              </a:rPr>
            </a:br>
            <a:r>
              <a:rPr lang="en-US" sz="2400" dirty="0">
                <a:cs typeface="Times New Roman" pitchFamily="18" charset="0"/>
              </a:rPr>
              <a:t>If the inner square is lighter than the outer ring and the expiration date is valid, the vaccine is</a:t>
            </a:r>
          </a:p>
          <a:p>
            <a:pPr algn="ctr" rtl="0" eaLnBrk="1" hangingPunct="1"/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usable </a:t>
            </a:r>
          </a:p>
          <a:p>
            <a:pPr rtl="0" eaLnBrk="1" hangingPunct="1">
              <a:buFontTx/>
              <a:buChar char="•"/>
            </a:pPr>
            <a:endParaRPr lang="en-US" sz="2400" b="1" dirty="0">
              <a:cs typeface="Times New Roman" pitchFamily="18" charset="0"/>
            </a:endParaRPr>
          </a:p>
        </p:txBody>
      </p:sp>
      <p:sp>
        <p:nvSpPr>
          <p:cNvPr id="253958" name="Text Box 6"/>
          <p:cNvSpPr txBox="1">
            <a:spLocks noChangeArrowheads="1"/>
          </p:cNvSpPr>
          <p:nvPr/>
        </p:nvSpPr>
        <p:spPr bwMode="auto">
          <a:xfrm>
            <a:off x="323850" y="4210050"/>
            <a:ext cx="287972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rtl="0" eaLnBrk="1" hangingPunct="1"/>
            <a:r>
              <a:rPr lang="en-US" sz="2400" b="1" dirty="0">
                <a:cs typeface="Times New Roman" pitchFamily="18" charset="0"/>
              </a:rPr>
              <a:t>SPOILED</a:t>
            </a:r>
            <a:r>
              <a:rPr lang="en-US" sz="2400" dirty="0">
                <a:cs typeface="Times New Roman" pitchFamily="18" charset="0"/>
              </a:rPr>
              <a:t/>
            </a:r>
            <a:br>
              <a:rPr lang="en-US" sz="2400" dirty="0">
                <a:cs typeface="Times New Roman" pitchFamily="18" charset="0"/>
              </a:rPr>
            </a:br>
            <a:r>
              <a:rPr lang="en-US" sz="2400" dirty="0">
                <a:cs typeface="Times New Roman" pitchFamily="18" charset="0"/>
              </a:rPr>
              <a:t>If the inner square matches or is darker than the outer ring, the vaccine must be </a:t>
            </a:r>
            <a:r>
              <a:rPr lang="en-US" sz="2400" b="1" dirty="0">
                <a:cs typeface="Times New Roman" pitchFamily="18" charset="0"/>
              </a:rPr>
              <a:t>discarded.</a:t>
            </a:r>
            <a:r>
              <a:rPr lang="en-US" sz="2400" dirty="0">
                <a:cs typeface="Times New Roman" pitchFamily="18" charset="0"/>
              </a:rPr>
              <a:t> </a:t>
            </a:r>
          </a:p>
          <a:p>
            <a:pPr rtl="0" eaLnBrk="1" hangingPunct="1">
              <a:buFontTx/>
              <a:buChar char="•"/>
            </a:pPr>
            <a:endParaRPr lang="en-US" sz="24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44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53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53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7" grpId="0"/>
      <p:bldP spid="25395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5"/>
          <p:cNvSpPr txBox="1">
            <a:spLocks noChangeArrowheads="1"/>
          </p:cNvSpPr>
          <p:nvPr/>
        </p:nvSpPr>
        <p:spPr bwMode="auto">
          <a:xfrm>
            <a:off x="303213" y="2225675"/>
            <a:ext cx="31162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buFontTx/>
              <a:buChar char="•"/>
            </a:pPr>
            <a:endParaRPr lang="en-GB" sz="240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143366" name="Text Box 6"/>
          <p:cNvSpPr txBox="1">
            <a:spLocks noChangeArrowheads="1"/>
          </p:cNvSpPr>
          <p:nvPr/>
        </p:nvSpPr>
        <p:spPr bwMode="auto">
          <a:xfrm>
            <a:off x="0" y="260350"/>
            <a:ext cx="3511550" cy="664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lnSpc>
                <a:spcPct val="150000"/>
              </a:lnSpc>
            </a:pPr>
            <a:r>
              <a:rPr lang="en-US" sz="2800" b="1" dirty="0">
                <a:cs typeface="Times New Roman" pitchFamily="18" charset="0"/>
              </a:rPr>
              <a:t>4-The shake test</a:t>
            </a:r>
            <a:r>
              <a:rPr lang="en-US" sz="2800" dirty="0">
                <a:cs typeface="Times New Roman" pitchFamily="18" charset="0"/>
              </a:rPr>
              <a:t/>
            </a:r>
            <a:br>
              <a:rPr lang="en-US" sz="2800" dirty="0">
                <a:cs typeface="Times New Roman" pitchFamily="18" charset="0"/>
              </a:rPr>
            </a:br>
            <a:r>
              <a:rPr lang="en-US" sz="2400" dirty="0">
                <a:cs typeface="Times New Roman" pitchFamily="18" charset="0"/>
              </a:rPr>
              <a:t>DPT, hepatitis B and tetanus toxoid vaccines can all be damaged by freezing. By shaking two vials, side-by-side, one that might have been frozen and one that has never been frozen, health workers can determine if a vaccine has spoiled. </a:t>
            </a:r>
          </a:p>
          <a:p>
            <a:pPr rtl="0" eaLnBrk="1" hangingPunct="1">
              <a:buFontTx/>
              <a:buChar char="•"/>
            </a:pPr>
            <a:endParaRPr lang="en-US" sz="2400" dirty="0">
              <a:cs typeface="Times New Roman" pitchFamily="18" charset="0"/>
            </a:endParaRPr>
          </a:p>
        </p:txBody>
      </p:sp>
      <p:pic>
        <p:nvPicPr>
          <p:cNvPr id="143367" name="Picture 7" descr="coldshaket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0"/>
            <a:ext cx="57959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203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0" name="Text Box 4"/>
          <p:cNvSpPr txBox="1">
            <a:spLocks noChangeArrowheads="1"/>
          </p:cNvSpPr>
          <p:nvPr/>
        </p:nvSpPr>
        <p:spPr bwMode="auto">
          <a:xfrm>
            <a:off x="323850" y="549275"/>
            <a:ext cx="8280400" cy="520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lnSpc>
                <a:spcPct val="150000"/>
              </a:lnSpc>
            </a:pPr>
            <a:r>
              <a:rPr lang="en-US" sz="3200" b="1" dirty="0">
                <a:cs typeface="Times New Roman" pitchFamily="18" charset="0"/>
              </a:rPr>
              <a:t>What damage the Vaccines?</a:t>
            </a:r>
            <a:endParaRPr lang="en-US" sz="3200" dirty="0">
              <a:cs typeface="Times New Roman" pitchFamily="18" charset="0"/>
            </a:endParaRPr>
          </a:p>
          <a:p>
            <a:pPr lvl="2"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1. Any defect in the cold chain.</a:t>
            </a:r>
          </a:p>
          <a:p>
            <a:pPr lvl="2"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2. Out date expiry.</a:t>
            </a:r>
          </a:p>
          <a:p>
            <a:pPr lvl="2"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3. Using skin antiseptic at the site of injection (e.g. BCG).</a:t>
            </a:r>
          </a:p>
          <a:p>
            <a:pPr lvl="2"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4. Using the reconstituted vaccine (MMR, measles, BCG)  </a:t>
            </a:r>
          </a:p>
          <a:p>
            <a:pPr lvl="2"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    after the recommended period ( 6 hours).</a:t>
            </a:r>
          </a:p>
          <a:p>
            <a:pPr lvl="2"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5. Exposure of the vaccine to unacceptable temperature </a:t>
            </a:r>
          </a:p>
          <a:p>
            <a:pPr lvl="2"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    during the immunization session.</a:t>
            </a:r>
          </a:p>
          <a:p>
            <a:pPr lvl="2"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6. Exposure of the vaccine to direct sunlight (BCG)</a:t>
            </a:r>
          </a:p>
        </p:txBody>
      </p:sp>
    </p:spTree>
    <p:extLst>
      <p:ext uri="{BB962C8B-B14F-4D97-AF65-F5344CB8AC3E}">
        <p14:creationId xmlns:p14="http://schemas.microsoft.com/office/powerpoint/2010/main" val="411210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7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7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7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7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7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7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7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74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74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323850" y="188913"/>
            <a:ext cx="8569325" cy="575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lnSpc>
                <a:spcPct val="150000"/>
              </a:lnSpc>
            </a:pPr>
            <a:r>
              <a:rPr lang="en-US" sz="3200" b="1" i="1" dirty="0">
                <a:cs typeface="Times New Roman" pitchFamily="18" charset="0"/>
              </a:rPr>
              <a:t>The cold chain: </a:t>
            </a:r>
            <a:endParaRPr lang="en-US" sz="3200" dirty="0">
              <a:cs typeface="Times New Roman" pitchFamily="18" charset="0"/>
            </a:endParaRPr>
          </a:p>
          <a:p>
            <a:pPr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	</a:t>
            </a:r>
          </a:p>
          <a:p>
            <a:pPr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     It is the system of storage and transportation of the vaccine at low temperature (cold condition) from the manufacture till it is consumed. </a:t>
            </a:r>
          </a:p>
          <a:p>
            <a:pPr lvl="3" rtl="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cs typeface="Times New Roman" pitchFamily="18" charset="0"/>
              </a:rPr>
              <a:t>Polio vaccine is the most sensitive vaccine to heat. </a:t>
            </a:r>
          </a:p>
          <a:p>
            <a:pPr lvl="3" rtl="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cs typeface="Times New Roman" pitchFamily="18" charset="0"/>
              </a:rPr>
              <a:t>Live attenuated vaccines are allowed to be frozen (OPV, Measles, MMR and BCG). </a:t>
            </a:r>
          </a:p>
          <a:p>
            <a:pPr lvl="3" rtl="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cs typeface="Times New Roman" pitchFamily="18" charset="0"/>
              </a:rPr>
              <a:t>Inactivated vaccines must not be frozen ( DPT, DT, </a:t>
            </a:r>
            <a:r>
              <a:rPr lang="en-US" sz="2400" dirty="0" err="1">
                <a:cs typeface="Times New Roman" pitchFamily="18" charset="0"/>
              </a:rPr>
              <a:t>dT</a:t>
            </a:r>
            <a:r>
              <a:rPr lang="en-US" sz="2400" dirty="0">
                <a:cs typeface="Times New Roman" pitchFamily="18" charset="0"/>
              </a:rPr>
              <a:t> , TT and HB) .</a:t>
            </a:r>
          </a:p>
        </p:txBody>
      </p:sp>
    </p:spTree>
    <p:extLst>
      <p:ext uri="{BB962C8B-B14F-4D97-AF65-F5344CB8AC3E}">
        <p14:creationId xmlns:p14="http://schemas.microsoft.com/office/powerpoint/2010/main" val="389464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791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8794" name="Rectangle 10"/>
          <p:cNvSpPr>
            <a:spLocks noChangeArrowheads="1"/>
          </p:cNvSpPr>
          <p:nvPr/>
        </p:nvSpPr>
        <p:spPr bwMode="auto">
          <a:xfrm>
            <a:off x="0" y="0"/>
            <a:ext cx="4824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rtl="0">
              <a:defRPr/>
            </a:pPr>
            <a:r>
              <a:rPr lang="en-US" sz="2800" b="1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The levels of cold chain</a:t>
            </a:r>
          </a:p>
        </p:txBody>
      </p:sp>
    </p:spTree>
    <p:extLst>
      <p:ext uri="{BB962C8B-B14F-4D97-AF65-F5344CB8AC3E}">
        <p14:creationId xmlns:p14="http://schemas.microsoft.com/office/powerpoint/2010/main" val="89111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8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984" name="Group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35823"/>
              </p:ext>
            </p:extLst>
          </p:nvPr>
        </p:nvGraphicFramePr>
        <p:xfrm>
          <a:off x="0" y="1312863"/>
          <a:ext cx="9144000" cy="5545136"/>
        </p:xfrm>
        <a:graphic>
          <a:graphicData uri="http://schemas.openxmlformats.org/drawingml/2006/table">
            <a:tbl>
              <a:tblPr/>
              <a:tblGrid>
                <a:gridCol w="2878138"/>
                <a:gridCol w="1809750"/>
                <a:gridCol w="2073275"/>
                <a:gridCol w="2382837"/>
              </a:tblGrid>
              <a:tr h="134461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administrative level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Storage period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Temperature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vaccines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4412"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Central &amp; regional stores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Maximum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three months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- 20° to- 30°C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OPV, Measles, MMR,BCG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+2° to +8°C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DPT, DT, dT, TT&amp; HB,Hib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0912"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Districts stores&amp; local immunization centers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Maximum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one month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0°C to+8°C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OPV, Measles, MMR, BCG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41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+2° to +8°C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DPT, DT,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dT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TT&amp;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HB,Hib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3998" name="Rectangle 121"/>
          <p:cNvSpPr>
            <a:spLocks noChangeArrowheads="1"/>
          </p:cNvSpPr>
          <p:nvPr/>
        </p:nvSpPr>
        <p:spPr bwMode="auto">
          <a:xfrm>
            <a:off x="942975" y="4541838"/>
            <a:ext cx="4413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rtl="0"/>
            <a:r>
              <a:rPr lang="en-US" sz="1200">
                <a:latin typeface="Arial" charset="0"/>
                <a:cs typeface="Times New Roman" pitchFamily="18" charset="0"/>
              </a:rPr>
              <a:t>      </a:t>
            </a:r>
            <a:endParaRPr lang="en-US">
              <a:latin typeface="Arial" charset="0"/>
            </a:endParaRPr>
          </a:p>
        </p:txBody>
      </p:sp>
      <p:sp>
        <p:nvSpPr>
          <p:cNvPr id="121985" name="Text Box 129"/>
          <p:cNvSpPr txBox="1">
            <a:spLocks noChangeArrowheads="1"/>
          </p:cNvSpPr>
          <p:nvPr/>
        </p:nvSpPr>
        <p:spPr bwMode="auto">
          <a:xfrm>
            <a:off x="250825" y="0"/>
            <a:ext cx="84978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rtl="0" eaLnBrk="1" hangingPunct="1"/>
            <a:r>
              <a:rPr lang="en-US" sz="2400" b="1">
                <a:cs typeface="Times New Roman" pitchFamily="18" charset="0"/>
              </a:rPr>
              <a:t>The administrative levels of cold chain according to the duration of the storage and the temperature required to keep the vaccine potent </a:t>
            </a:r>
          </a:p>
        </p:txBody>
      </p:sp>
    </p:spTree>
    <p:extLst>
      <p:ext uri="{BB962C8B-B14F-4D97-AF65-F5344CB8AC3E}">
        <p14:creationId xmlns:p14="http://schemas.microsoft.com/office/powerpoint/2010/main" val="203133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1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1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9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Oval 8"/>
          <p:cNvSpPr>
            <a:spLocks noChangeArrowheads="1"/>
          </p:cNvSpPr>
          <p:nvPr/>
        </p:nvSpPr>
        <p:spPr bwMode="auto">
          <a:xfrm>
            <a:off x="1331913" y="2133600"/>
            <a:ext cx="338455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4505" name="Oval 9"/>
          <p:cNvSpPr>
            <a:spLocks noChangeArrowheads="1"/>
          </p:cNvSpPr>
          <p:nvPr/>
        </p:nvSpPr>
        <p:spPr bwMode="auto">
          <a:xfrm>
            <a:off x="2700338" y="2103438"/>
            <a:ext cx="4681537" cy="608012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rtl="0"/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The equipment and tools</a:t>
            </a:r>
          </a:p>
        </p:txBody>
      </p:sp>
      <p:sp>
        <p:nvSpPr>
          <p:cNvPr id="234506" name="Oval 10"/>
          <p:cNvSpPr>
            <a:spLocks noChangeArrowheads="1"/>
          </p:cNvSpPr>
          <p:nvPr/>
        </p:nvSpPr>
        <p:spPr bwMode="auto">
          <a:xfrm>
            <a:off x="5003800" y="3832225"/>
            <a:ext cx="3887788" cy="608013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rtl="0"/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The</a:t>
            </a:r>
            <a:r>
              <a:rPr lang="en-US" sz="240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procedures</a:t>
            </a:r>
          </a:p>
        </p:txBody>
      </p:sp>
      <p:sp>
        <p:nvSpPr>
          <p:cNvPr id="234507" name="Oval 11"/>
          <p:cNvSpPr>
            <a:spLocks noChangeArrowheads="1"/>
          </p:cNvSpPr>
          <p:nvPr/>
        </p:nvSpPr>
        <p:spPr bwMode="auto">
          <a:xfrm>
            <a:off x="323850" y="3789363"/>
            <a:ext cx="3887788" cy="608012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rtl="0"/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The health staff</a:t>
            </a:r>
          </a:p>
        </p:txBody>
      </p:sp>
      <p:sp>
        <p:nvSpPr>
          <p:cNvPr id="234508" name="Text Box 12"/>
          <p:cNvSpPr txBox="1">
            <a:spLocks noChangeArrowheads="1"/>
          </p:cNvSpPr>
          <p:nvPr/>
        </p:nvSpPr>
        <p:spPr bwMode="auto">
          <a:xfrm>
            <a:off x="1187450" y="188913"/>
            <a:ext cx="68611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lnSpc>
                <a:spcPct val="150000"/>
              </a:lnSpc>
            </a:pPr>
            <a:r>
              <a:rPr lang="en-US" sz="3200" b="1" i="1" dirty="0">
                <a:cs typeface="Times New Roman" pitchFamily="18" charset="0"/>
              </a:rPr>
              <a:t>The components of the cold chain :</a:t>
            </a:r>
            <a:r>
              <a:rPr lang="en-US" sz="3200" b="1" dirty="0">
                <a:cs typeface="Times New Roman" pitchFamily="18" charset="0"/>
              </a:rPr>
              <a:t> </a:t>
            </a:r>
          </a:p>
          <a:p>
            <a:pPr rtl="0" eaLnBrk="1" hangingPunct="1">
              <a:buFontTx/>
              <a:buChar char="•"/>
            </a:pPr>
            <a:endParaRPr lang="en-US" sz="3200" b="1" dirty="0">
              <a:cs typeface="Times New Roman" pitchFamily="18" charset="0"/>
            </a:endParaRPr>
          </a:p>
        </p:txBody>
      </p:sp>
      <p:sp>
        <p:nvSpPr>
          <p:cNvPr id="84999" name="AutoShape 13"/>
          <p:cNvSpPr>
            <a:spLocks noChangeArrowheads="1"/>
          </p:cNvSpPr>
          <p:nvPr/>
        </p:nvSpPr>
        <p:spPr bwMode="auto">
          <a:xfrm>
            <a:off x="6877050" y="908050"/>
            <a:ext cx="1223963" cy="2808288"/>
          </a:xfrm>
          <a:custGeom>
            <a:avLst/>
            <a:gdLst>
              <a:gd name="T0" fmla="*/ 874284 w 21600"/>
              <a:gd name="T1" fmla="*/ 0 h 21600"/>
              <a:gd name="T2" fmla="*/ 524547 w 21600"/>
              <a:gd name="T3" fmla="*/ 802312 h 21600"/>
              <a:gd name="T4" fmla="*/ 349679 w 21600"/>
              <a:gd name="T5" fmla="*/ 1203533 h 21600"/>
              <a:gd name="T6" fmla="*/ 0 w 21600"/>
              <a:gd name="T7" fmla="*/ 2005976 h 21600"/>
              <a:gd name="T8" fmla="*/ 349679 w 21600"/>
              <a:gd name="T9" fmla="*/ 2808288 h 21600"/>
              <a:gd name="T10" fmla="*/ 699416 w 21600"/>
              <a:gd name="T11" fmla="*/ 2407067 h 21600"/>
              <a:gd name="T12" fmla="*/ 1049095 w 21600"/>
              <a:gd name="T13" fmla="*/ 1604755 h 21600"/>
              <a:gd name="T14" fmla="*/ 1223963 w 21600"/>
              <a:gd name="T15" fmla="*/ 802312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3085 w 21600"/>
              <a:gd name="T25" fmla="*/ 12343 h 21600"/>
              <a:gd name="T26" fmla="*/ 18514 w 21600"/>
              <a:gd name="T27" fmla="*/ 185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6171"/>
                </a:lnTo>
                <a:lnTo>
                  <a:pt x="12343" y="6171"/>
                </a:lnTo>
                <a:lnTo>
                  <a:pt x="12343" y="12343"/>
                </a:lnTo>
                <a:lnTo>
                  <a:pt x="6171" y="12343"/>
                </a:lnTo>
                <a:lnTo>
                  <a:pt x="6171" y="9257"/>
                </a:lnTo>
                <a:lnTo>
                  <a:pt x="0" y="1542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lnTo>
                  <a:pt x="15429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0" name="AutoShape 14"/>
          <p:cNvSpPr>
            <a:spLocks noChangeArrowheads="1"/>
          </p:cNvSpPr>
          <p:nvPr/>
        </p:nvSpPr>
        <p:spPr bwMode="auto">
          <a:xfrm>
            <a:off x="1619250" y="908050"/>
            <a:ext cx="215900" cy="2592388"/>
          </a:xfrm>
          <a:prstGeom prst="downArrow">
            <a:avLst>
              <a:gd name="adj1" fmla="val 50000"/>
              <a:gd name="adj2" fmla="val 300184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1" name="Text Box 15"/>
          <p:cNvSpPr txBox="1">
            <a:spLocks noChangeArrowheads="1"/>
          </p:cNvSpPr>
          <p:nvPr/>
        </p:nvSpPr>
        <p:spPr bwMode="auto">
          <a:xfrm>
            <a:off x="1116013" y="981075"/>
            <a:ext cx="1008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spcBef>
                <a:spcPct val="50000"/>
              </a:spcBef>
              <a:buFontTx/>
              <a:buChar char="•"/>
            </a:pPr>
            <a:endParaRPr lang="en-GB" sz="2400" b="1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85002" name="AutoShape 16"/>
          <p:cNvSpPr>
            <a:spLocks noChangeArrowheads="1"/>
          </p:cNvSpPr>
          <p:nvPr/>
        </p:nvSpPr>
        <p:spPr bwMode="auto">
          <a:xfrm>
            <a:off x="1187450" y="2205038"/>
            <a:ext cx="71438" cy="1439862"/>
          </a:xfrm>
          <a:prstGeom prst="downArrow">
            <a:avLst>
              <a:gd name="adj1" fmla="val 50000"/>
              <a:gd name="adj2" fmla="val 503885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3" name="AutoShape 19"/>
          <p:cNvSpPr>
            <a:spLocks noChangeArrowheads="1"/>
          </p:cNvSpPr>
          <p:nvPr/>
        </p:nvSpPr>
        <p:spPr bwMode="auto">
          <a:xfrm>
            <a:off x="1763713" y="1052513"/>
            <a:ext cx="71437" cy="2881312"/>
          </a:xfrm>
          <a:prstGeom prst="downArrow">
            <a:avLst>
              <a:gd name="adj1" fmla="val 50000"/>
              <a:gd name="adj2" fmla="val 100834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4" name="AutoShape 20"/>
          <p:cNvSpPr>
            <a:spLocks noChangeArrowheads="1"/>
          </p:cNvSpPr>
          <p:nvPr/>
        </p:nvSpPr>
        <p:spPr bwMode="auto">
          <a:xfrm>
            <a:off x="4356100" y="981075"/>
            <a:ext cx="71438" cy="936625"/>
          </a:xfrm>
          <a:prstGeom prst="downArrow">
            <a:avLst>
              <a:gd name="adj1" fmla="val 50000"/>
              <a:gd name="adj2" fmla="val 327775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12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4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4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4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4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505" grpId="0" animBg="1"/>
      <p:bldP spid="234506" grpId="0" animBg="1"/>
      <p:bldP spid="23450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323850" y="692150"/>
            <a:ext cx="8445500" cy="356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1" rtl="0" eaLnBrk="1" hangingPunct="1">
              <a:lnSpc>
                <a:spcPct val="150000"/>
              </a:lnSpc>
            </a:pPr>
            <a:r>
              <a:rPr lang="en-US" sz="3200" b="1" i="1" dirty="0">
                <a:cs typeface="Times New Roman" pitchFamily="18" charset="0"/>
              </a:rPr>
              <a:t>Tools for monitoring the cold chain:</a:t>
            </a:r>
            <a:endParaRPr lang="en-US" sz="3200" dirty="0">
              <a:cs typeface="Times New Roman" pitchFamily="18" charset="0"/>
            </a:endParaRPr>
          </a:p>
          <a:p>
            <a:pPr lvl="3"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1- Cold Chain  Monitor Card.</a:t>
            </a:r>
          </a:p>
          <a:p>
            <a:pPr lvl="3"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2- Freeze Watch Indicator</a:t>
            </a:r>
          </a:p>
          <a:p>
            <a:pPr lvl="3"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3- Cold Chain Refrigerator Graph</a:t>
            </a:r>
          </a:p>
          <a:p>
            <a:pPr lvl="3"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4- Vaccine Vial Monitors</a:t>
            </a:r>
          </a:p>
          <a:p>
            <a:pPr lvl="3" rtl="0" eaLnBrk="1" hangingPunct="1">
              <a:lnSpc>
                <a:spcPct val="150000"/>
              </a:lnSpc>
            </a:pPr>
            <a:r>
              <a:rPr lang="en-US" sz="2400" dirty="0">
                <a:cs typeface="Times New Roman" pitchFamily="18" charset="0"/>
              </a:rPr>
              <a:t>5- Shake Test</a:t>
            </a:r>
          </a:p>
        </p:txBody>
      </p:sp>
    </p:spTree>
    <p:extLst>
      <p:ext uri="{BB962C8B-B14F-4D97-AF65-F5344CB8AC3E}">
        <p14:creationId xmlns:p14="http://schemas.microsoft.com/office/powerpoint/2010/main" val="56315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6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6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6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6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6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6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ChangeArrowheads="1"/>
          </p:cNvSpPr>
          <p:nvPr/>
        </p:nvSpPr>
        <p:spPr bwMode="auto">
          <a:xfrm>
            <a:off x="2465388" y="2652713"/>
            <a:ext cx="421481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144388" name="Picture 4" descr="C:\Documents and Settings\Asma\Desktop\Google Image Result for http--seattlepi_nwsource_com-africa-art-coldchainmonitorcard_gif_files\coldchain_files\coldsaferange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88913"/>
            <a:ext cx="6913562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4409" name="Text Box 25"/>
          <p:cNvSpPr txBox="1">
            <a:spLocks noChangeArrowheads="1"/>
          </p:cNvSpPr>
          <p:nvPr/>
        </p:nvSpPr>
        <p:spPr bwMode="auto">
          <a:xfrm>
            <a:off x="250825" y="4673600"/>
            <a:ext cx="8893175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rtl="0" eaLnBrk="1" hangingPunct="1"/>
            <a:r>
              <a:rPr lang="en-US" sz="2800" b="1" dirty="0">
                <a:cs typeface="Times New Roman" pitchFamily="18" charset="0"/>
              </a:rPr>
              <a:t>Cold Chain Refrigerator Graph </a:t>
            </a:r>
          </a:p>
          <a:p>
            <a:pPr rtl="0" eaLnBrk="1" hangingPunct="1"/>
            <a:r>
              <a:rPr lang="en-US" sz="2400" dirty="0">
                <a:cs typeface="Times New Roman" pitchFamily="18" charset="0"/>
              </a:rPr>
              <a:t>The vaccines are stored in refrigerators, they are monitored twice a day and readings are recorded on a chart to ensure a safe temperature is maintained. Emergency provisions made. Vaccines moved to cold storage for 48 hours. </a:t>
            </a:r>
          </a:p>
        </p:txBody>
      </p:sp>
      <p:sp>
        <p:nvSpPr>
          <p:cNvPr id="144411" name="Text Box 27"/>
          <p:cNvSpPr txBox="1">
            <a:spLocks noChangeArrowheads="1"/>
          </p:cNvSpPr>
          <p:nvPr/>
        </p:nvSpPr>
        <p:spPr bwMode="auto">
          <a:xfrm>
            <a:off x="7935913" y="2297113"/>
            <a:ext cx="1208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/>
            <a:r>
              <a:rPr lang="en-US" sz="2400">
                <a:solidFill>
                  <a:schemeClr val="tx2"/>
                </a:solidFill>
                <a:cs typeface="Times New Roman" pitchFamily="18" charset="0"/>
              </a:rPr>
              <a:t>+2°C</a:t>
            </a:r>
          </a:p>
        </p:txBody>
      </p:sp>
      <p:sp>
        <p:nvSpPr>
          <p:cNvPr id="94214" name="Text Box 29"/>
          <p:cNvSpPr txBox="1">
            <a:spLocks noChangeArrowheads="1"/>
          </p:cNvSpPr>
          <p:nvPr/>
        </p:nvSpPr>
        <p:spPr bwMode="auto">
          <a:xfrm>
            <a:off x="7935913" y="1433513"/>
            <a:ext cx="1208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/>
            <a:r>
              <a:rPr lang="en-US" sz="2400">
                <a:solidFill>
                  <a:schemeClr val="tx2"/>
                </a:solidFill>
                <a:cs typeface="Times New Roman" pitchFamily="18" charset="0"/>
              </a:rPr>
              <a:t>+8°C</a:t>
            </a:r>
          </a:p>
        </p:txBody>
      </p:sp>
      <p:sp>
        <p:nvSpPr>
          <p:cNvPr id="94215" name="Text Box 30"/>
          <p:cNvSpPr txBox="1">
            <a:spLocks noChangeArrowheads="1"/>
          </p:cNvSpPr>
          <p:nvPr/>
        </p:nvSpPr>
        <p:spPr bwMode="auto">
          <a:xfrm>
            <a:off x="8585200" y="1341438"/>
            <a:ext cx="11160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/>
            <a:r>
              <a:rPr lang="en-US" sz="1400">
                <a:solidFill>
                  <a:schemeClr val="tx2"/>
                </a:solidFill>
                <a:cs typeface="Times New Roman" pitchFamily="18" charset="0"/>
              </a:rPr>
              <a:t>  </a:t>
            </a:r>
            <a:endParaRPr lang="en-US" sz="160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144415" name="Text Box 31"/>
          <p:cNvSpPr txBox="1">
            <a:spLocks noChangeArrowheads="1"/>
          </p:cNvSpPr>
          <p:nvPr/>
        </p:nvSpPr>
        <p:spPr bwMode="auto">
          <a:xfrm>
            <a:off x="7667625" y="1628775"/>
            <a:ext cx="739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/>
            <a:endParaRPr lang="en-GB" sz="1600">
              <a:solidFill>
                <a:schemeClr val="tx2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01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4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4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4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409" grpId="0"/>
      <p:bldP spid="144411" grpId="0"/>
      <p:bldP spid="1444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9" name="Picture 5" descr="coldchainmonitorc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33375"/>
            <a:ext cx="5940425" cy="597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4150" name="Text Box 6"/>
          <p:cNvSpPr txBox="1">
            <a:spLocks noChangeArrowheads="1"/>
          </p:cNvSpPr>
          <p:nvPr/>
        </p:nvSpPr>
        <p:spPr bwMode="auto">
          <a:xfrm>
            <a:off x="0" y="476250"/>
            <a:ext cx="3203575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/>
            <a:r>
              <a:rPr lang="en-US" sz="2400" b="1" dirty="0">
                <a:cs typeface="Times New Roman" pitchFamily="18" charset="0"/>
              </a:rPr>
              <a:t>2-Cold Chain Monitor Card:</a:t>
            </a:r>
            <a:r>
              <a:rPr lang="en-US" sz="2400" dirty="0">
                <a:cs typeface="Times New Roman" pitchFamily="18" charset="0"/>
              </a:rPr>
              <a:t> is used to show cumulative exposure to Temp. above the safe range during storage&amp; transportation . It has an indicator that responds to two different Temps: the first part marked as </a:t>
            </a:r>
            <a:r>
              <a:rPr lang="en-US" sz="2400" b="1" dirty="0">
                <a:cs typeface="Times New Roman" pitchFamily="18" charset="0"/>
              </a:rPr>
              <a:t>ABC</a:t>
            </a:r>
            <a:r>
              <a:rPr lang="en-US" sz="2400" dirty="0">
                <a:cs typeface="Times New Roman" pitchFamily="18" charset="0"/>
              </a:rPr>
              <a:t>, responds to Temp above +10ºC; the 2nd  part marked as </a:t>
            </a:r>
            <a:r>
              <a:rPr lang="en-US" sz="2400" b="1" dirty="0">
                <a:cs typeface="Times New Roman" pitchFamily="18" charset="0"/>
              </a:rPr>
              <a:t>D</a:t>
            </a:r>
            <a:r>
              <a:rPr lang="en-US" sz="2400" dirty="0">
                <a:cs typeface="Times New Roman" pitchFamily="18" charset="0"/>
              </a:rPr>
              <a:t> responds to Temps. above +34ºC. </a:t>
            </a:r>
          </a:p>
        </p:txBody>
      </p:sp>
    </p:spTree>
    <p:extLst>
      <p:ext uri="{BB962C8B-B14F-4D97-AF65-F5344CB8AC3E}">
        <p14:creationId xmlns:p14="http://schemas.microsoft.com/office/powerpoint/2010/main" val="373716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53" name="Picture 5" descr="cc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513"/>
            <a:ext cx="9144000" cy="580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0054" name="Text Box 6"/>
          <p:cNvSpPr txBox="1">
            <a:spLocks noChangeArrowheads="1"/>
          </p:cNvSpPr>
          <p:nvPr/>
        </p:nvSpPr>
        <p:spPr bwMode="auto">
          <a:xfrm>
            <a:off x="0" y="0"/>
            <a:ext cx="58674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rtl="0" eaLnBrk="1" hangingPunct="1">
              <a:lnSpc>
                <a:spcPct val="150000"/>
              </a:lnSpc>
            </a:pPr>
            <a:r>
              <a:rPr lang="en-US" sz="2800" b="1">
                <a:solidFill>
                  <a:schemeClr val="tx2"/>
                </a:solidFill>
                <a:cs typeface="Times New Roman" pitchFamily="18" charset="0"/>
              </a:rPr>
              <a:t>2-Cold Chain Monitor Card:</a:t>
            </a:r>
          </a:p>
        </p:txBody>
      </p:sp>
    </p:spTree>
    <p:extLst>
      <p:ext uri="{BB962C8B-B14F-4D97-AF65-F5344CB8AC3E}">
        <p14:creationId xmlns:p14="http://schemas.microsoft.com/office/powerpoint/2010/main" val="286284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4" grpId="0"/>
    </p:bldLst>
  </p:timing>
</p:sld>
</file>

<file path=ppt/theme/theme1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</TotalTime>
  <Words>499</Words>
  <Application>Microsoft Office PowerPoint</Application>
  <PresentationFormat>On-screen Show (4:3)</PresentationFormat>
  <Paragraphs>86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Office Theme</vt:lpstr>
      <vt:lpstr>Expended Program of immunization(EPI)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Extended Program of immunization(EPI)</dc:title>
  <dc:creator>hp</dc:creator>
  <cp:lastModifiedBy>Rashid</cp:lastModifiedBy>
  <cp:revision>26</cp:revision>
  <dcterms:created xsi:type="dcterms:W3CDTF">2014-04-02T03:47:26Z</dcterms:created>
  <dcterms:modified xsi:type="dcterms:W3CDTF">2020-05-07T05:16:43Z</dcterms:modified>
</cp:coreProperties>
</file>