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4" r:id="rId4"/>
    <p:sldId id="275" r:id="rId5"/>
    <p:sldId id="276" r:id="rId6"/>
    <p:sldId id="258" r:id="rId7"/>
    <p:sldId id="277" r:id="rId8"/>
    <p:sldId id="259" r:id="rId9"/>
    <p:sldId id="262" r:id="rId10"/>
    <p:sldId id="260" r:id="rId11"/>
    <p:sldId id="261" r:id="rId12"/>
    <p:sldId id="263" r:id="rId13"/>
    <p:sldId id="264" r:id="rId14"/>
    <p:sldId id="297" r:id="rId15"/>
    <p:sldId id="265" r:id="rId16"/>
    <p:sldId id="266" r:id="rId17"/>
    <p:sldId id="267" r:id="rId18"/>
    <p:sldId id="268" r:id="rId19"/>
    <p:sldId id="281" r:id="rId20"/>
    <p:sldId id="272" r:id="rId21"/>
    <p:sldId id="273" r:id="rId22"/>
    <p:sldId id="269" r:id="rId23"/>
    <p:sldId id="282" r:id="rId24"/>
    <p:sldId id="271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AAF45-719B-44E1-8839-CA7BC06ADB1E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ED6F-DB38-4584-8164-1C8043AA0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925C-1F00-4BE3-BF33-B87E4FC393CF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OCULAR MOTILITY AND STRABISMUS(SQUINT)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u="sng" dirty="0" err="1" smtClean="0">
                <a:solidFill>
                  <a:srgbClr val="FFC000"/>
                </a:solidFill>
              </a:rPr>
              <a:t>Hetrotropia</a:t>
            </a:r>
            <a:r>
              <a:rPr lang="en-US" sz="3900" dirty="0" smtClean="0"/>
              <a:t>(</a:t>
            </a:r>
            <a:r>
              <a:rPr lang="en-US" sz="3900" dirty="0" err="1" smtClean="0"/>
              <a:t>tropia</a:t>
            </a:r>
            <a:r>
              <a:rPr lang="en-US" sz="3900" dirty="0" smtClean="0"/>
              <a:t>)manifest deviation in which the visual axis do not intersect at the point of fixation.</a:t>
            </a:r>
            <a:r>
              <a:rPr lang="en-US" sz="3900" dirty="0" smtClean="0">
                <a:solidFill>
                  <a:srgbClr val="FFC000"/>
                </a:solidFill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</a:rPr>
              <a:t>Esotropia</a:t>
            </a:r>
            <a:r>
              <a:rPr lang="en-US" sz="3900" b="1" dirty="0" smtClean="0"/>
              <a:t>(convergent squint)-</a:t>
            </a:r>
            <a:r>
              <a:rPr lang="en-US" sz="3900" dirty="0" smtClean="0"/>
              <a:t>inward deviation </a:t>
            </a:r>
          </a:p>
          <a:p>
            <a:pPr>
              <a:buNone/>
            </a:pPr>
            <a:r>
              <a:rPr lang="en-US" sz="3900" dirty="0" smtClean="0"/>
              <a:t>   </a:t>
            </a:r>
            <a:r>
              <a:rPr lang="en-US" sz="3900" dirty="0" err="1" smtClean="0">
                <a:solidFill>
                  <a:srgbClr val="FF0000"/>
                </a:solidFill>
              </a:rPr>
              <a:t>Exotropia</a:t>
            </a:r>
            <a:r>
              <a:rPr lang="en-US" sz="3900" b="1" dirty="0" smtClean="0"/>
              <a:t>(divergent squint</a:t>
            </a:r>
            <a:r>
              <a:rPr lang="en-US" sz="3900" dirty="0" smtClean="0"/>
              <a:t>)-outward </a:t>
            </a:r>
            <a:r>
              <a:rPr lang="en-US" sz="3900" dirty="0" err="1" smtClean="0"/>
              <a:t>devation</a:t>
            </a:r>
            <a:r>
              <a:rPr lang="en-US" sz="3900" dirty="0" smtClean="0"/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</a:rPr>
              <a:t>Hypertropia</a:t>
            </a:r>
            <a:r>
              <a:rPr lang="en-US" sz="3600" dirty="0" smtClean="0"/>
              <a:t>-upward deviation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</a:rPr>
              <a:t>Hypotropia</a:t>
            </a:r>
            <a:r>
              <a:rPr lang="en-US" sz="3600" u="sng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/>
              <a:t>-downward deviation</a:t>
            </a:r>
            <a:r>
              <a:rPr lang="en-US" sz="3600" u="sng" dirty="0" smtClean="0">
                <a:solidFill>
                  <a:srgbClr val="FFC000"/>
                </a:solidFill>
              </a:rPr>
              <a:t> </a:t>
            </a:r>
            <a:endParaRPr lang="en-US" sz="3600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Applied anatomy of EOMs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u="sng" dirty="0" smtClean="0">
                <a:solidFill>
                  <a:srgbClr val="FFC000"/>
                </a:solidFill>
              </a:rPr>
              <a:t>Principles</a:t>
            </a:r>
          </a:p>
          <a:p>
            <a:pPr>
              <a:buFont typeface="Arial" pitchFamily="34" charset="0"/>
              <a:buChar char="•"/>
            </a:pPr>
            <a:r>
              <a:rPr lang="en-US" sz="14400" dirty="0" smtClean="0"/>
              <a:t>Medial and lateral orbital walls –angle of 45 degree with each other</a:t>
            </a:r>
          </a:p>
          <a:p>
            <a:pPr>
              <a:buFont typeface="Arial" pitchFamily="34" charset="0"/>
              <a:buChar char="•"/>
            </a:pPr>
            <a:r>
              <a:rPr lang="en-US" sz="14400" dirty="0" smtClean="0"/>
              <a:t>Orbital axis forms –angle of 22.5 degree with both lateral and medial walls</a:t>
            </a:r>
          </a:p>
          <a:p>
            <a:pPr>
              <a:buNone/>
            </a:pPr>
            <a:r>
              <a:rPr lang="en-US" sz="14400" dirty="0" smtClean="0"/>
              <a:t>  </a:t>
            </a:r>
            <a:r>
              <a:rPr lang="en-US" sz="14400" dirty="0" smtClean="0">
                <a:solidFill>
                  <a:srgbClr val="FFC000"/>
                </a:solidFill>
              </a:rPr>
              <a:t>Primary position of gaze</a:t>
            </a:r>
            <a:r>
              <a:rPr lang="en-US" sz="14400" dirty="0" smtClean="0"/>
              <a:t>-Eye is looking ahead at a fixed point on the horizon with the head erect.</a:t>
            </a:r>
          </a:p>
          <a:p>
            <a:pPr>
              <a:buNone/>
            </a:pPr>
            <a:r>
              <a:rPr lang="en-US" sz="14400" dirty="0" smtClean="0"/>
              <a:t>     </a:t>
            </a:r>
          </a:p>
          <a:p>
            <a:pPr>
              <a:buNone/>
            </a:pPr>
            <a:r>
              <a:rPr lang="en-US" sz="14400" u="sng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u="sng" dirty="0" err="1" smtClean="0">
                <a:solidFill>
                  <a:srgbClr val="FFC000"/>
                </a:solidFill>
              </a:rPr>
              <a:t>Subsidary</a:t>
            </a:r>
            <a:r>
              <a:rPr lang="en-US" sz="3600" u="sng" dirty="0" smtClean="0">
                <a:solidFill>
                  <a:srgbClr val="FFC000"/>
                </a:solidFill>
              </a:rPr>
              <a:t> actions </a:t>
            </a:r>
            <a:r>
              <a:rPr lang="en-US" sz="3600" dirty="0" smtClean="0"/>
              <a:t>-Additional effects which depend on the position of the eye.</a:t>
            </a:r>
          </a:p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Listing plane</a:t>
            </a:r>
            <a:r>
              <a:rPr lang="en-US" sz="3600" dirty="0" smtClean="0"/>
              <a:t>-Imaginary plane passing through the centre of rotation of the globe.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/>
              <a:t>Globe rotates left &amp; right-vertical Z axis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Globe moves up &amp; down- horizontal X axis.</a:t>
            </a:r>
          </a:p>
          <a:p>
            <a:r>
              <a:rPr lang="en-US" sz="3600" dirty="0" err="1" smtClean="0"/>
              <a:t>Torsional</a:t>
            </a:r>
            <a:r>
              <a:rPr lang="en-US" sz="3600" dirty="0" smtClean="0"/>
              <a:t> movements—</a:t>
            </a:r>
            <a:r>
              <a:rPr lang="en-US" sz="3600" dirty="0" err="1" smtClean="0"/>
              <a:t>anteroposterior</a:t>
            </a:r>
            <a:r>
              <a:rPr lang="en-US" sz="3600" dirty="0" smtClean="0"/>
              <a:t> Y axis 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Intostion</a:t>
            </a:r>
            <a:r>
              <a:rPr lang="en-US" sz="3600" dirty="0" smtClean="0"/>
              <a:t>- superior </a:t>
            </a:r>
            <a:r>
              <a:rPr lang="en-US" sz="3600" dirty="0" err="1" smtClean="0"/>
              <a:t>limbus</a:t>
            </a:r>
            <a:r>
              <a:rPr lang="en-US" sz="3600" dirty="0" smtClean="0"/>
              <a:t> rotates nasally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Extorsion</a:t>
            </a:r>
            <a:r>
              <a:rPr lang="en-US" sz="3600" dirty="0" smtClean="0"/>
              <a:t>- superior </a:t>
            </a:r>
            <a:r>
              <a:rPr lang="en-US" sz="3600" dirty="0" err="1" smtClean="0"/>
              <a:t>limbus</a:t>
            </a:r>
            <a:r>
              <a:rPr lang="en-US" sz="3600" dirty="0" smtClean="0"/>
              <a:t> rotates temporally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Dr. Suhail\Pictures\P10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5381" y="1653380"/>
            <a:ext cx="541020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Ocular movements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err="1" smtClean="0">
                <a:solidFill>
                  <a:srgbClr val="FFC000"/>
                </a:solidFill>
              </a:rPr>
              <a:t>Ductions</a:t>
            </a:r>
            <a:r>
              <a:rPr lang="en-US" sz="3600" dirty="0" smtClean="0"/>
              <a:t> –Monocular movements around the axis of </a:t>
            </a:r>
            <a:r>
              <a:rPr lang="en-US" sz="3600" dirty="0" err="1" smtClean="0"/>
              <a:t>Ficks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92D050"/>
                </a:solidFill>
              </a:rPr>
              <a:t>Adduction       </a:t>
            </a:r>
            <a:r>
              <a:rPr lang="en-US" sz="3600" dirty="0" err="1" smtClean="0">
                <a:solidFill>
                  <a:srgbClr val="92D050"/>
                </a:solidFill>
              </a:rPr>
              <a:t>Intorsion</a:t>
            </a:r>
            <a:endParaRPr lang="en-US" sz="36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 Abduction       </a:t>
            </a:r>
            <a:r>
              <a:rPr lang="en-US" sz="3600" dirty="0" err="1" smtClean="0">
                <a:solidFill>
                  <a:srgbClr val="92D050"/>
                </a:solidFill>
              </a:rPr>
              <a:t>Extorsion</a:t>
            </a:r>
            <a:endParaRPr lang="en-US" sz="36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 Elevation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 Depression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Versions</a:t>
            </a:r>
            <a:r>
              <a:rPr lang="en-US" sz="3600" dirty="0" smtClean="0"/>
              <a:t>– </a:t>
            </a:r>
            <a:r>
              <a:rPr lang="en-US" sz="3600" dirty="0" err="1" smtClean="0"/>
              <a:t>Binocular,simultaneous,conjugate</a:t>
            </a:r>
            <a:r>
              <a:rPr lang="en-US" sz="3600" dirty="0" smtClean="0"/>
              <a:t> </a:t>
            </a:r>
            <a:r>
              <a:rPr lang="en-US" sz="3600" dirty="0" smtClean="0"/>
              <a:t>movements– same direction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Dextroversion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right gaze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Laevoversion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left gaze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Elevation(</a:t>
            </a:r>
            <a:r>
              <a:rPr lang="en-US" sz="3600" dirty="0" smtClean="0">
                <a:solidFill>
                  <a:srgbClr val="FF0000"/>
                </a:solidFill>
              </a:rPr>
              <a:t>up gaze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 Depression(</a:t>
            </a:r>
            <a:r>
              <a:rPr lang="en-US" sz="3600" dirty="0" smtClean="0">
                <a:solidFill>
                  <a:srgbClr val="FF0000"/>
                </a:solidFill>
              </a:rPr>
              <a:t>down gaze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Dextroelevation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gaze up and right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Dextrodepression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gaze down and right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Laevoelevation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gaze up and left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Laevodepression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gaze down and left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err="1" smtClean="0">
                <a:solidFill>
                  <a:srgbClr val="FFC000"/>
                </a:solidFill>
              </a:rPr>
              <a:t>Vergences</a:t>
            </a:r>
            <a:endParaRPr lang="en-US" sz="3600" u="sng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err="1" smtClean="0"/>
              <a:t>Binocular,simultaneous,disjunctate</a:t>
            </a:r>
            <a:r>
              <a:rPr lang="en-US" sz="3600" dirty="0" smtClean="0"/>
              <a:t> movements(in opposite direction)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Convergence(</a:t>
            </a:r>
            <a:r>
              <a:rPr lang="en-US" sz="3600" dirty="0" smtClean="0">
                <a:solidFill>
                  <a:srgbClr val="FF0000"/>
                </a:solidFill>
              </a:rPr>
              <a:t>inward turning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Divergence(</a:t>
            </a:r>
            <a:r>
              <a:rPr lang="en-US" sz="3600" dirty="0" smtClean="0">
                <a:solidFill>
                  <a:srgbClr val="FF0000"/>
                </a:solidFill>
              </a:rPr>
              <a:t>outward movements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Binocular movements</a:t>
            </a:r>
            <a:endParaRPr lang="en-US" dirty="0"/>
          </a:p>
        </p:txBody>
      </p:sp>
      <p:pic>
        <p:nvPicPr>
          <p:cNvPr id="4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u="sng" dirty="0" smtClean="0">
                <a:solidFill>
                  <a:srgbClr val="FFC000"/>
                </a:solidFill>
              </a:rPr>
              <a:t>Visual </a:t>
            </a:r>
            <a:r>
              <a:rPr lang="en-US" sz="3600" u="sng" dirty="0" smtClean="0">
                <a:solidFill>
                  <a:srgbClr val="FFC000"/>
                </a:solidFill>
              </a:rPr>
              <a:t>axis</a:t>
            </a:r>
            <a:r>
              <a:rPr lang="en-US" sz="3600" dirty="0" smtClean="0"/>
              <a:t>(line of vision).Passes from fovea, through the nodal point of the eye to the point of fixation(object of regard)</a:t>
            </a:r>
          </a:p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Anatomical axis</a:t>
            </a:r>
            <a:r>
              <a:rPr lang="en-US" sz="3600" dirty="0" smtClean="0"/>
              <a:t>-Passes from the posterior pole through the centre of the cornea.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Laws of ocular motility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Agonist-antagonist</a:t>
            </a:r>
            <a:r>
              <a:rPr lang="en-US" sz="3600" dirty="0" smtClean="0"/>
              <a:t>- muscles of the same eye that move the eye in the opposite directions.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  </a:t>
            </a:r>
            <a:r>
              <a:rPr lang="en-US" sz="3600" dirty="0" smtClean="0">
                <a:solidFill>
                  <a:srgbClr val="FF0000"/>
                </a:solidFill>
              </a:rPr>
              <a:t>RLR</a:t>
            </a:r>
            <a:r>
              <a:rPr lang="en-US" sz="3600" dirty="0" smtClean="0"/>
              <a:t> antagonist to </a:t>
            </a:r>
            <a:r>
              <a:rPr lang="en-US" sz="3600" dirty="0" smtClean="0">
                <a:solidFill>
                  <a:srgbClr val="FF0000"/>
                </a:solidFill>
              </a:rPr>
              <a:t>RMR</a:t>
            </a:r>
          </a:p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Synergists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/>
              <a:t>- muscles of the same eye that move the eye in the same directions.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RSR </a:t>
            </a:r>
            <a:r>
              <a:rPr lang="en-US" sz="3600" dirty="0" smtClean="0"/>
              <a:t>synergistic in elevation </a:t>
            </a:r>
            <a:r>
              <a:rPr lang="en-US" sz="3600" dirty="0" smtClean="0">
                <a:solidFill>
                  <a:srgbClr val="FF0000"/>
                </a:solidFill>
              </a:rPr>
              <a:t>RIO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Yoke muscles</a:t>
            </a:r>
            <a:r>
              <a:rPr lang="en-US" sz="3600" dirty="0" smtClean="0">
                <a:solidFill>
                  <a:srgbClr val="FFC000"/>
                </a:solidFill>
              </a:rPr>
              <a:t>(</a:t>
            </a:r>
            <a:r>
              <a:rPr lang="en-US" sz="3600" dirty="0" err="1" smtClean="0"/>
              <a:t>contralateral</a:t>
            </a:r>
            <a:r>
              <a:rPr lang="en-US" sz="3600" dirty="0" smtClean="0"/>
              <a:t> </a:t>
            </a:r>
            <a:r>
              <a:rPr lang="en-US" sz="3600" dirty="0" err="1" smtClean="0"/>
              <a:t>synergistics</a:t>
            </a:r>
            <a:r>
              <a:rPr lang="en-US" sz="3600" dirty="0" smtClean="0"/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sz="3600" dirty="0" smtClean="0"/>
              <a:t>muscles ,one in each eye that produce conjugate ocular movements.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LSO</a:t>
            </a:r>
            <a:r>
              <a:rPr lang="en-US" sz="3600" dirty="0" smtClean="0"/>
              <a:t> yoke muscle is </a:t>
            </a:r>
            <a:r>
              <a:rPr lang="en-US" sz="3600" dirty="0" smtClean="0">
                <a:solidFill>
                  <a:srgbClr val="FF0000"/>
                </a:solidFill>
              </a:rPr>
              <a:t>RIR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Positions of gaze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C000"/>
                </a:solidFill>
              </a:rPr>
              <a:t>Six cardinal</a:t>
            </a:r>
            <a:r>
              <a:rPr lang="en-US" sz="3600" u="sng" dirty="0" smtClean="0"/>
              <a:t> </a:t>
            </a:r>
            <a:r>
              <a:rPr lang="en-US" sz="3600" dirty="0" smtClean="0"/>
              <a:t>positions of gaze – one muscle in each eye move the eye into that position.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Dextroversion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RLR 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LMR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)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Laevoversion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LLR 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RMR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)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Dextroelevation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RSR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LIO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)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Laevoelevation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LSR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RIO</a:t>
            </a:r>
            <a:r>
              <a:rPr lang="en-US" sz="3600" dirty="0" smtClean="0"/>
              <a:t> )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Dextrodepression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RIR 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LSO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)</a:t>
            </a:r>
          </a:p>
          <a:p>
            <a:pPr>
              <a:buNone/>
            </a:pPr>
            <a:endParaRPr lang="en-US" sz="36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92D050"/>
                </a:solidFill>
              </a:rPr>
              <a:t>Laevodepression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LIR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RSO</a:t>
            </a:r>
            <a:r>
              <a:rPr lang="en-US" sz="3600" dirty="0" smtClean="0"/>
              <a:t> ) </a:t>
            </a:r>
          </a:p>
          <a:p>
            <a:pPr>
              <a:buNone/>
            </a:pP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C000"/>
                </a:solidFill>
              </a:rPr>
              <a:t>Nine diagnostic </a:t>
            </a:r>
            <a:r>
              <a:rPr lang="en-US" sz="3600" dirty="0" smtClean="0"/>
              <a:t>positions of gaze- deviations are measured.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</a:rPr>
              <a:t>Six cardinal positions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</a:rPr>
              <a:t>Elevation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</a:rPr>
              <a:t>Depressions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</a:rPr>
              <a:t>Primary position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   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Diagnostic positions of gaze</a:t>
            </a:r>
            <a:endParaRPr lang="en-US" dirty="0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6106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      Thanks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04175" y="232575"/>
            <a:ext cx="5554651" cy="769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5381" y="1653380"/>
            <a:ext cx="541020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u="sng" dirty="0" smtClean="0">
                <a:solidFill>
                  <a:srgbClr val="FFC000"/>
                </a:solidFill>
              </a:rPr>
              <a:t>Binocular single vision</a:t>
            </a:r>
            <a:r>
              <a:rPr lang="en-US" sz="3900" dirty="0" smtClean="0">
                <a:solidFill>
                  <a:srgbClr val="FFC000"/>
                </a:solidFill>
              </a:rPr>
              <a:t> </a:t>
            </a:r>
            <a:r>
              <a:rPr lang="en-US" sz="3900" dirty="0" smtClean="0"/>
              <a:t>Ability to fuse the images from the two eyes and perceive binocular depth.</a:t>
            </a:r>
          </a:p>
          <a:p>
            <a:r>
              <a:rPr lang="en-US" sz="3900" dirty="0" smtClean="0"/>
              <a:t>The two visual axes intersect at the point of fixation.</a:t>
            </a:r>
          </a:p>
          <a:p>
            <a:r>
              <a:rPr lang="en-US" sz="3900" dirty="0" smtClean="0"/>
              <a:t>Images of the two eyes are aligned by fusion reflex.</a:t>
            </a:r>
          </a:p>
          <a:p>
            <a:r>
              <a:rPr lang="en-US" sz="3900" dirty="0" smtClean="0"/>
              <a:t>Effect of binocular response cells in the visual cortex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Binocular movements</a:t>
            </a:r>
            <a:endParaRPr lang="en-US" dirty="0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err="1" smtClean="0">
                <a:solidFill>
                  <a:srgbClr val="FFC000"/>
                </a:solidFill>
              </a:rPr>
              <a:t>Orthophoria</a:t>
            </a:r>
            <a:r>
              <a:rPr lang="en-US" sz="3600" u="sng" dirty="0" smtClean="0"/>
              <a:t> </a:t>
            </a:r>
            <a:r>
              <a:rPr lang="en-US" sz="3600" dirty="0" smtClean="0"/>
              <a:t>Perfect ocular alignment in the absence of any stimulus for fusion.</a:t>
            </a:r>
          </a:p>
          <a:p>
            <a:pPr>
              <a:buNone/>
            </a:pPr>
            <a:r>
              <a:rPr lang="en-US" sz="3600" u="sng" dirty="0" err="1" smtClean="0">
                <a:solidFill>
                  <a:srgbClr val="FFC000"/>
                </a:solidFill>
              </a:rPr>
              <a:t>Hetrophoria</a:t>
            </a:r>
            <a:r>
              <a:rPr lang="en-US" sz="3600" dirty="0" smtClean="0"/>
              <a:t>(</a:t>
            </a:r>
            <a:r>
              <a:rPr lang="en-US" sz="3600" b="1" dirty="0" err="1" smtClean="0"/>
              <a:t>Phoria</a:t>
            </a:r>
            <a:r>
              <a:rPr lang="en-US" sz="3600" dirty="0" smtClean="0"/>
              <a:t>)Tendency of the eye to deviate when the fusion is blocked(</a:t>
            </a:r>
            <a:r>
              <a:rPr lang="en-US" sz="3600" dirty="0" smtClean="0">
                <a:solidFill>
                  <a:srgbClr val="92D050"/>
                </a:solidFill>
              </a:rPr>
              <a:t>latent squint</a:t>
            </a:r>
            <a:r>
              <a:rPr lang="en-US" sz="3600" dirty="0" smtClean="0"/>
              <a:t>).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Esophoria</a:t>
            </a:r>
            <a:r>
              <a:rPr lang="en-US" sz="3600" dirty="0" smtClean="0"/>
              <a:t>--Inward imbalance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    </a:t>
            </a:r>
            <a:r>
              <a:rPr lang="en-US" sz="3600" dirty="0" err="1" smtClean="0">
                <a:solidFill>
                  <a:srgbClr val="FF0000"/>
                </a:solidFill>
              </a:rPr>
              <a:t>Exophoria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–</a:t>
            </a:r>
            <a:r>
              <a:rPr lang="en-US" sz="3600" dirty="0" err="1" smtClean="0"/>
              <a:t>Otward</a:t>
            </a:r>
            <a:r>
              <a:rPr lang="en-US" sz="3600" dirty="0" smtClean="0"/>
              <a:t> imbalance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</a:rPr>
              <a:t>Hyperphoria</a:t>
            </a:r>
            <a:r>
              <a:rPr lang="en-US" sz="3600" dirty="0" smtClean="0"/>
              <a:t>--upward imbalance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Hypophoria</a:t>
            </a:r>
            <a:r>
              <a:rPr lang="en-US" sz="3600" dirty="0" smtClean="0"/>
              <a:t>– downward imbalance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1321</TotalTime>
  <Words>508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THE OCULAR MOTILITY AND STRABISMUS(SQUINT)</vt:lpstr>
      <vt:lpstr>Slide 2</vt:lpstr>
      <vt:lpstr>Slide 3</vt:lpstr>
      <vt:lpstr>Slide 4</vt:lpstr>
      <vt:lpstr>Slide 5</vt:lpstr>
      <vt:lpstr>Slide 6</vt:lpstr>
      <vt:lpstr>Binocular movements</vt:lpstr>
      <vt:lpstr>Slide 8</vt:lpstr>
      <vt:lpstr>Slide 9</vt:lpstr>
      <vt:lpstr>Slide 10</vt:lpstr>
      <vt:lpstr>Applied anatomy of EOMs </vt:lpstr>
      <vt:lpstr>Slide 12</vt:lpstr>
      <vt:lpstr>Slide 13</vt:lpstr>
      <vt:lpstr>Slide 14</vt:lpstr>
      <vt:lpstr>Ocular movements</vt:lpstr>
      <vt:lpstr>Slide 16</vt:lpstr>
      <vt:lpstr>Slide 17</vt:lpstr>
      <vt:lpstr>Slide 18</vt:lpstr>
      <vt:lpstr>Binocular movements</vt:lpstr>
      <vt:lpstr>Laws of ocular motility</vt:lpstr>
      <vt:lpstr>Slide 21</vt:lpstr>
      <vt:lpstr>Positions of gaze</vt:lpstr>
      <vt:lpstr>Slide 23</vt:lpstr>
      <vt:lpstr>Slide 24</vt:lpstr>
      <vt:lpstr>Diagnostic positions of gaze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OCULAR MOTILITY AND STRABISMUS(SQUINT)</dc:title>
  <dc:creator>Dr. Suhail</dc:creator>
  <cp:lastModifiedBy>Com</cp:lastModifiedBy>
  <cp:revision>70</cp:revision>
  <dcterms:created xsi:type="dcterms:W3CDTF">2010-02-28T02:27:55Z</dcterms:created>
  <dcterms:modified xsi:type="dcterms:W3CDTF">2020-04-18T17:35:02Z</dcterms:modified>
</cp:coreProperties>
</file>