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22" r:id="rId3"/>
    <p:sldId id="323" r:id="rId4"/>
    <p:sldId id="274" r:id="rId5"/>
    <p:sldId id="324" r:id="rId6"/>
    <p:sldId id="325" r:id="rId7"/>
    <p:sldId id="275" r:id="rId8"/>
    <p:sldId id="326" r:id="rId9"/>
    <p:sldId id="327" r:id="rId10"/>
    <p:sldId id="336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7" r:id="rId20"/>
    <p:sldId id="338" r:id="rId21"/>
    <p:sldId id="309" r:id="rId22"/>
    <p:sldId id="339" r:id="rId23"/>
    <p:sldId id="310" r:id="rId24"/>
    <p:sldId id="340" r:id="rId25"/>
    <p:sldId id="311" r:id="rId26"/>
    <p:sldId id="341" r:id="rId27"/>
    <p:sldId id="312" r:id="rId28"/>
    <p:sldId id="342" r:id="rId29"/>
    <p:sldId id="343" r:id="rId30"/>
    <p:sldId id="344" r:id="rId31"/>
    <p:sldId id="308" r:id="rId32"/>
    <p:sldId id="345" r:id="rId33"/>
    <p:sldId id="346" r:id="rId34"/>
    <p:sldId id="347" r:id="rId35"/>
    <p:sldId id="348" r:id="rId36"/>
    <p:sldId id="313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E0DD-2C34-4C98-800F-FFB0F79783DB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607F-C8EA-4689-98D9-33A87AF72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71FEC1-2B4C-45EF-890D-B7D53926C6FD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D6DC69-EDC5-4D97-BE0A-F86EB02ADD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6" y="2142635"/>
            <a:ext cx="11297205" cy="87272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</a:t>
            </a:r>
            <a:r>
              <a:rPr lang="en-US" sz="4800" b="1" dirty="0" smtClean="0"/>
              <a:t>NIMAL </a:t>
            </a:r>
            <a:r>
              <a:rPr lang="en-US" sz="5400" b="1" dirty="0" smtClean="0"/>
              <a:t>M</a:t>
            </a:r>
            <a:r>
              <a:rPr lang="en-US" sz="4800" b="1" dirty="0" smtClean="0"/>
              <a:t>ODELS OF </a:t>
            </a:r>
            <a:r>
              <a:rPr lang="en-US" sz="5400" b="1" dirty="0" smtClean="0"/>
              <a:t>R</a:t>
            </a:r>
            <a:r>
              <a:rPr lang="en-US" sz="4800" b="1" dirty="0" smtClean="0"/>
              <a:t>HEUMATOID </a:t>
            </a:r>
            <a:r>
              <a:rPr lang="en-US" sz="5400" b="1" dirty="0" smtClean="0"/>
              <a:t>A</a:t>
            </a:r>
            <a:r>
              <a:rPr lang="en-US" sz="4800" b="1" dirty="0" smtClean="0"/>
              <a:t>RTHRITIS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76" y="3015356"/>
            <a:ext cx="11266767" cy="128506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Submitted by: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Wajeeha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khan </a:t>
            </a:r>
            <a:r>
              <a:rPr lang="en-US" b="1" cap="none" dirty="0" smtClean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(M.Phil. Pharmacology)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Submitted to: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Hafiz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Irfan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ADVANCED CHEMOTHERAPY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0" b="92400" l="15000" r="83000"/>
                    </a14:imgEffect>
                  </a14:imgLayer>
                </a14:imgProps>
              </a:ext>
            </a:extLst>
          </a:blip>
          <a:srcRect l="11284" t="3885" r="12074" b="4150"/>
          <a:stretch/>
        </p:blipFill>
        <p:spPr>
          <a:xfrm>
            <a:off x="5034845" y="219745"/>
            <a:ext cx="1512712" cy="1275644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39579" y="4510057"/>
            <a:ext cx="2478024" cy="1709928"/>
          </a:xfrm>
          <a:prstGeom prst="rect">
            <a:avLst/>
          </a:prstGeom>
        </p:spPr>
      </p:pic>
      <p:pic>
        <p:nvPicPr>
          <p:cNvPr id="1026" name="Picture 2" descr="The Use of Animal Models in Medical Research is Superior to No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40" y="4530530"/>
            <a:ext cx="2478444" cy="17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f mice and medicine: the ethics of animal research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80" y="4530530"/>
            <a:ext cx="4523205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Agents used for </a:t>
            </a:r>
            <a:r>
              <a:rPr lang="en-US" b="1" dirty="0" smtClean="0"/>
              <a:t>Inducing Arthritis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 smtClean="0"/>
              <a:t>Freund’s </a:t>
            </a:r>
            <a:r>
              <a:rPr lang="en-US" sz="2400" dirty="0"/>
              <a:t>complete adjuvant (FCA) 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/>
              <a:t>Freund’s incomplete adjuvant (ICA) 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/>
              <a:t>Streptococcal cell wall arthritis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/>
              <a:t>The synthetic adjuvant 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 smtClean="0"/>
              <a:t>Type </a:t>
            </a:r>
            <a:r>
              <a:rPr lang="en-US" sz="2400" dirty="0"/>
              <a:t>II collagen 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 smtClean="0"/>
              <a:t>Endotoxin</a:t>
            </a:r>
            <a:endParaRPr lang="en-US" sz="2400" dirty="0"/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/>
              <a:t>Transfusion of serum </a:t>
            </a:r>
            <a:r>
              <a:rPr lang="en-US" sz="2400" dirty="0" smtClean="0"/>
              <a:t>antibodies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Need for </a:t>
            </a:r>
            <a:r>
              <a:rPr lang="en-US" b="1" dirty="0" smtClean="0"/>
              <a:t>Animal Models </a:t>
            </a:r>
            <a:r>
              <a:rPr lang="en-US" b="1" baseline="30000" dirty="0" smtClean="0"/>
              <a:t>[7</a:t>
            </a:r>
            <a:r>
              <a:rPr lang="en-US" b="1" baseline="30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 fontScale="92500" lnSpcReduction="20000"/>
          </a:bodyPr>
          <a:lstStyle/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/>
              <a:t>Animal models are the strongest link to evaluate therapeutic </a:t>
            </a:r>
            <a:r>
              <a:rPr lang="en-US" dirty="0" smtClean="0"/>
              <a:t>compounds in </a:t>
            </a:r>
            <a:r>
              <a:rPr lang="en-US" dirty="0"/>
              <a:t>autoimmune diseases, such as </a:t>
            </a:r>
            <a:r>
              <a:rPr lang="en-US" dirty="0" smtClean="0"/>
              <a:t>Rheumatoid </a:t>
            </a:r>
            <a:r>
              <a:rPr lang="en-US" dirty="0"/>
              <a:t>arthritis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/>
              <a:t>How a new drug or procedure will affect a whole biological system before using it on </a:t>
            </a:r>
            <a:r>
              <a:rPr lang="en-US" dirty="0" smtClean="0"/>
              <a:t>humans</a:t>
            </a:r>
            <a:endParaRPr lang="en-US" dirty="0"/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/>
              <a:t>For ethical reasons , initiation, progression and treatment of disease cannot be performed directly in humans 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/>
              <a:t>Animal models are used to screen &amp; observe the toxic potential of substance in early stages of </a:t>
            </a:r>
            <a:r>
              <a:rPr lang="en-US" dirty="0" smtClean="0"/>
              <a:t>investigations</a:t>
            </a:r>
            <a:endParaRPr lang="en-US" dirty="0"/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/>
              <a:t>Research on animal models has generated new knowledge on RA pathophysiology and </a:t>
            </a:r>
            <a:r>
              <a:rPr lang="en-US" dirty="0" smtClean="0"/>
              <a:t>etiology </a:t>
            </a:r>
            <a:r>
              <a:rPr lang="en-US" dirty="0"/>
              <a:t>and </a:t>
            </a:r>
            <a:r>
              <a:rPr lang="en-US" dirty="0" smtClean="0"/>
              <a:t>has provided </a:t>
            </a:r>
            <a:r>
              <a:rPr lang="en-US" dirty="0"/>
              <a:t>highly successful parameters for </a:t>
            </a:r>
            <a:r>
              <a:rPr lang="en-US" dirty="0">
                <a:solidFill>
                  <a:srgbClr val="FF0000"/>
                </a:solidFill>
              </a:rPr>
              <a:t>innovative drug </a:t>
            </a:r>
            <a:r>
              <a:rPr lang="en-US" dirty="0" smtClean="0">
                <a:solidFill>
                  <a:srgbClr val="FF0000"/>
                </a:solidFill>
              </a:rPr>
              <a:t>development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 smtClean="0"/>
              <a:t>Animal </a:t>
            </a:r>
            <a:r>
              <a:rPr lang="en-US" dirty="0"/>
              <a:t>models of arthritis are used extensively in the pharmaceutical industry in the testing of Anti </a:t>
            </a:r>
            <a:r>
              <a:rPr lang="en-US" dirty="0" smtClean="0"/>
              <a:t>arthritis activity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more reliable results, the evaluated compounds have been tested in two different </a:t>
            </a:r>
            <a:r>
              <a:rPr lang="en-US" dirty="0" smtClean="0"/>
              <a:t>models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identify and validate novel molecular pathways and targets implicated in the </a:t>
            </a:r>
            <a:r>
              <a:rPr lang="en-US" dirty="0" smtClean="0"/>
              <a:t>pathogenesis of </a:t>
            </a:r>
            <a:r>
              <a:rPr lang="en-US" dirty="0"/>
              <a:t>the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Criteria for S</a:t>
            </a:r>
            <a:r>
              <a:rPr lang="en-US" b="1" dirty="0" smtClean="0"/>
              <a:t>election </a:t>
            </a:r>
            <a:r>
              <a:rPr lang="en-US" b="1" dirty="0"/>
              <a:t>of a </a:t>
            </a:r>
            <a:r>
              <a:rPr lang="en-US" b="1" dirty="0" smtClean="0"/>
              <a:t>Model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Important criteria in selection of a model for drug testing include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marL="457200" indent="-279400">
              <a:buFont typeface="+mj-lt"/>
              <a:buAutoNum type="alphaLcParenR"/>
            </a:pPr>
            <a:r>
              <a:rPr lang="en-US" sz="2400" dirty="0" smtClean="0"/>
              <a:t>capacity </a:t>
            </a:r>
            <a:r>
              <a:rPr lang="en-US" sz="2400" dirty="0"/>
              <a:t>to predict efficacy in </a:t>
            </a:r>
            <a:r>
              <a:rPr lang="en-US" sz="2400" dirty="0" smtClean="0"/>
              <a:t>humans</a:t>
            </a:r>
          </a:p>
          <a:p>
            <a:pPr marL="457200" indent="-279400">
              <a:buFont typeface="+mj-lt"/>
              <a:buAutoNum type="alphaLcParenR"/>
            </a:pPr>
            <a:r>
              <a:rPr lang="en-US" sz="2400" dirty="0" smtClean="0"/>
              <a:t>ease </a:t>
            </a:r>
            <a:r>
              <a:rPr lang="en-US" sz="2400" dirty="0"/>
              <a:t>of use, reproducibility of data, and reasonable duration of test </a:t>
            </a:r>
            <a:r>
              <a:rPr lang="en-US" sz="2400" dirty="0" smtClean="0"/>
              <a:t>period</a:t>
            </a:r>
          </a:p>
          <a:p>
            <a:pPr marL="457200" indent="-279400">
              <a:buFont typeface="+mj-lt"/>
              <a:buAutoNum type="alphaLcParenR"/>
            </a:pPr>
            <a:r>
              <a:rPr lang="en-US" sz="2400" dirty="0" smtClean="0"/>
              <a:t>similar </a:t>
            </a:r>
            <a:r>
              <a:rPr lang="en-US" sz="2400" dirty="0"/>
              <a:t>pathology and/or pathogenesis to that of human disease.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0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Models of </a:t>
            </a:r>
            <a:r>
              <a:rPr lang="en-US" b="1" dirty="0" smtClean="0"/>
              <a:t>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are some specific points of interest for these </a:t>
            </a:r>
            <a:r>
              <a:rPr lang="en-US" sz="2400" dirty="0" smtClean="0"/>
              <a:t>models: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 smtClean="0"/>
              <a:t>Mechanisms </a:t>
            </a:r>
            <a:r>
              <a:rPr lang="en-US" sz="2400" dirty="0"/>
              <a:t>in their </a:t>
            </a:r>
            <a:r>
              <a:rPr lang="en-US" sz="2400" dirty="0" smtClean="0"/>
              <a:t>induction</a:t>
            </a:r>
          </a:p>
          <a:p>
            <a:pPr marL="463550" indent="-354013">
              <a:buFont typeface="Wingdings" panose="05000000000000000000" pitchFamily="2" charset="2"/>
              <a:buChar char="Ø"/>
            </a:pPr>
            <a:r>
              <a:rPr lang="en-US" sz="2400" dirty="0" smtClean="0"/>
              <a:t>Difference </a:t>
            </a:r>
            <a:r>
              <a:rPr lang="en-US" sz="2400" dirty="0"/>
              <a:t>in immune and cellular </a:t>
            </a:r>
            <a:r>
              <a:rPr lang="en-US" sz="2400" dirty="0" smtClean="0"/>
              <a:t>processes </a:t>
            </a:r>
          </a:p>
          <a:p>
            <a:endParaRPr lang="en-US" sz="2400" dirty="0"/>
          </a:p>
          <a:p>
            <a:r>
              <a:rPr lang="en-US" sz="2400" dirty="0" smtClean="0"/>
              <a:t>Models </a:t>
            </a:r>
            <a:r>
              <a:rPr lang="en-US" sz="2400" dirty="0"/>
              <a:t>can be split into:</a:t>
            </a:r>
            <a:r>
              <a:rPr lang="en-US" sz="2400" baseline="30000" dirty="0"/>
              <a:t>[</a:t>
            </a:r>
            <a:r>
              <a:rPr lang="en-US" sz="2400" baseline="30000" dirty="0" smtClean="0"/>
              <a:t>8]</a:t>
            </a:r>
          </a:p>
          <a:p>
            <a:pPr marL="457200" indent="-347663">
              <a:buFont typeface="+mj-lt"/>
              <a:buAutoNum type="arabicPeriod"/>
            </a:pPr>
            <a:r>
              <a:rPr lang="en-US" sz="2400" dirty="0" smtClean="0"/>
              <a:t>Spontaneous models</a:t>
            </a:r>
          </a:p>
          <a:p>
            <a:pPr marL="457200" indent="-347663">
              <a:buFont typeface="+mj-lt"/>
              <a:buAutoNum type="arabicPeriod"/>
            </a:pPr>
            <a:r>
              <a:rPr lang="en-US" sz="2400" dirty="0" smtClean="0"/>
              <a:t>Induced </a:t>
            </a:r>
            <a:r>
              <a:rPr lang="en-US" sz="2400" dirty="0"/>
              <a:t>models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85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Spontaneous </a:t>
            </a:r>
            <a:r>
              <a:rPr lang="en-US" b="1" dirty="0" smtClean="0"/>
              <a:t>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The spontaneous naturally progressive models generally have a more enduring chronic </a:t>
            </a:r>
            <a:r>
              <a:rPr lang="en-US" sz="2400" dirty="0" smtClean="0"/>
              <a:t>arthritis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Include </a:t>
            </a:r>
            <a:r>
              <a:rPr lang="en-US" sz="2400" dirty="0"/>
              <a:t>models of arthritis in </a:t>
            </a:r>
            <a:r>
              <a:rPr lang="en-US" sz="2400" b="1" dirty="0">
                <a:solidFill>
                  <a:srgbClr val="FF0000"/>
                </a:solidFill>
              </a:rPr>
              <a:t>genetically modified mice (Transgenic mice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231775" indent="-231775"/>
            <a:endParaRPr lang="en-US" sz="2400" dirty="0" smtClean="0"/>
          </a:p>
          <a:p>
            <a:pPr marL="231775" indent="-231775"/>
            <a:r>
              <a:rPr lang="en-US" sz="2400" dirty="0" smtClean="0"/>
              <a:t>A </a:t>
            </a:r>
            <a:r>
              <a:rPr lang="en-US" sz="2400" dirty="0"/>
              <a:t>recently described spontaneous model of arthritis </a:t>
            </a:r>
            <a:r>
              <a:rPr lang="en-US" sz="2400" dirty="0" smtClean="0"/>
              <a:t>in Transgenic </a:t>
            </a:r>
            <a:r>
              <a:rPr lang="en-US" sz="2400" dirty="0"/>
              <a:t>mice is the </a:t>
            </a:r>
            <a:r>
              <a:rPr lang="en-US" sz="2400" dirty="0" err="1"/>
              <a:t>KxB</a:t>
            </a:r>
            <a:r>
              <a:rPr lang="en-US" sz="2400" dirty="0"/>
              <a:t>/N model described by </a:t>
            </a:r>
            <a:r>
              <a:rPr lang="en-US" sz="2400" dirty="0" err="1"/>
              <a:t>Kouskoff</a:t>
            </a:r>
            <a:r>
              <a:rPr lang="en-US" sz="2400" dirty="0"/>
              <a:t> et </a:t>
            </a:r>
            <a:r>
              <a:rPr lang="en-US" sz="2400" dirty="0" smtClean="0"/>
              <a:t>al.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45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Commonly used Spontaneous </a:t>
            </a:r>
            <a:r>
              <a:rPr lang="en-US" b="1" dirty="0" smtClean="0"/>
              <a:t>Arthritis Models</a:t>
            </a:r>
            <a:endParaRPr lang="en-US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5" t="2608" r="2940"/>
          <a:stretch/>
        </p:blipFill>
        <p:spPr>
          <a:xfrm>
            <a:off x="1157109" y="2019869"/>
            <a:ext cx="9997322" cy="38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Induced </a:t>
            </a:r>
            <a:r>
              <a:rPr lang="en-US" b="1" dirty="0" smtClean="0"/>
              <a:t>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2800" dirty="0"/>
              <a:t>Of the induced models, </a:t>
            </a:r>
            <a:r>
              <a:rPr lang="en-US" sz="2800" b="1" u="sng" dirty="0">
                <a:solidFill>
                  <a:srgbClr val="FF0000"/>
                </a:solidFill>
              </a:rPr>
              <a:t>Adjuvant </a:t>
            </a:r>
            <a:r>
              <a:rPr lang="en-US" sz="2800" b="1" u="sng" dirty="0" smtClean="0">
                <a:solidFill>
                  <a:srgbClr val="FF0000"/>
                </a:solidFill>
              </a:rPr>
              <a:t>arthritis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was </a:t>
            </a:r>
            <a:r>
              <a:rPr lang="en-US" sz="2800" dirty="0"/>
              <a:t>the first animal model of RA to be described </a:t>
            </a:r>
            <a:endParaRPr lang="en-US" sz="2800" dirty="0" smtClean="0"/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in rats by a single injection of complete Freund’s adjuvant</a:t>
            </a:r>
            <a:r>
              <a:rPr lang="en-US" sz="2800" baseline="30000" dirty="0"/>
              <a:t>[4</a:t>
            </a:r>
            <a:r>
              <a:rPr lang="en-US" sz="2800" baseline="30000" dirty="0" smtClean="0"/>
              <a:t>]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5159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Commonly used Induced </a:t>
            </a:r>
            <a:r>
              <a:rPr lang="en-US" b="1" dirty="0" smtClean="0"/>
              <a:t>Model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1887" b="19950"/>
          <a:stretch/>
        </p:blipFill>
        <p:spPr>
          <a:xfrm>
            <a:off x="894876" y="3157665"/>
            <a:ext cx="10490200" cy="315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50" r="-453"/>
          <a:stretch/>
        </p:blipFill>
        <p:spPr>
          <a:xfrm>
            <a:off x="887864" y="1900325"/>
            <a:ext cx="10833100" cy="11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Pathogenesis </a:t>
            </a:r>
            <a:r>
              <a:rPr lang="en-US" b="1" dirty="0" smtClean="0"/>
              <a:t>Map </a:t>
            </a:r>
            <a:r>
              <a:rPr lang="en-US" b="1" dirty="0"/>
              <a:t>of I</a:t>
            </a:r>
            <a:r>
              <a:rPr lang="en-US" b="1" dirty="0" smtClean="0"/>
              <a:t>nflammatory Arthritis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64777"/>
            <a:ext cx="6780272" cy="4340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8246" y="4735606"/>
            <a:ext cx="4943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pathogenesis map shows the major stages in the development </a:t>
            </a:r>
            <a:r>
              <a:rPr lang="en-US" sz="2400" dirty="0" smtClean="0"/>
              <a:t>of inflammatory </a:t>
            </a:r>
            <a:r>
              <a:rPr lang="en-US" sz="2400" dirty="0"/>
              <a:t>arthritis and their temporal </a:t>
            </a:r>
            <a:r>
              <a:rPr lang="en-US" sz="2400" dirty="0" smtClean="0"/>
              <a:t>progression</a:t>
            </a:r>
            <a:r>
              <a:rPr lang="en-US" sz="2400" baseline="30000" dirty="0" smtClean="0"/>
              <a:t>[9]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77552" y="2105743"/>
            <a:ext cx="3716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blue: </a:t>
            </a:r>
            <a:r>
              <a:rPr lang="en-US" sz="2400" b="1" dirty="0" smtClean="0"/>
              <a:t>induced models</a:t>
            </a:r>
          </a:p>
          <a:p>
            <a:r>
              <a:rPr lang="en-US" sz="2400" b="1" dirty="0" smtClean="0"/>
              <a:t>green</a:t>
            </a:r>
            <a:r>
              <a:rPr lang="en-US" sz="2400" b="1" dirty="0"/>
              <a:t>: </a:t>
            </a:r>
            <a:r>
              <a:rPr lang="en-US" sz="2400" b="1" dirty="0" smtClean="0"/>
              <a:t>spontaneous models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69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Categories Of Animal Models</a:t>
            </a:r>
            <a:r>
              <a:rPr lang="en-US" b="1" baseline="30000" dirty="0" smtClean="0"/>
              <a:t>[10]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823"/>
          <a:stretch/>
        </p:blipFill>
        <p:spPr>
          <a:xfrm>
            <a:off x="1097280" y="2160617"/>
            <a:ext cx="10058400" cy="33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3164"/>
            <a:ext cx="10058400" cy="4438952"/>
          </a:xfrm>
        </p:spPr>
        <p:txBody>
          <a:bodyPr>
            <a:noAutofit/>
          </a:bodyPr>
          <a:lstStyle/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Introduction of disease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Need for animal models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Models of </a:t>
            </a:r>
            <a:r>
              <a:rPr lang="en-US" dirty="0" smtClean="0"/>
              <a:t>Rheumatoid </a:t>
            </a:r>
            <a:r>
              <a:rPr lang="en-US" dirty="0"/>
              <a:t>A</a:t>
            </a:r>
            <a:r>
              <a:rPr lang="en-US" dirty="0" smtClean="0"/>
              <a:t>rthritis</a:t>
            </a:r>
            <a:endParaRPr lang="en-US" dirty="0"/>
          </a:p>
          <a:p>
            <a:pPr marL="1262063" lvl="1" indent="-347663">
              <a:lnSpc>
                <a:spcPct val="80000"/>
              </a:lnSpc>
              <a:buFont typeface="+mj-lt"/>
              <a:buAutoNum type="romanLcPeriod"/>
            </a:pPr>
            <a:r>
              <a:rPr lang="en-US" sz="1900" dirty="0" smtClean="0"/>
              <a:t>Spontaneous Models</a:t>
            </a:r>
          </a:p>
          <a:p>
            <a:pPr marL="1262063" lvl="1" indent="-347663">
              <a:lnSpc>
                <a:spcPct val="80000"/>
              </a:lnSpc>
              <a:buFont typeface="+mj-lt"/>
              <a:buAutoNum type="romanLcPeriod"/>
            </a:pPr>
            <a:r>
              <a:rPr lang="en-US" sz="1900" dirty="0" smtClean="0"/>
              <a:t>Induced Models</a:t>
            </a:r>
            <a:endParaRPr lang="en-US" sz="1900" dirty="0"/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Categories </a:t>
            </a:r>
            <a:r>
              <a:rPr lang="en-US" dirty="0"/>
              <a:t>of Animal models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Histopathology of disease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Pharmacological treatment 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Comparison of Human arthritis vs Animal models arthritis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Difference between Rats and Mice</a:t>
            </a:r>
          </a:p>
          <a:p>
            <a:pPr marL="798513" indent="-333375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58" y="333704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Mouse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58" y="1811868"/>
            <a:ext cx="10058400" cy="4023360"/>
          </a:xfrm>
        </p:spPr>
        <p:txBody>
          <a:bodyPr>
            <a:normAutofit/>
          </a:bodyPr>
          <a:lstStyle/>
          <a:p>
            <a:r>
              <a:rPr lang="en-US" sz="2200" b="1" dirty="0"/>
              <a:t>Passive transfer of CIA antibodies:</a:t>
            </a:r>
          </a:p>
          <a:p>
            <a:pPr marL="341313" indent="-231775" algn="just">
              <a:buFont typeface="Arial" panose="020B0604020202020204" pitchFamily="34" charset="0"/>
              <a:buChar char="•"/>
            </a:pPr>
            <a:r>
              <a:rPr lang="en-US" sz="2200" dirty="0"/>
              <a:t>The standard animal model for the study of RA is arthritis induced by collagen (CIA).</a:t>
            </a:r>
          </a:p>
          <a:p>
            <a:pPr marL="341313" indent="-231775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Induction </a:t>
            </a:r>
            <a:r>
              <a:rPr lang="en-US" sz="2200" dirty="0"/>
              <a:t>is performed by injecting type II collagen which is the most predominant constituent protein of the joint cartilage</a:t>
            </a:r>
          </a:p>
          <a:p>
            <a:pPr marL="341313" indent="-231775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Its </a:t>
            </a:r>
            <a:r>
              <a:rPr lang="en-US" sz="2200" dirty="0"/>
              <a:t>induction with native collagen and adjuvants produces polyarthritis of a cross-immune response to the homologous collagen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9166"/>
            <a:ext cx="5915378" cy="22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42181"/>
              </p:ext>
            </p:extLst>
          </p:nvPr>
        </p:nvGraphicFramePr>
        <p:xfrm>
          <a:off x="406400" y="645079"/>
          <a:ext cx="11187288" cy="52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822">
                  <a:extLst>
                    <a:ext uri="{9D8B030D-6E8A-4147-A177-3AD203B41FA5}">
                      <a16:colId xmlns:a16="http://schemas.microsoft.com/office/drawing/2014/main" xmlns="" val="490622421"/>
                    </a:ext>
                  </a:extLst>
                </a:gridCol>
                <a:gridCol w="2907292">
                  <a:extLst>
                    <a:ext uri="{9D8B030D-6E8A-4147-A177-3AD203B41FA5}">
                      <a16:colId xmlns:a16="http://schemas.microsoft.com/office/drawing/2014/main" xmlns="" val="742263906"/>
                    </a:ext>
                  </a:extLst>
                </a:gridCol>
                <a:gridCol w="2686352">
                  <a:extLst>
                    <a:ext uri="{9D8B030D-6E8A-4147-A177-3AD203B41FA5}">
                      <a16:colId xmlns:a16="http://schemas.microsoft.com/office/drawing/2014/main" xmlns="" val="2448217593"/>
                    </a:ext>
                  </a:extLst>
                </a:gridCol>
                <a:gridCol w="2796822">
                  <a:extLst>
                    <a:ext uri="{9D8B030D-6E8A-4147-A177-3AD203B41FA5}">
                      <a16:colId xmlns:a16="http://schemas.microsoft.com/office/drawing/2014/main" xmlns="" val="3779890742"/>
                    </a:ext>
                  </a:extLst>
                </a:gridCol>
              </a:tblGrid>
              <a:tr h="703886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Animal Model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Characteristics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Species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Limitations</a:t>
                      </a:r>
                      <a:endParaRPr lang="en-US" sz="2200" b="1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533223"/>
                  </a:ext>
                </a:extLst>
              </a:tr>
              <a:tr h="4556736">
                <a:tc>
                  <a:txBody>
                    <a:bodyPr/>
                    <a:lstStyle/>
                    <a:p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 transfer of CIA</a:t>
                      </a:r>
                    </a:p>
                    <a:p>
                      <a:pPr algn="ctr"/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antibodies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induction is performed by injecting type II collagen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generation of specific antibodies for type II collagen is well characterized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Mice used are B-cell deficient and resistant to developing CIA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Mice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does not generate B- or T-cell responses, which are important factors to evaluate in RA despite having macrophages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Polymorphonuclear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 infiltrates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052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Collagen-induced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/>
              <a:t>The main route of administration used for this model , is </a:t>
            </a:r>
            <a:r>
              <a:rPr lang="en-US" dirty="0" smtClean="0"/>
              <a:t>intra-articular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administration of type II collagen from chicken, emulsified in complete Freund’s adjuvant (CFA) is capable of producing mice </a:t>
            </a:r>
            <a:r>
              <a:rPr lang="en-US" dirty="0" smtClean="0"/>
              <a:t>arthritis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/>
              <a:t>T </a:t>
            </a:r>
            <a:r>
              <a:rPr lang="en-US" dirty="0"/>
              <a:t>lymphocytes play a prominent role in the production and regulation of pro-inflammatory </a:t>
            </a:r>
            <a:r>
              <a:rPr lang="en-US" dirty="0" smtClean="0"/>
              <a:t>cytokines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/>
              <a:t>Activated </a:t>
            </a:r>
            <a:r>
              <a:rPr lang="en-US" dirty="0"/>
              <a:t>T lymphocytes also activate macrophages to produce pro-inflammatory cytokines, TNF</a:t>
            </a:r>
            <a:r>
              <a:rPr lang="el-GR" dirty="0"/>
              <a:t>α, </a:t>
            </a:r>
            <a:r>
              <a:rPr lang="en-US" dirty="0"/>
              <a:t>IL-1, and </a:t>
            </a:r>
            <a:r>
              <a:rPr lang="en-US" dirty="0" smtClean="0"/>
              <a:t>IL-6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/>
              <a:t>Pro-inflammatory </a:t>
            </a:r>
            <a:r>
              <a:rPr lang="en-US" dirty="0"/>
              <a:t>cytokines induce synovial cells such as chondrocytes, fibroblasts, and osteoclast, responsible for cartilage degradation, bone erosion, and </a:t>
            </a:r>
            <a:r>
              <a:rPr lang="en-US" dirty="0" smtClean="0"/>
              <a:t>fibrosis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/>
              <a:t>B </a:t>
            </a:r>
            <a:r>
              <a:rPr lang="en-US" dirty="0"/>
              <a:t>cells also play a key role in the development of CIA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593261"/>
              </p:ext>
            </p:extLst>
          </p:nvPr>
        </p:nvGraphicFramePr>
        <p:xfrm>
          <a:off x="485424" y="504826"/>
          <a:ext cx="11209864" cy="56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6">
                  <a:extLst>
                    <a:ext uri="{9D8B030D-6E8A-4147-A177-3AD203B41FA5}">
                      <a16:colId xmlns:a16="http://schemas.microsoft.com/office/drawing/2014/main" xmlns="" val="901143277"/>
                    </a:ext>
                  </a:extLst>
                </a:gridCol>
                <a:gridCol w="3054853">
                  <a:extLst>
                    <a:ext uri="{9D8B030D-6E8A-4147-A177-3AD203B41FA5}">
                      <a16:colId xmlns:a16="http://schemas.microsoft.com/office/drawing/2014/main" xmlns="" val="1562803482"/>
                    </a:ext>
                  </a:extLst>
                </a:gridCol>
                <a:gridCol w="2409371">
                  <a:extLst>
                    <a:ext uri="{9D8B030D-6E8A-4147-A177-3AD203B41FA5}">
                      <a16:colId xmlns:a16="http://schemas.microsoft.com/office/drawing/2014/main" xmlns="" val="1545740589"/>
                    </a:ext>
                  </a:extLst>
                </a:gridCol>
                <a:gridCol w="2943174">
                  <a:extLst>
                    <a:ext uri="{9D8B030D-6E8A-4147-A177-3AD203B41FA5}">
                      <a16:colId xmlns:a16="http://schemas.microsoft.com/office/drawing/2014/main" xmlns="" val="2358245433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Animal Model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Characteristics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Species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Limitations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840023"/>
                  </a:ext>
                </a:extLst>
              </a:tr>
              <a:tr h="4954552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Collagen-induced arthritis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model is inducible in susceptible mice and rats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the gold standard causes Polyarthritis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Animals are inoculated with collagen II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 , mice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experience is required to perform the injection of the agents to evaluate intra-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articularly</a:t>
                      </a:r>
                      <a:endParaRPr lang="en-US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Arthritis characterized by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polyarthritic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does not meet all the characteristics, and results generated are variable. 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arthritis that is triggered is acute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840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Immune </a:t>
            </a:r>
            <a:r>
              <a:rPr lang="en-US" b="1" dirty="0" smtClean="0"/>
              <a:t>Complex-Induced Arthritis </a:t>
            </a:r>
            <a:r>
              <a:rPr lang="en-US" b="1" dirty="0"/>
              <a:t>(IC)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In this model, the cationic retention principle is used in the passive transfer of anti-lysozyme antibodies in mice, which are injected into the knee with poly-L-lysine-lysozyme</a:t>
            </a:r>
            <a:r>
              <a:rPr lang="en-US" dirty="0" smtClean="0"/>
              <a:t>.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This compound </a:t>
            </a:r>
            <a:r>
              <a:rPr lang="en-US" dirty="0"/>
              <a:t>is large enough to be retained in the joints for a prolonged time and contributes to the joint destruction and chronicity of the disease produced by the </a:t>
            </a:r>
            <a:r>
              <a:rPr lang="en-US" dirty="0" smtClean="0"/>
              <a:t>model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In this model, </a:t>
            </a:r>
            <a:r>
              <a:rPr lang="en-US" dirty="0" err="1"/>
              <a:t>immunocomplexes</a:t>
            </a:r>
            <a:r>
              <a:rPr lang="en-US" dirty="0"/>
              <a:t> will generate arthritis-like </a:t>
            </a:r>
            <a:r>
              <a:rPr lang="en-US" dirty="0" smtClean="0"/>
              <a:t>inflammation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the associated molecules are cytokines IL-1 and TNF-α, essential for the development of the disease, as well as macrophages, neutrophils, and mast </a:t>
            </a:r>
            <a:r>
              <a:rPr lang="en-US" dirty="0" smtClean="0"/>
              <a:t>cells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To generate the induction of RA, </a:t>
            </a:r>
            <a:r>
              <a:rPr lang="en-US" dirty="0" err="1"/>
              <a:t>FcR</a:t>
            </a:r>
            <a:r>
              <a:rPr lang="en-US" dirty="0"/>
              <a:t>, present in mast cells, neutrophils, and macrophages are very </a:t>
            </a:r>
            <a:r>
              <a:rPr lang="en-US" dirty="0" smtClean="0"/>
              <a:t>important</a:t>
            </a:r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Activation </a:t>
            </a:r>
            <a:r>
              <a:rPr lang="en-US" dirty="0"/>
              <a:t>of the complement pathway, mainly the C5a fragment, which functions as a chemoattractant factor, is also </a:t>
            </a:r>
            <a:r>
              <a:rPr lang="en-US" dirty="0" smtClean="0"/>
              <a:t>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141980"/>
              </p:ext>
            </p:extLst>
          </p:nvPr>
        </p:nvGraphicFramePr>
        <p:xfrm>
          <a:off x="248355" y="309688"/>
          <a:ext cx="11729156" cy="582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289">
                  <a:extLst>
                    <a:ext uri="{9D8B030D-6E8A-4147-A177-3AD203B41FA5}">
                      <a16:colId xmlns:a16="http://schemas.microsoft.com/office/drawing/2014/main" xmlns="" val="4055830221"/>
                    </a:ext>
                  </a:extLst>
                </a:gridCol>
                <a:gridCol w="2932289">
                  <a:extLst>
                    <a:ext uri="{9D8B030D-6E8A-4147-A177-3AD203B41FA5}">
                      <a16:colId xmlns:a16="http://schemas.microsoft.com/office/drawing/2014/main" xmlns="" val="2892736510"/>
                    </a:ext>
                  </a:extLst>
                </a:gridCol>
                <a:gridCol w="2932289">
                  <a:extLst>
                    <a:ext uri="{9D8B030D-6E8A-4147-A177-3AD203B41FA5}">
                      <a16:colId xmlns:a16="http://schemas.microsoft.com/office/drawing/2014/main" xmlns="" val="2666680885"/>
                    </a:ext>
                  </a:extLst>
                </a:gridCol>
                <a:gridCol w="2932289">
                  <a:extLst>
                    <a:ext uri="{9D8B030D-6E8A-4147-A177-3AD203B41FA5}">
                      <a16:colId xmlns:a16="http://schemas.microsoft.com/office/drawing/2014/main" xmlns="" val="4189699291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Animal Models</a:t>
                      </a:r>
                      <a:endParaRPr 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Characteristics</a:t>
                      </a:r>
                      <a:endParaRPr 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Species</a:t>
                      </a:r>
                      <a:endParaRPr 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Limitations</a:t>
                      </a:r>
                      <a:endParaRPr lang="en-US" sz="22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6734753"/>
                  </a:ext>
                </a:extLst>
              </a:tr>
              <a:tr h="419260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Immune complex-induced arthritis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generated for passive transfer of anti-isozyme antibodies in mice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Injected into the knee with poly-L-lysine-lysozyme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 , mice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0513" indent="-290513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model does not comply with endogenous factors that are generated, and it is very difficult to resemble certain models such as CIA</a:t>
                      </a:r>
                    </a:p>
                    <a:p>
                      <a:pPr marL="290513" indent="-290513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Reactivity is generated by the presence of type II collagen and increases the production of factors that trigger inflammation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27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Spontaneous </a:t>
            </a:r>
            <a:r>
              <a:rPr lang="en-US" b="1" dirty="0" smtClean="0"/>
              <a:t>Arthritis </a:t>
            </a:r>
            <a:r>
              <a:rPr lang="en-US" b="1" dirty="0"/>
              <a:t>in </a:t>
            </a:r>
            <a:r>
              <a:rPr lang="en-US" b="1" dirty="0" smtClean="0"/>
              <a:t>Knockout </a:t>
            </a:r>
            <a:r>
              <a:rPr lang="en-US" b="1" dirty="0"/>
              <a:t>or </a:t>
            </a:r>
            <a:r>
              <a:rPr lang="en-US" b="1" dirty="0" smtClean="0"/>
              <a:t>Transgenic Mice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In this model, arthritis is produced by transfer of serum antibodies from a previous arthritis </a:t>
            </a:r>
            <a:endParaRPr lang="en-US" dirty="0" smtClean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mice </a:t>
            </a:r>
            <a:r>
              <a:rPr lang="en-US" dirty="0"/>
              <a:t>are genetically modified to develop RA when it is </a:t>
            </a:r>
            <a:r>
              <a:rPr lang="en-US" dirty="0" smtClean="0"/>
              <a:t>induced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targets in this model are cytokines and </a:t>
            </a:r>
            <a:r>
              <a:rPr lang="en-US" dirty="0" smtClean="0"/>
              <a:t>chemokines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absence of these molecules is analyzed to verify they generate protection or induction of </a:t>
            </a:r>
            <a:r>
              <a:rPr lang="en-US" dirty="0" smtClean="0"/>
              <a:t>RA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T </a:t>
            </a:r>
            <a:r>
              <a:rPr lang="en-US" dirty="0"/>
              <a:t>cells and B cells generate autoantibodies that promote the disease and joint </a:t>
            </a:r>
            <a:r>
              <a:rPr lang="en-US" dirty="0" smtClean="0"/>
              <a:t>destruction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addition to T-cell involvement, B cells secrete autoantibodies that promote joint </a:t>
            </a:r>
            <a:r>
              <a:rPr lang="en-US" dirty="0" smtClean="0"/>
              <a:t>destruction</a:t>
            </a:r>
            <a:endParaRPr lang="en-US" dirty="0"/>
          </a:p>
          <a:p>
            <a:pPr marL="341313" indent="-341313" algn="just">
              <a:buFont typeface="Wingdings" panose="05000000000000000000" pitchFamily="2" charset="2"/>
              <a:buChar char="Ø"/>
            </a:pPr>
            <a:r>
              <a:rPr lang="en-US" dirty="0"/>
              <a:t>The fragment of Fc immunoglobulins plays an important factor in this model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57353"/>
              </p:ext>
            </p:extLst>
          </p:nvPr>
        </p:nvGraphicFramePr>
        <p:xfrm>
          <a:off x="324555" y="654933"/>
          <a:ext cx="11551356" cy="546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839">
                  <a:extLst>
                    <a:ext uri="{9D8B030D-6E8A-4147-A177-3AD203B41FA5}">
                      <a16:colId xmlns:a16="http://schemas.microsoft.com/office/drawing/2014/main" xmlns="" val="3258077253"/>
                    </a:ext>
                  </a:extLst>
                </a:gridCol>
                <a:gridCol w="2887839">
                  <a:extLst>
                    <a:ext uri="{9D8B030D-6E8A-4147-A177-3AD203B41FA5}">
                      <a16:colId xmlns:a16="http://schemas.microsoft.com/office/drawing/2014/main" xmlns="" val="2636135302"/>
                    </a:ext>
                  </a:extLst>
                </a:gridCol>
                <a:gridCol w="2321278">
                  <a:extLst>
                    <a:ext uri="{9D8B030D-6E8A-4147-A177-3AD203B41FA5}">
                      <a16:colId xmlns:a16="http://schemas.microsoft.com/office/drawing/2014/main" xmlns="" val="2638513207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936794163"/>
                    </a:ext>
                  </a:extLst>
                </a:gridCol>
              </a:tblGrid>
              <a:tr h="638842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Animal</a:t>
                      </a:r>
                      <a:r>
                        <a:rPr lang="en-US" sz="2200" b="1" u="none" baseline="0" dirty="0" smtClean="0"/>
                        <a:t> model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Characteristics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Species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Limitations</a:t>
                      </a:r>
                      <a:endParaRPr lang="en-US" sz="2200" b="1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5783223"/>
                  </a:ext>
                </a:extLst>
              </a:tr>
              <a:tr h="482480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Spontaneous Arthritis in Knockout or Transgenic Mice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Mutations generated in the model are only generated in mice 4–5 weeks of age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Arthritis is mild and can be induced by serum transfer and induces changes </a:t>
                      </a:r>
                      <a:endParaRPr lang="en-US" sz="22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Mice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 models require specific environmental stimulants which are very sensitive to the changes therefore they are usually models with considerably high costs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Another limitation is that antibodies to anti-glucose-6-phosphate isomerase are generated that mostly cause pathogenic effects</a:t>
                      </a:r>
                      <a:endParaRPr lang="en-US" sz="22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166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Rat </a:t>
            </a:r>
            <a:r>
              <a:rPr lang="en-US" b="1" dirty="0" smtClean="0"/>
              <a:t>Models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766" y="4285656"/>
            <a:ext cx="5218692" cy="16918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 smtClean="0"/>
              <a:t>STREPTOCOCCAL CELL WALL (SCW) ARTHRITIS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conventional way of generating SCW model is using a systemic approach , obtained by intraperitoneal injection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Arthritis is induced in strains of rats that are susceptible (Lewis rat strain) by intraperitoneal injection of peptidoglycan polysaccharide polymers, which are obtained from the cell wall of </a:t>
            </a:r>
            <a:r>
              <a:rPr lang="en-US" b="1" i="1" dirty="0">
                <a:solidFill>
                  <a:srgbClr val="FF0000"/>
                </a:solidFill>
              </a:rPr>
              <a:t>Streptococcus </a:t>
            </a:r>
            <a:r>
              <a:rPr lang="en-US" b="1" i="1" dirty="0" err="1">
                <a:solidFill>
                  <a:srgbClr val="FF0000"/>
                </a:solidFill>
              </a:rPr>
              <a:t>pyogenes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group A</a:t>
            </a:r>
            <a:r>
              <a:rPr lang="en-US" dirty="0"/>
              <a:t>, D58 strain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Peptidoglycans in the cell wall have the function of triggering chronic arthritis and initiate following 3 </a:t>
            </a:r>
            <a:r>
              <a:rPr lang="en-US" dirty="0" smtClean="0"/>
              <a:t>events:</a:t>
            </a:r>
          </a:p>
          <a:p>
            <a:pPr marL="914400" indent="-457200" algn="just">
              <a:buFont typeface="+mj-lt"/>
              <a:buAutoNum type="arabicParenR"/>
            </a:pPr>
            <a:r>
              <a:rPr lang="en-US" b="1" dirty="0" smtClean="0"/>
              <a:t>Deposited </a:t>
            </a:r>
            <a:r>
              <a:rPr lang="en-US" b="1" dirty="0"/>
              <a:t>in articular </a:t>
            </a:r>
            <a:r>
              <a:rPr lang="en-US" b="1" dirty="0" smtClean="0"/>
              <a:t>tissue</a:t>
            </a:r>
          </a:p>
          <a:p>
            <a:pPr marL="914400" indent="-457200" algn="just">
              <a:buFont typeface="+mj-lt"/>
              <a:buAutoNum type="arabicParenR"/>
            </a:pPr>
            <a:r>
              <a:rPr lang="en-US" b="1" dirty="0" smtClean="0"/>
              <a:t>Stimulate </a:t>
            </a:r>
            <a:r>
              <a:rPr lang="en-US" b="1" dirty="0"/>
              <a:t>the </a:t>
            </a:r>
            <a:r>
              <a:rPr lang="en-US" b="1" dirty="0" smtClean="0"/>
              <a:t>macrophages</a:t>
            </a:r>
          </a:p>
          <a:p>
            <a:pPr marL="914400" indent="-457200" algn="just">
              <a:buFont typeface="+mj-lt"/>
              <a:buAutoNum type="arabicParenR"/>
            </a:pPr>
            <a:r>
              <a:rPr lang="en-US" b="1" dirty="0" smtClean="0"/>
              <a:t>Pro-inflammatory </a:t>
            </a:r>
            <a:r>
              <a:rPr lang="en-US" b="1" dirty="0"/>
              <a:t>mechanisms of T-cell </a:t>
            </a:r>
            <a:r>
              <a:rPr lang="en-US" b="1" dirty="0" smtClean="0"/>
              <a:t>activation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smtClean="0"/>
              <a:t>Observation of SCW Model after Inoculation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Once </a:t>
            </a:r>
            <a:r>
              <a:rPr lang="en-US" sz="2400" dirty="0"/>
              <a:t>the inoculation takes place, observe the animals daily to </a:t>
            </a:r>
            <a:r>
              <a:rPr lang="en-US" sz="2400" dirty="0" smtClean="0"/>
              <a:t>verify the </a:t>
            </a:r>
            <a:r>
              <a:rPr lang="en-US" sz="2400" dirty="0"/>
              <a:t>development of arthritis during the </a:t>
            </a:r>
            <a:r>
              <a:rPr lang="en-US" sz="2400" b="1" dirty="0">
                <a:solidFill>
                  <a:srgbClr val="FF0000"/>
                </a:solidFill>
              </a:rPr>
              <a:t>first 6 </a:t>
            </a:r>
            <a:r>
              <a:rPr lang="en-US" sz="2400" b="1" dirty="0" smtClean="0">
                <a:solidFill>
                  <a:srgbClr val="FF0000"/>
                </a:solidFill>
              </a:rPr>
              <a:t>days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After </a:t>
            </a:r>
            <a:r>
              <a:rPr lang="en-US" sz="2400" dirty="0"/>
              <a:t>this they can be checked every </a:t>
            </a:r>
            <a:r>
              <a:rPr lang="en-US" sz="2400" b="1" dirty="0">
                <a:solidFill>
                  <a:srgbClr val="FF0000"/>
                </a:solidFill>
              </a:rPr>
              <a:t>2–3 </a:t>
            </a:r>
            <a:r>
              <a:rPr lang="en-US" sz="2400" b="1" dirty="0" smtClean="0">
                <a:solidFill>
                  <a:srgbClr val="FF0000"/>
                </a:solidFill>
              </a:rPr>
              <a:t>days</a:t>
            </a:r>
            <a:r>
              <a:rPr lang="en-US" sz="2400" dirty="0" smtClean="0"/>
              <a:t> for </a:t>
            </a:r>
            <a:r>
              <a:rPr lang="en-US" sz="2400" dirty="0"/>
              <a:t>at least </a:t>
            </a:r>
            <a:r>
              <a:rPr lang="en-US" sz="2400" b="1" dirty="0">
                <a:solidFill>
                  <a:srgbClr val="FF0000"/>
                </a:solidFill>
              </a:rPr>
              <a:t>6–8 weeks</a:t>
            </a:r>
            <a:r>
              <a:rPr lang="en-US" sz="2400" dirty="0"/>
              <a:t>.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acute response of this model develops from the first 48 hours </a:t>
            </a:r>
            <a:r>
              <a:rPr lang="en-US" sz="2400" dirty="0" smtClean="0"/>
              <a:t>to </a:t>
            </a:r>
            <a:r>
              <a:rPr lang="en-US" sz="2400" dirty="0"/>
              <a:t>the next </a:t>
            </a:r>
            <a:r>
              <a:rPr lang="en-US" sz="2400" b="1" dirty="0">
                <a:solidFill>
                  <a:srgbClr val="FF0000"/>
                </a:solidFill>
              </a:rPr>
              <a:t>10–21 days</a:t>
            </a:r>
            <a:r>
              <a:rPr lang="en-US" sz="2400" dirty="0"/>
              <a:t> 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Chronic </a:t>
            </a:r>
            <a:r>
              <a:rPr lang="en-US" sz="2400" dirty="0"/>
              <a:t>phase is triggered, which persists for several months in </a:t>
            </a:r>
            <a:r>
              <a:rPr lang="en-US" sz="2400" dirty="0" smtClean="0"/>
              <a:t>the animal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of </a:t>
            </a:r>
            <a:r>
              <a:rPr lang="en-US" b="1" dirty="0" smtClean="0"/>
              <a:t>Disease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/>
              <a:t>Rheumatoid arthritis or RA is an Autoimmune condition which means that the body’s immune system identifies the cells of the joint/ synovial membrane as foreign invaders leading to breakdown and deformities </a:t>
            </a:r>
            <a:r>
              <a:rPr lang="en-US" sz="2400" dirty="0" smtClean="0"/>
              <a:t>causing:</a:t>
            </a:r>
          </a:p>
          <a:p>
            <a:pPr marL="707263" lvl="2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Pain</a:t>
            </a:r>
            <a:endParaRPr lang="en-US" sz="2400" b="1" dirty="0">
              <a:solidFill>
                <a:srgbClr val="FF0000"/>
              </a:solidFill>
            </a:endParaRPr>
          </a:p>
          <a:p>
            <a:pPr marL="707263" lvl="2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Inflammation</a:t>
            </a:r>
            <a:endParaRPr lang="en-US" sz="2400" b="1" dirty="0">
              <a:solidFill>
                <a:srgbClr val="FF0000"/>
              </a:solidFill>
            </a:endParaRPr>
          </a:p>
          <a:p>
            <a:pPr marL="707263" lvl="2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Stiffness</a:t>
            </a:r>
            <a:endParaRPr lang="en-US" sz="2400" b="1" dirty="0">
              <a:solidFill>
                <a:srgbClr val="FF0000"/>
              </a:solidFill>
            </a:endParaRP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/>
              <a:t>Early rheumatoid arthritis tends to affect your smaller joints first — particularly the joints that attach our fingers to our hands and our toes to your feet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400" dirty="0"/>
              <a:t>The average prevalence of RA is estimated at 0.5–1.0% globally </a:t>
            </a:r>
            <a:r>
              <a:rPr lang="en-US" sz="2400" baseline="300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009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Innovative Method of SCW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njection </a:t>
            </a:r>
            <a:r>
              <a:rPr lang="en-US" sz="2400" dirty="0"/>
              <a:t>of the cell wall intra - </a:t>
            </a:r>
            <a:r>
              <a:rPr lang="en-US" sz="2400" dirty="0" err="1"/>
              <a:t>articularly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will cause local inflammation with edema in 24 </a:t>
            </a:r>
            <a:r>
              <a:rPr lang="en-US" sz="2400" dirty="0" smtClean="0"/>
              <a:t>hours</a:t>
            </a:r>
          </a:p>
          <a:p>
            <a:pPr marL="0" indent="0">
              <a:buNone/>
            </a:pPr>
            <a:endParaRPr lang="en-US" sz="2400" dirty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fter </a:t>
            </a:r>
            <a:r>
              <a:rPr lang="en-US" sz="2400" dirty="0"/>
              <a:t>3 weeks the inflammation will be very little noticeable but will be accompanied by synovial infiltration of monocytes and remnant </a:t>
            </a:r>
            <a:r>
              <a:rPr lang="en-US" sz="2400" dirty="0" smtClean="0"/>
              <a:t>lymphocytes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292688"/>
              </p:ext>
            </p:extLst>
          </p:nvPr>
        </p:nvGraphicFramePr>
        <p:xfrm>
          <a:off x="237068" y="903111"/>
          <a:ext cx="11751732" cy="515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933">
                  <a:extLst>
                    <a:ext uri="{9D8B030D-6E8A-4147-A177-3AD203B41FA5}">
                      <a16:colId xmlns:a16="http://schemas.microsoft.com/office/drawing/2014/main" xmlns="" val="4281243846"/>
                    </a:ext>
                  </a:extLst>
                </a:gridCol>
                <a:gridCol w="2937933">
                  <a:extLst>
                    <a:ext uri="{9D8B030D-6E8A-4147-A177-3AD203B41FA5}">
                      <a16:colId xmlns:a16="http://schemas.microsoft.com/office/drawing/2014/main" xmlns="" val="1017632675"/>
                    </a:ext>
                  </a:extLst>
                </a:gridCol>
                <a:gridCol w="2937933">
                  <a:extLst>
                    <a:ext uri="{9D8B030D-6E8A-4147-A177-3AD203B41FA5}">
                      <a16:colId xmlns:a16="http://schemas.microsoft.com/office/drawing/2014/main" xmlns="" val="3272436112"/>
                    </a:ext>
                  </a:extLst>
                </a:gridCol>
                <a:gridCol w="2937933">
                  <a:extLst>
                    <a:ext uri="{9D8B030D-6E8A-4147-A177-3AD203B41FA5}">
                      <a16:colId xmlns:a16="http://schemas.microsoft.com/office/drawing/2014/main" xmlns="" val="3136877073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/>
                        <a:t>Animal Model</a:t>
                      </a:r>
                      <a:endParaRPr lang="en-US" sz="2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Characteristics</a:t>
                      </a:r>
                      <a:endParaRPr 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Species</a:t>
                      </a:r>
                      <a:endParaRPr 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/>
                        <a:t>Limitations</a:t>
                      </a:r>
                      <a:endParaRPr lang="en-US" sz="22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1673007"/>
                  </a:ext>
                </a:extLst>
              </a:tr>
              <a:tr h="4431098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Streptococcal Cell Wall Arthritis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Peptidoglycans in the cell walls of bacteria (</a:t>
                      </a:r>
                      <a:r>
                        <a:rPr lang="en-US" sz="2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sp., </a:t>
                      </a:r>
                      <a:r>
                        <a:rPr lang="en-US" sz="2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Lactobacillus 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sp.) are responsible for inducing the model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Biphasic arthritis is generated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persists for several months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model is generated in Lewis rats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most important limitation is that the arthritis is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monoarticular</a:t>
                      </a:r>
                      <a:endParaRPr lang="en-US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inflammation is generated by injecting intra-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articularly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systemic effects cannot be effectively evaluated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68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Other Rat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/>
              <a:t>Animal </a:t>
            </a:r>
            <a:r>
              <a:rPr lang="en-US" sz="2400" b="1" dirty="0" smtClean="0"/>
              <a:t>used: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Female </a:t>
            </a:r>
            <a:r>
              <a:rPr lang="en-US" sz="2400" b="1" dirty="0">
                <a:solidFill>
                  <a:srgbClr val="FF0000"/>
                </a:solidFill>
              </a:rPr>
              <a:t>and male Lewis rats </a:t>
            </a:r>
            <a:r>
              <a:rPr lang="en-US" sz="2400" dirty="0"/>
              <a:t>(200-250 g) were used in studies of </a:t>
            </a:r>
          </a:p>
          <a:p>
            <a:pPr marL="914400" indent="-449263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Adjuvant arthritis</a:t>
            </a:r>
          </a:p>
          <a:p>
            <a:pPr marL="914400" indent="-449263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Type </a:t>
            </a:r>
            <a:r>
              <a:rPr lang="en-US" sz="2400" dirty="0"/>
              <a:t>II collagen </a:t>
            </a:r>
            <a:r>
              <a:rPr lang="en-US" sz="2400" dirty="0" smtClean="0"/>
              <a:t>arthritis</a:t>
            </a:r>
          </a:p>
          <a:p>
            <a:pPr marL="914400" indent="-449263" algn="just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Pristane</a:t>
            </a:r>
            <a:r>
              <a:rPr lang="en-US" sz="2400" dirty="0" smtClean="0"/>
              <a:t> </a:t>
            </a:r>
            <a:r>
              <a:rPr lang="en-US" sz="2400" dirty="0"/>
              <a:t>induced model</a:t>
            </a:r>
          </a:p>
          <a:p>
            <a:pPr algn="just"/>
            <a:r>
              <a:rPr lang="en-US" sz="2400" dirty="0" smtClean="0"/>
              <a:t>Animals </a:t>
            </a:r>
            <a:r>
              <a:rPr lang="en-US" sz="2400" dirty="0"/>
              <a:t>were allowed to acclimate for at least 3 days prior to initiation of </a:t>
            </a:r>
            <a:r>
              <a:rPr lang="en-US" sz="2400" dirty="0" smtClean="0"/>
              <a:t>experimentation.</a:t>
            </a:r>
          </a:p>
          <a:p>
            <a:pPr algn="just"/>
            <a:r>
              <a:rPr lang="en-US" sz="2400" dirty="0" smtClean="0"/>
              <a:t>Rats </a:t>
            </a:r>
            <a:r>
              <a:rPr lang="en-US" sz="2400" dirty="0"/>
              <a:t>were housed 4/cage and were allowed ad libitum access to food and water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Induction of Adjuvant Arthritis in </a:t>
            </a:r>
            <a:r>
              <a:rPr lang="en-US" b="1" dirty="0" smtClean="0"/>
              <a:t>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200" b="1" dirty="0" smtClean="0"/>
              <a:t>Male </a:t>
            </a:r>
            <a:r>
              <a:rPr lang="en-US" sz="2200" b="1" dirty="0"/>
              <a:t>rats (7 in each </a:t>
            </a:r>
            <a:r>
              <a:rPr lang="en-US" sz="2200" b="1" dirty="0" smtClean="0"/>
              <a:t>group)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first animal model for RA was the adjuvant-induced arthritis model in rats </a:t>
            </a:r>
            <a:endParaRPr lang="en-US" sz="2200" dirty="0" smtClean="0"/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induced </a:t>
            </a:r>
            <a:r>
              <a:rPr lang="en-US" sz="2200" dirty="0"/>
              <a:t>with an intradermal injection of mycobacteria cell walls suspended in mineral oil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endParaRPr lang="en-US" sz="2200" dirty="0" smtClean="0"/>
          </a:p>
          <a:p>
            <a:pPr marL="347663" indent="-347663" algn="just">
              <a:buFont typeface="Wingdings" panose="05000000000000000000" pitchFamily="2" charset="2"/>
              <a:buChar char="v"/>
            </a:pPr>
            <a:r>
              <a:rPr lang="en-US" sz="2200" b="1" dirty="0" smtClean="0"/>
              <a:t>Limitations: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Although commonly used, it has not proved to be an adequate model for RA (reviewed in </a:t>
            </a:r>
            <a:r>
              <a:rPr lang="en-US" sz="2200" dirty="0" err="1"/>
              <a:t>Holmdahl</a:t>
            </a:r>
            <a:r>
              <a:rPr lang="en-US" sz="2200" dirty="0"/>
              <a:t> et </a:t>
            </a:r>
            <a:r>
              <a:rPr lang="en-US" sz="2200" dirty="0" smtClean="0"/>
              <a:t>al., 2014)</a:t>
            </a:r>
            <a:endParaRPr lang="en-US" sz="2200" dirty="0"/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It causes a systemic acute inflammation with considerable suffering of the animals and poorly reflects </a:t>
            </a:r>
            <a:r>
              <a:rPr lang="en-US" sz="2200" dirty="0" smtClean="0"/>
              <a:t>RA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28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 smtClean="0"/>
              <a:t>Pristane</a:t>
            </a:r>
            <a:r>
              <a:rPr lang="en-US" b="1" dirty="0" smtClean="0"/>
              <a:t>-Induced Arthritis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200" dirty="0"/>
              <a:t>a new model has been developed based on </a:t>
            </a:r>
            <a:r>
              <a:rPr lang="en-US" sz="2200" b="1" dirty="0" err="1">
                <a:solidFill>
                  <a:srgbClr val="FF0000"/>
                </a:solidFill>
              </a:rPr>
              <a:t>pristane</a:t>
            </a:r>
            <a:r>
              <a:rPr lang="en-US" sz="2200" dirty="0"/>
              <a:t> (the </a:t>
            </a:r>
            <a:r>
              <a:rPr lang="en-US" sz="2200" dirty="0" err="1"/>
              <a:t>arthritogenic</a:t>
            </a:r>
            <a:r>
              <a:rPr lang="en-US" sz="2200" dirty="0"/>
              <a:t> component discovered in mineral </a:t>
            </a:r>
            <a:r>
              <a:rPr lang="en-US" sz="2200" dirty="0" smtClean="0"/>
              <a:t>oil)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rat </a:t>
            </a:r>
            <a:r>
              <a:rPr lang="en-US" sz="2200" dirty="0" err="1"/>
              <a:t>pristane</a:t>
            </a:r>
            <a:r>
              <a:rPr lang="en-US" sz="2200" dirty="0"/>
              <a:t>-induced arthritis model closely mimics RA criteria, including a chronic relapsing disease </a:t>
            </a:r>
            <a:r>
              <a:rPr lang="en-US" sz="2200" dirty="0" smtClean="0"/>
              <a:t>course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This </a:t>
            </a:r>
            <a:r>
              <a:rPr lang="en-US" sz="2200" dirty="0"/>
              <a:t>model is induced with synthetic and naturally occurring oil </a:t>
            </a:r>
            <a:r>
              <a:rPr lang="en-US" sz="2200" dirty="0" err="1"/>
              <a:t>pristane</a:t>
            </a:r>
            <a:r>
              <a:rPr lang="en-US" sz="2200" dirty="0"/>
              <a:t> and is easy to use and highly </a:t>
            </a:r>
            <a:r>
              <a:rPr lang="en-US" sz="2200" dirty="0" smtClean="0"/>
              <a:t>reproducible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It </a:t>
            </a:r>
            <a:r>
              <a:rPr lang="en-US" sz="2200" dirty="0"/>
              <a:t>is highly dependent on T cell activation and is mediated through transfer of classical major histocompatibility complex(MHC) class II restricted T </a:t>
            </a:r>
            <a:r>
              <a:rPr lang="en-US" sz="2200" dirty="0" smtClean="0"/>
              <a:t>cells</a:t>
            </a:r>
          </a:p>
          <a:p>
            <a:pPr marL="347663" indent="-347663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It </a:t>
            </a:r>
            <a:r>
              <a:rPr lang="en-US" sz="2200" dirty="0"/>
              <a:t>is useful for </a:t>
            </a:r>
            <a:r>
              <a:rPr lang="en-US" sz="2200" b="1" dirty="0">
                <a:solidFill>
                  <a:srgbClr val="FF0000"/>
                </a:solidFill>
              </a:rPr>
              <a:t>drug validation</a:t>
            </a:r>
            <a:r>
              <a:rPr lang="en-US" sz="2200" dirty="0"/>
              <a:t>, in particular for T cell-related pathways leading to </a:t>
            </a:r>
            <a:r>
              <a:rPr lang="en-US" sz="2200" dirty="0" smtClean="0"/>
              <a:t>arthritis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87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Induction of Collagen Arthritis in 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200" b="1" dirty="0"/>
              <a:t>Female rats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(8 in each group) were given intradermal/subcutaneous injections of </a:t>
            </a:r>
            <a:r>
              <a:rPr lang="en-US" sz="2200" b="1" dirty="0">
                <a:solidFill>
                  <a:srgbClr val="FF0000"/>
                </a:solidFill>
              </a:rPr>
              <a:t>bovine type II collagen</a:t>
            </a:r>
            <a:r>
              <a:rPr lang="en-US" sz="2200" dirty="0"/>
              <a:t> (2 mg/ml) at the base of the tail and over the back at 3 sites divided) on day 0 and day 7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On day 12, they were given an intraperitoneal injection of endotoxin (3 mg/kg)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On set of arthritis occurred over the next 5 days, and as rats developed disease they were randomized to study groups and treatment was initiated </a:t>
            </a:r>
          </a:p>
          <a:p>
            <a:pPr marL="465138" indent="-233363" algn="just">
              <a:buFont typeface="Arial" panose="020B0604020202020204" pitchFamily="34" charset="0"/>
              <a:buChar char="•"/>
            </a:pPr>
            <a:r>
              <a:rPr lang="en-US" sz="2200" dirty="0"/>
              <a:t>Rats were given 6 daily treatments and then euthanatized on day 7 of arthritis for histopathologic evaluation.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57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39" y="0"/>
            <a:ext cx="11156648" cy="62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Histopathology </a:t>
            </a:r>
            <a:r>
              <a:rPr lang="en-US" b="1" baseline="30000" dirty="0" smtClean="0"/>
              <a:t>[11</a:t>
            </a:r>
            <a:r>
              <a:rPr lang="en-US" b="1" baseline="30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 algn="just">
              <a:buFont typeface="Wingdings" panose="05000000000000000000" pitchFamily="2" charset="2"/>
              <a:buChar char="§"/>
            </a:pPr>
            <a:r>
              <a:rPr lang="en-US" dirty="0"/>
              <a:t>Knee or ankle joints were collected into 10% neutral buffered formalin for at least 24hr prior to placement in </a:t>
            </a:r>
            <a:r>
              <a:rPr lang="en-US" dirty="0" smtClean="0"/>
              <a:t>de-</a:t>
            </a:r>
            <a:r>
              <a:rPr lang="en-US" dirty="0" err="1" smtClean="0"/>
              <a:t>calcifier</a:t>
            </a:r>
            <a:r>
              <a:rPr lang="en-US" dirty="0" smtClean="0"/>
              <a:t> </a:t>
            </a:r>
            <a:r>
              <a:rPr lang="en-US" dirty="0"/>
              <a:t>for approximately 1 week</a:t>
            </a:r>
          </a:p>
          <a:p>
            <a:pPr marL="347663" indent="-347663" algn="just">
              <a:buFont typeface="Wingdings" panose="05000000000000000000" pitchFamily="2" charset="2"/>
              <a:buChar char="§"/>
            </a:pPr>
            <a:r>
              <a:rPr lang="en-US" dirty="0" smtClean="0"/>
              <a:t>When </a:t>
            </a:r>
            <a:r>
              <a:rPr lang="en-US" dirty="0"/>
              <a:t>decalcification was complete, the digits were trimmed and the ankle joint was transected in the longitudinal plane to give approximately equal halves</a:t>
            </a:r>
          </a:p>
          <a:p>
            <a:pPr marL="347663" indent="-347663" algn="just">
              <a:buFont typeface="Wingdings" panose="05000000000000000000" pitchFamily="2" charset="2"/>
              <a:buChar char="§"/>
            </a:pPr>
            <a:r>
              <a:rPr lang="en-US" dirty="0" smtClean="0"/>
              <a:t>Knees </a:t>
            </a:r>
            <a:r>
              <a:rPr lang="en-US" dirty="0"/>
              <a:t>were transected in the frontal plane so that medial and lateral orientation was maintained and easily identifiable</a:t>
            </a:r>
          </a:p>
          <a:p>
            <a:pPr marL="347663" indent="-347663" algn="just">
              <a:buFont typeface="Wingdings" panose="05000000000000000000" pitchFamily="2" charset="2"/>
              <a:buChar char="§"/>
            </a:pPr>
            <a:r>
              <a:rPr lang="en-US" dirty="0" smtClean="0"/>
              <a:t>Joints </a:t>
            </a:r>
            <a:r>
              <a:rPr lang="en-US" dirty="0"/>
              <a:t>were processed for paraffin embedment, sectioned, and stained with hematoxylin and eosin for general evaluation and with toluidine blue for specific evaluation of cartilage changes</a:t>
            </a:r>
          </a:p>
          <a:p>
            <a:pPr marL="347663" indent="-347663" algn="just">
              <a:buFont typeface="Wingdings" panose="05000000000000000000" pitchFamily="2" charset="2"/>
              <a:buChar char="§"/>
            </a:pPr>
            <a:r>
              <a:rPr lang="en-US" dirty="0"/>
              <a:t>Multiple sections were prepared (if necessary) to insure that the distal tibia was present with both cortices and abundant distal </a:t>
            </a:r>
            <a:r>
              <a:rPr lang="en-US" dirty="0" err="1"/>
              <a:t>tibial</a:t>
            </a:r>
            <a:r>
              <a:rPr lang="en-US" dirty="0"/>
              <a:t> medullary space was available for </a:t>
            </a:r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Histological </a:t>
            </a:r>
            <a:r>
              <a:rPr lang="en-US" b="1" dirty="0" smtClean="0"/>
              <a:t>Changes </a:t>
            </a:r>
            <a:r>
              <a:rPr lang="en-US" b="1" dirty="0"/>
              <a:t>in </a:t>
            </a:r>
            <a:r>
              <a:rPr lang="en-US" b="1" dirty="0" smtClean="0"/>
              <a:t>Rheumatoid Arthritis </a:t>
            </a:r>
            <a:r>
              <a:rPr lang="en-US" b="1" baseline="30000" dirty="0"/>
              <a:t>[6]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2" r="3412" b="4143"/>
          <a:stretch/>
        </p:blipFill>
        <p:spPr>
          <a:xfrm>
            <a:off x="1097280" y="1751874"/>
            <a:ext cx="6212490" cy="402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3173" y="2101242"/>
            <a:ext cx="4444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rgbClr val="111111"/>
                </a:solidFill>
              </a:rPr>
              <a:t>Control group</a:t>
            </a:r>
          </a:p>
          <a:p>
            <a:pPr marL="342900" indent="-342900">
              <a:buAutoNum type="alphaUcPeriod"/>
            </a:pPr>
            <a:endParaRPr lang="en-US" sz="2400" b="1" dirty="0">
              <a:solidFill>
                <a:srgbClr val="111111"/>
              </a:solidFill>
            </a:endParaRPr>
          </a:p>
          <a:p>
            <a:pPr marL="342900" indent="-342900">
              <a:buAutoNum type="alphaUcPeriod"/>
            </a:pPr>
            <a:endParaRPr lang="en-US" sz="2400" b="1" dirty="0" smtClean="0">
              <a:solidFill>
                <a:srgbClr val="111111"/>
              </a:solidFill>
            </a:endParaRPr>
          </a:p>
          <a:p>
            <a:pPr marL="342900" indent="-342900">
              <a:buAutoNum type="alphaUcPeriod"/>
            </a:pPr>
            <a:endParaRPr lang="en-US" sz="2400" b="1" dirty="0">
              <a:solidFill>
                <a:srgbClr val="111111"/>
              </a:solidFill>
            </a:endParaRPr>
          </a:p>
          <a:p>
            <a:pPr marL="342900" indent="-342900">
              <a:buAutoNum type="alphaUcPeriod"/>
            </a:pPr>
            <a:endParaRPr lang="en-US" sz="2400" b="1" dirty="0" smtClean="0">
              <a:solidFill>
                <a:srgbClr val="111111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400" b="1" dirty="0" smtClean="0">
                <a:solidFill>
                  <a:srgbClr val="111111"/>
                </a:solidFill>
              </a:rPr>
              <a:t>Rat </a:t>
            </a:r>
            <a:r>
              <a:rPr lang="en-US" sz="2400" b="1" dirty="0">
                <a:solidFill>
                  <a:srgbClr val="111111"/>
                </a:solidFill>
              </a:rPr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rheumatoid arthritis</a:t>
            </a:r>
          </a:p>
          <a:p>
            <a:endParaRPr lang="en-US" dirty="0">
              <a:solidFill>
                <a:srgbClr val="111111"/>
              </a:solidFill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3173" y="4758936"/>
            <a:ext cx="4651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111111"/>
                </a:solidFill>
              </a:rPr>
              <a:t>Sections are collected from the </a:t>
            </a:r>
            <a:r>
              <a:rPr lang="en-US" sz="2000" dirty="0" smtClean="0">
                <a:solidFill>
                  <a:srgbClr val="111111"/>
                </a:solidFill>
              </a:rPr>
              <a:t>ankles, </a:t>
            </a:r>
            <a:r>
              <a:rPr lang="en-US" sz="2000" dirty="0">
                <a:solidFill>
                  <a:srgbClr val="111111"/>
                </a:solidFill>
              </a:rPr>
              <a:t>Regions of </a:t>
            </a:r>
            <a:r>
              <a:rPr lang="en-US" sz="2000" dirty="0" smtClean="0">
                <a:solidFill>
                  <a:srgbClr val="111111"/>
                </a:solidFill>
              </a:rPr>
              <a:t>intense CD31 </a:t>
            </a:r>
            <a:r>
              <a:rPr lang="en-US" sz="2000" dirty="0">
                <a:solidFill>
                  <a:srgbClr val="111111"/>
                </a:solidFill>
              </a:rPr>
              <a:t>and α v </a:t>
            </a:r>
            <a:r>
              <a:rPr lang="en-US" sz="2000" dirty="0" smtClean="0">
                <a:solidFill>
                  <a:srgbClr val="111111"/>
                </a:solidFill>
              </a:rPr>
              <a:t>β 3 staining </a:t>
            </a:r>
            <a:r>
              <a:rPr lang="en-US" sz="2000" dirty="0">
                <a:solidFill>
                  <a:srgbClr val="111111"/>
                </a:solidFill>
              </a:rPr>
              <a:t>are indicated by </a:t>
            </a:r>
            <a:r>
              <a:rPr lang="en-US" sz="2000" dirty="0" smtClean="0">
                <a:solidFill>
                  <a:srgbClr val="111111"/>
                </a:solidFill>
              </a:rPr>
              <a:t>arrows.</a:t>
            </a:r>
            <a:endParaRPr lang="en-US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Pharmacological Treatment of </a:t>
            </a:r>
            <a:r>
              <a:rPr lang="en-US" b="1" dirty="0" smtClean="0"/>
              <a:t>Arthritis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Drugs used in Adjuvant arthritis model: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Dexamethasone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Indomethacin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Methotrexate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Drugs used in Type </a:t>
            </a:r>
            <a:r>
              <a:rPr lang="en-US" sz="2200" b="1" dirty="0" err="1"/>
              <a:t>ll</a:t>
            </a:r>
            <a:r>
              <a:rPr lang="en-US" sz="2200" b="1" dirty="0"/>
              <a:t> collagen arthritis model: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Dexamethasone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Indomethacin</a:t>
            </a:r>
          </a:p>
          <a:p>
            <a:pPr marL="465138" indent="-233363">
              <a:buFont typeface="Wingdings" panose="05000000000000000000" pitchFamily="2" charset="2"/>
              <a:buChar char="§"/>
            </a:pPr>
            <a:r>
              <a:rPr lang="en-US" sz="2200" dirty="0"/>
              <a:t>Methotrexate</a:t>
            </a:r>
          </a:p>
        </p:txBody>
      </p:sp>
    </p:spTree>
    <p:extLst>
      <p:ext uri="{BB962C8B-B14F-4D97-AF65-F5344CB8AC3E}">
        <p14:creationId xmlns:p14="http://schemas.microsoft.com/office/powerpoint/2010/main" val="3364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5" y="262234"/>
            <a:ext cx="11587934" cy="58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Drug used in Adjuvant </a:t>
            </a:r>
            <a:r>
              <a:rPr lang="en-US" b="1" dirty="0" smtClean="0"/>
              <a:t>Arthritis Model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027686"/>
              </p:ext>
            </p:extLst>
          </p:nvPr>
        </p:nvGraphicFramePr>
        <p:xfrm>
          <a:off x="290288" y="1846264"/>
          <a:ext cx="11669484" cy="436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828">
                  <a:extLst>
                    <a:ext uri="{9D8B030D-6E8A-4147-A177-3AD203B41FA5}">
                      <a16:colId xmlns:a16="http://schemas.microsoft.com/office/drawing/2014/main" xmlns="" val="2734266990"/>
                    </a:ext>
                  </a:extLst>
                </a:gridCol>
                <a:gridCol w="3889828">
                  <a:extLst>
                    <a:ext uri="{9D8B030D-6E8A-4147-A177-3AD203B41FA5}">
                      <a16:colId xmlns:a16="http://schemas.microsoft.com/office/drawing/2014/main" xmlns="" val="1326601748"/>
                    </a:ext>
                  </a:extLst>
                </a:gridCol>
                <a:gridCol w="3889828">
                  <a:extLst>
                    <a:ext uri="{9D8B030D-6E8A-4147-A177-3AD203B41FA5}">
                      <a16:colId xmlns:a16="http://schemas.microsoft.com/office/drawing/2014/main" xmlns="" val="2948449938"/>
                    </a:ext>
                  </a:extLst>
                </a:gridCol>
              </a:tblGrid>
              <a:tr h="490536">
                <a:tc>
                  <a:txBody>
                    <a:bodyPr/>
                    <a:lstStyle/>
                    <a:p>
                      <a:pPr algn="l"/>
                      <a:r>
                        <a:rPr lang="en-US" sz="2000" b="1" u="sng" dirty="0" smtClean="0"/>
                        <a:t>Effects of Dexamethasone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/>
                        <a:t>Effects of Indomethacin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sng" dirty="0" smtClean="0"/>
                        <a:t>Effects of Methotrexate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3226952"/>
                  </a:ext>
                </a:extLst>
              </a:tr>
              <a:tr h="3873402">
                <a:tc>
                  <a:txBody>
                    <a:bodyPr/>
                    <a:lstStyle/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Rats treated with daily oral doses of dexamethasone (days 0-14) had excellent dose responsive inhibition of paw swelling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measured as area under the curve [AUC]) and final paw weights 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Beneficial effects also seen on the histologic parameters of bone resorption, inflammation and splenomegaly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Rats treated with daily oral doses of indomethacin (days 0-14) had moderate inhibition of paw swelling (AUC) and final paw weights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Indomethacin was ineffective from day 9 to day 12 of disease 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Modest effects seen on the histologic parameters of bone resorption and inflammation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Rats treated with daily oral doses of methotrexate (days 1-14) had excellent dose responsive inhibition of paw swelling (AUC) and final paw weights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Histologic parameters of bone resorption and inflammation also beneficially affected by treatment 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Beneficial effects on body weight, splenomegaly and hepatomegaly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91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Rat Type II Collagen </a:t>
            </a:r>
            <a:r>
              <a:rPr lang="en-US" b="1" dirty="0" smtClean="0"/>
              <a:t>Arthritis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27462"/>
              </p:ext>
            </p:extLst>
          </p:nvPr>
        </p:nvGraphicFramePr>
        <p:xfrm>
          <a:off x="292608" y="1918834"/>
          <a:ext cx="11667744" cy="389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248">
                  <a:extLst>
                    <a:ext uri="{9D8B030D-6E8A-4147-A177-3AD203B41FA5}">
                      <a16:colId xmlns:a16="http://schemas.microsoft.com/office/drawing/2014/main" xmlns="" val="1345576538"/>
                    </a:ext>
                  </a:extLst>
                </a:gridCol>
                <a:gridCol w="3889248">
                  <a:extLst>
                    <a:ext uri="{9D8B030D-6E8A-4147-A177-3AD203B41FA5}">
                      <a16:colId xmlns:a16="http://schemas.microsoft.com/office/drawing/2014/main" xmlns="" val="409859307"/>
                    </a:ext>
                  </a:extLst>
                </a:gridCol>
                <a:gridCol w="3889248">
                  <a:extLst>
                    <a:ext uri="{9D8B030D-6E8A-4147-A177-3AD203B41FA5}">
                      <a16:colId xmlns:a16="http://schemas.microsoft.com/office/drawing/2014/main" xmlns="" val="3156975257"/>
                    </a:ext>
                  </a:extLst>
                </a:gridCol>
              </a:tblGrid>
              <a:tr h="446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Effects of Dexamethasone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Effects of Indomethacin </a:t>
                      </a:r>
                      <a:endParaRPr lang="en-US" sz="2000" b="1" u="sng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Effects of Methotrexate</a:t>
                      </a:r>
                      <a:endParaRPr lang="en-US" sz="2000" b="1" u="sng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988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Rats treated with daily oral doses of dexamethasone (days 1-6) in type II collagen arthritis had excellent dose responsive inhibition of paw swelling over time (AUC) and final paw weights</a:t>
                      </a:r>
                    </a:p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Beneficial effects were also seen on the histologic parameters of inflammation, pannus, cartilage damage, and bone resorption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Rats treated with daily oral doses of indomethacin (days 1-6) had excellent inhibition of paw swelling (AUC) and Final paw weights </a:t>
                      </a:r>
                    </a:p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Indomethacin was effective from day 2 to day 7 of disease</a:t>
                      </a:r>
                    </a:p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Excellent effects were seen on the histologic parameters of arthritis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Rats treated with daily oral doses of methotrexate (days 1-6) had minimal inhibition of paw swelling (AUC) and final paw weights </a:t>
                      </a:r>
                    </a:p>
                    <a:p>
                      <a:pPr marL="231775" indent="-2317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Histologic parameters of bone resorption and inflammation were minimally affected by treatment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34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Comparison of Human RA vs RA in A</a:t>
            </a:r>
            <a:r>
              <a:rPr lang="en-US" b="1" dirty="0" smtClean="0"/>
              <a:t>nimal </a:t>
            </a:r>
            <a:r>
              <a:rPr lang="en-US" b="1" dirty="0"/>
              <a:t>M</a:t>
            </a:r>
            <a:r>
              <a:rPr lang="en-US" b="1" dirty="0" smtClean="0"/>
              <a:t>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Most </a:t>
            </a:r>
            <a:r>
              <a:rPr lang="en-US" sz="2200" dirty="0"/>
              <a:t>of the RA models have some pathologic features that are similar to those occurring in human disease, but there are important </a:t>
            </a:r>
            <a:r>
              <a:rPr lang="en-US" sz="2200" dirty="0">
                <a:solidFill>
                  <a:srgbClr val="FF0000"/>
                </a:solidFill>
              </a:rPr>
              <a:t>differences</a:t>
            </a:r>
            <a:r>
              <a:rPr lang="en-US" sz="2200" dirty="0"/>
              <a:t>:</a:t>
            </a:r>
          </a:p>
          <a:p>
            <a:pPr marL="465138" indent="-349250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Animal </a:t>
            </a:r>
            <a:r>
              <a:rPr lang="en-US" sz="2200" dirty="0"/>
              <a:t>models of RA progress much more rapidly than does human disease and thus these models are characterized primarily by an acute inflammatory </a:t>
            </a:r>
            <a:r>
              <a:rPr lang="en-US" sz="2200" dirty="0" smtClean="0"/>
              <a:t>response.</a:t>
            </a:r>
            <a:endParaRPr lang="en-US" sz="2200" dirty="0"/>
          </a:p>
          <a:p>
            <a:pPr marL="465138" indent="-349250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Rodents </a:t>
            </a:r>
            <a:r>
              <a:rPr lang="en-US" sz="2200" dirty="0"/>
              <a:t>have a tendency to have marked bone resorption and bone formation in response to joint </a:t>
            </a:r>
            <a:r>
              <a:rPr lang="en-US" sz="2200" dirty="0" smtClean="0"/>
              <a:t>inflammation.</a:t>
            </a:r>
          </a:p>
          <a:p>
            <a:pPr marL="465138" indent="-349250" algn="just">
              <a:buFont typeface="Wingdings" panose="05000000000000000000" pitchFamily="2" charset="2"/>
              <a:buChar char="Ø"/>
            </a:pPr>
            <a:r>
              <a:rPr lang="en-US" sz="2200" dirty="0"/>
              <a:t>One important difference however is that humans with a traumatic injury generally discontinue use of the affected limb</a:t>
            </a:r>
            <a:r>
              <a:rPr lang="en-US" sz="2200" dirty="0" smtClean="0"/>
              <a:t>, Animals </a:t>
            </a:r>
            <a:r>
              <a:rPr lang="en-US" sz="2200" dirty="0"/>
              <a:t>in the same situation generally do </a:t>
            </a:r>
            <a:r>
              <a:rPr lang="en-US" sz="2200" dirty="0" smtClean="0"/>
              <a:t>not.</a:t>
            </a:r>
          </a:p>
          <a:p>
            <a:pPr marL="465138" indent="-349250" algn="just">
              <a:buFont typeface="Wingdings" panose="05000000000000000000" pitchFamily="2" charset="2"/>
              <a:buChar char="Ø"/>
            </a:pPr>
            <a:r>
              <a:rPr lang="en-US" sz="2200" dirty="0"/>
              <a:t>The disease progression is usually much more rapid in the animal models, thus making them less amenable to therapeutic </a:t>
            </a:r>
            <a:r>
              <a:rPr lang="en-US" sz="2200" dirty="0" smtClean="0"/>
              <a:t>intervention.</a:t>
            </a: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89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Difference between Rat and </a:t>
            </a:r>
            <a:r>
              <a:rPr lang="en-US" b="1" dirty="0" smtClean="0"/>
              <a:t>Mice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Rat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Mice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39" t="65281" r="3103" b="7679"/>
          <a:stretch/>
        </p:blipFill>
        <p:spPr>
          <a:xfrm>
            <a:off x="1401889" y="2255690"/>
            <a:ext cx="4328539" cy="3926976"/>
          </a:xfrm>
          <a:prstGeom prst="rect">
            <a:avLst/>
          </a:prstGeom>
        </p:spPr>
      </p:pic>
      <p:pic>
        <p:nvPicPr>
          <p:cNvPr id="6" name="Content Placeholder 5"/>
          <p:cNvPicPr>
            <a:picLocks/>
          </p:cNvPicPr>
          <p:nvPr/>
        </p:nvPicPr>
        <p:blipFill rotWithShape="1">
          <a:blip r:embed="rId2"/>
          <a:srcRect l="34058" t="16163" r="3421" b="52446"/>
          <a:stretch/>
        </p:blipFill>
        <p:spPr>
          <a:xfrm>
            <a:off x="6830568" y="2255689"/>
            <a:ext cx="432511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Scott </a:t>
            </a:r>
            <a:r>
              <a:rPr lang="en-US" dirty="0"/>
              <a:t>DL, Wolfe F, Huizinga TW. Rheumatoid arthritis. The Lancet. 2010;376(9746):1094-1108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Firestein</a:t>
            </a:r>
            <a:r>
              <a:rPr lang="en-US" dirty="0" smtClean="0"/>
              <a:t> </a:t>
            </a:r>
            <a:r>
              <a:rPr lang="en-US" dirty="0"/>
              <a:t>GS. Evolving concepts of rheumatoid arthritis. Nature 2003 ; 423 : 356 – </a:t>
            </a:r>
            <a:r>
              <a:rPr lang="en-US" dirty="0" smtClean="0"/>
              <a:t>61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www.medicom.pk (visited on 29/03/2020)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Trentham </a:t>
            </a:r>
            <a:r>
              <a:rPr lang="en-US" dirty="0"/>
              <a:t>DE. Collagen arthritis as a relevant model </a:t>
            </a:r>
            <a:r>
              <a:rPr lang="en-US" dirty="0" smtClean="0"/>
              <a:t>for rheumatoid </a:t>
            </a:r>
            <a:r>
              <a:rPr lang="en-US" dirty="0"/>
              <a:t>arthritis: evidence pro and con. Arthritis Rheum 1982;25:9116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Williams RO, </a:t>
            </a:r>
            <a:r>
              <a:rPr lang="en-US" dirty="0" err="1"/>
              <a:t>Feldmann</a:t>
            </a:r>
            <a:r>
              <a:rPr lang="en-US" dirty="0"/>
              <a:t> M, Maini RN. Anti-tumor necrosis factor ameliorates joint disease in murine collagen-induced arthritis. Proceedings of the National Academy of Sciences. 1992 Oct 15;89(20):9784-8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Wu </a:t>
            </a:r>
            <a:r>
              <a:rPr lang="en-US" dirty="0"/>
              <a:t>Y, Zhang G, Wang X, Zhao Z, Wang T, Wang X, Li XF. Early detection of rheumatoid arthritis in rats and humans with 99mTc-3PRGD2 scintigraphy: imaging synovial </a:t>
            </a:r>
            <a:r>
              <a:rPr lang="en-US" dirty="0" err="1"/>
              <a:t>neoangiogenesis</a:t>
            </a:r>
            <a:r>
              <a:rPr lang="en-US" dirty="0"/>
              <a:t>. </a:t>
            </a:r>
            <a:r>
              <a:rPr lang="en-US" dirty="0" err="1"/>
              <a:t>Oncotarget</a:t>
            </a:r>
            <a:r>
              <a:rPr lang="en-US" dirty="0"/>
              <a:t>. 2017 Jan 24;8(4):5753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Hunneyball</a:t>
            </a:r>
            <a:r>
              <a:rPr lang="en-US" dirty="0"/>
              <a:t> IM, Crossley MJ, </a:t>
            </a:r>
            <a:r>
              <a:rPr lang="en-US" dirty="0" err="1"/>
              <a:t>Spowage</a:t>
            </a:r>
            <a:r>
              <a:rPr lang="en-US" dirty="0"/>
              <a:t> M. Pharmacological studies of antigen-induced arthritis in BALB/c mice I. Characterization of the arthritis and the effects of steroidal and non-steroidal anti-inflammatory agents. Agents and actions. 1986 Jun 1;18(3-4):384-93.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8.National Institute of Arthritis and Musculoskeletal and Skin Diseases. </a:t>
            </a:r>
            <a:r>
              <a:rPr lang="en-US" dirty="0" smtClean="0"/>
              <a:t>Understanding Autoimmune </a:t>
            </a:r>
            <a:r>
              <a:rPr lang="en-US" dirty="0"/>
              <a:t>Diseases. March 2016. NIH </a:t>
            </a:r>
            <a:r>
              <a:rPr lang="en-US" dirty="0" smtClean="0"/>
              <a:t>11-7582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Zheng K, Li Q, Fu C, Ma S. Inhibitory Effects of 4T1 Breast Tumor Transplantation on Mouse Peripheral Blood Immune Cell Populations. Biotechnology Journal International. 2017 Oct 7:1-2.</a:t>
            </a:r>
            <a:endParaRPr lang="en-US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US" dirty="0" err="1"/>
              <a:t>Kollias</a:t>
            </a:r>
            <a:r>
              <a:rPr lang="en-US" dirty="0"/>
              <a:t> G, </a:t>
            </a:r>
            <a:r>
              <a:rPr lang="en-US" dirty="0" err="1"/>
              <a:t>Papadaki</a:t>
            </a:r>
            <a:r>
              <a:rPr lang="en-US" dirty="0"/>
              <a:t> P, </a:t>
            </a:r>
            <a:r>
              <a:rPr lang="en-US" dirty="0" err="1"/>
              <a:t>Apparailly</a:t>
            </a:r>
            <a:r>
              <a:rPr lang="en-US" dirty="0"/>
              <a:t> F, </a:t>
            </a:r>
            <a:r>
              <a:rPr lang="en-US" dirty="0" err="1"/>
              <a:t>Vervoordeldonk</a:t>
            </a:r>
            <a:r>
              <a:rPr lang="en-US" dirty="0"/>
              <a:t> MJ, </a:t>
            </a:r>
            <a:r>
              <a:rPr lang="en-US" dirty="0" err="1"/>
              <a:t>Holmdahl</a:t>
            </a:r>
            <a:r>
              <a:rPr lang="en-US" dirty="0"/>
              <a:t> R, </a:t>
            </a:r>
            <a:r>
              <a:rPr lang="en-US" dirty="0" err="1"/>
              <a:t>Baumans</a:t>
            </a:r>
            <a:r>
              <a:rPr lang="en-US" dirty="0"/>
              <a:t> V, </a:t>
            </a:r>
            <a:r>
              <a:rPr lang="en-US" dirty="0" err="1"/>
              <a:t>Desaintes</a:t>
            </a:r>
            <a:r>
              <a:rPr lang="en-US" dirty="0"/>
              <a:t> C, Di Santo J, </a:t>
            </a:r>
            <a:r>
              <a:rPr lang="en-US" dirty="0" err="1"/>
              <a:t>Distler</a:t>
            </a:r>
            <a:r>
              <a:rPr lang="en-US" dirty="0"/>
              <a:t> J, Garside P, </a:t>
            </a:r>
            <a:r>
              <a:rPr lang="en-US" dirty="0" err="1"/>
              <a:t>Hegen</a:t>
            </a:r>
            <a:r>
              <a:rPr lang="en-US" dirty="0"/>
              <a:t> M. Animal models for arthritis: innovative tools for prevention and treatment. Annals of the rheumatic diseases. 2011 Aug 1;70(8):1357-62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11.Silman AJ, Pearson JE. Epidemiology and genetics </a:t>
            </a:r>
            <a:r>
              <a:rPr lang="en-US" dirty="0" smtClean="0"/>
              <a:t>of rheumatoid </a:t>
            </a:r>
            <a:r>
              <a:rPr lang="en-US" dirty="0"/>
              <a:t>arthritis. Arthritis Res 2002;4(Suppl. 3</a:t>
            </a:r>
            <a:r>
              <a:rPr lang="en-US" dirty="0" smtClean="0"/>
              <a:t>): S26572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 smtClean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1" y="154821"/>
            <a:ext cx="11548536" cy="6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2899954" cy="2286000"/>
          </a:xfrm>
        </p:spPr>
        <p:txBody>
          <a:bodyPr/>
          <a:lstStyle/>
          <a:p>
            <a:r>
              <a:rPr lang="en-US" b="1" dirty="0" smtClean="0"/>
              <a:t>NATURALLY OCCURRING ARTHRITIS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4" y="0"/>
            <a:ext cx="8834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Symptoms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46"/>
          <a:stretch/>
        </p:blipFill>
        <p:spPr>
          <a:xfrm>
            <a:off x="6126480" y="2438378"/>
            <a:ext cx="5449152" cy="35390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Signs and symptoms of rheumatoid arthritis may include</a:t>
            </a:r>
            <a:r>
              <a:rPr lang="en-US" sz="2200" dirty="0" smtClean="0"/>
              <a:t>:</a:t>
            </a:r>
            <a:endParaRPr lang="en-US" sz="2200" dirty="0"/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/>
              <a:t>Tender, warm, swollen </a:t>
            </a:r>
            <a:r>
              <a:rPr lang="en-US" sz="2200" dirty="0" smtClean="0"/>
              <a:t>joints</a:t>
            </a:r>
            <a:endParaRPr lang="en-US" sz="2200" dirty="0"/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/>
              <a:t>Joint stiffness that is usually worse in the mornings and after </a:t>
            </a:r>
            <a:r>
              <a:rPr lang="en-US" sz="2200" dirty="0" smtClean="0"/>
              <a:t>inactivity</a:t>
            </a:r>
            <a:endParaRPr lang="en-US" sz="2200" dirty="0"/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/>
              <a:t>Fatigue, fever and loss of </a:t>
            </a:r>
            <a:r>
              <a:rPr lang="en-US" sz="2200" dirty="0" smtClean="0"/>
              <a:t>appetite</a:t>
            </a:r>
          </a:p>
          <a:p>
            <a:endParaRPr lang="en-US" sz="2200" dirty="0" smtClean="0"/>
          </a:p>
          <a:p>
            <a:r>
              <a:rPr lang="en-US" sz="2200" b="1" u="sng" dirty="0" smtClean="0"/>
              <a:t>FACTORS RESPONSIBLE FOR RA:</a:t>
            </a:r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environmental stimuli </a:t>
            </a:r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physical stress </a:t>
            </a:r>
          </a:p>
          <a:p>
            <a:pPr marL="524383" lvl="1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defective immune responses[2]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92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6" t="3082" r="1486" b="6635"/>
          <a:stretch/>
        </p:blipFill>
        <p:spPr>
          <a:xfrm>
            <a:off x="180622" y="485422"/>
            <a:ext cx="11830756" cy="58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Pathophysiology of Rheumatoid Arthritis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-107" r="-2068" b="47084"/>
          <a:stretch/>
        </p:blipFill>
        <p:spPr>
          <a:xfrm>
            <a:off x="5538026" y="2258045"/>
            <a:ext cx="5617654" cy="3933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RA physiopathology is </a:t>
            </a:r>
            <a:r>
              <a:rPr lang="en-US" sz="2400" dirty="0" smtClean="0"/>
              <a:t>characterized </a:t>
            </a:r>
            <a:r>
              <a:rPr lang="en-US" sz="2400" dirty="0"/>
              <a:t>by persistent synovial inflammation that leads </a:t>
            </a:r>
            <a:r>
              <a:rPr lang="en-US" sz="2400" dirty="0" smtClean="0"/>
              <a:t>to </a:t>
            </a:r>
            <a:r>
              <a:rPr lang="en-US" sz="2400" baseline="30000" dirty="0" smtClean="0"/>
              <a:t>[3]</a:t>
            </a:r>
          </a:p>
          <a:p>
            <a:pPr marL="524383" lvl="1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Joint deformity</a:t>
            </a:r>
          </a:p>
          <a:p>
            <a:pPr marL="524383" lvl="1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Stiffness</a:t>
            </a:r>
          </a:p>
          <a:p>
            <a:pPr marL="524383" lvl="1" indent="-231775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Bone </a:t>
            </a:r>
            <a:r>
              <a:rPr lang="en-US" sz="2400" b="1" dirty="0">
                <a:solidFill>
                  <a:srgbClr val="FF0000"/>
                </a:solidFill>
              </a:rPr>
              <a:t>erosion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Pathogenic role of CD4 T cells in </a:t>
            </a:r>
            <a:r>
              <a:rPr lang="en-US" b="1" dirty="0" smtClean="0"/>
              <a:t>RA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2" t="54579" r="-1362" b="-345"/>
          <a:stretch/>
        </p:blipFill>
        <p:spPr>
          <a:xfrm>
            <a:off x="5581934" y="1992573"/>
            <a:ext cx="6610066" cy="424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4426092" cy="4023360"/>
          </a:xfrm>
        </p:spPr>
        <p:txBody>
          <a:bodyPr>
            <a:norm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200" dirty="0" smtClean="0"/>
              <a:t>CD4 </a:t>
            </a:r>
            <a:r>
              <a:rPr lang="en-US" sz="2200" dirty="0"/>
              <a:t>T cell activation and function in synovitis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200" dirty="0"/>
              <a:t>Cooperation between CD4 T cells and B cells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200" dirty="0"/>
              <a:t>Regulation of </a:t>
            </a:r>
            <a:r>
              <a:rPr lang="en-US" sz="2200" dirty="0" smtClean="0"/>
              <a:t>macrophages / monocytes </a:t>
            </a:r>
            <a:r>
              <a:rPr lang="en-US" sz="2200" dirty="0"/>
              <a:t>by CD4 T cells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200" dirty="0"/>
              <a:t>CD4 T cell activation by </a:t>
            </a:r>
            <a:r>
              <a:rPr lang="en-US" sz="2200" dirty="0" smtClean="0"/>
              <a:t>DCs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200" dirty="0"/>
              <a:t>Role of IL-17 secretion by T </a:t>
            </a:r>
            <a:r>
              <a:rPr lang="en-US" sz="2200" dirty="0" smtClean="0"/>
              <a:t>cells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72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4500</TotalTime>
  <Words>2928</Words>
  <Application>Microsoft Office PowerPoint</Application>
  <PresentationFormat>Custom</PresentationFormat>
  <Paragraphs>295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Retrospect</vt:lpstr>
      <vt:lpstr>ANIMAL MODELS OF RHEUMATOID ARTHRITIS </vt:lpstr>
      <vt:lpstr>Contents</vt:lpstr>
      <vt:lpstr>Introduction of Disease </vt:lpstr>
      <vt:lpstr>PowerPoint Presentation</vt:lpstr>
      <vt:lpstr>NATURALLY OCCURRING ARTHRITIS</vt:lpstr>
      <vt:lpstr>Symptoms</vt:lpstr>
      <vt:lpstr>PowerPoint Presentation</vt:lpstr>
      <vt:lpstr>Pathophysiology of Rheumatoid Arthritis</vt:lpstr>
      <vt:lpstr>Pathogenic role of CD4 T cells in RA</vt:lpstr>
      <vt:lpstr>Agents used for Inducing Arthritis</vt:lpstr>
      <vt:lpstr>Need for Animal Models [7]</vt:lpstr>
      <vt:lpstr>Criteria for Selection of a Model </vt:lpstr>
      <vt:lpstr>Models of RA</vt:lpstr>
      <vt:lpstr>Spontaneous Models</vt:lpstr>
      <vt:lpstr>Commonly used Spontaneous Arthritis Models</vt:lpstr>
      <vt:lpstr>Induced Models</vt:lpstr>
      <vt:lpstr>Commonly used Induced Model</vt:lpstr>
      <vt:lpstr>Pathogenesis Map of Inflammatory Arthritis</vt:lpstr>
      <vt:lpstr>Categories Of Animal Models[10] </vt:lpstr>
      <vt:lpstr>Mouse models</vt:lpstr>
      <vt:lpstr>PowerPoint Presentation</vt:lpstr>
      <vt:lpstr>Collagen-induced arthritis</vt:lpstr>
      <vt:lpstr>PowerPoint Presentation</vt:lpstr>
      <vt:lpstr>Immune Complex-Induced Arthritis (IC)</vt:lpstr>
      <vt:lpstr>PowerPoint Presentation</vt:lpstr>
      <vt:lpstr>Spontaneous Arthritis in Knockout or Transgenic Mice</vt:lpstr>
      <vt:lpstr>PowerPoint Presentation</vt:lpstr>
      <vt:lpstr>Rat Models</vt:lpstr>
      <vt:lpstr>Observation of SCW Model after Inoculation</vt:lpstr>
      <vt:lpstr>Innovative Method of SCW Model</vt:lpstr>
      <vt:lpstr>PowerPoint Presentation</vt:lpstr>
      <vt:lpstr>Other Rat Models</vt:lpstr>
      <vt:lpstr>Induction of Adjuvant Arthritis in Rats</vt:lpstr>
      <vt:lpstr>Pristane-Induced Arthritis Model</vt:lpstr>
      <vt:lpstr>Induction of Collagen Arthritis in Rats</vt:lpstr>
      <vt:lpstr>PowerPoint Presentation</vt:lpstr>
      <vt:lpstr>Histopathology [11]</vt:lpstr>
      <vt:lpstr>Histological Changes in Rheumatoid Arthritis [6]</vt:lpstr>
      <vt:lpstr>Pharmacological Treatment of Arthritis</vt:lpstr>
      <vt:lpstr>Drug used in Adjuvant Arthritis Model</vt:lpstr>
      <vt:lpstr>Rat Type II Collagen Arthritis</vt:lpstr>
      <vt:lpstr>Comparison of Human RA vs RA in Animal Models</vt:lpstr>
      <vt:lpstr>Difference between Rat and Mice</vt:lpstr>
      <vt:lpstr>References</vt:lpstr>
      <vt:lpstr>References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 Khan</dc:creator>
  <cp:lastModifiedBy>Alamgeer</cp:lastModifiedBy>
  <cp:revision>431</cp:revision>
  <dcterms:created xsi:type="dcterms:W3CDTF">2020-03-17T11:05:39Z</dcterms:created>
  <dcterms:modified xsi:type="dcterms:W3CDTF">2020-05-05T08:47:55Z</dcterms:modified>
</cp:coreProperties>
</file>