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99E92-4771-4E1E-AC16-031D511B3C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591751-B6AF-4341-AE06-7E42F7150F36}">
      <dgm:prSet phldrT="[Text]"/>
      <dgm:spPr>
        <a:solidFill>
          <a:schemeClr val="bg2">
            <a:lumMod val="90000"/>
            <a:lumOff val="10000"/>
          </a:schemeClr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What research has been done on your topic?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5531979-57D8-4990-BAA2-83EB40B23440}" type="parTrans" cxnId="{638A6AE5-B18A-4E99-BFB0-4D4D1B64C66F}">
      <dgm:prSet/>
      <dgm:spPr/>
      <dgm:t>
        <a:bodyPr/>
        <a:lstStyle/>
        <a:p>
          <a:endParaRPr lang="en-US"/>
        </a:p>
      </dgm:t>
    </dgm:pt>
    <dgm:pt modelId="{30FBF5D4-53FF-4C0F-8D82-DD94789D4E3D}" type="sibTrans" cxnId="{638A6AE5-B18A-4E99-BFB0-4D4D1B64C66F}">
      <dgm:prSet/>
      <dgm:spPr/>
      <dgm:t>
        <a:bodyPr/>
        <a:lstStyle/>
        <a:p>
          <a:endParaRPr lang="en-US"/>
        </a:p>
      </dgm:t>
    </dgm:pt>
    <dgm:pt modelId="{3D5E0165-D8FF-48BB-A80C-5B55F2FBD96A}">
      <dgm:prSet phldrT="[Text]" phldr="1"/>
      <dgm:spPr/>
      <dgm:t>
        <a:bodyPr/>
        <a:lstStyle/>
        <a:p>
          <a:endParaRPr lang="en-US" dirty="0"/>
        </a:p>
      </dgm:t>
    </dgm:pt>
    <dgm:pt modelId="{81299251-7388-4E7F-947B-BD97D7FE0016}" type="parTrans" cxnId="{E09B5814-B5CF-483E-8DBF-E41C0E857BA7}">
      <dgm:prSet/>
      <dgm:spPr/>
      <dgm:t>
        <a:bodyPr/>
        <a:lstStyle/>
        <a:p>
          <a:endParaRPr lang="en-US"/>
        </a:p>
      </dgm:t>
    </dgm:pt>
    <dgm:pt modelId="{4A834B7C-F5BC-4D00-96E1-C12B82F623E6}" type="sibTrans" cxnId="{E09B5814-B5CF-483E-8DBF-E41C0E857BA7}">
      <dgm:prSet/>
      <dgm:spPr/>
      <dgm:t>
        <a:bodyPr/>
        <a:lstStyle/>
        <a:p>
          <a:endParaRPr lang="en-US"/>
        </a:p>
      </dgm:t>
    </dgm:pt>
    <dgm:pt modelId="{2BAD192F-B510-416E-9C46-C15ED9955EF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How can you learn what research can be done on your topic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9C43EC1-259B-4071-8E0C-08670F5E70AA}" type="parTrans" cxnId="{5EAA5201-4B3C-4BDE-B68B-FBF1D20A9970}">
      <dgm:prSet/>
      <dgm:spPr/>
      <dgm:t>
        <a:bodyPr/>
        <a:lstStyle/>
        <a:p>
          <a:endParaRPr lang="en-US"/>
        </a:p>
      </dgm:t>
    </dgm:pt>
    <dgm:pt modelId="{70C19D10-F5EA-4F97-A09B-CA467CCA8EAD}" type="sibTrans" cxnId="{5EAA5201-4B3C-4BDE-B68B-FBF1D20A9970}">
      <dgm:prSet/>
      <dgm:spPr/>
      <dgm:t>
        <a:bodyPr/>
        <a:lstStyle/>
        <a:p>
          <a:endParaRPr lang="en-US"/>
        </a:p>
      </dgm:t>
    </dgm:pt>
    <dgm:pt modelId="{83E0790D-99E8-4E33-9102-A393C120B1EB}">
      <dgm:prSet phldrT="[Text]" phldr="1"/>
      <dgm:spPr/>
      <dgm:t>
        <a:bodyPr/>
        <a:lstStyle/>
        <a:p>
          <a:endParaRPr lang="en-US" dirty="0"/>
        </a:p>
      </dgm:t>
    </dgm:pt>
    <dgm:pt modelId="{B5EDD8A8-880C-4ACD-938D-4A60E5C7C10F}" type="parTrans" cxnId="{35EDD9FC-F00F-4EF9-AE40-9B5371FEA949}">
      <dgm:prSet/>
      <dgm:spPr/>
      <dgm:t>
        <a:bodyPr/>
        <a:lstStyle/>
        <a:p>
          <a:endParaRPr lang="en-US"/>
        </a:p>
      </dgm:t>
    </dgm:pt>
    <dgm:pt modelId="{139A4757-50A0-42B1-9ED8-4CAE13B6CFD1}" type="sibTrans" cxnId="{35EDD9FC-F00F-4EF9-AE40-9B5371FEA949}">
      <dgm:prSet/>
      <dgm:spPr/>
      <dgm:t>
        <a:bodyPr/>
        <a:lstStyle/>
        <a:p>
          <a:endParaRPr lang="en-US"/>
        </a:p>
      </dgm:t>
    </dgm:pt>
    <dgm:pt modelId="{B72058C4-CBE2-4A46-81A6-AAEDE7AB5085}" type="pres">
      <dgm:prSet presAssocID="{34A99E92-4771-4E1E-AC16-031D511B3C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77575D-3AA9-47DB-A115-2ED54F685465}" type="pres">
      <dgm:prSet presAssocID="{07591751-B6AF-4341-AE06-7E42F7150F36}" presName="parentText" presStyleLbl="node1" presStyleIdx="0" presStyleCnt="2" custScaleX="65957" custScaleY="82042" custLinFactNeighborX="-18085" custLinFactNeighborY="-8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B0A02-9842-4C47-B804-7C211DF84375}" type="pres">
      <dgm:prSet presAssocID="{07591751-B6AF-4341-AE06-7E42F7150F3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C3DAF-B21F-48DF-9954-F26F5CB26E40}" type="pres">
      <dgm:prSet presAssocID="{2BAD192F-B510-416E-9C46-C15ED9955EFA}" presName="parentText" presStyleLbl="node1" presStyleIdx="1" presStyleCnt="2" custScaleX="100000" custScaleY="1163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F1BD54-6CD9-4AD6-BA56-6994613ADEB0}" type="pres">
      <dgm:prSet presAssocID="{2BAD192F-B510-416E-9C46-C15ED9955EF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EDD9FC-F00F-4EF9-AE40-9B5371FEA949}" srcId="{2BAD192F-B510-416E-9C46-C15ED9955EFA}" destId="{83E0790D-99E8-4E33-9102-A393C120B1EB}" srcOrd="0" destOrd="0" parTransId="{B5EDD8A8-880C-4ACD-938D-4A60E5C7C10F}" sibTransId="{139A4757-50A0-42B1-9ED8-4CAE13B6CFD1}"/>
    <dgm:cxn modelId="{40441E2F-4362-448A-9AC7-03A917B1B4FB}" type="presOf" srcId="{83E0790D-99E8-4E33-9102-A393C120B1EB}" destId="{29F1BD54-6CD9-4AD6-BA56-6994613ADEB0}" srcOrd="0" destOrd="0" presId="urn:microsoft.com/office/officeart/2005/8/layout/vList2"/>
    <dgm:cxn modelId="{5EAA5201-4B3C-4BDE-B68B-FBF1D20A9970}" srcId="{34A99E92-4771-4E1E-AC16-031D511B3CE3}" destId="{2BAD192F-B510-416E-9C46-C15ED9955EFA}" srcOrd="1" destOrd="0" parTransId="{49C43EC1-259B-4071-8E0C-08670F5E70AA}" sibTransId="{70C19D10-F5EA-4F97-A09B-CA467CCA8EAD}"/>
    <dgm:cxn modelId="{A548F295-343F-44F5-AF45-2539B27CE357}" type="presOf" srcId="{2BAD192F-B510-416E-9C46-C15ED9955EFA}" destId="{65DC3DAF-B21F-48DF-9954-F26F5CB26E40}" srcOrd="0" destOrd="0" presId="urn:microsoft.com/office/officeart/2005/8/layout/vList2"/>
    <dgm:cxn modelId="{43E67457-CBAB-480D-9D3F-B86A32BDFE78}" type="presOf" srcId="{07591751-B6AF-4341-AE06-7E42F7150F36}" destId="{2F77575D-3AA9-47DB-A115-2ED54F685465}" srcOrd="0" destOrd="0" presId="urn:microsoft.com/office/officeart/2005/8/layout/vList2"/>
    <dgm:cxn modelId="{E09B5814-B5CF-483E-8DBF-E41C0E857BA7}" srcId="{07591751-B6AF-4341-AE06-7E42F7150F36}" destId="{3D5E0165-D8FF-48BB-A80C-5B55F2FBD96A}" srcOrd="0" destOrd="0" parTransId="{81299251-7388-4E7F-947B-BD97D7FE0016}" sibTransId="{4A834B7C-F5BC-4D00-96E1-C12B82F623E6}"/>
    <dgm:cxn modelId="{4F5011D4-0D30-4936-8A9F-D0CC9CF2EE1D}" type="presOf" srcId="{34A99E92-4771-4E1E-AC16-031D511B3CE3}" destId="{B72058C4-CBE2-4A46-81A6-AAEDE7AB5085}" srcOrd="0" destOrd="0" presId="urn:microsoft.com/office/officeart/2005/8/layout/vList2"/>
    <dgm:cxn modelId="{9E7A6E31-CF2F-4E16-B5A4-507B1E81960B}" type="presOf" srcId="{3D5E0165-D8FF-48BB-A80C-5B55F2FBD96A}" destId="{CF4B0A02-9842-4C47-B804-7C211DF84375}" srcOrd="0" destOrd="0" presId="urn:microsoft.com/office/officeart/2005/8/layout/vList2"/>
    <dgm:cxn modelId="{638A6AE5-B18A-4E99-BFB0-4D4D1B64C66F}" srcId="{34A99E92-4771-4E1E-AC16-031D511B3CE3}" destId="{07591751-B6AF-4341-AE06-7E42F7150F36}" srcOrd="0" destOrd="0" parTransId="{05531979-57D8-4990-BAA2-83EB40B23440}" sibTransId="{30FBF5D4-53FF-4C0F-8D82-DD94789D4E3D}"/>
    <dgm:cxn modelId="{71F3E5F6-7A4E-4DAD-A577-9B4DEA0845CC}" type="presParOf" srcId="{B72058C4-CBE2-4A46-81A6-AAEDE7AB5085}" destId="{2F77575D-3AA9-47DB-A115-2ED54F685465}" srcOrd="0" destOrd="0" presId="urn:microsoft.com/office/officeart/2005/8/layout/vList2"/>
    <dgm:cxn modelId="{E2F85498-B5C3-417E-B8BB-994412B5C600}" type="presParOf" srcId="{B72058C4-CBE2-4A46-81A6-AAEDE7AB5085}" destId="{CF4B0A02-9842-4C47-B804-7C211DF84375}" srcOrd="1" destOrd="0" presId="urn:microsoft.com/office/officeart/2005/8/layout/vList2"/>
    <dgm:cxn modelId="{D5DF9654-AFE2-44D7-8B20-44DE9572CA3D}" type="presParOf" srcId="{B72058C4-CBE2-4A46-81A6-AAEDE7AB5085}" destId="{65DC3DAF-B21F-48DF-9954-F26F5CB26E40}" srcOrd="2" destOrd="0" presId="urn:microsoft.com/office/officeart/2005/8/layout/vList2"/>
    <dgm:cxn modelId="{204CB1C6-BC72-477B-8A35-F485ACB2BFAB}" type="presParOf" srcId="{B72058C4-CBE2-4A46-81A6-AAEDE7AB5085}" destId="{29F1BD54-6CD9-4AD6-BA56-6994613ADEB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7575D-3AA9-47DB-A115-2ED54F685465}">
      <dsp:nvSpPr>
        <dsp:cNvPr id="0" name=""/>
        <dsp:cNvSpPr/>
      </dsp:nvSpPr>
      <dsp:spPr>
        <a:xfrm>
          <a:off x="0" y="43327"/>
          <a:ext cx="4724367" cy="1785757"/>
        </a:xfrm>
        <a:prstGeom prst="roundRect">
          <a:avLst/>
        </a:prstGeom>
        <a:solidFill>
          <a:schemeClr val="bg2">
            <a:lumMod val="90000"/>
            <a:lumOff val="1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latin typeface="Times New Roman" pitchFamily="18" charset="0"/>
              <a:cs typeface="Times New Roman" pitchFamily="18" charset="0"/>
            </a:rPr>
            <a:t>What research has been done on your topic?</a:t>
          </a:r>
          <a:endParaRPr lang="en-US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173" y="130500"/>
        <a:ext cx="4550021" cy="1611411"/>
      </dsp:txXfrm>
    </dsp:sp>
    <dsp:sp modelId="{CF4B0A02-9842-4C47-B804-7C211DF84375}">
      <dsp:nvSpPr>
        <dsp:cNvPr id="0" name=""/>
        <dsp:cNvSpPr/>
      </dsp:nvSpPr>
      <dsp:spPr>
        <a:xfrm>
          <a:off x="0" y="1835006"/>
          <a:ext cx="716280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19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700" kern="1200" dirty="0"/>
        </a:p>
      </dsp:txBody>
      <dsp:txXfrm>
        <a:off x="0" y="1835006"/>
        <a:ext cx="7162800" cy="678960"/>
      </dsp:txXfrm>
    </dsp:sp>
    <dsp:sp modelId="{65DC3DAF-B21F-48DF-9954-F26F5CB26E40}">
      <dsp:nvSpPr>
        <dsp:cNvPr id="0" name=""/>
        <dsp:cNvSpPr/>
      </dsp:nvSpPr>
      <dsp:spPr>
        <a:xfrm>
          <a:off x="0" y="2513966"/>
          <a:ext cx="7162800" cy="2533150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latin typeface="Times New Roman" pitchFamily="18" charset="0"/>
              <a:cs typeface="Times New Roman" pitchFamily="18" charset="0"/>
            </a:rPr>
            <a:t>How can you learn what research can be done on your topic</a:t>
          </a:r>
          <a:endParaRPr lang="en-US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3658" y="2637624"/>
        <a:ext cx="6915484" cy="2285834"/>
      </dsp:txXfrm>
    </dsp:sp>
    <dsp:sp modelId="{29F1BD54-6CD9-4AD6-BA56-6994613ADEB0}">
      <dsp:nvSpPr>
        <dsp:cNvPr id="0" name=""/>
        <dsp:cNvSpPr/>
      </dsp:nvSpPr>
      <dsp:spPr>
        <a:xfrm>
          <a:off x="0" y="5047116"/>
          <a:ext cx="716280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19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700" kern="1200" dirty="0"/>
        </a:p>
      </dsp:txBody>
      <dsp:txXfrm>
        <a:off x="0" y="5047116"/>
        <a:ext cx="7162800" cy="67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70D2515-CD0D-468B-AC55-246D81FE904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AB1158C-49AD-4EAB-9200-68B8A9292FD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35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1"/>
            <a:ext cx="7391400" cy="577596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Reading and understanding an article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always intuitive and it certainly takes time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After you read some articles you will be able to identify the significance of the research and how it relates to your topic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keep it organized a simple way is to take the print out and stick some sticky notes on it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6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1"/>
            <a:ext cx="7391400" cy="5242560"/>
          </a:xfrm>
        </p:spPr>
        <p:txBody>
          <a:bodyPr/>
          <a:lstStyle/>
          <a:p>
            <a:r>
              <a:rPr lang="en-US" dirty="0" smtClean="0"/>
              <a:t>With your thesis or dissertation topic you will start with your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886200" y="1676400"/>
            <a:ext cx="1143000" cy="1600200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3886200"/>
            <a:ext cx="7772400" cy="2667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Literature Review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27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7315200" cy="115409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What exactly is literature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literature review is often a chapter in your thesis or dissertation where you will describe and cite what research has already been done related to your topic</a:t>
            </a:r>
          </a:p>
          <a:p>
            <a:endParaRPr lang="en-US" dirty="0"/>
          </a:p>
          <a:p>
            <a:r>
              <a:rPr lang="en-US" dirty="0" smtClean="0"/>
              <a:t>How this research has helped your own topic</a:t>
            </a:r>
          </a:p>
          <a:p>
            <a:endParaRPr lang="en-US" dirty="0"/>
          </a:p>
          <a:p>
            <a:r>
              <a:rPr lang="en-US" dirty="0" smtClean="0"/>
              <a:t>How your topic fits into the bigger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23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5000" y="457200"/>
            <a:ext cx="5638800" cy="5943600"/>
          </a:xfrm>
          <a:prstGeom prst="ellipse">
            <a:avLst/>
          </a:prstGeom>
          <a:solidFill>
            <a:schemeClr val="tx2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Sometimes it fits there in the start and under the title of “ Literature Review”.</a:t>
            </a: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Sometimes it will be broken up into several smaller sections in different chapters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1"/>
            <a:ext cx="7315200" cy="554736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Its usually done when you get started with 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your own research since it will help you understand the background of your topic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4" name="Curved Right Arrow 3"/>
          <p:cNvSpPr/>
          <p:nvPr/>
        </p:nvSpPr>
        <p:spPr>
          <a:xfrm>
            <a:off x="1143000" y="990600"/>
            <a:ext cx="1295400" cy="1447800"/>
          </a:xfrm>
          <a:prstGeom prst="curved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2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775020"/>
              </p:ext>
            </p:extLst>
          </p:nvPr>
        </p:nvGraphicFramePr>
        <p:xfrm>
          <a:off x="1066800" y="533400"/>
          <a:ext cx="7162800" cy="577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24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You can use library resources to fine articles and other information on your topic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You can also check online art journals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Newspapers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81000" y="304800"/>
            <a:ext cx="3886200" cy="2895600"/>
          </a:xfrm>
          <a:prstGeom prst="wedgeRectCallou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Your advisor should be able to point you to some key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articlesor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authors in the field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7620000" cy="585216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Each of these publications have reference lists that will lead you to other relevant articles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4724400" y="1905000"/>
            <a:ext cx="3962400" cy="2667000"/>
          </a:xfrm>
          <a:prstGeom prst="cloudCallou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Reference lists help a lot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64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535675"/>
            <a:ext cx="7010400" cy="5773685"/>
          </a:xfrm>
        </p:spPr>
        <p:txBody>
          <a:bodyPr/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What are the important articles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During this information gathering process you might end up with a big pile.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381000" y="535675"/>
            <a:ext cx="838200" cy="1295400"/>
          </a:xfrm>
          <a:prstGeom prst="rightArrowCallou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57</TotalTime>
  <Words>273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Perspective</vt:lpstr>
      <vt:lpstr>Research Methodology</vt:lpstr>
      <vt:lpstr>PowerPoint Presentation</vt:lpstr>
      <vt:lpstr>What exactly is literature review?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Turn Back</dc:creator>
  <cp:lastModifiedBy>Naila Khan</cp:lastModifiedBy>
  <cp:revision>7</cp:revision>
  <dcterms:created xsi:type="dcterms:W3CDTF">2020-11-29T05:23:33Z</dcterms:created>
  <dcterms:modified xsi:type="dcterms:W3CDTF">2020-12-02T18:13:53Z</dcterms:modified>
</cp:coreProperties>
</file>