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7" r:id="rId3"/>
    <p:sldId id="277" r:id="rId4"/>
    <p:sldId id="278" r:id="rId5"/>
    <p:sldId id="296" r:id="rId6"/>
    <p:sldId id="298" r:id="rId7"/>
    <p:sldId id="299" r:id="rId8"/>
    <p:sldId id="300" r:id="rId9"/>
    <p:sldId id="301" r:id="rId10"/>
    <p:sldId id="30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46" d="100"/>
          <a:sy n="46" d="100"/>
        </p:scale>
        <p:origin x="-859" y="-8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1B9C70-EBCE-4B01-B7B1-1BCBD6C364FD}" type="datetimeFigureOut">
              <a:rPr lang="en-GB" smtClean="0"/>
              <a:t>11/11/2020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70CA83-4021-4C89-B049-A61937471DF6}" type="slidenum">
              <a:rPr lang="en-GB" smtClean="0"/>
              <a:t>‹#›</a:t>
            </a:fld>
            <a:endParaRPr lang="en-GB"/>
          </a:p>
        </p:txBody>
      </p:sp>
    </p:spTree>
    <p:extLst>
      <p:ext uri="{BB962C8B-B14F-4D97-AF65-F5344CB8AC3E}">
        <p14:creationId xmlns:p14="http://schemas.microsoft.com/office/powerpoint/2010/main" val="2600533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70CA83-4021-4C89-B049-A61937471DF6}" type="slidenum">
              <a:rPr lang="en-GB" smtClean="0"/>
              <a:t>2</a:t>
            </a:fld>
            <a:endParaRPr lang="en-GB"/>
          </a:p>
        </p:txBody>
      </p:sp>
    </p:spTree>
    <p:extLst>
      <p:ext uri="{BB962C8B-B14F-4D97-AF65-F5344CB8AC3E}">
        <p14:creationId xmlns:p14="http://schemas.microsoft.com/office/powerpoint/2010/main" val="3718842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70CA83-4021-4C89-B049-A61937471DF6}" type="slidenum">
              <a:rPr lang="en-GB" smtClean="0"/>
              <a:t>3</a:t>
            </a:fld>
            <a:endParaRPr lang="en-GB"/>
          </a:p>
        </p:txBody>
      </p:sp>
    </p:spTree>
    <p:extLst>
      <p:ext uri="{BB962C8B-B14F-4D97-AF65-F5344CB8AC3E}">
        <p14:creationId xmlns:p14="http://schemas.microsoft.com/office/powerpoint/2010/main" val="2731797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70CA83-4021-4C89-B049-A61937471DF6}" type="slidenum">
              <a:rPr lang="en-GB" smtClean="0"/>
              <a:t>4</a:t>
            </a:fld>
            <a:endParaRPr lang="en-GB"/>
          </a:p>
        </p:txBody>
      </p:sp>
    </p:spTree>
    <p:extLst>
      <p:ext uri="{BB962C8B-B14F-4D97-AF65-F5344CB8AC3E}">
        <p14:creationId xmlns:p14="http://schemas.microsoft.com/office/powerpoint/2010/main" val="3778636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70CA83-4021-4C89-B049-A61937471DF6}" type="slidenum">
              <a:rPr lang="en-GB" smtClean="0"/>
              <a:t>5</a:t>
            </a:fld>
            <a:endParaRPr lang="en-GB"/>
          </a:p>
        </p:txBody>
      </p:sp>
    </p:spTree>
    <p:extLst>
      <p:ext uri="{BB962C8B-B14F-4D97-AF65-F5344CB8AC3E}">
        <p14:creationId xmlns:p14="http://schemas.microsoft.com/office/powerpoint/2010/main" val="42023053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70CA83-4021-4C89-B049-A61937471DF6}" type="slidenum">
              <a:rPr lang="en-GB" smtClean="0"/>
              <a:t>6</a:t>
            </a:fld>
            <a:endParaRPr lang="en-GB"/>
          </a:p>
        </p:txBody>
      </p:sp>
    </p:spTree>
    <p:extLst>
      <p:ext uri="{BB962C8B-B14F-4D97-AF65-F5344CB8AC3E}">
        <p14:creationId xmlns:p14="http://schemas.microsoft.com/office/powerpoint/2010/main" val="3718842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70CA83-4021-4C89-B049-A61937471DF6}" type="slidenum">
              <a:rPr lang="en-GB" smtClean="0"/>
              <a:t>7</a:t>
            </a:fld>
            <a:endParaRPr lang="en-GB"/>
          </a:p>
        </p:txBody>
      </p:sp>
    </p:spTree>
    <p:extLst>
      <p:ext uri="{BB962C8B-B14F-4D97-AF65-F5344CB8AC3E}">
        <p14:creationId xmlns:p14="http://schemas.microsoft.com/office/powerpoint/2010/main" val="3364622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70CA83-4021-4C89-B049-A61937471DF6}" type="slidenum">
              <a:rPr lang="en-GB" smtClean="0"/>
              <a:t>8</a:t>
            </a:fld>
            <a:endParaRPr lang="en-GB"/>
          </a:p>
        </p:txBody>
      </p:sp>
    </p:spTree>
    <p:extLst>
      <p:ext uri="{BB962C8B-B14F-4D97-AF65-F5344CB8AC3E}">
        <p14:creationId xmlns:p14="http://schemas.microsoft.com/office/powerpoint/2010/main" val="2916991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70CA83-4021-4C89-B049-A61937471DF6}" type="slidenum">
              <a:rPr lang="en-GB" smtClean="0"/>
              <a:t>9</a:t>
            </a:fld>
            <a:endParaRPr lang="en-GB"/>
          </a:p>
        </p:txBody>
      </p:sp>
    </p:spTree>
    <p:extLst>
      <p:ext uri="{BB962C8B-B14F-4D97-AF65-F5344CB8AC3E}">
        <p14:creationId xmlns:p14="http://schemas.microsoft.com/office/powerpoint/2010/main" val="3621912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70CA83-4021-4C89-B049-A61937471DF6}" type="slidenum">
              <a:rPr lang="en-GB" smtClean="0"/>
              <a:t>10</a:t>
            </a:fld>
            <a:endParaRPr lang="en-GB"/>
          </a:p>
        </p:txBody>
      </p:sp>
    </p:spTree>
    <p:extLst>
      <p:ext uri="{BB962C8B-B14F-4D97-AF65-F5344CB8AC3E}">
        <p14:creationId xmlns:p14="http://schemas.microsoft.com/office/powerpoint/2010/main" val="1016618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9B2A1D-C29E-A247-A9B4-08D36C05B6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8DAC6F09-CDCC-5F40-ACD0-B900703868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DDC70269-99BF-624E-86FB-20EE4EEA7C07}"/>
              </a:ext>
            </a:extLst>
          </p:cNvPr>
          <p:cNvSpPr>
            <a:spLocks noGrp="1"/>
          </p:cNvSpPr>
          <p:nvPr>
            <p:ph type="dt" sz="half" idx="10"/>
          </p:nvPr>
        </p:nvSpPr>
        <p:spPr/>
        <p:txBody>
          <a:bodyPr/>
          <a:lstStyle/>
          <a:p>
            <a:fld id="{D04FFEB5-5D58-F544-8537-99AC2257EE22}" type="datetimeFigureOut">
              <a:rPr lang="en-US" smtClean="0"/>
              <a:t>11-Nov-20</a:t>
            </a:fld>
            <a:endParaRPr lang="en-US"/>
          </a:p>
        </p:txBody>
      </p:sp>
      <p:sp>
        <p:nvSpPr>
          <p:cNvPr id="5" name="Footer Placeholder 4">
            <a:extLst>
              <a:ext uri="{FF2B5EF4-FFF2-40B4-BE49-F238E27FC236}">
                <a16:creationId xmlns:a16="http://schemas.microsoft.com/office/drawing/2014/main" xmlns="" id="{EA3A53DC-0F51-8246-8746-5C8692D0AC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C2519D0-FB3F-0640-A870-F514A50F0B37}"/>
              </a:ext>
            </a:extLst>
          </p:cNvPr>
          <p:cNvSpPr>
            <a:spLocks noGrp="1"/>
          </p:cNvSpPr>
          <p:nvPr>
            <p:ph type="sldNum" sz="quarter" idx="12"/>
          </p:nvPr>
        </p:nvSpPr>
        <p:spPr/>
        <p:txBody>
          <a:bodyPr/>
          <a:lstStyle/>
          <a:p>
            <a:fld id="{400F95DA-58D9-6F4A-8531-115A1DC47D40}" type="slidenum">
              <a:rPr lang="en-US" smtClean="0"/>
              <a:t>‹#›</a:t>
            </a:fld>
            <a:endParaRPr lang="en-US"/>
          </a:p>
        </p:txBody>
      </p:sp>
    </p:spTree>
    <p:extLst>
      <p:ext uri="{BB962C8B-B14F-4D97-AF65-F5344CB8AC3E}">
        <p14:creationId xmlns:p14="http://schemas.microsoft.com/office/powerpoint/2010/main" val="4145424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923001-073E-4242-AA92-54AD00D0F9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6B4BE0FA-4DEA-8142-A1A1-15F7DC18E1B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5A94F5E-CC6D-AC44-8B04-8AEA69BB1682}"/>
              </a:ext>
            </a:extLst>
          </p:cNvPr>
          <p:cNvSpPr>
            <a:spLocks noGrp="1"/>
          </p:cNvSpPr>
          <p:nvPr>
            <p:ph type="dt" sz="half" idx="10"/>
          </p:nvPr>
        </p:nvSpPr>
        <p:spPr/>
        <p:txBody>
          <a:bodyPr/>
          <a:lstStyle/>
          <a:p>
            <a:fld id="{D04FFEB5-5D58-F544-8537-99AC2257EE22}" type="datetimeFigureOut">
              <a:rPr lang="en-US" smtClean="0"/>
              <a:t>11-Nov-20</a:t>
            </a:fld>
            <a:endParaRPr lang="en-US"/>
          </a:p>
        </p:txBody>
      </p:sp>
      <p:sp>
        <p:nvSpPr>
          <p:cNvPr id="5" name="Footer Placeholder 4">
            <a:extLst>
              <a:ext uri="{FF2B5EF4-FFF2-40B4-BE49-F238E27FC236}">
                <a16:creationId xmlns:a16="http://schemas.microsoft.com/office/drawing/2014/main" xmlns="" id="{F141DBF3-9DDA-6A47-A09E-967ABE8228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6940167-66B9-294E-8529-F1BB0654CA85}"/>
              </a:ext>
            </a:extLst>
          </p:cNvPr>
          <p:cNvSpPr>
            <a:spLocks noGrp="1"/>
          </p:cNvSpPr>
          <p:nvPr>
            <p:ph type="sldNum" sz="quarter" idx="12"/>
          </p:nvPr>
        </p:nvSpPr>
        <p:spPr/>
        <p:txBody>
          <a:bodyPr/>
          <a:lstStyle/>
          <a:p>
            <a:fld id="{400F95DA-58D9-6F4A-8531-115A1DC47D40}" type="slidenum">
              <a:rPr lang="en-US" smtClean="0"/>
              <a:t>‹#›</a:t>
            </a:fld>
            <a:endParaRPr lang="en-US"/>
          </a:p>
        </p:txBody>
      </p:sp>
    </p:spTree>
    <p:extLst>
      <p:ext uri="{BB962C8B-B14F-4D97-AF65-F5344CB8AC3E}">
        <p14:creationId xmlns:p14="http://schemas.microsoft.com/office/powerpoint/2010/main" val="216800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F61E0CB-4E83-F744-8F4F-5A1A8E25C29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38C4C46C-AA87-064B-AF53-B9627599210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D28096C-F026-BB4C-98E6-98FD228FC602}"/>
              </a:ext>
            </a:extLst>
          </p:cNvPr>
          <p:cNvSpPr>
            <a:spLocks noGrp="1"/>
          </p:cNvSpPr>
          <p:nvPr>
            <p:ph type="dt" sz="half" idx="10"/>
          </p:nvPr>
        </p:nvSpPr>
        <p:spPr/>
        <p:txBody>
          <a:bodyPr/>
          <a:lstStyle/>
          <a:p>
            <a:fld id="{D04FFEB5-5D58-F544-8537-99AC2257EE22}" type="datetimeFigureOut">
              <a:rPr lang="en-US" smtClean="0"/>
              <a:t>11-Nov-20</a:t>
            </a:fld>
            <a:endParaRPr lang="en-US"/>
          </a:p>
        </p:txBody>
      </p:sp>
      <p:sp>
        <p:nvSpPr>
          <p:cNvPr id="5" name="Footer Placeholder 4">
            <a:extLst>
              <a:ext uri="{FF2B5EF4-FFF2-40B4-BE49-F238E27FC236}">
                <a16:creationId xmlns:a16="http://schemas.microsoft.com/office/drawing/2014/main" xmlns="" id="{7A74CC3C-3DC0-D442-A218-A7E07760F7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A3001B8-B35F-B84B-A091-1631150FDDDF}"/>
              </a:ext>
            </a:extLst>
          </p:cNvPr>
          <p:cNvSpPr>
            <a:spLocks noGrp="1"/>
          </p:cNvSpPr>
          <p:nvPr>
            <p:ph type="sldNum" sz="quarter" idx="12"/>
          </p:nvPr>
        </p:nvSpPr>
        <p:spPr/>
        <p:txBody>
          <a:bodyPr/>
          <a:lstStyle/>
          <a:p>
            <a:fld id="{400F95DA-58D9-6F4A-8531-115A1DC47D40}" type="slidenum">
              <a:rPr lang="en-US" smtClean="0"/>
              <a:t>‹#›</a:t>
            </a:fld>
            <a:endParaRPr lang="en-US"/>
          </a:p>
        </p:txBody>
      </p:sp>
    </p:spTree>
    <p:extLst>
      <p:ext uri="{BB962C8B-B14F-4D97-AF65-F5344CB8AC3E}">
        <p14:creationId xmlns:p14="http://schemas.microsoft.com/office/powerpoint/2010/main" val="3478142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C63EE0-54E1-A241-A6F6-3F2E63DB31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7F78D37-74A7-8441-AB98-7E4DFFE7DFF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F9D8E2D-19B9-B049-B2D0-19342728037C}"/>
              </a:ext>
            </a:extLst>
          </p:cNvPr>
          <p:cNvSpPr>
            <a:spLocks noGrp="1"/>
          </p:cNvSpPr>
          <p:nvPr>
            <p:ph type="dt" sz="half" idx="10"/>
          </p:nvPr>
        </p:nvSpPr>
        <p:spPr/>
        <p:txBody>
          <a:bodyPr/>
          <a:lstStyle/>
          <a:p>
            <a:fld id="{D04FFEB5-5D58-F544-8537-99AC2257EE22}" type="datetimeFigureOut">
              <a:rPr lang="en-US" smtClean="0"/>
              <a:t>11-Nov-20</a:t>
            </a:fld>
            <a:endParaRPr lang="en-US"/>
          </a:p>
        </p:txBody>
      </p:sp>
      <p:sp>
        <p:nvSpPr>
          <p:cNvPr id="5" name="Footer Placeholder 4">
            <a:extLst>
              <a:ext uri="{FF2B5EF4-FFF2-40B4-BE49-F238E27FC236}">
                <a16:creationId xmlns:a16="http://schemas.microsoft.com/office/drawing/2014/main" xmlns="" id="{DFBCB652-3B5E-9144-BFCE-1B97FF538F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2ACDDDD-A7A0-8941-AF42-164A50164493}"/>
              </a:ext>
            </a:extLst>
          </p:cNvPr>
          <p:cNvSpPr>
            <a:spLocks noGrp="1"/>
          </p:cNvSpPr>
          <p:nvPr>
            <p:ph type="sldNum" sz="quarter" idx="12"/>
          </p:nvPr>
        </p:nvSpPr>
        <p:spPr/>
        <p:txBody>
          <a:bodyPr/>
          <a:lstStyle/>
          <a:p>
            <a:fld id="{400F95DA-58D9-6F4A-8531-115A1DC47D40}" type="slidenum">
              <a:rPr lang="en-US" smtClean="0"/>
              <a:t>‹#›</a:t>
            </a:fld>
            <a:endParaRPr lang="en-US"/>
          </a:p>
        </p:txBody>
      </p:sp>
    </p:spTree>
    <p:extLst>
      <p:ext uri="{BB962C8B-B14F-4D97-AF65-F5344CB8AC3E}">
        <p14:creationId xmlns:p14="http://schemas.microsoft.com/office/powerpoint/2010/main" val="1040812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4DF817-E61A-AA41-9A65-46104181C98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DD8AE692-554F-4643-B79E-3AD589252E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C0482AEB-EF8F-F84B-8F29-BBD6FA07E352}"/>
              </a:ext>
            </a:extLst>
          </p:cNvPr>
          <p:cNvSpPr>
            <a:spLocks noGrp="1"/>
          </p:cNvSpPr>
          <p:nvPr>
            <p:ph type="dt" sz="half" idx="10"/>
          </p:nvPr>
        </p:nvSpPr>
        <p:spPr/>
        <p:txBody>
          <a:bodyPr/>
          <a:lstStyle/>
          <a:p>
            <a:fld id="{D04FFEB5-5D58-F544-8537-99AC2257EE22}" type="datetimeFigureOut">
              <a:rPr lang="en-US" smtClean="0"/>
              <a:t>11-Nov-20</a:t>
            </a:fld>
            <a:endParaRPr lang="en-US"/>
          </a:p>
        </p:txBody>
      </p:sp>
      <p:sp>
        <p:nvSpPr>
          <p:cNvPr id="5" name="Footer Placeholder 4">
            <a:extLst>
              <a:ext uri="{FF2B5EF4-FFF2-40B4-BE49-F238E27FC236}">
                <a16:creationId xmlns:a16="http://schemas.microsoft.com/office/drawing/2014/main" xmlns="" id="{1F92BA2D-AC45-7A49-87C8-13FC2F49BB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B394C7A-ED1B-914A-B42F-7630D5233C30}"/>
              </a:ext>
            </a:extLst>
          </p:cNvPr>
          <p:cNvSpPr>
            <a:spLocks noGrp="1"/>
          </p:cNvSpPr>
          <p:nvPr>
            <p:ph type="sldNum" sz="quarter" idx="12"/>
          </p:nvPr>
        </p:nvSpPr>
        <p:spPr/>
        <p:txBody>
          <a:bodyPr/>
          <a:lstStyle/>
          <a:p>
            <a:fld id="{400F95DA-58D9-6F4A-8531-115A1DC47D40}" type="slidenum">
              <a:rPr lang="en-US" smtClean="0"/>
              <a:t>‹#›</a:t>
            </a:fld>
            <a:endParaRPr lang="en-US"/>
          </a:p>
        </p:txBody>
      </p:sp>
    </p:spTree>
    <p:extLst>
      <p:ext uri="{BB962C8B-B14F-4D97-AF65-F5344CB8AC3E}">
        <p14:creationId xmlns:p14="http://schemas.microsoft.com/office/powerpoint/2010/main" val="426041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F7D355-F139-6240-B1A1-E99089AF80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63634E9-FF02-524A-A604-F94412502AD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4C3143F5-EAF9-4245-BA97-98AD8AD6B39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52E40FC1-9DC4-5147-B29B-262B302F33CF}"/>
              </a:ext>
            </a:extLst>
          </p:cNvPr>
          <p:cNvSpPr>
            <a:spLocks noGrp="1"/>
          </p:cNvSpPr>
          <p:nvPr>
            <p:ph type="dt" sz="half" idx="10"/>
          </p:nvPr>
        </p:nvSpPr>
        <p:spPr/>
        <p:txBody>
          <a:bodyPr/>
          <a:lstStyle/>
          <a:p>
            <a:fld id="{D04FFEB5-5D58-F544-8537-99AC2257EE22}" type="datetimeFigureOut">
              <a:rPr lang="en-US" smtClean="0"/>
              <a:t>11-Nov-20</a:t>
            </a:fld>
            <a:endParaRPr lang="en-US"/>
          </a:p>
        </p:txBody>
      </p:sp>
      <p:sp>
        <p:nvSpPr>
          <p:cNvPr id="6" name="Footer Placeholder 5">
            <a:extLst>
              <a:ext uri="{FF2B5EF4-FFF2-40B4-BE49-F238E27FC236}">
                <a16:creationId xmlns:a16="http://schemas.microsoft.com/office/drawing/2014/main" xmlns="" id="{976BF508-4D09-BD44-AA89-DB6CCCBE0E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7E0D84A-4912-074E-B566-73C9D903CA41}"/>
              </a:ext>
            </a:extLst>
          </p:cNvPr>
          <p:cNvSpPr>
            <a:spLocks noGrp="1"/>
          </p:cNvSpPr>
          <p:nvPr>
            <p:ph type="sldNum" sz="quarter" idx="12"/>
          </p:nvPr>
        </p:nvSpPr>
        <p:spPr/>
        <p:txBody>
          <a:bodyPr/>
          <a:lstStyle/>
          <a:p>
            <a:fld id="{400F95DA-58D9-6F4A-8531-115A1DC47D40}" type="slidenum">
              <a:rPr lang="en-US" smtClean="0"/>
              <a:t>‹#›</a:t>
            </a:fld>
            <a:endParaRPr lang="en-US"/>
          </a:p>
        </p:txBody>
      </p:sp>
    </p:spTree>
    <p:extLst>
      <p:ext uri="{BB962C8B-B14F-4D97-AF65-F5344CB8AC3E}">
        <p14:creationId xmlns:p14="http://schemas.microsoft.com/office/powerpoint/2010/main" val="2702626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ADF856-57A4-634F-AAB5-EAAD22B64B3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D9C3A03C-D1DE-C64A-B38F-0FFBD7AD62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E87F260C-DDAE-8948-A7FF-A0476049553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95571F4F-DBBF-7B4E-8671-C36F1DB422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94F4D912-0CB8-5A4A-8F86-64C98F361CD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7354FAF-3DD6-8C46-8FD3-EB544F19417F}"/>
              </a:ext>
            </a:extLst>
          </p:cNvPr>
          <p:cNvSpPr>
            <a:spLocks noGrp="1"/>
          </p:cNvSpPr>
          <p:nvPr>
            <p:ph type="dt" sz="half" idx="10"/>
          </p:nvPr>
        </p:nvSpPr>
        <p:spPr/>
        <p:txBody>
          <a:bodyPr/>
          <a:lstStyle/>
          <a:p>
            <a:fld id="{D04FFEB5-5D58-F544-8537-99AC2257EE22}" type="datetimeFigureOut">
              <a:rPr lang="en-US" smtClean="0"/>
              <a:t>11-Nov-20</a:t>
            </a:fld>
            <a:endParaRPr lang="en-US"/>
          </a:p>
        </p:txBody>
      </p:sp>
      <p:sp>
        <p:nvSpPr>
          <p:cNvPr id="8" name="Footer Placeholder 7">
            <a:extLst>
              <a:ext uri="{FF2B5EF4-FFF2-40B4-BE49-F238E27FC236}">
                <a16:creationId xmlns:a16="http://schemas.microsoft.com/office/drawing/2014/main" xmlns="" id="{FE0375A1-C5F8-DB41-BCF1-8D33B8A432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92346187-4D91-A440-8C24-8A74B9B10ED8}"/>
              </a:ext>
            </a:extLst>
          </p:cNvPr>
          <p:cNvSpPr>
            <a:spLocks noGrp="1"/>
          </p:cNvSpPr>
          <p:nvPr>
            <p:ph type="sldNum" sz="quarter" idx="12"/>
          </p:nvPr>
        </p:nvSpPr>
        <p:spPr/>
        <p:txBody>
          <a:bodyPr/>
          <a:lstStyle/>
          <a:p>
            <a:fld id="{400F95DA-58D9-6F4A-8531-115A1DC47D40}" type="slidenum">
              <a:rPr lang="en-US" smtClean="0"/>
              <a:t>‹#›</a:t>
            </a:fld>
            <a:endParaRPr lang="en-US"/>
          </a:p>
        </p:txBody>
      </p:sp>
    </p:spTree>
    <p:extLst>
      <p:ext uri="{BB962C8B-B14F-4D97-AF65-F5344CB8AC3E}">
        <p14:creationId xmlns:p14="http://schemas.microsoft.com/office/powerpoint/2010/main" val="1815501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FCA4D0-920E-2040-A003-C3068373928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4D867B6B-D1CA-1E47-AC09-548D5114C4A0}"/>
              </a:ext>
            </a:extLst>
          </p:cNvPr>
          <p:cNvSpPr>
            <a:spLocks noGrp="1"/>
          </p:cNvSpPr>
          <p:nvPr>
            <p:ph type="dt" sz="half" idx="10"/>
          </p:nvPr>
        </p:nvSpPr>
        <p:spPr/>
        <p:txBody>
          <a:bodyPr/>
          <a:lstStyle/>
          <a:p>
            <a:fld id="{D04FFEB5-5D58-F544-8537-99AC2257EE22}" type="datetimeFigureOut">
              <a:rPr lang="en-US" smtClean="0"/>
              <a:t>11-Nov-20</a:t>
            </a:fld>
            <a:endParaRPr lang="en-US"/>
          </a:p>
        </p:txBody>
      </p:sp>
      <p:sp>
        <p:nvSpPr>
          <p:cNvPr id="4" name="Footer Placeholder 3">
            <a:extLst>
              <a:ext uri="{FF2B5EF4-FFF2-40B4-BE49-F238E27FC236}">
                <a16:creationId xmlns:a16="http://schemas.microsoft.com/office/drawing/2014/main" xmlns="" id="{FC93B039-4C14-5545-93F0-8032DD36EC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E3A488FA-9A03-9E4E-8630-C20495231374}"/>
              </a:ext>
            </a:extLst>
          </p:cNvPr>
          <p:cNvSpPr>
            <a:spLocks noGrp="1"/>
          </p:cNvSpPr>
          <p:nvPr>
            <p:ph type="sldNum" sz="quarter" idx="12"/>
          </p:nvPr>
        </p:nvSpPr>
        <p:spPr/>
        <p:txBody>
          <a:bodyPr/>
          <a:lstStyle/>
          <a:p>
            <a:fld id="{400F95DA-58D9-6F4A-8531-115A1DC47D40}" type="slidenum">
              <a:rPr lang="en-US" smtClean="0"/>
              <a:t>‹#›</a:t>
            </a:fld>
            <a:endParaRPr lang="en-US"/>
          </a:p>
        </p:txBody>
      </p:sp>
    </p:spTree>
    <p:extLst>
      <p:ext uri="{BB962C8B-B14F-4D97-AF65-F5344CB8AC3E}">
        <p14:creationId xmlns:p14="http://schemas.microsoft.com/office/powerpoint/2010/main" val="1789149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15106FE-6466-B24F-BBB4-795B1729995D}"/>
              </a:ext>
            </a:extLst>
          </p:cNvPr>
          <p:cNvSpPr>
            <a:spLocks noGrp="1"/>
          </p:cNvSpPr>
          <p:nvPr>
            <p:ph type="dt" sz="half" idx="10"/>
          </p:nvPr>
        </p:nvSpPr>
        <p:spPr/>
        <p:txBody>
          <a:bodyPr/>
          <a:lstStyle/>
          <a:p>
            <a:fld id="{D04FFEB5-5D58-F544-8537-99AC2257EE22}" type="datetimeFigureOut">
              <a:rPr lang="en-US" smtClean="0"/>
              <a:t>11-Nov-20</a:t>
            </a:fld>
            <a:endParaRPr lang="en-US"/>
          </a:p>
        </p:txBody>
      </p:sp>
      <p:sp>
        <p:nvSpPr>
          <p:cNvPr id="3" name="Footer Placeholder 2">
            <a:extLst>
              <a:ext uri="{FF2B5EF4-FFF2-40B4-BE49-F238E27FC236}">
                <a16:creationId xmlns:a16="http://schemas.microsoft.com/office/drawing/2014/main" xmlns="" id="{54308F96-477C-B842-90DB-318127AEC19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1F9D5A7-0AD2-2B4F-9C2C-F33DD084FC25}"/>
              </a:ext>
            </a:extLst>
          </p:cNvPr>
          <p:cNvSpPr>
            <a:spLocks noGrp="1"/>
          </p:cNvSpPr>
          <p:nvPr>
            <p:ph type="sldNum" sz="quarter" idx="12"/>
          </p:nvPr>
        </p:nvSpPr>
        <p:spPr/>
        <p:txBody>
          <a:bodyPr/>
          <a:lstStyle/>
          <a:p>
            <a:fld id="{400F95DA-58D9-6F4A-8531-115A1DC47D40}" type="slidenum">
              <a:rPr lang="en-US" smtClean="0"/>
              <a:t>‹#›</a:t>
            </a:fld>
            <a:endParaRPr lang="en-US"/>
          </a:p>
        </p:txBody>
      </p:sp>
    </p:spTree>
    <p:extLst>
      <p:ext uri="{BB962C8B-B14F-4D97-AF65-F5344CB8AC3E}">
        <p14:creationId xmlns:p14="http://schemas.microsoft.com/office/powerpoint/2010/main" val="1280835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32C9EC-7824-1345-92CC-5F73946E8F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927AA2D7-F3AF-C545-B42B-92908ECDA5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B1D915AD-1489-9C47-9452-CFD3B14CD6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3E68B616-8988-0742-8C47-85EA0E3F939D}"/>
              </a:ext>
            </a:extLst>
          </p:cNvPr>
          <p:cNvSpPr>
            <a:spLocks noGrp="1"/>
          </p:cNvSpPr>
          <p:nvPr>
            <p:ph type="dt" sz="half" idx="10"/>
          </p:nvPr>
        </p:nvSpPr>
        <p:spPr/>
        <p:txBody>
          <a:bodyPr/>
          <a:lstStyle/>
          <a:p>
            <a:fld id="{D04FFEB5-5D58-F544-8537-99AC2257EE22}" type="datetimeFigureOut">
              <a:rPr lang="en-US" smtClean="0"/>
              <a:t>11-Nov-20</a:t>
            </a:fld>
            <a:endParaRPr lang="en-US"/>
          </a:p>
        </p:txBody>
      </p:sp>
      <p:sp>
        <p:nvSpPr>
          <p:cNvPr id="6" name="Footer Placeholder 5">
            <a:extLst>
              <a:ext uri="{FF2B5EF4-FFF2-40B4-BE49-F238E27FC236}">
                <a16:creationId xmlns:a16="http://schemas.microsoft.com/office/drawing/2014/main" xmlns="" id="{43EE96CE-ABFE-A74B-A426-2FE3581C95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016ED8E-6AB0-BA4B-A6DF-4A24AC31911A}"/>
              </a:ext>
            </a:extLst>
          </p:cNvPr>
          <p:cNvSpPr>
            <a:spLocks noGrp="1"/>
          </p:cNvSpPr>
          <p:nvPr>
            <p:ph type="sldNum" sz="quarter" idx="12"/>
          </p:nvPr>
        </p:nvSpPr>
        <p:spPr/>
        <p:txBody>
          <a:bodyPr/>
          <a:lstStyle/>
          <a:p>
            <a:fld id="{400F95DA-58D9-6F4A-8531-115A1DC47D40}" type="slidenum">
              <a:rPr lang="en-US" smtClean="0"/>
              <a:t>‹#›</a:t>
            </a:fld>
            <a:endParaRPr lang="en-US"/>
          </a:p>
        </p:txBody>
      </p:sp>
    </p:spTree>
    <p:extLst>
      <p:ext uri="{BB962C8B-B14F-4D97-AF65-F5344CB8AC3E}">
        <p14:creationId xmlns:p14="http://schemas.microsoft.com/office/powerpoint/2010/main" val="2412818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A74174-AF03-994D-802E-D193E7AFA8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AC839DEE-7F87-CA40-9964-BEB7671F58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A6809B31-A341-0F44-BE5F-45715C2E83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A0160B04-909F-2A47-AD7A-75629E4B5627}"/>
              </a:ext>
            </a:extLst>
          </p:cNvPr>
          <p:cNvSpPr>
            <a:spLocks noGrp="1"/>
          </p:cNvSpPr>
          <p:nvPr>
            <p:ph type="dt" sz="half" idx="10"/>
          </p:nvPr>
        </p:nvSpPr>
        <p:spPr/>
        <p:txBody>
          <a:bodyPr/>
          <a:lstStyle/>
          <a:p>
            <a:fld id="{D04FFEB5-5D58-F544-8537-99AC2257EE22}" type="datetimeFigureOut">
              <a:rPr lang="en-US" smtClean="0"/>
              <a:t>11-Nov-20</a:t>
            </a:fld>
            <a:endParaRPr lang="en-US"/>
          </a:p>
        </p:txBody>
      </p:sp>
      <p:sp>
        <p:nvSpPr>
          <p:cNvPr id="6" name="Footer Placeholder 5">
            <a:extLst>
              <a:ext uri="{FF2B5EF4-FFF2-40B4-BE49-F238E27FC236}">
                <a16:creationId xmlns:a16="http://schemas.microsoft.com/office/drawing/2014/main" xmlns="" id="{03D98378-52BF-F640-97CA-C25D7EE976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ED79B47-66AB-3142-B83C-5D6338A751CA}"/>
              </a:ext>
            </a:extLst>
          </p:cNvPr>
          <p:cNvSpPr>
            <a:spLocks noGrp="1"/>
          </p:cNvSpPr>
          <p:nvPr>
            <p:ph type="sldNum" sz="quarter" idx="12"/>
          </p:nvPr>
        </p:nvSpPr>
        <p:spPr/>
        <p:txBody>
          <a:bodyPr/>
          <a:lstStyle/>
          <a:p>
            <a:fld id="{400F95DA-58D9-6F4A-8531-115A1DC47D40}" type="slidenum">
              <a:rPr lang="en-US" smtClean="0"/>
              <a:t>‹#›</a:t>
            </a:fld>
            <a:endParaRPr lang="en-US"/>
          </a:p>
        </p:txBody>
      </p:sp>
    </p:spTree>
    <p:extLst>
      <p:ext uri="{BB962C8B-B14F-4D97-AF65-F5344CB8AC3E}">
        <p14:creationId xmlns:p14="http://schemas.microsoft.com/office/powerpoint/2010/main" val="167929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244B463-E68F-8C4C-A5B8-60D830337E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C59BE169-6400-FD43-A256-3966AF3F30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C138665-4453-364D-8C9E-0161CCDB85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4FFEB5-5D58-F544-8537-99AC2257EE22}" type="datetimeFigureOut">
              <a:rPr lang="en-US" smtClean="0"/>
              <a:t>11-Nov-20</a:t>
            </a:fld>
            <a:endParaRPr lang="en-US"/>
          </a:p>
        </p:txBody>
      </p:sp>
      <p:sp>
        <p:nvSpPr>
          <p:cNvPr id="5" name="Footer Placeholder 4">
            <a:extLst>
              <a:ext uri="{FF2B5EF4-FFF2-40B4-BE49-F238E27FC236}">
                <a16:creationId xmlns:a16="http://schemas.microsoft.com/office/drawing/2014/main" xmlns="" id="{A042CDD6-FE67-F444-A781-22CF152C29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D316D695-8B85-C346-83C0-3983EDC6E9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0F95DA-58D9-6F4A-8531-115A1DC47D40}" type="slidenum">
              <a:rPr lang="en-US" smtClean="0"/>
              <a:t>‹#›</a:t>
            </a:fld>
            <a:endParaRPr lang="en-US"/>
          </a:p>
        </p:txBody>
      </p:sp>
    </p:spTree>
    <p:extLst>
      <p:ext uri="{BB962C8B-B14F-4D97-AF65-F5344CB8AC3E}">
        <p14:creationId xmlns:p14="http://schemas.microsoft.com/office/powerpoint/2010/main" val="669702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p.utm.edu/wp-content/media/popper.jp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84AF0B-367D-8D4C-971B-9703DEA05E6E}"/>
              </a:ext>
            </a:extLst>
          </p:cNvPr>
          <p:cNvSpPr>
            <a:spLocks noGrp="1"/>
          </p:cNvSpPr>
          <p:nvPr>
            <p:ph type="ctrTitle"/>
          </p:nvPr>
        </p:nvSpPr>
        <p:spPr>
          <a:xfrm>
            <a:off x="353961" y="266959"/>
            <a:ext cx="11606981" cy="1207880"/>
          </a:xfrm>
        </p:spPr>
        <p:txBody>
          <a:bodyPr>
            <a:normAutofit/>
          </a:bodyPr>
          <a:lstStyle/>
          <a:p>
            <a:r>
              <a:rPr lang="en-US" sz="5400" b="1" dirty="0" smtClean="0">
                <a:latin typeface="Times New Roman" panose="02020603050405020304" pitchFamily="18" charset="0"/>
                <a:cs typeface="Times New Roman" panose="02020603050405020304" pitchFamily="18" charset="0"/>
              </a:rPr>
              <a:t>Foundations of Science Education</a:t>
            </a:r>
            <a:endParaRPr lang="en-US" sz="5400" b="1"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xmlns="" id="{3BF7E216-45CD-6641-9EE4-7C55D81A764D}"/>
              </a:ext>
            </a:extLst>
          </p:cNvPr>
          <p:cNvSpPr>
            <a:spLocks noGrp="1"/>
          </p:cNvSpPr>
          <p:nvPr>
            <p:ph type="subTitle" idx="1"/>
          </p:nvPr>
        </p:nvSpPr>
        <p:spPr>
          <a:xfrm>
            <a:off x="707923" y="2890684"/>
            <a:ext cx="10987548" cy="3495368"/>
          </a:xfrm>
        </p:spPr>
        <p:txBody>
          <a:bodyPr>
            <a:normAutofit/>
          </a:bodyPr>
          <a:lstStyle/>
          <a:p>
            <a:r>
              <a:rPr lang="en-US" sz="5400" b="1" dirty="0" smtClean="0">
                <a:latin typeface="Times New Roman" panose="02020603050405020304" pitchFamily="18" charset="0"/>
                <a:cs typeface="Times New Roman" panose="02020603050405020304" pitchFamily="18" charset="0"/>
              </a:rPr>
              <a:t>Falsification </a:t>
            </a:r>
            <a:r>
              <a:rPr lang="en-US" sz="5400" b="1" dirty="0">
                <a:latin typeface="Times New Roman" panose="02020603050405020304" pitchFamily="18" charset="0"/>
                <a:cs typeface="Times New Roman" panose="02020603050405020304" pitchFamily="18" charset="0"/>
              </a:rPr>
              <a:t>&amp; Rationalism</a:t>
            </a:r>
            <a:endParaRPr lang="en-US" sz="5400" b="1" dirty="0" smtClean="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37358242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84AF0B-367D-8D4C-971B-9703DEA05E6E}"/>
              </a:ext>
            </a:extLst>
          </p:cNvPr>
          <p:cNvSpPr>
            <a:spLocks noGrp="1"/>
          </p:cNvSpPr>
          <p:nvPr>
            <p:ph type="ctrTitle"/>
          </p:nvPr>
        </p:nvSpPr>
        <p:spPr>
          <a:xfrm>
            <a:off x="353961" y="163723"/>
            <a:ext cx="11606981" cy="1207880"/>
          </a:xfrm>
        </p:spPr>
        <p:txBody>
          <a:bodyPr>
            <a:normAutofit/>
          </a:bodyPr>
          <a:lstStyle/>
          <a:p>
            <a:r>
              <a:rPr lang="en-US" sz="5400" b="1" dirty="0">
                <a:latin typeface="Times New Roman" panose="02020603050405020304" pitchFamily="18" charset="0"/>
                <a:cs typeface="Times New Roman" panose="02020603050405020304" pitchFamily="18" charset="0"/>
              </a:rPr>
              <a:t>What is Philosophy </a:t>
            </a:r>
            <a:r>
              <a:rPr lang="en-US" sz="5400" b="1" dirty="0" smtClean="0">
                <a:latin typeface="Times New Roman" panose="02020603050405020304" pitchFamily="18" charset="0"/>
                <a:cs typeface="Times New Roman" panose="02020603050405020304" pitchFamily="18" charset="0"/>
              </a:rPr>
              <a:t>of Rationalism</a:t>
            </a:r>
            <a:r>
              <a:rPr lang="en-US" sz="5400" b="1" dirty="0">
                <a:latin typeface="Times New Roman" panose="02020603050405020304" pitchFamily="18" charset="0"/>
                <a:cs typeface="Times New Roman" panose="02020603050405020304" pitchFamily="18" charset="0"/>
              </a:rPr>
              <a:t>?</a:t>
            </a:r>
          </a:p>
        </p:txBody>
      </p:sp>
      <p:sp>
        <p:nvSpPr>
          <p:cNvPr id="3" name="Subtitle 2">
            <a:extLst>
              <a:ext uri="{FF2B5EF4-FFF2-40B4-BE49-F238E27FC236}">
                <a16:creationId xmlns:a16="http://schemas.microsoft.com/office/drawing/2014/main" xmlns="" id="{3BF7E216-45CD-6641-9EE4-7C55D81A764D}"/>
              </a:ext>
            </a:extLst>
          </p:cNvPr>
          <p:cNvSpPr>
            <a:spLocks noGrp="1"/>
          </p:cNvSpPr>
          <p:nvPr>
            <p:ph type="subTitle" idx="1"/>
          </p:nvPr>
        </p:nvSpPr>
        <p:spPr>
          <a:xfrm>
            <a:off x="235974" y="1666567"/>
            <a:ext cx="11724968" cy="5029201"/>
          </a:xfrm>
        </p:spPr>
        <p:txBody>
          <a:bodyPr>
            <a:normAutofit/>
          </a:bodyPr>
          <a:lstStyle/>
          <a:p>
            <a:pPr marL="571500" indent="-571500" algn="l">
              <a:buFont typeface="Arial" panose="020B0604020202020204" pitchFamily="34" charset="0"/>
              <a:buChar char="•"/>
            </a:pPr>
            <a:r>
              <a:rPr lang="en-US" sz="3600" dirty="0" smtClean="0">
                <a:latin typeface="Times New Roman" panose="02020603050405020304" pitchFamily="18" charset="0"/>
                <a:cs typeface="Times New Roman" panose="02020603050405020304" pitchFamily="18" charset="0"/>
              </a:rPr>
              <a:t>is “any view appealing to reason as a source of knowledge or justification.” in which the criterion of the truth is not sensory but intellectual and deductive.</a:t>
            </a:r>
          </a:p>
          <a:p>
            <a:pPr marL="571500" indent="-571500" algn="l">
              <a:buFont typeface="Arial" panose="020B0604020202020204" pitchFamily="34" charset="0"/>
              <a:buChar char="•"/>
            </a:pPr>
            <a:r>
              <a:rPr lang="en-US" sz="3600" dirty="0" smtClean="0">
                <a:latin typeface="Times New Roman" panose="02020603050405020304" pitchFamily="18" charset="0"/>
                <a:cs typeface="Times New Roman" panose="02020603050405020304" pitchFamily="18" charset="0"/>
              </a:rPr>
              <a:t>The philosophical view that regards reason as the chief source and test of knowledge. Holding the reality itself has an inherent logical structure</a:t>
            </a:r>
            <a:endParaRPr lang="en-US" sz="5400" b="1"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38973424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84AF0B-367D-8D4C-971B-9703DEA05E6E}"/>
              </a:ext>
            </a:extLst>
          </p:cNvPr>
          <p:cNvSpPr>
            <a:spLocks noGrp="1"/>
          </p:cNvSpPr>
          <p:nvPr>
            <p:ph type="ctrTitle"/>
          </p:nvPr>
        </p:nvSpPr>
        <p:spPr>
          <a:xfrm>
            <a:off x="353961" y="266959"/>
            <a:ext cx="11606981" cy="1207880"/>
          </a:xfrm>
        </p:spPr>
        <p:txBody>
          <a:bodyPr>
            <a:normAutofit/>
          </a:bodyPr>
          <a:lstStyle/>
          <a:p>
            <a:r>
              <a:rPr lang="en-US" sz="5400" b="1" dirty="0">
                <a:latin typeface="Times New Roman" panose="02020603050405020304" pitchFamily="18" charset="0"/>
                <a:cs typeface="Times New Roman" panose="02020603050405020304" pitchFamily="18" charset="0"/>
              </a:rPr>
              <a:t>Karl Popper: Philosophy of Science</a:t>
            </a:r>
          </a:p>
        </p:txBody>
      </p:sp>
      <p:sp>
        <p:nvSpPr>
          <p:cNvPr id="4" name="Subtitle 3"/>
          <p:cNvSpPr>
            <a:spLocks noGrp="1"/>
          </p:cNvSpPr>
          <p:nvPr>
            <p:ph type="subTitle" idx="1"/>
          </p:nvPr>
        </p:nvSpPr>
        <p:spPr/>
        <p:txBody>
          <a:bodyPr/>
          <a:lstStyle/>
          <a:p>
            <a:endParaRPr lang="en-GB"/>
          </a:p>
        </p:txBody>
      </p:sp>
      <p:pic>
        <p:nvPicPr>
          <p:cNvPr id="5" name="Picture 4" descr="Karl Popper">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3908323" y="2029460"/>
            <a:ext cx="3308769" cy="4386088"/>
          </a:xfrm>
          <a:prstGeom prst="rect">
            <a:avLst/>
          </a:prstGeom>
          <a:noFill/>
          <a:ln>
            <a:noFill/>
          </a:ln>
        </p:spPr>
      </p:pic>
    </p:spTree>
    <p:extLst>
      <p:ext uri="{BB962C8B-B14F-4D97-AF65-F5344CB8AC3E}">
        <p14:creationId xmlns:p14="http://schemas.microsoft.com/office/powerpoint/2010/main" val="11953468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84AF0B-367D-8D4C-971B-9703DEA05E6E}"/>
              </a:ext>
            </a:extLst>
          </p:cNvPr>
          <p:cNvSpPr>
            <a:spLocks noGrp="1"/>
          </p:cNvSpPr>
          <p:nvPr>
            <p:ph type="ctrTitle"/>
          </p:nvPr>
        </p:nvSpPr>
        <p:spPr>
          <a:xfrm>
            <a:off x="353961" y="266959"/>
            <a:ext cx="11606981" cy="1207880"/>
          </a:xfrm>
        </p:spPr>
        <p:txBody>
          <a:bodyPr>
            <a:normAutofit/>
          </a:bodyPr>
          <a:lstStyle/>
          <a:p>
            <a:r>
              <a:rPr lang="en-US" sz="5400" b="1" dirty="0">
                <a:latin typeface="Times New Roman" panose="02020603050405020304" pitchFamily="18" charset="0"/>
                <a:cs typeface="Times New Roman" panose="02020603050405020304" pitchFamily="18" charset="0"/>
              </a:rPr>
              <a:t>Foundations of Science Education</a:t>
            </a:r>
          </a:p>
        </p:txBody>
      </p:sp>
      <p:sp>
        <p:nvSpPr>
          <p:cNvPr id="3" name="Subtitle 2">
            <a:extLst>
              <a:ext uri="{FF2B5EF4-FFF2-40B4-BE49-F238E27FC236}">
                <a16:creationId xmlns:a16="http://schemas.microsoft.com/office/drawing/2014/main" xmlns="" id="{3BF7E216-45CD-6641-9EE4-7C55D81A764D}"/>
              </a:ext>
            </a:extLst>
          </p:cNvPr>
          <p:cNvSpPr>
            <a:spLocks noGrp="1"/>
          </p:cNvSpPr>
          <p:nvPr>
            <p:ph type="subTitle" idx="1"/>
          </p:nvPr>
        </p:nvSpPr>
        <p:spPr>
          <a:xfrm>
            <a:off x="235974" y="1976283"/>
            <a:ext cx="11724968" cy="4630993"/>
          </a:xfrm>
        </p:spPr>
        <p:txBody>
          <a:bodyPr>
            <a:normAutofit fontScale="92500" lnSpcReduction="20000"/>
          </a:bodyPr>
          <a:lstStyle/>
          <a:p>
            <a:pPr marL="571500" indent="-571500" algn="l">
              <a:lnSpc>
                <a:spcPct val="100000"/>
              </a:lnSpc>
              <a:buFont typeface="Arial" panose="020B0604020202020204" pitchFamily="34" charset="0"/>
              <a:buChar char="•"/>
            </a:pPr>
            <a:r>
              <a:rPr lang="en-US" sz="3600" dirty="0">
                <a:latin typeface="Times New Roman" panose="02020603050405020304" pitchFamily="18" charset="0"/>
                <a:ea typeface="+mj-ea"/>
                <a:cs typeface="Times New Roman" panose="02020603050405020304" pitchFamily="18" charset="0"/>
              </a:rPr>
              <a:t>Karl Popper (1902-1994) was one of the most influential philosophers of science of the 20th century. </a:t>
            </a:r>
            <a:endParaRPr lang="en-US" sz="3600" dirty="0" smtClean="0">
              <a:latin typeface="Times New Roman" panose="02020603050405020304" pitchFamily="18" charset="0"/>
              <a:ea typeface="+mj-ea"/>
              <a:cs typeface="Times New Roman" panose="02020603050405020304" pitchFamily="18" charset="0"/>
            </a:endParaRPr>
          </a:p>
          <a:p>
            <a:pPr marL="571500" indent="-571500" algn="l">
              <a:lnSpc>
                <a:spcPct val="100000"/>
              </a:lnSpc>
              <a:buFont typeface="Arial" panose="020B0604020202020204" pitchFamily="34" charset="0"/>
              <a:buChar char="•"/>
            </a:pPr>
            <a:r>
              <a:rPr lang="en-US" sz="3600" dirty="0" smtClean="0">
                <a:latin typeface="Times New Roman" panose="02020603050405020304" pitchFamily="18" charset="0"/>
                <a:ea typeface="+mj-ea"/>
                <a:cs typeface="Times New Roman" panose="02020603050405020304" pitchFamily="18" charset="0"/>
              </a:rPr>
              <a:t>He </a:t>
            </a:r>
            <a:r>
              <a:rPr lang="en-US" sz="3600" dirty="0">
                <a:latin typeface="Times New Roman" panose="02020603050405020304" pitchFamily="18" charset="0"/>
                <a:ea typeface="+mj-ea"/>
                <a:cs typeface="Times New Roman" panose="02020603050405020304" pitchFamily="18" charset="0"/>
              </a:rPr>
              <a:t>made significant contributions to debates concerning general scientific methodology and theory choice, the demarcation of science from non-science, the nature of probability and quantum mechanics, and the methodology of the social sciences. </a:t>
            </a:r>
            <a:endParaRPr lang="en-US" sz="3600" dirty="0" smtClean="0">
              <a:latin typeface="Times New Roman" panose="02020603050405020304" pitchFamily="18" charset="0"/>
              <a:ea typeface="+mj-ea"/>
              <a:cs typeface="Times New Roman" panose="02020603050405020304" pitchFamily="18" charset="0"/>
            </a:endParaRPr>
          </a:p>
          <a:p>
            <a:pPr marL="571500" indent="-571500" algn="l">
              <a:lnSpc>
                <a:spcPct val="100000"/>
              </a:lnSpc>
              <a:buFont typeface="Arial" panose="020B0604020202020204" pitchFamily="34" charset="0"/>
              <a:buChar char="•"/>
            </a:pPr>
            <a:r>
              <a:rPr lang="en-US" sz="3600" dirty="0" smtClean="0">
                <a:latin typeface="Times New Roman" panose="02020603050405020304" pitchFamily="18" charset="0"/>
                <a:ea typeface="+mj-ea"/>
                <a:cs typeface="Times New Roman" panose="02020603050405020304" pitchFamily="18" charset="0"/>
              </a:rPr>
              <a:t>His </a:t>
            </a:r>
            <a:r>
              <a:rPr lang="en-US" sz="3600" dirty="0">
                <a:latin typeface="Times New Roman" panose="02020603050405020304" pitchFamily="18" charset="0"/>
                <a:ea typeface="+mj-ea"/>
                <a:cs typeface="Times New Roman" panose="02020603050405020304" pitchFamily="18" charset="0"/>
              </a:rPr>
              <a:t>work is notable for its wide influence both within the philosophy of science, within science itself, and within a broader social context.</a:t>
            </a:r>
            <a:r>
              <a:rPr lang="en-US" sz="3900" dirty="0">
                <a:latin typeface="Times New Roman" panose="02020603050405020304" pitchFamily="18" charset="0"/>
                <a:ea typeface="+mj-ea"/>
                <a:cs typeface="Times New Roman" panose="02020603050405020304" pitchFamily="18" charset="0"/>
              </a:rPr>
              <a:t/>
            </a:r>
            <a:br>
              <a:rPr lang="en-US" sz="3900" dirty="0">
                <a:latin typeface="Times New Roman" panose="02020603050405020304" pitchFamily="18" charset="0"/>
                <a:ea typeface="+mj-ea"/>
                <a:cs typeface="Times New Roman" panose="02020603050405020304" pitchFamily="18" charset="0"/>
              </a:rPr>
            </a:br>
            <a:endParaRPr lang="en-US" sz="3900" dirty="0">
              <a:latin typeface="Times New Roman" panose="02020603050405020304" pitchFamily="18" charset="0"/>
              <a:ea typeface="+mj-ea"/>
              <a:cs typeface="Times New Roman" panose="02020603050405020304" pitchFamily="18" charset="0"/>
            </a:endParaRPr>
          </a:p>
          <a:p>
            <a:pPr algn="l"/>
            <a:endParaRPr lang="en-US" sz="5400" b="1"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1477530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84AF0B-367D-8D4C-971B-9703DEA05E6E}"/>
              </a:ext>
            </a:extLst>
          </p:cNvPr>
          <p:cNvSpPr>
            <a:spLocks noGrp="1"/>
          </p:cNvSpPr>
          <p:nvPr>
            <p:ph type="ctrTitle"/>
          </p:nvPr>
        </p:nvSpPr>
        <p:spPr>
          <a:xfrm>
            <a:off x="353961" y="266959"/>
            <a:ext cx="11606981" cy="1207880"/>
          </a:xfrm>
        </p:spPr>
        <p:txBody>
          <a:bodyPr>
            <a:normAutofit/>
          </a:bodyPr>
          <a:lstStyle/>
          <a:p>
            <a:r>
              <a:rPr lang="en-US" sz="5400" b="1" dirty="0">
                <a:latin typeface="Times New Roman" panose="02020603050405020304" pitchFamily="18" charset="0"/>
                <a:cs typeface="Times New Roman" panose="02020603050405020304" pitchFamily="18" charset="0"/>
              </a:rPr>
              <a:t>Foundations of Science Education</a:t>
            </a:r>
          </a:p>
        </p:txBody>
      </p:sp>
      <p:sp>
        <p:nvSpPr>
          <p:cNvPr id="3" name="Subtitle 2">
            <a:extLst>
              <a:ext uri="{FF2B5EF4-FFF2-40B4-BE49-F238E27FC236}">
                <a16:creationId xmlns:a16="http://schemas.microsoft.com/office/drawing/2014/main" xmlns="" id="{3BF7E216-45CD-6641-9EE4-7C55D81A764D}"/>
              </a:ext>
            </a:extLst>
          </p:cNvPr>
          <p:cNvSpPr>
            <a:spLocks noGrp="1"/>
          </p:cNvSpPr>
          <p:nvPr>
            <p:ph type="subTitle" idx="1"/>
          </p:nvPr>
        </p:nvSpPr>
        <p:spPr>
          <a:xfrm>
            <a:off x="235974" y="1474839"/>
            <a:ext cx="11724968" cy="5279921"/>
          </a:xfrm>
        </p:spPr>
        <p:txBody>
          <a:bodyPr>
            <a:normAutofit fontScale="85000" lnSpcReduction="20000"/>
          </a:bodyPr>
          <a:lstStyle/>
          <a:p>
            <a:pPr marL="571500" indent="-571500" algn="l">
              <a:lnSpc>
                <a:spcPct val="100000"/>
              </a:lnSpc>
              <a:buFont typeface="Arial" panose="020B0604020202020204" pitchFamily="34" charset="0"/>
              <a:buChar char="•"/>
            </a:pPr>
            <a:r>
              <a:rPr lang="en-US" sz="3600" dirty="0">
                <a:latin typeface="Times New Roman" panose="02020603050405020304" pitchFamily="18" charset="0"/>
                <a:ea typeface="+mj-ea"/>
                <a:cs typeface="Times New Roman" panose="02020603050405020304" pitchFamily="18" charset="0"/>
              </a:rPr>
              <a:t>Popper’s early work attempts to solve the problem of demarcation and offer a clear criterion that distinguishes scientific theories from metaphysical or mythological claims. </a:t>
            </a:r>
            <a:endParaRPr lang="en-US" sz="3600" dirty="0" smtClean="0">
              <a:latin typeface="Times New Roman" panose="02020603050405020304" pitchFamily="18" charset="0"/>
              <a:ea typeface="+mj-ea"/>
              <a:cs typeface="Times New Roman" panose="02020603050405020304" pitchFamily="18" charset="0"/>
            </a:endParaRPr>
          </a:p>
          <a:p>
            <a:pPr marL="571500" indent="-571500" algn="l">
              <a:lnSpc>
                <a:spcPct val="100000"/>
              </a:lnSpc>
              <a:buFont typeface="Arial" panose="020B0604020202020204" pitchFamily="34" charset="0"/>
              <a:buChar char="•"/>
            </a:pPr>
            <a:r>
              <a:rPr lang="en-US" sz="3600" dirty="0" smtClean="0">
                <a:latin typeface="Times New Roman" panose="02020603050405020304" pitchFamily="18" charset="0"/>
                <a:ea typeface="+mj-ea"/>
                <a:cs typeface="Times New Roman" panose="02020603050405020304" pitchFamily="18" charset="0"/>
              </a:rPr>
              <a:t>Popper’s </a:t>
            </a:r>
            <a:r>
              <a:rPr lang="en-US" sz="3600" dirty="0" err="1">
                <a:latin typeface="Times New Roman" panose="02020603050405020304" pitchFamily="18" charset="0"/>
                <a:ea typeface="+mj-ea"/>
                <a:cs typeface="Times New Roman" panose="02020603050405020304" pitchFamily="18" charset="0"/>
              </a:rPr>
              <a:t>falsificationist</a:t>
            </a:r>
            <a:r>
              <a:rPr lang="en-US" sz="3600" dirty="0">
                <a:latin typeface="Times New Roman" panose="02020603050405020304" pitchFamily="18" charset="0"/>
                <a:ea typeface="+mj-ea"/>
                <a:cs typeface="Times New Roman" panose="02020603050405020304" pitchFamily="18" charset="0"/>
              </a:rPr>
              <a:t> methodology holds that scientific theories are characterized by entailing predictions that future observations might reveal to be false. </a:t>
            </a:r>
            <a:endParaRPr lang="en-US" sz="3600" dirty="0" smtClean="0">
              <a:latin typeface="Times New Roman" panose="02020603050405020304" pitchFamily="18" charset="0"/>
              <a:ea typeface="+mj-ea"/>
              <a:cs typeface="Times New Roman" panose="02020603050405020304" pitchFamily="18" charset="0"/>
            </a:endParaRPr>
          </a:p>
          <a:p>
            <a:pPr marL="571500" indent="-571500" algn="l">
              <a:lnSpc>
                <a:spcPct val="100000"/>
              </a:lnSpc>
              <a:buFont typeface="Arial" panose="020B0604020202020204" pitchFamily="34" charset="0"/>
              <a:buChar char="•"/>
            </a:pPr>
            <a:r>
              <a:rPr lang="en-US" sz="3600" dirty="0" smtClean="0">
                <a:latin typeface="Times New Roman" panose="02020603050405020304" pitchFamily="18" charset="0"/>
                <a:ea typeface="+mj-ea"/>
                <a:cs typeface="Times New Roman" panose="02020603050405020304" pitchFamily="18" charset="0"/>
              </a:rPr>
              <a:t>When </a:t>
            </a:r>
            <a:r>
              <a:rPr lang="en-US" sz="3600" dirty="0">
                <a:latin typeface="Times New Roman" panose="02020603050405020304" pitchFamily="18" charset="0"/>
                <a:ea typeface="+mj-ea"/>
                <a:cs typeface="Times New Roman" panose="02020603050405020304" pitchFamily="18" charset="0"/>
              </a:rPr>
              <a:t>theories are falsified by such observations, scientists can respond by revising the theory, or by rejecting the theory in favor of a rival or by maintaining the theory as is and changing an auxiliary hypothesis. </a:t>
            </a:r>
            <a:endParaRPr lang="en-US" sz="3600" dirty="0" smtClean="0">
              <a:latin typeface="Times New Roman" panose="02020603050405020304" pitchFamily="18" charset="0"/>
              <a:ea typeface="+mj-ea"/>
              <a:cs typeface="Times New Roman" panose="02020603050405020304" pitchFamily="18" charset="0"/>
            </a:endParaRPr>
          </a:p>
          <a:p>
            <a:pPr marL="571500" indent="-571500" algn="l">
              <a:lnSpc>
                <a:spcPct val="100000"/>
              </a:lnSpc>
              <a:buFont typeface="Arial" panose="020B0604020202020204" pitchFamily="34" charset="0"/>
              <a:buChar char="•"/>
            </a:pPr>
            <a:r>
              <a:rPr lang="en-US" sz="3600" dirty="0" smtClean="0">
                <a:latin typeface="Times New Roman" panose="02020603050405020304" pitchFamily="18" charset="0"/>
                <a:ea typeface="+mj-ea"/>
                <a:cs typeface="Times New Roman" panose="02020603050405020304" pitchFamily="18" charset="0"/>
              </a:rPr>
              <a:t>In </a:t>
            </a:r>
            <a:r>
              <a:rPr lang="en-US" sz="3600" dirty="0">
                <a:latin typeface="Times New Roman" panose="02020603050405020304" pitchFamily="18" charset="0"/>
                <a:ea typeface="+mj-ea"/>
                <a:cs typeface="Times New Roman" panose="02020603050405020304" pitchFamily="18" charset="0"/>
              </a:rPr>
              <a:t>either case, however, this process must aim at the production of new, falsifiable predictions. </a:t>
            </a:r>
            <a:endParaRPr lang="en-US" sz="33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37535993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84AF0B-367D-8D4C-971B-9703DEA05E6E}"/>
              </a:ext>
            </a:extLst>
          </p:cNvPr>
          <p:cNvSpPr>
            <a:spLocks noGrp="1"/>
          </p:cNvSpPr>
          <p:nvPr>
            <p:ph type="ctrTitle"/>
          </p:nvPr>
        </p:nvSpPr>
        <p:spPr>
          <a:xfrm>
            <a:off x="353961" y="266959"/>
            <a:ext cx="11606981" cy="1207880"/>
          </a:xfrm>
        </p:spPr>
        <p:txBody>
          <a:bodyPr>
            <a:normAutofit/>
          </a:bodyPr>
          <a:lstStyle/>
          <a:p>
            <a:r>
              <a:rPr lang="en-US" sz="5400" b="1" dirty="0">
                <a:latin typeface="Times New Roman" panose="02020603050405020304" pitchFamily="18" charset="0"/>
                <a:cs typeface="Times New Roman" panose="02020603050405020304" pitchFamily="18" charset="0"/>
              </a:rPr>
              <a:t>Foundations of Science Education</a:t>
            </a:r>
          </a:p>
        </p:txBody>
      </p:sp>
      <p:sp>
        <p:nvSpPr>
          <p:cNvPr id="3" name="Subtitle 2">
            <a:extLst>
              <a:ext uri="{FF2B5EF4-FFF2-40B4-BE49-F238E27FC236}">
                <a16:creationId xmlns:a16="http://schemas.microsoft.com/office/drawing/2014/main" xmlns="" id="{3BF7E216-45CD-6641-9EE4-7C55D81A764D}"/>
              </a:ext>
            </a:extLst>
          </p:cNvPr>
          <p:cNvSpPr>
            <a:spLocks noGrp="1"/>
          </p:cNvSpPr>
          <p:nvPr>
            <p:ph type="subTitle" idx="1"/>
          </p:nvPr>
        </p:nvSpPr>
        <p:spPr>
          <a:xfrm>
            <a:off x="235974" y="1474839"/>
            <a:ext cx="11724968" cy="5279921"/>
          </a:xfrm>
        </p:spPr>
        <p:txBody>
          <a:bodyPr>
            <a:normAutofit fontScale="92500" lnSpcReduction="20000"/>
          </a:bodyPr>
          <a:lstStyle/>
          <a:p>
            <a:pPr marL="571500" indent="-571500" algn="l">
              <a:lnSpc>
                <a:spcPct val="100000"/>
              </a:lnSpc>
              <a:buFont typeface="Arial" panose="020B0604020202020204" pitchFamily="34" charset="0"/>
              <a:buChar char="•"/>
            </a:pPr>
            <a:r>
              <a:rPr lang="en-US" sz="3600" dirty="0" smtClean="0">
                <a:latin typeface="Times New Roman" panose="02020603050405020304" pitchFamily="18" charset="0"/>
                <a:ea typeface="+mj-ea"/>
                <a:cs typeface="Times New Roman" panose="02020603050405020304" pitchFamily="18" charset="0"/>
              </a:rPr>
              <a:t>While </a:t>
            </a:r>
            <a:r>
              <a:rPr lang="en-US" sz="3600" dirty="0">
                <a:latin typeface="Times New Roman" panose="02020603050405020304" pitchFamily="18" charset="0"/>
                <a:ea typeface="+mj-ea"/>
                <a:cs typeface="Times New Roman" panose="02020603050405020304" pitchFamily="18" charset="0"/>
              </a:rPr>
              <a:t>Popper recognizes that scientists can and do hold onto theories in the face of failed predictions when there are no predictively superior rivals to turn to. </a:t>
            </a:r>
            <a:endParaRPr lang="en-US" sz="3600" dirty="0" smtClean="0">
              <a:latin typeface="Times New Roman" panose="02020603050405020304" pitchFamily="18" charset="0"/>
              <a:ea typeface="+mj-ea"/>
              <a:cs typeface="Times New Roman" panose="02020603050405020304" pitchFamily="18" charset="0"/>
            </a:endParaRPr>
          </a:p>
          <a:p>
            <a:pPr marL="571500" indent="-571500" algn="l">
              <a:lnSpc>
                <a:spcPct val="100000"/>
              </a:lnSpc>
              <a:buFont typeface="Arial" panose="020B0604020202020204" pitchFamily="34" charset="0"/>
              <a:buChar char="•"/>
            </a:pPr>
            <a:r>
              <a:rPr lang="en-US" sz="3600" dirty="0" smtClean="0">
                <a:latin typeface="Times New Roman" panose="02020603050405020304" pitchFamily="18" charset="0"/>
                <a:ea typeface="+mj-ea"/>
                <a:cs typeface="Times New Roman" panose="02020603050405020304" pitchFamily="18" charset="0"/>
              </a:rPr>
              <a:t>He </a:t>
            </a:r>
            <a:r>
              <a:rPr lang="en-US" sz="3600" dirty="0">
                <a:latin typeface="Times New Roman" panose="02020603050405020304" pitchFamily="18" charset="0"/>
                <a:ea typeface="+mj-ea"/>
                <a:cs typeface="Times New Roman" panose="02020603050405020304" pitchFamily="18" charset="0"/>
              </a:rPr>
              <a:t>holds that scientific practice is characterized by its continual effort to test theories against experience and make revisions based on the outcomes of these tests. By contrast, theories that are permanently immunized from falsification by the introduction of untestable ad hoc hypotheses can no longer be classified as scientific. </a:t>
            </a:r>
            <a:endParaRPr lang="en-US" sz="3600" dirty="0" smtClean="0">
              <a:latin typeface="Times New Roman" panose="02020603050405020304" pitchFamily="18" charset="0"/>
              <a:ea typeface="+mj-ea"/>
              <a:cs typeface="Times New Roman" panose="02020603050405020304" pitchFamily="18" charset="0"/>
            </a:endParaRPr>
          </a:p>
          <a:p>
            <a:pPr marL="571500" indent="-571500" algn="l">
              <a:lnSpc>
                <a:spcPct val="100000"/>
              </a:lnSpc>
              <a:buFont typeface="Arial" panose="020B0604020202020204" pitchFamily="34" charset="0"/>
              <a:buChar char="•"/>
            </a:pPr>
            <a:r>
              <a:rPr lang="en-US" sz="3600" dirty="0" smtClean="0">
                <a:latin typeface="Times New Roman" panose="02020603050405020304" pitchFamily="18" charset="0"/>
                <a:ea typeface="+mj-ea"/>
                <a:cs typeface="Times New Roman" panose="02020603050405020304" pitchFamily="18" charset="0"/>
              </a:rPr>
              <a:t>Among </a:t>
            </a:r>
            <a:r>
              <a:rPr lang="en-US" sz="3600" dirty="0">
                <a:latin typeface="Times New Roman" panose="02020603050405020304" pitchFamily="18" charset="0"/>
                <a:ea typeface="+mj-ea"/>
                <a:cs typeface="Times New Roman" panose="02020603050405020304" pitchFamily="18" charset="0"/>
              </a:rPr>
              <a:t>other things, Popper argues that his </a:t>
            </a:r>
            <a:r>
              <a:rPr lang="en-US" sz="3600" dirty="0" err="1">
                <a:latin typeface="Times New Roman" panose="02020603050405020304" pitchFamily="18" charset="0"/>
                <a:ea typeface="+mj-ea"/>
                <a:cs typeface="Times New Roman" panose="02020603050405020304" pitchFamily="18" charset="0"/>
              </a:rPr>
              <a:t>falsificationist</a:t>
            </a:r>
            <a:r>
              <a:rPr lang="en-US" sz="3600" dirty="0">
                <a:latin typeface="Times New Roman" panose="02020603050405020304" pitchFamily="18" charset="0"/>
                <a:ea typeface="+mj-ea"/>
                <a:cs typeface="Times New Roman" panose="02020603050405020304" pitchFamily="18" charset="0"/>
              </a:rPr>
              <a:t> proposal allows for a solution of the problem of induction, since inductive reasoning plays no role in his account of theory choice.</a:t>
            </a:r>
            <a:endParaRPr lang="en-US" sz="3300"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624401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84AF0B-367D-8D4C-971B-9703DEA05E6E}"/>
              </a:ext>
            </a:extLst>
          </p:cNvPr>
          <p:cNvSpPr>
            <a:spLocks noGrp="1"/>
          </p:cNvSpPr>
          <p:nvPr>
            <p:ph type="ctrTitle"/>
          </p:nvPr>
        </p:nvSpPr>
        <p:spPr>
          <a:xfrm>
            <a:off x="353961" y="163723"/>
            <a:ext cx="11606981" cy="1207880"/>
          </a:xfrm>
        </p:spPr>
        <p:txBody>
          <a:bodyPr>
            <a:normAutofit/>
          </a:bodyPr>
          <a:lstStyle/>
          <a:p>
            <a:r>
              <a:rPr lang="en-US" sz="5400" b="1" dirty="0">
                <a:latin typeface="Times New Roman" panose="02020603050405020304" pitchFamily="18" charset="0"/>
                <a:cs typeface="Times New Roman" panose="02020603050405020304" pitchFamily="18" charset="0"/>
              </a:rPr>
              <a:t>Rationalism</a:t>
            </a:r>
          </a:p>
        </p:txBody>
      </p:sp>
      <p:sp>
        <p:nvSpPr>
          <p:cNvPr id="3" name="Subtitle 2">
            <a:extLst>
              <a:ext uri="{FF2B5EF4-FFF2-40B4-BE49-F238E27FC236}">
                <a16:creationId xmlns:a16="http://schemas.microsoft.com/office/drawing/2014/main" xmlns="" id="{3BF7E216-45CD-6641-9EE4-7C55D81A764D}"/>
              </a:ext>
            </a:extLst>
          </p:cNvPr>
          <p:cNvSpPr>
            <a:spLocks noGrp="1"/>
          </p:cNvSpPr>
          <p:nvPr>
            <p:ph type="subTitle" idx="1"/>
          </p:nvPr>
        </p:nvSpPr>
        <p:spPr>
          <a:xfrm>
            <a:off x="235974" y="1666567"/>
            <a:ext cx="11724968" cy="5029201"/>
          </a:xfrm>
        </p:spPr>
        <p:txBody>
          <a:bodyPr>
            <a:normAutofit/>
          </a:bodyPr>
          <a:lstStyle/>
          <a:p>
            <a:pPr marL="571500" indent="-571500" algn="l">
              <a:buFont typeface="Arial" panose="020B0604020202020204" pitchFamily="34" charset="0"/>
              <a:buChar char="•"/>
            </a:pPr>
            <a:r>
              <a:rPr lang="en-US" sz="3600" dirty="0" smtClean="0">
                <a:latin typeface="Times New Roman" panose="02020603050405020304" pitchFamily="18" charset="0"/>
                <a:cs typeface="Times New Roman" panose="02020603050405020304" pitchFamily="18" charset="0"/>
              </a:rPr>
              <a:t>Rationalism </a:t>
            </a:r>
            <a:r>
              <a:rPr lang="en-US" sz="3600" dirty="0">
                <a:latin typeface="Times New Roman" panose="02020603050405020304" pitchFamily="18" charset="0"/>
                <a:cs typeface="Times New Roman" panose="02020603050405020304" pitchFamily="18" charset="0"/>
              </a:rPr>
              <a:t>is an epistemological position </a:t>
            </a:r>
            <a:r>
              <a:rPr lang="en-US" sz="3600" dirty="0" smtClean="0">
                <a:latin typeface="Times New Roman" panose="02020603050405020304" pitchFamily="18" charset="0"/>
                <a:cs typeface="Times New Roman" panose="02020603050405020304" pitchFamily="18" charset="0"/>
              </a:rPr>
              <a:t>in which </a:t>
            </a:r>
            <a:r>
              <a:rPr lang="en-US" sz="3600" dirty="0">
                <a:latin typeface="Times New Roman" panose="02020603050405020304" pitchFamily="18" charset="0"/>
                <a:cs typeface="Times New Roman" panose="02020603050405020304" pitchFamily="18" charset="0"/>
              </a:rPr>
              <a:t>reason is said to be the primary source </a:t>
            </a:r>
            <a:r>
              <a:rPr lang="en-US" sz="3600" dirty="0" smtClean="0">
                <a:latin typeface="Times New Roman" panose="02020603050405020304" pitchFamily="18" charset="0"/>
                <a:cs typeface="Times New Roman" panose="02020603050405020304" pitchFamily="18" charset="0"/>
              </a:rPr>
              <a:t>of all </a:t>
            </a:r>
            <a:r>
              <a:rPr lang="en-US" sz="3600" dirty="0">
                <a:latin typeface="Times New Roman" panose="02020603050405020304" pitchFamily="18" charset="0"/>
                <a:cs typeface="Times New Roman" panose="02020603050405020304" pitchFamily="18" charset="0"/>
              </a:rPr>
              <a:t>knowledge, superior to the senses.</a:t>
            </a:r>
          </a:p>
          <a:p>
            <a:pPr marL="571500" indent="-571500" algn="l">
              <a:buFont typeface="Arial" panose="020B0604020202020204" pitchFamily="34" charset="0"/>
              <a:buChar char="•"/>
            </a:pPr>
            <a:r>
              <a:rPr lang="en-US" sz="3600" dirty="0" smtClean="0">
                <a:latin typeface="Times New Roman" panose="02020603050405020304" pitchFamily="18" charset="0"/>
                <a:cs typeface="Times New Roman" panose="02020603050405020304" pitchFamily="18" charset="0"/>
              </a:rPr>
              <a:t>In </a:t>
            </a:r>
            <a:r>
              <a:rPr lang="en-US" sz="3600" dirty="0">
                <a:latin typeface="Times New Roman" panose="02020603050405020304" pitchFamily="18" charset="0"/>
                <a:cs typeface="Times New Roman" panose="02020603050405020304" pitchFamily="18" charset="0"/>
              </a:rPr>
              <a:t>general, rationalists believe that </a:t>
            </a:r>
            <a:r>
              <a:rPr lang="en-US" sz="3600" dirty="0" smtClean="0">
                <a:latin typeface="Times New Roman" panose="02020603050405020304" pitchFamily="18" charset="0"/>
                <a:cs typeface="Times New Roman" panose="02020603050405020304" pitchFamily="18" charset="0"/>
              </a:rPr>
              <a:t>abstract reasoning </a:t>
            </a:r>
            <a:r>
              <a:rPr lang="en-US" sz="3600" dirty="0">
                <a:latin typeface="Times New Roman" panose="02020603050405020304" pitchFamily="18" charset="0"/>
                <a:cs typeface="Times New Roman" panose="02020603050405020304" pitchFamily="18" charset="0"/>
              </a:rPr>
              <a:t>can produce undeniable, </a:t>
            </a:r>
            <a:r>
              <a:rPr lang="en-US" sz="3600" dirty="0" smtClean="0">
                <a:latin typeface="Times New Roman" panose="02020603050405020304" pitchFamily="18" charset="0"/>
                <a:cs typeface="Times New Roman" panose="02020603050405020304" pitchFamily="18" charset="0"/>
              </a:rPr>
              <a:t>absolutely certain </a:t>
            </a:r>
            <a:r>
              <a:rPr lang="en-US" sz="3600" dirty="0">
                <a:latin typeface="Times New Roman" panose="02020603050405020304" pitchFamily="18" charset="0"/>
                <a:cs typeface="Times New Roman" panose="02020603050405020304" pitchFamily="18" charset="0"/>
              </a:rPr>
              <a:t>truths about nature, existence, and </a:t>
            </a:r>
            <a:r>
              <a:rPr lang="en-US" sz="3600" dirty="0" smtClean="0">
                <a:latin typeface="Times New Roman" panose="02020603050405020304" pitchFamily="18" charset="0"/>
                <a:cs typeface="Times New Roman" panose="02020603050405020304" pitchFamily="18" charset="0"/>
              </a:rPr>
              <a:t>the whole </a:t>
            </a:r>
            <a:r>
              <a:rPr lang="en-US" sz="3600" dirty="0">
                <a:latin typeface="Times New Roman" panose="02020603050405020304" pitchFamily="18" charset="0"/>
                <a:cs typeface="Times New Roman" panose="02020603050405020304" pitchFamily="18" charset="0"/>
              </a:rPr>
              <a:t>of reality.</a:t>
            </a:r>
            <a:endParaRPr lang="en-US" sz="5400" b="1"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4404418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84AF0B-367D-8D4C-971B-9703DEA05E6E}"/>
              </a:ext>
            </a:extLst>
          </p:cNvPr>
          <p:cNvSpPr>
            <a:spLocks noGrp="1"/>
          </p:cNvSpPr>
          <p:nvPr>
            <p:ph type="ctrTitle"/>
          </p:nvPr>
        </p:nvSpPr>
        <p:spPr>
          <a:xfrm>
            <a:off x="353961" y="163723"/>
            <a:ext cx="11606981" cy="1207880"/>
          </a:xfrm>
        </p:spPr>
        <p:txBody>
          <a:bodyPr>
            <a:normAutofit/>
          </a:bodyPr>
          <a:lstStyle/>
          <a:p>
            <a:r>
              <a:rPr lang="en-US" sz="5400" b="1" dirty="0">
                <a:latin typeface="Times New Roman" panose="02020603050405020304" pitchFamily="18" charset="0"/>
                <a:cs typeface="Times New Roman" panose="02020603050405020304" pitchFamily="18" charset="0"/>
              </a:rPr>
              <a:t>Rationalism</a:t>
            </a:r>
          </a:p>
        </p:txBody>
      </p:sp>
      <p:sp>
        <p:nvSpPr>
          <p:cNvPr id="3" name="Subtitle 2">
            <a:extLst>
              <a:ext uri="{FF2B5EF4-FFF2-40B4-BE49-F238E27FC236}">
                <a16:creationId xmlns:a16="http://schemas.microsoft.com/office/drawing/2014/main" xmlns="" id="{3BF7E216-45CD-6641-9EE4-7C55D81A764D}"/>
              </a:ext>
            </a:extLst>
          </p:cNvPr>
          <p:cNvSpPr>
            <a:spLocks noGrp="1"/>
          </p:cNvSpPr>
          <p:nvPr>
            <p:ph type="subTitle" idx="1"/>
          </p:nvPr>
        </p:nvSpPr>
        <p:spPr>
          <a:xfrm>
            <a:off x="235974" y="1666567"/>
            <a:ext cx="11724968" cy="5029201"/>
          </a:xfrm>
        </p:spPr>
        <p:txBody>
          <a:bodyPr>
            <a:normAutofit/>
          </a:bodyPr>
          <a:lstStyle/>
          <a:p>
            <a:pPr marL="571500" indent="-571500" algn="l">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These truths are called a </a:t>
            </a:r>
            <a:r>
              <a:rPr lang="en-US" sz="3600" dirty="0" smtClean="0">
                <a:latin typeface="Times New Roman" panose="02020603050405020304" pitchFamily="18" charset="0"/>
                <a:cs typeface="Times New Roman" panose="02020603050405020304" pitchFamily="18" charset="0"/>
              </a:rPr>
              <a:t>priori, or </a:t>
            </a:r>
            <a:r>
              <a:rPr lang="en-US" sz="3600" dirty="0">
                <a:latin typeface="Times New Roman" panose="02020603050405020304" pitchFamily="18" charset="0"/>
                <a:cs typeface="Times New Roman" panose="02020603050405020304" pitchFamily="18" charset="0"/>
              </a:rPr>
              <a:t>innate, ideas – because </a:t>
            </a:r>
            <a:r>
              <a:rPr lang="en-US" sz="3600" dirty="0" smtClean="0">
                <a:latin typeface="Times New Roman" panose="02020603050405020304" pitchFamily="18" charset="0"/>
                <a:cs typeface="Times New Roman" panose="02020603050405020304" pitchFamily="18" charset="0"/>
              </a:rPr>
              <a:t>they are </a:t>
            </a:r>
            <a:r>
              <a:rPr lang="en-US" sz="3600" dirty="0">
                <a:latin typeface="Times New Roman" panose="02020603050405020304" pitchFamily="18" charset="0"/>
                <a:cs typeface="Times New Roman" panose="02020603050405020304" pitchFamily="18" charset="0"/>
              </a:rPr>
              <a:t>discovered independently </a:t>
            </a:r>
            <a:r>
              <a:rPr lang="en-US" sz="3600" dirty="0" smtClean="0">
                <a:latin typeface="Times New Roman" panose="02020603050405020304" pitchFamily="18" charset="0"/>
                <a:cs typeface="Times New Roman" panose="02020603050405020304" pitchFamily="18" charset="0"/>
              </a:rPr>
              <a:t>of experience</a:t>
            </a:r>
            <a:r>
              <a:rPr lang="en-US" sz="3600" dirty="0">
                <a:latin typeface="Times New Roman" panose="02020603050405020304" pitchFamily="18" charset="0"/>
                <a:cs typeface="Times New Roman" panose="02020603050405020304" pitchFamily="18" charset="0"/>
              </a:rPr>
              <a:t>, without </a:t>
            </a:r>
            <a:r>
              <a:rPr lang="en-US" sz="3600" dirty="0" smtClean="0">
                <a:latin typeface="Times New Roman" panose="02020603050405020304" pitchFamily="18" charset="0"/>
                <a:cs typeface="Times New Roman" panose="02020603050405020304" pitchFamily="18" charset="0"/>
              </a:rPr>
              <a:t>empirical observation </a:t>
            </a:r>
            <a:r>
              <a:rPr lang="en-US" sz="3600" dirty="0">
                <a:latin typeface="Times New Roman" panose="02020603050405020304" pitchFamily="18" charset="0"/>
                <a:cs typeface="Times New Roman" panose="02020603050405020304" pitchFamily="18" charset="0"/>
              </a:rPr>
              <a:t>or experimentation.</a:t>
            </a:r>
          </a:p>
          <a:p>
            <a:pPr marL="571500" indent="-571500" algn="l">
              <a:buFont typeface="Arial" panose="020B0604020202020204" pitchFamily="34" charset="0"/>
              <a:buChar char="•"/>
            </a:pPr>
            <a:r>
              <a:rPr lang="en-US" sz="3600" dirty="0" smtClean="0">
                <a:latin typeface="Times New Roman" panose="02020603050405020304" pitchFamily="18" charset="0"/>
                <a:cs typeface="Times New Roman" panose="02020603050405020304" pitchFamily="18" charset="0"/>
              </a:rPr>
              <a:t>Descartes </a:t>
            </a:r>
            <a:r>
              <a:rPr lang="en-US" sz="3600" dirty="0">
                <a:latin typeface="Times New Roman" panose="02020603050405020304" pitchFamily="18" charset="0"/>
                <a:cs typeface="Times New Roman" panose="02020603050405020304" pitchFamily="18" charset="0"/>
              </a:rPr>
              <a:t>stands not only as </a:t>
            </a:r>
            <a:r>
              <a:rPr lang="en-US" sz="3600" dirty="0" smtClean="0">
                <a:latin typeface="Times New Roman" panose="02020603050405020304" pitchFamily="18" charset="0"/>
                <a:cs typeface="Times New Roman" panose="02020603050405020304" pitchFamily="18" charset="0"/>
              </a:rPr>
              <a:t>the “father </a:t>
            </a:r>
            <a:r>
              <a:rPr lang="en-US" sz="3600" dirty="0">
                <a:latin typeface="Times New Roman" panose="02020603050405020304" pitchFamily="18" charset="0"/>
                <a:cs typeface="Times New Roman" panose="02020603050405020304" pitchFamily="18" charset="0"/>
              </a:rPr>
              <a:t>of modern philosophy</a:t>
            </a:r>
            <a:r>
              <a:rPr lang="en-US" sz="3600" dirty="0" smtClean="0">
                <a:latin typeface="Times New Roman" panose="02020603050405020304" pitchFamily="18" charset="0"/>
                <a:cs typeface="Times New Roman" panose="02020603050405020304" pitchFamily="18" charset="0"/>
              </a:rPr>
              <a:t>,” but </a:t>
            </a:r>
            <a:r>
              <a:rPr lang="en-US" sz="3600" dirty="0">
                <a:latin typeface="Times New Roman" panose="02020603050405020304" pitchFamily="18" charset="0"/>
                <a:cs typeface="Times New Roman" panose="02020603050405020304" pitchFamily="18" charset="0"/>
              </a:rPr>
              <a:t>as the original archetype </a:t>
            </a:r>
            <a:r>
              <a:rPr lang="en-US" sz="3600" dirty="0" smtClean="0">
                <a:latin typeface="Times New Roman" panose="02020603050405020304" pitchFamily="18" charset="0"/>
                <a:cs typeface="Times New Roman" panose="02020603050405020304" pitchFamily="18" charset="0"/>
              </a:rPr>
              <a:t>of the </a:t>
            </a:r>
            <a:r>
              <a:rPr lang="en-US" sz="3600" dirty="0">
                <a:latin typeface="Times New Roman" panose="02020603050405020304" pitchFamily="18" charset="0"/>
                <a:cs typeface="Times New Roman" panose="02020603050405020304" pitchFamily="18" charset="0"/>
              </a:rPr>
              <a:t>modern rationalist.</a:t>
            </a:r>
            <a:endParaRPr lang="en-US" sz="5400" b="1"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10569839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84AF0B-367D-8D4C-971B-9703DEA05E6E}"/>
              </a:ext>
            </a:extLst>
          </p:cNvPr>
          <p:cNvSpPr>
            <a:spLocks noGrp="1"/>
          </p:cNvSpPr>
          <p:nvPr>
            <p:ph type="ctrTitle"/>
          </p:nvPr>
        </p:nvSpPr>
        <p:spPr>
          <a:xfrm>
            <a:off x="353961" y="163723"/>
            <a:ext cx="11606981" cy="1207880"/>
          </a:xfrm>
        </p:spPr>
        <p:txBody>
          <a:bodyPr>
            <a:normAutofit/>
          </a:bodyPr>
          <a:lstStyle/>
          <a:p>
            <a:r>
              <a:rPr lang="en-US" sz="5400" b="1" dirty="0">
                <a:latin typeface="Times New Roman" panose="02020603050405020304" pitchFamily="18" charset="0"/>
                <a:cs typeface="Times New Roman" panose="02020603050405020304" pitchFamily="18" charset="0"/>
              </a:rPr>
              <a:t>What is Philosophy </a:t>
            </a:r>
            <a:r>
              <a:rPr lang="en-US" sz="5400" b="1" dirty="0" smtClean="0">
                <a:latin typeface="Times New Roman" panose="02020603050405020304" pitchFamily="18" charset="0"/>
                <a:cs typeface="Times New Roman" panose="02020603050405020304" pitchFamily="18" charset="0"/>
              </a:rPr>
              <a:t>of Rationalism</a:t>
            </a:r>
            <a:r>
              <a:rPr lang="en-US" sz="5400" b="1" dirty="0">
                <a:latin typeface="Times New Roman" panose="02020603050405020304" pitchFamily="18" charset="0"/>
                <a:cs typeface="Times New Roman" panose="02020603050405020304" pitchFamily="18" charset="0"/>
              </a:rPr>
              <a:t>?</a:t>
            </a:r>
          </a:p>
        </p:txBody>
      </p:sp>
      <p:sp>
        <p:nvSpPr>
          <p:cNvPr id="3" name="Subtitle 2">
            <a:extLst>
              <a:ext uri="{FF2B5EF4-FFF2-40B4-BE49-F238E27FC236}">
                <a16:creationId xmlns:a16="http://schemas.microsoft.com/office/drawing/2014/main" xmlns="" id="{3BF7E216-45CD-6641-9EE4-7C55D81A764D}"/>
              </a:ext>
            </a:extLst>
          </p:cNvPr>
          <p:cNvSpPr>
            <a:spLocks noGrp="1"/>
          </p:cNvSpPr>
          <p:nvPr>
            <p:ph type="subTitle" idx="1"/>
          </p:nvPr>
        </p:nvSpPr>
        <p:spPr>
          <a:xfrm>
            <a:off x="235974" y="1666567"/>
            <a:ext cx="11724968" cy="5029201"/>
          </a:xfrm>
        </p:spPr>
        <p:txBody>
          <a:bodyPr>
            <a:normAutofit/>
          </a:bodyPr>
          <a:lstStyle/>
          <a:p>
            <a:pPr marL="571500" indent="-571500" algn="l">
              <a:buFont typeface="Arial" panose="020B0604020202020204" pitchFamily="34" charset="0"/>
              <a:buChar char="•"/>
            </a:pPr>
            <a:r>
              <a:rPr lang="en-US" sz="3600" dirty="0" smtClean="0">
                <a:latin typeface="Times New Roman" panose="02020603050405020304" pitchFamily="18" charset="0"/>
                <a:cs typeface="Times New Roman" panose="02020603050405020304" pitchFamily="18" charset="0"/>
              </a:rPr>
              <a:t>Encompasses </a:t>
            </a:r>
            <a:r>
              <a:rPr lang="en-US" sz="3600" dirty="0">
                <a:latin typeface="Times New Roman" panose="02020603050405020304" pitchFamily="18" charset="0"/>
                <a:cs typeface="Times New Roman" panose="02020603050405020304" pitchFamily="18" charset="0"/>
              </a:rPr>
              <a:t>several strands of </a:t>
            </a:r>
            <a:r>
              <a:rPr lang="en-US" sz="3600" dirty="0" smtClean="0">
                <a:latin typeface="Times New Roman" panose="02020603050405020304" pitchFamily="18" charset="0"/>
                <a:cs typeface="Times New Roman" panose="02020603050405020304" pitchFamily="18" charset="0"/>
              </a:rPr>
              <a:t>thought all </a:t>
            </a:r>
            <a:r>
              <a:rPr lang="en-US" sz="3600" dirty="0">
                <a:latin typeface="Times New Roman" panose="02020603050405020304" pitchFamily="18" charset="0"/>
                <a:cs typeface="Times New Roman" panose="02020603050405020304" pitchFamily="18" charset="0"/>
              </a:rPr>
              <a:t>of which usually share the </a:t>
            </a:r>
            <a:r>
              <a:rPr lang="en-US" sz="3600" dirty="0" smtClean="0">
                <a:latin typeface="Times New Roman" panose="02020603050405020304" pitchFamily="18" charset="0"/>
                <a:cs typeface="Times New Roman" panose="02020603050405020304" pitchFamily="18" charset="0"/>
              </a:rPr>
              <a:t>conviction that </a:t>
            </a:r>
            <a:r>
              <a:rPr lang="en-US" sz="3600" dirty="0">
                <a:latin typeface="Times New Roman" panose="02020603050405020304" pitchFamily="18" charset="0"/>
                <a:cs typeface="Times New Roman" panose="02020603050405020304" pitchFamily="18" charset="0"/>
              </a:rPr>
              <a:t>REALITY is actually rationale </a:t>
            </a:r>
            <a:r>
              <a:rPr lang="en-US" sz="3600" dirty="0" smtClean="0">
                <a:latin typeface="Times New Roman" panose="02020603050405020304" pitchFamily="18" charset="0"/>
                <a:cs typeface="Times New Roman" panose="02020603050405020304" pitchFamily="18" charset="0"/>
              </a:rPr>
              <a:t>in nature </a:t>
            </a:r>
            <a:r>
              <a:rPr lang="en-US" sz="3600" dirty="0">
                <a:latin typeface="Times New Roman" panose="02020603050405020304" pitchFamily="18" charset="0"/>
                <a:cs typeface="Times New Roman" panose="02020603050405020304" pitchFamily="18" charset="0"/>
              </a:rPr>
              <a:t>and that making the </a:t>
            </a:r>
            <a:r>
              <a:rPr lang="en-US" sz="3600" dirty="0" smtClean="0">
                <a:latin typeface="Times New Roman" panose="02020603050405020304" pitchFamily="18" charset="0"/>
                <a:cs typeface="Times New Roman" panose="02020603050405020304" pitchFamily="18" charset="0"/>
              </a:rPr>
              <a:t>proper deductions </a:t>
            </a:r>
            <a:r>
              <a:rPr lang="en-US" sz="3600" dirty="0">
                <a:latin typeface="Times New Roman" panose="02020603050405020304" pitchFamily="18" charset="0"/>
                <a:cs typeface="Times New Roman" panose="02020603050405020304" pitchFamily="18" charset="0"/>
              </a:rPr>
              <a:t>is essential in </a:t>
            </a:r>
            <a:r>
              <a:rPr lang="en-US" sz="3600" dirty="0" smtClean="0">
                <a:latin typeface="Times New Roman" panose="02020603050405020304" pitchFamily="18" charset="0"/>
                <a:cs typeface="Times New Roman" panose="02020603050405020304" pitchFamily="18" charset="0"/>
              </a:rPr>
              <a:t>achieving knowledge</a:t>
            </a:r>
            <a:r>
              <a:rPr lang="en-US" sz="3600" dirty="0">
                <a:latin typeface="Times New Roman" panose="02020603050405020304" pitchFamily="18" charset="0"/>
                <a:cs typeface="Times New Roman" panose="02020603050405020304" pitchFamily="18" charset="0"/>
              </a:rPr>
              <a:t>.</a:t>
            </a:r>
          </a:p>
          <a:p>
            <a:pPr marL="571500" indent="-571500" algn="l">
              <a:buFont typeface="Arial" panose="020B0604020202020204" pitchFamily="34" charset="0"/>
              <a:buChar char="•"/>
            </a:pPr>
            <a:r>
              <a:rPr lang="en-US" sz="3600" dirty="0" smtClean="0">
                <a:latin typeface="Times New Roman" panose="02020603050405020304" pitchFamily="18" charset="0"/>
                <a:cs typeface="Times New Roman" panose="02020603050405020304" pitchFamily="18" charset="0"/>
              </a:rPr>
              <a:t>Latin </a:t>
            </a:r>
            <a:r>
              <a:rPr lang="en-US" sz="3600" dirty="0">
                <a:latin typeface="Times New Roman" panose="02020603050405020304" pitchFamily="18" charset="0"/>
                <a:cs typeface="Times New Roman" panose="02020603050405020304" pitchFamily="18" charset="0"/>
              </a:rPr>
              <a:t>word ratio, meaning reason-point </a:t>
            </a:r>
            <a:r>
              <a:rPr lang="en-US" sz="3600" dirty="0" smtClean="0">
                <a:latin typeface="Times New Roman" panose="02020603050405020304" pitchFamily="18" charset="0"/>
                <a:cs typeface="Times New Roman" panose="02020603050405020304" pitchFamily="18" charset="0"/>
              </a:rPr>
              <a:t>of view </a:t>
            </a:r>
            <a:r>
              <a:rPr lang="en-US" sz="3600" dirty="0">
                <a:latin typeface="Times New Roman" panose="02020603050405020304" pitchFamily="18" charset="0"/>
                <a:cs typeface="Times New Roman" panose="02020603050405020304" pitchFamily="18" charset="0"/>
              </a:rPr>
              <a:t>that states that reason plays </a:t>
            </a:r>
            <a:r>
              <a:rPr lang="en-US" sz="3600" dirty="0" smtClean="0">
                <a:latin typeface="Times New Roman" panose="02020603050405020304" pitchFamily="18" charset="0"/>
                <a:cs typeface="Times New Roman" panose="02020603050405020304" pitchFamily="18" charset="0"/>
              </a:rPr>
              <a:t>the main </a:t>
            </a:r>
            <a:r>
              <a:rPr lang="en-US" sz="3600" dirty="0">
                <a:latin typeface="Times New Roman" panose="02020603050405020304" pitchFamily="18" charset="0"/>
                <a:cs typeface="Times New Roman" panose="02020603050405020304" pitchFamily="18" charset="0"/>
              </a:rPr>
              <a:t>role in understanding the world </a:t>
            </a:r>
            <a:r>
              <a:rPr lang="en-US" sz="3600" dirty="0" smtClean="0">
                <a:latin typeface="Times New Roman" panose="02020603050405020304" pitchFamily="18" charset="0"/>
                <a:cs typeface="Times New Roman" panose="02020603050405020304" pitchFamily="18" charset="0"/>
              </a:rPr>
              <a:t>and obtaining </a:t>
            </a:r>
            <a:r>
              <a:rPr lang="en-US" sz="3600" dirty="0">
                <a:latin typeface="Times New Roman" panose="02020603050405020304" pitchFamily="18" charset="0"/>
                <a:cs typeface="Times New Roman" panose="02020603050405020304" pitchFamily="18" charset="0"/>
              </a:rPr>
              <a:t>knowledge.</a:t>
            </a:r>
            <a:endParaRPr lang="en-US" sz="5400" b="1"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3057701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84AF0B-367D-8D4C-971B-9703DEA05E6E}"/>
              </a:ext>
            </a:extLst>
          </p:cNvPr>
          <p:cNvSpPr>
            <a:spLocks noGrp="1"/>
          </p:cNvSpPr>
          <p:nvPr>
            <p:ph type="ctrTitle"/>
          </p:nvPr>
        </p:nvSpPr>
        <p:spPr>
          <a:xfrm>
            <a:off x="353961" y="163723"/>
            <a:ext cx="11606981" cy="1207880"/>
          </a:xfrm>
        </p:spPr>
        <p:txBody>
          <a:bodyPr>
            <a:normAutofit/>
          </a:bodyPr>
          <a:lstStyle/>
          <a:p>
            <a:r>
              <a:rPr lang="en-US" sz="5400" b="1" dirty="0">
                <a:latin typeface="Times New Roman" panose="02020603050405020304" pitchFamily="18" charset="0"/>
                <a:cs typeface="Times New Roman" panose="02020603050405020304" pitchFamily="18" charset="0"/>
              </a:rPr>
              <a:t>What is Philosophy </a:t>
            </a:r>
            <a:r>
              <a:rPr lang="en-US" sz="5400" b="1" dirty="0" smtClean="0">
                <a:latin typeface="Times New Roman" panose="02020603050405020304" pitchFamily="18" charset="0"/>
                <a:cs typeface="Times New Roman" panose="02020603050405020304" pitchFamily="18" charset="0"/>
              </a:rPr>
              <a:t>of Rationalism</a:t>
            </a:r>
            <a:r>
              <a:rPr lang="en-US" sz="5400" b="1" dirty="0">
                <a:latin typeface="Times New Roman" panose="02020603050405020304" pitchFamily="18" charset="0"/>
                <a:cs typeface="Times New Roman" panose="02020603050405020304" pitchFamily="18" charset="0"/>
              </a:rPr>
              <a:t>?</a:t>
            </a:r>
          </a:p>
        </p:txBody>
      </p:sp>
      <p:sp>
        <p:nvSpPr>
          <p:cNvPr id="3" name="Subtitle 2">
            <a:extLst>
              <a:ext uri="{FF2B5EF4-FFF2-40B4-BE49-F238E27FC236}">
                <a16:creationId xmlns:a16="http://schemas.microsoft.com/office/drawing/2014/main" xmlns="" id="{3BF7E216-45CD-6641-9EE4-7C55D81A764D}"/>
              </a:ext>
            </a:extLst>
          </p:cNvPr>
          <p:cNvSpPr>
            <a:spLocks noGrp="1"/>
          </p:cNvSpPr>
          <p:nvPr>
            <p:ph type="subTitle" idx="1"/>
          </p:nvPr>
        </p:nvSpPr>
        <p:spPr>
          <a:xfrm>
            <a:off x="235974" y="1666567"/>
            <a:ext cx="11724968" cy="5029201"/>
          </a:xfrm>
        </p:spPr>
        <p:txBody>
          <a:bodyPr>
            <a:normAutofit/>
          </a:bodyPr>
          <a:lstStyle/>
          <a:p>
            <a:pPr marL="571500" indent="-571500" algn="l">
              <a:buFont typeface="Arial" panose="020B0604020202020204" pitchFamily="34" charset="0"/>
              <a:buChar char="•"/>
            </a:pPr>
            <a:r>
              <a:rPr lang="en-US" sz="3600" dirty="0">
                <a:latin typeface="Times New Roman" panose="02020603050405020304" pitchFamily="18" charset="0"/>
                <a:cs typeface="Times New Roman" panose="02020603050405020304" pitchFamily="18" charset="0"/>
              </a:rPr>
              <a:t>is “any view appealing to reason as </a:t>
            </a:r>
            <a:r>
              <a:rPr lang="en-US" sz="3600" dirty="0" smtClean="0">
                <a:latin typeface="Times New Roman" panose="02020603050405020304" pitchFamily="18" charset="0"/>
                <a:cs typeface="Times New Roman" panose="02020603050405020304" pitchFamily="18" charset="0"/>
              </a:rPr>
              <a:t>a source </a:t>
            </a:r>
            <a:r>
              <a:rPr lang="en-US" sz="3600" dirty="0">
                <a:latin typeface="Times New Roman" panose="02020603050405020304" pitchFamily="18" charset="0"/>
                <a:cs typeface="Times New Roman" panose="02020603050405020304" pitchFamily="18" charset="0"/>
              </a:rPr>
              <a:t>of knowledge or justification</a:t>
            </a:r>
            <a:r>
              <a:rPr lang="en-US" sz="3600" dirty="0" smtClean="0">
                <a:latin typeface="Times New Roman" panose="02020603050405020304" pitchFamily="18" charset="0"/>
                <a:cs typeface="Times New Roman" panose="02020603050405020304" pitchFamily="18" charset="0"/>
              </a:rPr>
              <a:t>.” in </a:t>
            </a:r>
            <a:r>
              <a:rPr lang="en-US" sz="3600" dirty="0">
                <a:latin typeface="Times New Roman" panose="02020603050405020304" pitchFamily="18" charset="0"/>
                <a:cs typeface="Times New Roman" panose="02020603050405020304" pitchFamily="18" charset="0"/>
              </a:rPr>
              <a:t>which the criterion of the truth </a:t>
            </a:r>
            <a:r>
              <a:rPr lang="en-US" sz="3600" dirty="0" smtClean="0">
                <a:latin typeface="Times New Roman" panose="02020603050405020304" pitchFamily="18" charset="0"/>
                <a:cs typeface="Times New Roman" panose="02020603050405020304" pitchFamily="18" charset="0"/>
              </a:rPr>
              <a:t>is not </a:t>
            </a:r>
            <a:r>
              <a:rPr lang="en-US" sz="3600" dirty="0">
                <a:latin typeface="Times New Roman" panose="02020603050405020304" pitchFamily="18" charset="0"/>
                <a:cs typeface="Times New Roman" panose="02020603050405020304" pitchFamily="18" charset="0"/>
              </a:rPr>
              <a:t>sensory but intellectual </a:t>
            </a:r>
            <a:r>
              <a:rPr lang="en-US" sz="3600" dirty="0" smtClean="0">
                <a:latin typeface="Times New Roman" panose="02020603050405020304" pitchFamily="18" charset="0"/>
                <a:cs typeface="Times New Roman" panose="02020603050405020304" pitchFamily="18" charset="0"/>
              </a:rPr>
              <a:t>and deductive</a:t>
            </a:r>
            <a:r>
              <a:rPr lang="en-US" sz="3600" dirty="0">
                <a:latin typeface="Times New Roman" panose="02020603050405020304" pitchFamily="18" charset="0"/>
                <a:cs typeface="Times New Roman" panose="02020603050405020304" pitchFamily="18" charset="0"/>
              </a:rPr>
              <a:t>.</a:t>
            </a:r>
          </a:p>
          <a:p>
            <a:pPr marL="571500" indent="-571500" algn="l">
              <a:buFont typeface="Arial" panose="020B0604020202020204" pitchFamily="34" charset="0"/>
              <a:buChar char="•"/>
            </a:pPr>
            <a:r>
              <a:rPr lang="en-US" sz="3600" dirty="0" smtClean="0">
                <a:latin typeface="Times New Roman" panose="02020603050405020304" pitchFamily="18" charset="0"/>
                <a:cs typeface="Times New Roman" panose="02020603050405020304" pitchFamily="18" charset="0"/>
              </a:rPr>
              <a:t>The </a:t>
            </a:r>
            <a:r>
              <a:rPr lang="en-US" sz="3600" dirty="0">
                <a:latin typeface="Times New Roman" panose="02020603050405020304" pitchFamily="18" charset="0"/>
                <a:cs typeface="Times New Roman" panose="02020603050405020304" pitchFamily="18" charset="0"/>
              </a:rPr>
              <a:t>philosophical view that </a:t>
            </a:r>
            <a:r>
              <a:rPr lang="en-US" sz="3600" dirty="0" smtClean="0">
                <a:latin typeface="Times New Roman" panose="02020603050405020304" pitchFamily="18" charset="0"/>
                <a:cs typeface="Times New Roman" panose="02020603050405020304" pitchFamily="18" charset="0"/>
              </a:rPr>
              <a:t>regards reason </a:t>
            </a:r>
            <a:r>
              <a:rPr lang="en-US" sz="3600" dirty="0">
                <a:latin typeface="Times New Roman" panose="02020603050405020304" pitchFamily="18" charset="0"/>
                <a:cs typeface="Times New Roman" panose="02020603050405020304" pitchFamily="18" charset="0"/>
              </a:rPr>
              <a:t>as the chief source and test </a:t>
            </a:r>
            <a:r>
              <a:rPr lang="en-US" sz="3600" dirty="0" smtClean="0">
                <a:latin typeface="Times New Roman" panose="02020603050405020304" pitchFamily="18" charset="0"/>
                <a:cs typeface="Times New Roman" panose="02020603050405020304" pitchFamily="18" charset="0"/>
              </a:rPr>
              <a:t>of knowledge</a:t>
            </a:r>
            <a:r>
              <a:rPr lang="en-US" sz="3600" dirty="0">
                <a:latin typeface="Times New Roman" panose="02020603050405020304" pitchFamily="18" charset="0"/>
                <a:cs typeface="Times New Roman" panose="02020603050405020304" pitchFamily="18" charset="0"/>
              </a:rPr>
              <a:t>. Holding the reality </a:t>
            </a:r>
            <a:r>
              <a:rPr lang="en-US" sz="3600" dirty="0" smtClean="0">
                <a:latin typeface="Times New Roman" panose="02020603050405020304" pitchFamily="18" charset="0"/>
                <a:cs typeface="Times New Roman" panose="02020603050405020304" pitchFamily="18" charset="0"/>
              </a:rPr>
              <a:t>itself has </a:t>
            </a:r>
            <a:r>
              <a:rPr lang="en-US" sz="3600" dirty="0">
                <a:latin typeface="Times New Roman" panose="02020603050405020304" pitchFamily="18" charset="0"/>
                <a:cs typeface="Times New Roman" panose="02020603050405020304" pitchFamily="18" charset="0"/>
              </a:rPr>
              <a:t>an inherent logical structure</a:t>
            </a:r>
            <a:endParaRPr lang="en-US" sz="5400" b="1" dirty="0">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25624087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TotalTime>
  <Words>615</Words>
  <Application>Microsoft Office PowerPoint</Application>
  <PresentationFormat>Custom</PresentationFormat>
  <Paragraphs>40</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Foundations of Science Education</vt:lpstr>
      <vt:lpstr>Karl Popper: Philosophy of Science</vt:lpstr>
      <vt:lpstr>Foundations of Science Education</vt:lpstr>
      <vt:lpstr>Foundations of Science Education</vt:lpstr>
      <vt:lpstr>Foundations of Science Education</vt:lpstr>
      <vt:lpstr>Rationalism</vt:lpstr>
      <vt:lpstr>Rationalism</vt:lpstr>
      <vt:lpstr>What is Philosophy of Rationalism?</vt:lpstr>
      <vt:lpstr>What is Philosophy of Rationalism?</vt:lpstr>
      <vt:lpstr>What is Philosophy of Rationalism?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Dr. Malik</cp:lastModifiedBy>
  <cp:revision>52</cp:revision>
  <dcterms:created xsi:type="dcterms:W3CDTF">2018-09-06T23:30:20Z</dcterms:created>
  <dcterms:modified xsi:type="dcterms:W3CDTF">2020-11-11T18:41:31Z</dcterms:modified>
</cp:coreProperties>
</file>